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CF123-8A3D-41FF-A9C8-9697C1DF14A9}" v="7" dt="2024-04-25T01:43:06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5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1" name="Right Triangle 210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ED6AFE-C182-6F09-7F9C-DEF077DC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675" y="3377989"/>
            <a:ext cx="6548127" cy="21416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House Price Prediction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Under the guidance of Prof. Chaojie(Jay) Wang</a:t>
            </a:r>
            <a:br>
              <a:rPr lang="en-US" sz="4400" dirty="0">
                <a:solidFill>
                  <a:schemeClr val="tx2"/>
                </a:solidFill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49" name="Picture 48" descr="Four wooden houses with different sizes">
            <a:extLst>
              <a:ext uri="{FF2B5EF4-FFF2-40B4-BE49-F238E27FC236}">
                <a16:creationId xmlns:a16="http://schemas.microsoft.com/office/drawing/2014/main" id="{0FF954DB-505E-C0D6-B760-CDCE4D8B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71" b="34932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1F7FCF-D7F8-F20A-E011-BBC24963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2380" y="3701670"/>
            <a:ext cx="4788050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                                          By</a:t>
            </a:r>
          </a:p>
          <a:p>
            <a:pPr algn="r"/>
            <a:r>
              <a:rPr lang="en-US" sz="1800" dirty="0">
                <a:solidFill>
                  <a:schemeClr val="tx2"/>
                </a:solidFill>
              </a:rPr>
              <a:t>Sri Vaishnavi </a:t>
            </a:r>
            <a:r>
              <a:rPr lang="en-US" sz="1800" dirty="0" err="1">
                <a:solidFill>
                  <a:schemeClr val="tx2"/>
                </a:solidFill>
              </a:rPr>
              <a:t>Kudikala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ight Triangle 9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Document 9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F568-8575-1592-3922-DCD9B4E1C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925" y="454120"/>
            <a:ext cx="5153000" cy="339898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7BDE525B-D8CB-9D23-620A-4153C7FA4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9158" y="988340"/>
            <a:ext cx="4997188" cy="49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Document 160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4B3A75-8665-37DC-F785-BB20E74DF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3151" y="673369"/>
            <a:ext cx="5410199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1448E888-F20C-FF59-C271-0A9ED9C9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BD6596-50CC-E996-C476-564E5128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3423" y="2501075"/>
            <a:ext cx="6540619" cy="298012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This project centers on predicting house prices by leveraging diverse factors such as location, construction details, and interior features, drawing insights from them.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Leveraging a comprehensive dataset for thorough trend analysis in house pricing.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Providing a valuable tool for informed decision-making among potential buyers and sellers.</a:t>
            </a:r>
          </a:p>
          <a:p>
            <a:pPr algn="l">
              <a:buClr>
                <a:schemeClr val="tx1"/>
              </a:buClr>
            </a:pPr>
            <a:endParaRPr lang="en-US" sz="1800" dirty="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7A7DCF0B-AC3E-3E31-0268-274ED2B51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2" b="31696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6C0B5DD-9103-4653-30C2-476A1002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941" y="3602037"/>
            <a:ext cx="10869371" cy="2866495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chemeClr val="tx2"/>
                </a:solidFill>
                <a:effectLst/>
              </a:rPr>
              <a:t>The dataset originates from the UCI Machine Learning Repository and is sourced from </a:t>
            </a:r>
            <a:r>
              <a:rPr lang="en-US" sz="2100" i="0" u="sng" dirty="0">
                <a:solidFill>
                  <a:schemeClr val="tx2"/>
                </a:solidFill>
                <a:effectLst/>
              </a:rPr>
              <a:t>Kaggle</a:t>
            </a:r>
            <a:endParaRPr lang="en-US" sz="2100" i="0" dirty="0">
              <a:solidFill>
                <a:schemeClr val="tx2"/>
              </a:solidFill>
              <a:effectLst/>
            </a:endParaRP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/>
                </a:solidFill>
              </a:rPr>
              <a:t>The Data set contains at total of </a:t>
            </a:r>
            <a:r>
              <a:rPr lang="en-US" sz="2100" i="0" dirty="0">
                <a:solidFill>
                  <a:schemeClr val="tx2"/>
                </a:solidFill>
                <a:effectLst/>
              </a:rPr>
              <a:t>21613 samples with 21 various features.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00" i="0" dirty="0">
                <a:solidFill>
                  <a:schemeClr val="tx2"/>
                </a:solidFill>
                <a:effectLst/>
              </a:rPr>
              <a:t>This could include factors like:</a:t>
            </a:r>
          </a:p>
          <a:p>
            <a:pPr algn="l">
              <a:lnSpc>
                <a:spcPct val="100000"/>
              </a:lnSpc>
              <a:buClr>
                <a:schemeClr val="tx1"/>
              </a:buClr>
            </a:pPr>
            <a:r>
              <a:rPr lang="en-US" sz="2100" i="0" dirty="0">
                <a:solidFill>
                  <a:schemeClr val="tx2"/>
                </a:solidFill>
                <a:effectLst/>
              </a:rPr>
              <a:t>       - Location details (latitude, longitude)</a:t>
            </a:r>
          </a:p>
          <a:p>
            <a:pPr algn="l">
              <a:lnSpc>
                <a:spcPct val="100000"/>
              </a:lnSpc>
              <a:buClr>
                <a:schemeClr val="tx1"/>
              </a:buClr>
            </a:pPr>
            <a:r>
              <a:rPr lang="en-US" sz="2100" i="0" dirty="0">
                <a:solidFill>
                  <a:schemeClr val="tx2"/>
                </a:solidFill>
                <a:effectLst/>
              </a:rPr>
              <a:t>       - Property characteristics </a:t>
            </a:r>
            <a:r>
              <a:rPr lang="en-US" sz="2100" dirty="0">
                <a:solidFill>
                  <a:schemeClr val="tx2"/>
                </a:solidFill>
              </a:rPr>
              <a:t>(</a:t>
            </a:r>
            <a:r>
              <a:rPr lang="en-US" sz="2100" i="0" dirty="0">
                <a:solidFill>
                  <a:schemeClr val="tx2"/>
                </a:solidFill>
                <a:effectLst/>
              </a:rPr>
              <a:t>number of bedrooms/bathrooms/floors, square feet)</a:t>
            </a:r>
          </a:p>
          <a:p>
            <a:pPr algn="l">
              <a:lnSpc>
                <a:spcPct val="100000"/>
              </a:lnSpc>
              <a:buClr>
                <a:schemeClr val="tx1"/>
              </a:buClr>
            </a:pPr>
            <a:r>
              <a:rPr lang="en-US" sz="2100" i="0" dirty="0">
                <a:solidFill>
                  <a:schemeClr val="tx2"/>
                </a:solidFill>
                <a:effectLst/>
              </a:rPr>
              <a:t>       - Construction details (year built, renovation year, construction grade)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517E-345A-C2A2-DCEA-4AB093CC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42" y="451578"/>
            <a:ext cx="6548127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206536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8B076-1ACB-4A86-1CAD-32F2D37E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07944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chemeClr val="tx2">
                    <a:alpha val="80000"/>
                  </a:schemeClr>
                </a:solidFill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359C-5CE3-5035-49EA-E8876138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574" y="3321033"/>
            <a:ext cx="5414255" cy="156059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Data Cleaning: Addressing missing values, Type conversion, removing outliers.</a:t>
            </a:r>
          </a:p>
          <a:p>
            <a:pPr algn="l">
              <a:lnSpc>
                <a:spcPct val="100000"/>
              </a:lnSpc>
            </a:pPr>
            <a:r>
              <a:rPr lang="en-US" sz="1800" b="0" i="0" dirty="0">
                <a:solidFill>
                  <a:schemeClr val="tx2">
                    <a:alpha val="80000"/>
                  </a:schemeClr>
                </a:solidFill>
                <a:effectLst/>
                <a:latin typeface="Söhne"/>
              </a:rPr>
              <a:t>Feature Engineering: Utilized latitude and longitude features to generate a new "location" column, pinpointing the precise area name for each house.</a:t>
            </a:r>
            <a:endParaRPr lang="en-US" sz="18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FE965E94-85D6-8B4A-1705-B14C9A8FD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7" r="1920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65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0EAF5D-3FFC-673B-77C9-3787D8192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553" y="496208"/>
            <a:ext cx="5410199" cy="1615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EDA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DE8F008-2F41-CA72-6C47-B31B5D44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D055F46-8EC6-925F-65B9-42495D4B0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316" y="1927410"/>
            <a:ext cx="6747941" cy="408962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Price Distribution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: Skewed distribution indicates most houses are priced lower, with fewer at higher prices, suggesting a long tail towards the high end.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Location Influence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: Variations in average prices across areas like Medina, Clyde Hill, and Yarrow Point suggest income levels, cost of living, and market dynamics impact prices.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Year of Construction Trends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: Certain decades, like the early 1900s and late 1960s, see higher prices, while late 1930s and mid-1990s constructions have lower prices, indicating cyclical trends.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2"/>
                </a:solidFill>
                <a:effectLst/>
              </a:rPr>
              <a:t>Property Condition and Prices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: Positive correlation observed between property condition and prices, emphasizing the market's preference for well-maintained properties.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74A446-98BD-774A-CEA5-3BF86086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114161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Model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8A866-9737-E03B-562C-E2EDDE592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3" y="1895695"/>
            <a:ext cx="7064605" cy="4152287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Trained multiple regression models including linear regression, random forest, gradient boosting, </a:t>
            </a:r>
            <a:r>
              <a:rPr lang="en-US" sz="1800" b="0" i="0" dirty="0" err="1">
                <a:solidFill>
                  <a:schemeClr val="tx2"/>
                </a:solidFill>
                <a:effectLst/>
              </a:rPr>
              <a:t>XGBoost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, Ridge Regressor, and Lasso Regressor. 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Conducted five-fold cross-validation to enhance model performance, observing improved results with random forest and </a:t>
            </a:r>
            <a:r>
              <a:rPr lang="en-US" sz="1800" b="0" i="0" dirty="0" err="1">
                <a:solidFill>
                  <a:schemeClr val="tx2"/>
                </a:solidFill>
                <a:effectLst/>
              </a:rPr>
              <a:t>XGBoost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 regressor. 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Further optimized model performance by varying the number of folds (3-12) specifically for Random Forest and </a:t>
            </a:r>
            <a:r>
              <a:rPr lang="en-US" sz="1800" b="0" i="0" dirty="0" err="1">
                <a:solidFill>
                  <a:schemeClr val="tx2"/>
                </a:solidFill>
                <a:effectLst/>
              </a:rPr>
              <a:t>XGBoost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 regressors. 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Ultimately, selected </a:t>
            </a:r>
            <a:r>
              <a:rPr lang="en-US" sz="1800" b="0" i="0" dirty="0" err="1">
                <a:solidFill>
                  <a:schemeClr val="tx2"/>
                </a:solidFill>
                <a:effectLst/>
              </a:rPr>
              <a:t>XGBoost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 regressor for model development due to its superior performance with 10-fold cross-validation. 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The model was trained on 80% of the data and evaluated on the remaining 20%.</a:t>
            </a:r>
            <a:endParaRPr lang="en-US" sz="18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8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8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8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8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072E864-F2AC-170F-004A-6070A79F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1122" y="988340"/>
            <a:ext cx="4549618" cy="49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6E15E2-7FE5-B26E-824F-5DCB38D3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82" y="129580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Website Walk-through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0324-6F18-292A-0373-9BDDBDCE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566" y="2966491"/>
            <a:ext cx="6556648" cy="2948839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Implemented a user-friendly interface using the Django framework to create a tool for predicting house prices based on the developed model. 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Users can input various features such as the number of bedrooms, bathrooms, floors, construction grade, preferred built year of the house, and square feet area. 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Söhne"/>
              </a:rPr>
              <a:t>The tool then generates the predicted price of the house based on the provided features.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443EFD9-AC23-9554-8266-6BCBD9A62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20" y="988340"/>
            <a:ext cx="5194509" cy="49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Document 111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F89E11-08AA-3EE7-733E-FA4BA96CE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32348"/>
            <a:ext cx="615916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3B9EE-F59E-3F1C-FB9F-C35D7263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15" y="2439870"/>
            <a:ext cx="6852551" cy="298012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Identified key trends such as location, construction year, and property condition influencing house prices.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Optimized model performance using machine learning techniques and cross-validation, selecting </a:t>
            </a:r>
            <a:r>
              <a:rPr lang="en-US" sz="1800" b="0" i="0" dirty="0" err="1">
                <a:solidFill>
                  <a:schemeClr val="tx2"/>
                </a:solidFill>
                <a:effectLst/>
              </a:rPr>
              <a:t>XGBoost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 as the final model.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Developed a user-friendly Django-based interface for buyers and sellers to obtain accurate price estimates, contributing to transparency and efficiency in the real estate market.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116" name="Graphic 115" descr="Error">
            <a:extLst>
              <a:ext uri="{FF2B5EF4-FFF2-40B4-BE49-F238E27FC236}">
                <a16:creationId xmlns:a16="http://schemas.microsoft.com/office/drawing/2014/main" id="{774BCAF1-2177-9810-DE55-0D0E7A904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514" y="978211"/>
            <a:ext cx="5009616" cy="50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B6BAF3-EC2C-AA48-A234-056D1616C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442" y="1338505"/>
            <a:ext cx="4556185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solidFill>
                  <a:schemeClr val="tx2"/>
                </a:solidFill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26AC9-514A-C777-2F33-C8D7D9CF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630" y="2299203"/>
            <a:ext cx="5420802" cy="2063925"/>
          </a:xfrm>
        </p:spPr>
        <p:txBody>
          <a:bodyPr anchor="b">
            <a:no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Incorporating real time data and economic trends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Exploring the impact of emerging technologies such as AI, IoT on the housing market</a:t>
            </a:r>
          </a:p>
          <a:p>
            <a:pPr marL="285750" indent="-28575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Developing personalized price prediction models for individual homebuyers and sellers.</a:t>
            </a:r>
          </a:p>
        </p:txBody>
      </p:sp>
      <p:pic>
        <p:nvPicPr>
          <p:cNvPr id="7" name="Graphic 6" descr="Financial">
            <a:extLst>
              <a:ext uri="{FF2B5EF4-FFF2-40B4-BE49-F238E27FC236}">
                <a16:creationId xmlns:a16="http://schemas.microsoft.com/office/drawing/2014/main" id="{9620AF11-CC07-37A9-990D-51358061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69" y="309747"/>
            <a:ext cx="5810316" cy="5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057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Posterama</vt:lpstr>
      <vt:lpstr>Söhne</vt:lpstr>
      <vt:lpstr>SineVTI</vt:lpstr>
      <vt:lpstr> House Price Prediction  Under the guidance of Prof. Chaojie(Jay) Wang </vt:lpstr>
      <vt:lpstr>Introduction</vt:lpstr>
      <vt:lpstr>About the Dataset</vt:lpstr>
      <vt:lpstr>Data Preprocessing</vt:lpstr>
      <vt:lpstr>EDA</vt:lpstr>
      <vt:lpstr>Model Selection</vt:lpstr>
      <vt:lpstr>Website Walk-through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Umakanth Ayalasomayajula</dc:creator>
  <cp:lastModifiedBy>Umakanth Ayalasomayajula</cp:lastModifiedBy>
  <cp:revision>2</cp:revision>
  <dcterms:created xsi:type="dcterms:W3CDTF">2024-04-25T00:03:12Z</dcterms:created>
  <dcterms:modified xsi:type="dcterms:W3CDTF">2024-04-25T01:49:15Z</dcterms:modified>
</cp:coreProperties>
</file>