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41"/>
  </p:notesMasterIdLst>
  <p:sldIdLst>
    <p:sldId id="256" r:id="rId2"/>
    <p:sldId id="281" r:id="rId3"/>
    <p:sldId id="257" r:id="rId4"/>
    <p:sldId id="265" r:id="rId5"/>
    <p:sldId id="381" r:id="rId6"/>
    <p:sldId id="380" r:id="rId7"/>
    <p:sldId id="355" r:id="rId8"/>
    <p:sldId id="338" r:id="rId9"/>
    <p:sldId id="387" r:id="rId10"/>
    <p:sldId id="389" r:id="rId11"/>
    <p:sldId id="339" r:id="rId12"/>
    <p:sldId id="340" r:id="rId13"/>
    <p:sldId id="388" r:id="rId14"/>
    <p:sldId id="341" r:id="rId15"/>
    <p:sldId id="360" r:id="rId16"/>
    <p:sldId id="361" r:id="rId17"/>
    <p:sldId id="362" r:id="rId18"/>
    <p:sldId id="391" r:id="rId19"/>
    <p:sldId id="363" r:id="rId20"/>
    <p:sldId id="386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4" r:id="rId38"/>
    <p:sldId id="385" r:id="rId39"/>
    <p:sldId id="3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7092" autoAdjust="0"/>
  </p:normalViewPr>
  <p:slideViewPr>
    <p:cSldViewPr snapToGrid="0">
      <p:cViewPr varScale="1">
        <p:scale>
          <a:sx n="74" d="100"/>
          <a:sy n="74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-44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https://www.socr.umich.edu/people/dinov/courses/DSPA_notes/16_FeatureSelection.html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0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intersect(intersect(</a:t>
            </a:r>
            <a:r>
              <a:rPr lang="en-US" dirty="0" err="1"/>
              <a:t>predBoruta</a:t>
            </a:r>
            <a:r>
              <a:rPr lang="en-US" dirty="0"/>
              <a:t>, </a:t>
            </a:r>
            <a:r>
              <a:rPr lang="en-US" dirty="0" err="1"/>
              <a:t>stepwiseConfirmedVars</a:t>
            </a:r>
            <a:r>
              <a:rPr lang="en-US" dirty="0"/>
              <a:t>), </a:t>
            </a:r>
            <a:r>
              <a:rPr lang="en-US" dirty="0" err="1"/>
              <a:t>predRFE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from chapter 8 decision tree</a:t>
            </a:r>
          </a:p>
          <a:p>
            <a:r>
              <a:rPr lang="en-US" dirty="0"/>
              <a:t># 4.2 Step 2: exploring and preparing the data</a:t>
            </a:r>
          </a:p>
          <a:p>
            <a:r>
              <a:rPr lang="en-US" dirty="0" err="1"/>
              <a:t>qol</a:t>
            </a:r>
            <a:r>
              <a:rPr lang="en-US" dirty="0"/>
              <a:t>&lt;-read.csv("https://umich.instructure.com/files/481332/</a:t>
            </a:r>
            <a:r>
              <a:rPr lang="en-US" dirty="0" err="1"/>
              <a:t>download?download_frd</a:t>
            </a:r>
            <a:r>
              <a:rPr lang="en-US" dirty="0"/>
              <a:t>=1")</a:t>
            </a:r>
          </a:p>
          <a:p>
            <a:r>
              <a:rPr lang="en-US" dirty="0"/>
              <a:t>str(</a:t>
            </a:r>
            <a:r>
              <a:rPr lang="en-US" dirty="0" err="1"/>
              <a:t>qol</a:t>
            </a:r>
            <a:r>
              <a:rPr lang="en-US" dirty="0"/>
              <a:t>)</a:t>
            </a:r>
          </a:p>
          <a:p>
            <a:r>
              <a:rPr lang="en-US" dirty="0"/>
              <a:t>table(qol$QOL_Q_01)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[!</a:t>
            </a:r>
            <a:r>
              <a:rPr lang="en-US" dirty="0" err="1"/>
              <a:t>qol$CHRONICDISEASESCORE</a:t>
            </a:r>
            <a:r>
              <a:rPr lang="en-US" dirty="0"/>
              <a:t>==-9, ]</a:t>
            </a:r>
          </a:p>
          <a:p>
            <a:r>
              <a:rPr lang="en-US" dirty="0"/>
              <a:t>summary(</a:t>
            </a:r>
            <a:r>
              <a:rPr lang="en-US" dirty="0" err="1"/>
              <a:t>qol$CHRONICDISEASESCORE</a:t>
            </a:r>
            <a:r>
              <a:rPr lang="en-US" dirty="0"/>
              <a:t>)</a:t>
            </a:r>
          </a:p>
          <a:p>
            <a:r>
              <a:rPr lang="en-US" dirty="0" err="1"/>
              <a:t>qol$cd</a:t>
            </a:r>
            <a:r>
              <a:rPr lang="en-US" dirty="0"/>
              <a:t>&lt;-</a:t>
            </a:r>
            <a:r>
              <a:rPr lang="en-US" dirty="0" err="1"/>
              <a:t>qol$CHRONICDISEASESCORE</a:t>
            </a:r>
            <a:r>
              <a:rPr lang="en-US" dirty="0"/>
              <a:t>&gt;1.497</a:t>
            </a:r>
          </a:p>
          <a:p>
            <a:r>
              <a:rPr lang="en-US" dirty="0"/>
              <a:t># </a:t>
            </a:r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levels=c(F, T), labels = c("</a:t>
            </a:r>
            <a:r>
              <a:rPr lang="en-US" dirty="0" err="1"/>
              <a:t>minor_disease</a:t>
            </a:r>
            <a:r>
              <a:rPr lang="en-US" dirty="0"/>
              <a:t>", "</a:t>
            </a:r>
            <a:r>
              <a:rPr lang="en-US" dirty="0" err="1"/>
              <a:t>severe_disease</a:t>
            </a:r>
            <a:r>
              <a:rPr lang="en-US" dirty="0"/>
              <a:t>"))</a:t>
            </a:r>
          </a:p>
          <a:p>
            <a:r>
              <a:rPr lang="en-US" dirty="0"/>
              <a:t># assuming it's more important to identify "severe disease"</a:t>
            </a:r>
          </a:p>
          <a:p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levels=c(T, F), labels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4.2.1 Data preparation: creating random training and test datasets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[order(</a:t>
            </a:r>
            <a:r>
              <a:rPr lang="en-US" dirty="0" err="1"/>
              <a:t>qol$ID</a:t>
            </a:r>
            <a:r>
              <a:rPr lang="en-US" dirty="0"/>
              <a:t>), ]</a:t>
            </a:r>
          </a:p>
          <a:p>
            <a:r>
              <a:rPr lang="en-US" dirty="0"/>
              <a:t># Remove ID (col=1) # the clinical Diagnosis (col=41) will be handled later</a:t>
            </a:r>
          </a:p>
          <a:p>
            <a:r>
              <a:rPr lang="en-US" dirty="0" err="1"/>
              <a:t>qol</a:t>
            </a:r>
            <a:r>
              <a:rPr lang="en-US" dirty="0"/>
              <a:t> &lt;- </a:t>
            </a:r>
            <a:r>
              <a:rPr lang="en-US" dirty="0" err="1"/>
              <a:t>qol</a:t>
            </a:r>
            <a:r>
              <a:rPr lang="en-US" dirty="0"/>
              <a:t>[ , -1]</a:t>
            </a:r>
          </a:p>
          <a:p>
            <a:r>
              <a:rPr lang="en-US" dirty="0"/>
              <a:t>#qol_train&lt;-qol[1:2114, ]</a:t>
            </a:r>
          </a:p>
          <a:p>
            <a:r>
              <a:rPr lang="en-US" dirty="0"/>
              <a:t>#qol_test&lt;-qol[2115:2214, ]</a:t>
            </a:r>
          </a:p>
          <a:p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r>
              <a:rPr lang="en-US" dirty="0" err="1"/>
              <a:t>train_index</a:t>
            </a:r>
            <a:r>
              <a:rPr lang="en-US" dirty="0"/>
              <a:t> &lt;- sample(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)), size = 0.8*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</a:t>
            </a:r>
          </a:p>
          <a:p>
            <a:r>
              <a:rPr lang="en-US" dirty="0" err="1"/>
              <a:t>qol_train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qol_test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[-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qol_train$cd</a:t>
            </a:r>
            <a:r>
              <a:rPr lang="en-US" dirty="0"/>
              <a:t>))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## from chapter 16 variable/feature selection</a:t>
            </a:r>
          </a:p>
          <a:p>
            <a:r>
              <a:rPr lang="en-US" dirty="0"/>
              <a:t># 3.3 Step 3 - training a model on the data</a:t>
            </a:r>
          </a:p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("Boruta")</a:t>
            </a:r>
          </a:p>
          <a:p>
            <a:r>
              <a:rPr lang="en-US" dirty="0"/>
              <a:t>library(Boruta)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# !!!!!takes about 1 min!!!!!!</a:t>
            </a:r>
          </a:p>
          <a:p>
            <a:r>
              <a:rPr lang="en-US" dirty="0" err="1"/>
              <a:t>qol_Boruta</a:t>
            </a:r>
            <a:r>
              <a:rPr lang="en-US" dirty="0"/>
              <a:t>&lt;-Boruta(CHRONICDISEASESCORE~., data=</a:t>
            </a:r>
            <a:r>
              <a:rPr lang="en-US" dirty="0" err="1"/>
              <a:t>qol_train</a:t>
            </a:r>
            <a:r>
              <a:rPr lang="en-US" dirty="0"/>
              <a:t>[,-41], </a:t>
            </a:r>
            <a:r>
              <a:rPr lang="en-US" dirty="0" err="1"/>
              <a:t>doTrace</a:t>
            </a:r>
            <a:r>
              <a:rPr lang="en-US" dirty="0"/>
              <a:t>=0)</a:t>
            </a:r>
          </a:p>
          <a:p>
            <a:r>
              <a:rPr lang="en-US" dirty="0"/>
              <a:t>print(</a:t>
            </a:r>
            <a:r>
              <a:rPr lang="en-US" dirty="0" err="1"/>
              <a:t>qol_Boruta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qol_Boruta$ImpHistory</a:t>
            </a:r>
            <a:r>
              <a:rPr lang="en-US" dirty="0"/>
              <a:t>[1:6, 1:10]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qol_Boruta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="", </a:t>
            </a:r>
            <a:r>
              <a:rPr lang="en-US" dirty="0" err="1"/>
              <a:t>xaxt</a:t>
            </a:r>
            <a:r>
              <a:rPr lang="en-US" dirty="0"/>
              <a:t>="n")</a:t>
            </a:r>
          </a:p>
          <a:p>
            <a:r>
              <a:rPr lang="en-US" dirty="0" err="1"/>
              <a:t>lz</a:t>
            </a:r>
            <a:r>
              <a:rPr lang="en-US" dirty="0"/>
              <a:t>&lt;-</a:t>
            </a:r>
            <a:r>
              <a:rPr lang="en-US" dirty="0" err="1"/>
              <a:t>lapply</a:t>
            </a:r>
            <a:r>
              <a:rPr lang="en-US" dirty="0"/>
              <a:t>(1:ncol(</a:t>
            </a:r>
            <a:r>
              <a:rPr lang="en-US" dirty="0" err="1"/>
              <a:t>qol_Boruta$ImpHistory</a:t>
            </a:r>
            <a:r>
              <a:rPr lang="en-US" dirty="0"/>
              <a:t>), function(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qol_Boruta$ImpHistory</a:t>
            </a:r>
            <a:r>
              <a:rPr lang="en-US" dirty="0"/>
              <a:t>[</a:t>
            </a:r>
            <a:r>
              <a:rPr lang="en-US" dirty="0" err="1"/>
              <a:t>is.finite</a:t>
            </a:r>
            <a:r>
              <a:rPr lang="en-US" dirty="0"/>
              <a:t>(</a:t>
            </a:r>
            <a:r>
              <a:rPr lang="en-US" dirty="0" err="1"/>
              <a:t>qol_Boruta$ImpHistory</a:t>
            </a:r>
            <a:r>
              <a:rPr lang="en-US" dirty="0"/>
              <a:t>[, </a:t>
            </a:r>
            <a:r>
              <a:rPr lang="en-US" dirty="0" err="1"/>
              <a:t>i</a:t>
            </a:r>
            <a:r>
              <a:rPr lang="en-US" dirty="0"/>
              <a:t>]), 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names(</a:t>
            </a:r>
            <a:r>
              <a:rPr lang="en-US" dirty="0" err="1"/>
              <a:t>lz</a:t>
            </a:r>
            <a:r>
              <a:rPr lang="en-US" dirty="0"/>
              <a:t>)&lt;-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qol_Boruta$ImpHistory</a:t>
            </a:r>
            <a:r>
              <a:rPr lang="en-US" dirty="0"/>
              <a:t>)</a:t>
            </a:r>
          </a:p>
          <a:p>
            <a:r>
              <a:rPr lang="en-US" dirty="0" err="1"/>
              <a:t>lb</a:t>
            </a:r>
            <a:r>
              <a:rPr lang="en-US" dirty="0"/>
              <a:t>&lt;-sort(</a:t>
            </a: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lz</a:t>
            </a:r>
            <a:r>
              <a:rPr lang="en-US" dirty="0"/>
              <a:t>, median))</a:t>
            </a:r>
          </a:p>
          <a:p>
            <a:r>
              <a:rPr lang="en-US" dirty="0"/>
              <a:t>axis(side=1, las=2, labels=names(</a:t>
            </a:r>
            <a:r>
              <a:rPr lang="en-US" dirty="0" err="1"/>
              <a:t>lb</a:t>
            </a:r>
            <a:r>
              <a:rPr lang="en-US" dirty="0"/>
              <a:t>), at=1:ncol(</a:t>
            </a:r>
            <a:r>
              <a:rPr lang="en-US" dirty="0" err="1"/>
              <a:t>qol_Boruta$ImpHistory</a:t>
            </a:r>
            <a:r>
              <a:rPr lang="en-US" dirty="0"/>
              <a:t>), </a:t>
            </a:r>
            <a:r>
              <a:rPr lang="en-US" dirty="0" err="1"/>
              <a:t>cex.axis</a:t>
            </a:r>
            <a:r>
              <a:rPr lang="en-US" dirty="0"/>
              <a:t>=0.5, font = 4)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df_long</a:t>
            </a:r>
            <a:r>
              <a:rPr lang="en-US" dirty="0"/>
              <a:t> &lt;- </a:t>
            </a:r>
            <a:r>
              <a:rPr lang="en-US" dirty="0" err="1"/>
              <a:t>tidyr</a:t>
            </a:r>
            <a:r>
              <a:rPr lang="en-US" dirty="0"/>
              <a:t>::gather(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qol_Boruta$ImpHistory</a:t>
            </a:r>
            <a:r>
              <a:rPr lang="en-US" dirty="0"/>
              <a:t>), feature, measurement)</a:t>
            </a:r>
          </a:p>
          <a:p>
            <a:endParaRPr lang="en-US" dirty="0"/>
          </a:p>
          <a:p>
            <a:r>
              <a:rPr lang="en-US" dirty="0" err="1"/>
              <a:t>plot_ly</a:t>
            </a:r>
            <a:r>
              <a:rPr lang="en-US" dirty="0"/>
              <a:t>(</a:t>
            </a:r>
            <a:r>
              <a:rPr lang="en-US" dirty="0" err="1"/>
              <a:t>df_long</a:t>
            </a:r>
            <a:r>
              <a:rPr lang="en-US" dirty="0"/>
              <a:t>, y = ~measurement, color = ~feature, type = "box") %&gt;%</a:t>
            </a:r>
          </a:p>
          <a:p>
            <a:r>
              <a:rPr lang="en-US" dirty="0"/>
              <a:t>  layout(title="Box-and-whisker Plots across all Features (QoL Data)",</a:t>
            </a:r>
          </a:p>
          <a:p>
            <a:r>
              <a:rPr lang="en-US" dirty="0"/>
              <a:t>         </a:t>
            </a:r>
            <a:r>
              <a:rPr lang="en-US" dirty="0" err="1"/>
              <a:t>xaxis</a:t>
            </a:r>
            <a:r>
              <a:rPr lang="en-US" dirty="0"/>
              <a:t> = list(title="Features"),</a:t>
            </a:r>
          </a:p>
          <a:p>
            <a:r>
              <a:rPr lang="en-US" dirty="0"/>
              <a:t>         </a:t>
            </a:r>
            <a:r>
              <a:rPr lang="en-US" dirty="0" err="1"/>
              <a:t>yaxis</a:t>
            </a:r>
            <a:r>
              <a:rPr lang="en-US" dirty="0"/>
              <a:t> = list(title="Importance"),</a:t>
            </a:r>
          </a:p>
          <a:p>
            <a:r>
              <a:rPr lang="en-US" dirty="0"/>
              <a:t>         </a:t>
            </a:r>
            <a:r>
              <a:rPr lang="en-US" dirty="0" err="1"/>
              <a:t>showlegend</a:t>
            </a:r>
            <a:r>
              <a:rPr lang="en-US" dirty="0"/>
              <a:t>=F)</a:t>
            </a:r>
          </a:p>
          <a:p>
            <a:endParaRPr lang="en-US" dirty="0"/>
          </a:p>
          <a:p>
            <a:r>
              <a:rPr lang="en-US" dirty="0" err="1"/>
              <a:t>final.qol</a:t>
            </a:r>
            <a:r>
              <a:rPr lang="en-US" dirty="0"/>
              <a:t>&lt;-</a:t>
            </a:r>
            <a:r>
              <a:rPr lang="en-US" dirty="0" err="1"/>
              <a:t>TentativeRoughFix</a:t>
            </a:r>
            <a:r>
              <a:rPr lang="en-US" dirty="0"/>
              <a:t>(</a:t>
            </a:r>
            <a:r>
              <a:rPr lang="en-US" dirty="0" err="1"/>
              <a:t>qol_Boruta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final.qol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final.qol$finalDecision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getConfirmedFormula</a:t>
            </a:r>
            <a:r>
              <a:rPr lang="en-US" dirty="0"/>
              <a:t>(</a:t>
            </a:r>
            <a:r>
              <a:rPr lang="en-US" dirty="0" err="1"/>
              <a:t>final.qol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report the Boruta "Confirmed" &amp; "Tentative" features, removing the "Rejected" ones</a:t>
            </a:r>
          </a:p>
          <a:p>
            <a:r>
              <a:rPr lang="en-US" dirty="0"/>
              <a:t>print(</a:t>
            </a:r>
            <a:r>
              <a:rPr lang="en-US" dirty="0" err="1"/>
              <a:t>final.qol$finalDecision</a:t>
            </a:r>
            <a:r>
              <a:rPr lang="en-US" dirty="0"/>
              <a:t>[</a:t>
            </a:r>
            <a:r>
              <a:rPr lang="en-US" dirty="0" err="1"/>
              <a:t>final.qol$finalDecision</a:t>
            </a:r>
            <a:r>
              <a:rPr lang="en-US" dirty="0"/>
              <a:t> %in% c("Confirmed", "Tentative")])</a:t>
            </a:r>
          </a:p>
          <a:p>
            <a:endParaRPr lang="en-US" dirty="0"/>
          </a:p>
          <a:p>
            <a:r>
              <a:rPr lang="en-US" dirty="0"/>
              <a:t># how many are actually "confirmed" as important/salient?</a:t>
            </a:r>
          </a:p>
          <a:p>
            <a:r>
              <a:rPr lang="en-US" dirty="0" err="1"/>
              <a:t>impBoruta</a:t>
            </a:r>
            <a:r>
              <a:rPr lang="en-US" dirty="0"/>
              <a:t> &lt;- </a:t>
            </a:r>
            <a:r>
              <a:rPr lang="en-US" dirty="0" err="1"/>
              <a:t>final.qol$finalDecision</a:t>
            </a:r>
            <a:r>
              <a:rPr lang="en-US" dirty="0"/>
              <a:t>[</a:t>
            </a:r>
            <a:r>
              <a:rPr lang="en-US" dirty="0" err="1"/>
              <a:t>final.qol$finalDecision</a:t>
            </a:r>
            <a:r>
              <a:rPr lang="en-US" dirty="0"/>
              <a:t> %in% c("Confirmed")]; length(</a:t>
            </a:r>
            <a:r>
              <a:rPr lang="en-US" dirty="0" err="1"/>
              <a:t>impBoruta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3.4 Step 4 - evaluating model performance</a:t>
            </a:r>
          </a:p>
          <a:p>
            <a:r>
              <a:rPr lang="en-US" dirty="0"/>
              <a:t># 3.4.1 Comparing with RFE</a:t>
            </a:r>
          </a:p>
          <a:p>
            <a:r>
              <a:rPr lang="en-US" dirty="0"/>
              <a:t>library(caret)</a:t>
            </a:r>
          </a:p>
          <a:p>
            <a:r>
              <a:rPr lang="en-US" dirty="0"/>
              <a:t>library(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control&lt;-</a:t>
            </a:r>
            <a:r>
              <a:rPr lang="en-US" dirty="0" err="1"/>
              <a:t>rfeControl</a:t>
            </a:r>
            <a:r>
              <a:rPr lang="en-US" dirty="0"/>
              <a:t>(functions = rfFuncs, method = "cv", number=10)</a:t>
            </a:r>
          </a:p>
          <a:p>
            <a:endParaRPr lang="en-US" dirty="0"/>
          </a:p>
          <a:p>
            <a:r>
              <a:rPr lang="en-US" dirty="0"/>
              <a:t>#qol.rf.train&lt;-rfe(qol_train[, -c(40,41)], </a:t>
            </a:r>
            <a:r>
              <a:rPr lang="en-US" dirty="0" err="1"/>
              <a:t>qol_train</a:t>
            </a:r>
            <a:r>
              <a:rPr lang="en-US" dirty="0"/>
              <a:t>[, 40], sizes=c(10, 20, 30, 40), </a:t>
            </a:r>
            <a:r>
              <a:rPr lang="en-US" dirty="0" err="1"/>
              <a:t>rfeControl</a:t>
            </a:r>
            <a:r>
              <a:rPr lang="en-US" dirty="0"/>
              <a:t>=control)</a:t>
            </a:r>
          </a:p>
          <a:p>
            <a:r>
              <a:rPr lang="en-US" dirty="0"/>
              <a:t>#!!!!!!!! takes around 3 mins!!!!!!!!</a:t>
            </a:r>
          </a:p>
          <a:p>
            <a:r>
              <a:rPr lang="en-US" dirty="0" err="1"/>
              <a:t>qol.rf.train</a:t>
            </a:r>
            <a:r>
              <a:rPr lang="en-US" dirty="0"/>
              <a:t>&lt;-</a:t>
            </a:r>
            <a:r>
              <a:rPr lang="en-US" dirty="0" err="1"/>
              <a:t>rfe</a:t>
            </a:r>
            <a:r>
              <a:rPr lang="en-US" dirty="0"/>
              <a:t>(</a:t>
            </a:r>
            <a:r>
              <a:rPr lang="en-US" dirty="0" err="1"/>
              <a:t>qol_train</a:t>
            </a:r>
            <a:r>
              <a:rPr lang="en-US" dirty="0"/>
              <a:t>[, -c(40,41)], </a:t>
            </a:r>
            <a:r>
              <a:rPr lang="en-US" dirty="0" err="1"/>
              <a:t>qol_train</a:t>
            </a:r>
            <a:r>
              <a:rPr lang="en-US" dirty="0"/>
              <a:t>[, 40], sizes=c(5, 10, 20, 30), </a:t>
            </a:r>
            <a:r>
              <a:rPr lang="en-US" dirty="0" err="1"/>
              <a:t>rfeControl</a:t>
            </a:r>
            <a:r>
              <a:rPr lang="en-US" dirty="0"/>
              <a:t>=control)</a:t>
            </a:r>
          </a:p>
          <a:p>
            <a:r>
              <a:rPr lang="en-US" dirty="0" err="1"/>
              <a:t>qol.rf.train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qol.rf.train</a:t>
            </a:r>
            <a:r>
              <a:rPr lang="en-US" dirty="0"/>
              <a:t>, type=c("g", "o"), </a:t>
            </a:r>
            <a:r>
              <a:rPr lang="en-US" dirty="0" err="1"/>
              <a:t>cex</a:t>
            </a:r>
            <a:r>
              <a:rPr lang="en-US" dirty="0"/>
              <a:t>=1, col=1:5)</a:t>
            </a:r>
          </a:p>
          <a:p>
            <a:endParaRPr lang="en-US" dirty="0"/>
          </a:p>
          <a:p>
            <a:r>
              <a:rPr lang="en-US" dirty="0" err="1"/>
              <a:t>predRFE</a:t>
            </a:r>
            <a:r>
              <a:rPr lang="en-US" dirty="0"/>
              <a:t> &lt;- predictors(</a:t>
            </a:r>
            <a:r>
              <a:rPr lang="en-US" dirty="0" err="1"/>
              <a:t>qol.rf.train</a:t>
            </a:r>
            <a:r>
              <a:rPr lang="en-US" dirty="0"/>
              <a:t>)</a:t>
            </a:r>
          </a:p>
          <a:p>
            <a:r>
              <a:rPr lang="en-US" dirty="0" err="1"/>
              <a:t>predBoruta</a:t>
            </a:r>
            <a:r>
              <a:rPr lang="en-US" dirty="0"/>
              <a:t> &lt;- </a:t>
            </a:r>
            <a:r>
              <a:rPr lang="en-US" dirty="0" err="1"/>
              <a:t>getSelectedAttributes</a:t>
            </a:r>
            <a:r>
              <a:rPr lang="en-US" dirty="0"/>
              <a:t>(</a:t>
            </a:r>
            <a:r>
              <a:rPr lang="en-US" dirty="0" err="1"/>
              <a:t>final.qol</a:t>
            </a:r>
            <a:r>
              <a:rPr lang="en-US" dirty="0"/>
              <a:t>, </a:t>
            </a:r>
            <a:r>
              <a:rPr lang="en-US" dirty="0" err="1"/>
              <a:t>withTentative</a:t>
            </a:r>
            <a:r>
              <a:rPr lang="en-US" dirty="0"/>
              <a:t> = F)</a:t>
            </a:r>
          </a:p>
          <a:p>
            <a:r>
              <a:rPr lang="en-US" dirty="0"/>
              <a:t>intersect(</a:t>
            </a:r>
            <a:r>
              <a:rPr lang="en-US" dirty="0" err="1"/>
              <a:t>predBoruta</a:t>
            </a:r>
            <a:r>
              <a:rPr lang="en-US" dirty="0"/>
              <a:t>, </a:t>
            </a:r>
            <a:r>
              <a:rPr lang="en-US" dirty="0" err="1"/>
              <a:t>predRFE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3.4.2 Comparing with stepwise feature selection</a:t>
            </a:r>
          </a:p>
          <a:p>
            <a:r>
              <a:rPr lang="en-US" dirty="0"/>
              <a:t>data2 &lt;- </a:t>
            </a:r>
            <a:r>
              <a:rPr lang="en-US" dirty="0" err="1"/>
              <a:t>qol_train</a:t>
            </a:r>
            <a:r>
              <a:rPr lang="en-US" dirty="0"/>
              <a:t>[, -41]</a:t>
            </a:r>
          </a:p>
          <a:p>
            <a:r>
              <a:rPr lang="en-US" dirty="0"/>
              <a:t># Define a base model - intercept only</a:t>
            </a:r>
          </a:p>
          <a:p>
            <a:r>
              <a:rPr lang="en-US" dirty="0"/>
              <a:t>base.mod &lt;- </a:t>
            </a:r>
            <a:r>
              <a:rPr lang="en-US" dirty="0" err="1"/>
              <a:t>lm</a:t>
            </a:r>
            <a:r>
              <a:rPr lang="en-US" dirty="0"/>
              <a:t>(CHRONICDISEASESCORE ~ 1 , data= data2)</a:t>
            </a:r>
          </a:p>
          <a:p>
            <a:r>
              <a:rPr lang="en-US" dirty="0"/>
              <a:t># Define the full model - including all predictors</a:t>
            </a:r>
          </a:p>
          <a:p>
            <a:r>
              <a:rPr lang="en-US" dirty="0"/>
              <a:t>all.mod &lt;- </a:t>
            </a:r>
            <a:r>
              <a:rPr lang="en-US" dirty="0" err="1"/>
              <a:t>lm</a:t>
            </a:r>
            <a:r>
              <a:rPr lang="en-US" dirty="0"/>
              <a:t>(CHRONICDISEASESCORE ~ . , data= data2)</a:t>
            </a:r>
          </a:p>
          <a:p>
            <a:r>
              <a:rPr lang="en-US" dirty="0"/>
              <a:t># </a:t>
            </a:r>
            <a:r>
              <a:rPr lang="en-US" dirty="0" err="1"/>
              <a:t>ols_step</a:t>
            </a:r>
            <a:r>
              <a:rPr lang="en-US" dirty="0"/>
              <a:t> &lt;- </a:t>
            </a:r>
            <a:r>
              <a:rPr lang="en-US" dirty="0" err="1"/>
              <a:t>lm</a:t>
            </a:r>
            <a:r>
              <a:rPr lang="en-US" dirty="0"/>
              <a:t>(CHRONICDISEASESCORE ~ ., data=data2)</a:t>
            </a:r>
          </a:p>
          <a:p>
            <a:r>
              <a:rPr lang="en-US" dirty="0" err="1"/>
              <a:t>ols_step</a:t>
            </a:r>
            <a:r>
              <a:rPr lang="en-US" dirty="0"/>
              <a:t> &lt;- step(base.mod, scope = list(lower = base.mod, upper = all.mod), direction = 'both', k=2, trace = F)</a:t>
            </a:r>
          </a:p>
          <a:p>
            <a:r>
              <a:rPr lang="en-US" dirty="0"/>
              <a:t>summary(</a:t>
            </a:r>
            <a:r>
              <a:rPr lang="en-US" dirty="0" err="1"/>
              <a:t>ols_step</a:t>
            </a:r>
            <a:r>
              <a:rPr lang="en-US" dirty="0"/>
              <a:t>) </a:t>
            </a:r>
          </a:p>
          <a:p>
            <a:r>
              <a:rPr lang="en-US" dirty="0"/>
              <a:t>#ols_step</a:t>
            </a:r>
          </a:p>
          <a:p>
            <a:endParaRPr lang="en-US" dirty="0"/>
          </a:p>
          <a:p>
            <a:r>
              <a:rPr lang="en-US" dirty="0"/>
              <a:t># get the shortlisted variable</a:t>
            </a:r>
          </a:p>
          <a:p>
            <a:r>
              <a:rPr lang="en-US" dirty="0" err="1"/>
              <a:t>stepwiseConfirmedVars</a:t>
            </a:r>
            <a:r>
              <a:rPr lang="en-US" dirty="0"/>
              <a:t> &lt;- names(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ols_step</a:t>
            </a:r>
            <a:r>
              <a:rPr lang="en-US" dirty="0"/>
              <a:t>[[1]]))</a:t>
            </a:r>
          </a:p>
          <a:p>
            <a:r>
              <a:rPr lang="en-US" dirty="0"/>
              <a:t># remove the intercept </a:t>
            </a:r>
          </a:p>
          <a:p>
            <a:r>
              <a:rPr lang="en-US" dirty="0" err="1"/>
              <a:t>stepwiseConfirmedVars</a:t>
            </a:r>
            <a:r>
              <a:rPr lang="en-US" dirty="0"/>
              <a:t> &lt;- </a:t>
            </a:r>
            <a:r>
              <a:rPr lang="en-US" dirty="0" err="1"/>
              <a:t>stepwiseConfirmedVars</a:t>
            </a:r>
            <a:r>
              <a:rPr lang="en-US" dirty="0"/>
              <a:t>[!</a:t>
            </a:r>
            <a:r>
              <a:rPr lang="en-US" dirty="0" err="1"/>
              <a:t>stepwiseConfirmedVars</a:t>
            </a:r>
            <a:r>
              <a:rPr lang="en-US" dirty="0"/>
              <a:t> %in% "(Intercept)"]</a:t>
            </a:r>
          </a:p>
          <a:p>
            <a:r>
              <a:rPr lang="en-US" dirty="0"/>
              <a:t>print(</a:t>
            </a:r>
            <a:r>
              <a:rPr lang="en-US" dirty="0" err="1"/>
              <a:t>stepwiseConfirmedVars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mlbench</a:t>
            </a:r>
            <a:r>
              <a:rPr lang="en-US" dirty="0"/>
              <a:t>)</a:t>
            </a:r>
          </a:p>
          <a:p>
            <a:r>
              <a:rPr lang="en-US" dirty="0"/>
              <a:t>library(caret)</a:t>
            </a:r>
          </a:p>
          <a:p>
            <a:endParaRPr lang="en-US" dirty="0"/>
          </a:p>
          <a:p>
            <a:r>
              <a:rPr lang="en-US" dirty="0"/>
              <a:t># estimate variable importance</a:t>
            </a:r>
          </a:p>
          <a:p>
            <a:r>
              <a:rPr lang="en-US" dirty="0" err="1"/>
              <a:t>predStepwise</a:t>
            </a:r>
            <a:r>
              <a:rPr lang="en-US" dirty="0"/>
              <a:t> &lt;- </a:t>
            </a:r>
            <a:r>
              <a:rPr lang="en-US" dirty="0" err="1"/>
              <a:t>varImp</a:t>
            </a:r>
            <a:r>
              <a:rPr lang="en-US" dirty="0"/>
              <a:t>(</a:t>
            </a:r>
            <a:r>
              <a:rPr lang="en-US" dirty="0" err="1"/>
              <a:t>ols_step</a:t>
            </a:r>
            <a:r>
              <a:rPr lang="en-US" dirty="0"/>
              <a:t>, scale=FALSE)</a:t>
            </a:r>
          </a:p>
          <a:p>
            <a:r>
              <a:rPr lang="en-US" dirty="0"/>
              <a:t># summarize importance</a:t>
            </a:r>
          </a:p>
          <a:p>
            <a:r>
              <a:rPr lang="en-US" dirty="0"/>
              <a:t>print(</a:t>
            </a:r>
            <a:r>
              <a:rPr lang="en-US" dirty="0" err="1"/>
              <a:t>predStepwise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plot </a:t>
            </a:r>
            <a:r>
              <a:rPr lang="en-US" dirty="0" err="1"/>
              <a:t>predStepwise</a:t>
            </a:r>
            <a:endParaRPr lang="en-US" dirty="0"/>
          </a:p>
          <a:p>
            <a:r>
              <a:rPr lang="en-US" dirty="0"/>
              <a:t># plot(</a:t>
            </a:r>
            <a:r>
              <a:rPr lang="en-US" dirty="0" err="1"/>
              <a:t>predStepwise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Boruta vs. Stepwise </a:t>
            </a:r>
            <a:r>
              <a:rPr lang="en-US" dirty="0" err="1"/>
              <a:t>feataure</a:t>
            </a:r>
            <a:r>
              <a:rPr lang="en-US" dirty="0"/>
              <a:t> selection</a:t>
            </a:r>
          </a:p>
          <a:p>
            <a:r>
              <a:rPr lang="en-US" dirty="0"/>
              <a:t>intersect(</a:t>
            </a:r>
            <a:r>
              <a:rPr lang="en-US" dirty="0" err="1"/>
              <a:t>predBoruta</a:t>
            </a:r>
            <a:r>
              <a:rPr lang="en-US" dirty="0"/>
              <a:t>, </a:t>
            </a:r>
            <a:r>
              <a:rPr lang="en-US" dirty="0" err="1"/>
              <a:t>stepwiseConfirmedVars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################</a:t>
            </a:r>
          </a:p>
          <a:p>
            <a:r>
              <a:rPr lang="en-US" dirty="0"/>
              <a:t># ch08 decision tree</a:t>
            </a:r>
          </a:p>
          <a:p>
            <a:r>
              <a:rPr lang="en-US" dirty="0"/>
              <a:t># 7.4 Step 5: Alternative Model2</a:t>
            </a:r>
          </a:p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randomForest</a:t>
            </a:r>
            <a:r>
              <a:rPr lang="en-US" dirty="0"/>
              <a:t>")</a:t>
            </a:r>
          </a:p>
          <a:p>
            <a:r>
              <a:rPr lang="en-US" dirty="0"/>
              <a:t>require(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(12)</a:t>
            </a:r>
          </a:p>
          <a:p>
            <a:r>
              <a:rPr lang="en-US" dirty="0"/>
              <a:t># </a:t>
            </a:r>
            <a:r>
              <a:rPr lang="en-US" dirty="0" err="1"/>
              <a:t>rf.fit</a:t>
            </a:r>
            <a:r>
              <a:rPr lang="en-US" dirty="0"/>
              <a:t> &lt;- </a:t>
            </a:r>
            <a:r>
              <a:rPr lang="en-US" dirty="0" err="1"/>
              <a:t>tuneRF</a:t>
            </a:r>
            <a:r>
              <a:rPr lang="en-US" dirty="0"/>
              <a:t>(</a:t>
            </a:r>
            <a:r>
              <a:rPr lang="en-US" dirty="0" err="1"/>
              <a:t>qol_train</a:t>
            </a:r>
            <a:r>
              <a:rPr lang="en-US" dirty="0"/>
              <a:t>[ , -40], </a:t>
            </a:r>
            <a:r>
              <a:rPr lang="en-US" dirty="0" err="1"/>
              <a:t>qol_train</a:t>
            </a:r>
            <a:r>
              <a:rPr lang="en-US" dirty="0"/>
              <a:t>[ , 40], </a:t>
            </a:r>
            <a:r>
              <a:rPr lang="en-US" dirty="0" err="1"/>
              <a:t>stepFactor</a:t>
            </a:r>
            <a:r>
              <a:rPr lang="en-US" dirty="0"/>
              <a:t>=1.5)</a:t>
            </a:r>
          </a:p>
          <a:p>
            <a:r>
              <a:rPr lang="en-US" dirty="0"/>
              <a:t>rf.fit1 &lt;- </a:t>
            </a:r>
            <a:r>
              <a:rPr lang="en-US" dirty="0" err="1"/>
              <a:t>randomForest</a:t>
            </a:r>
            <a:r>
              <a:rPr lang="en-US" dirty="0"/>
              <a:t>(cd~. , data=</a:t>
            </a:r>
            <a:r>
              <a:rPr lang="en-US" dirty="0" err="1"/>
              <a:t>qol_train</a:t>
            </a:r>
            <a:r>
              <a:rPr lang="en-US" dirty="0"/>
              <a:t>[ , -40],importance=</a:t>
            </a:r>
            <a:r>
              <a:rPr lang="en-US" dirty="0" err="1"/>
              <a:t>TRUE,ntree</a:t>
            </a:r>
            <a:r>
              <a:rPr lang="en-US" dirty="0"/>
              <a:t>=2000,mtry=26)</a:t>
            </a:r>
          </a:p>
          <a:p>
            <a:r>
              <a:rPr lang="en-US" dirty="0"/>
              <a:t>#rf.fit2 &lt;- </a:t>
            </a:r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qol$CHRONICDISEASESCORE</a:t>
            </a:r>
            <a:r>
              <a:rPr lang="en-US" dirty="0"/>
              <a:t>~. , data=</a:t>
            </a:r>
            <a:r>
              <a:rPr lang="en-US" dirty="0" err="1"/>
              <a:t>qol_train</a:t>
            </a:r>
            <a:r>
              <a:rPr lang="en-US" dirty="0"/>
              <a:t>[ , -41],importance=</a:t>
            </a:r>
            <a:r>
              <a:rPr lang="en-US" dirty="0" err="1"/>
              <a:t>TRUE,ntree</a:t>
            </a:r>
            <a:r>
              <a:rPr lang="en-US" dirty="0"/>
              <a:t>=2000,mtry=26)</a:t>
            </a:r>
          </a:p>
          <a:p>
            <a:r>
              <a:rPr lang="en-US" dirty="0" err="1"/>
              <a:t>varImpPlot</a:t>
            </a:r>
            <a:r>
              <a:rPr lang="en-US" dirty="0"/>
              <a:t>(rf.fit1, </a:t>
            </a:r>
            <a:r>
              <a:rPr lang="en-US" dirty="0" err="1"/>
              <a:t>cex</a:t>
            </a:r>
            <a:r>
              <a:rPr lang="en-US" dirty="0"/>
              <a:t>=0.5); print(rf.fit1)</a:t>
            </a:r>
          </a:p>
          <a:p>
            <a:r>
              <a:rPr lang="en-US" dirty="0"/>
              <a:t>#varImpPlot(rf.fit2, </a:t>
            </a:r>
            <a:r>
              <a:rPr lang="en-US" dirty="0" err="1"/>
              <a:t>cex</a:t>
            </a:r>
            <a:r>
              <a:rPr lang="en-US" dirty="0"/>
              <a:t>=0.5); print(</a:t>
            </a:r>
            <a:r>
              <a:rPr lang="en-US" dirty="0" err="1"/>
              <a:t>rf.fit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qol_pred2&lt;-predict(rf.fit1, </a:t>
            </a:r>
            <a:r>
              <a:rPr lang="en-US" dirty="0" err="1"/>
              <a:t>qol_test</a:t>
            </a:r>
            <a:r>
              <a:rPr lang="en-US" dirty="0"/>
              <a:t>, type = 'class')</a:t>
            </a:r>
          </a:p>
          <a:p>
            <a:r>
              <a:rPr lang="en-US" dirty="0" err="1"/>
              <a:t>confusionMatrix</a:t>
            </a:r>
            <a:r>
              <a:rPr lang="en-US" dirty="0"/>
              <a:t>(table(qol_pred2, 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imp &lt;- </a:t>
            </a:r>
            <a:r>
              <a:rPr lang="en-US" dirty="0" err="1"/>
              <a:t>randomForest</a:t>
            </a:r>
            <a:r>
              <a:rPr lang="en-US" dirty="0"/>
              <a:t>::importance(rf.fit1)</a:t>
            </a:r>
          </a:p>
          <a:p>
            <a:r>
              <a:rPr lang="en-US" dirty="0" err="1"/>
              <a:t>impvar</a:t>
            </a:r>
            <a:r>
              <a:rPr lang="en-US" dirty="0"/>
              <a:t> &lt;- </a:t>
            </a:r>
            <a:r>
              <a:rPr lang="en-US" dirty="0" err="1"/>
              <a:t>rownames</a:t>
            </a:r>
            <a:r>
              <a:rPr lang="en-US" dirty="0"/>
              <a:t>(imp)[order(imp[, 1], decreasing=TRUE)]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5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about 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about 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0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1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intersect(intersect(</a:t>
            </a:r>
            <a:r>
              <a:rPr lang="en-US" dirty="0" err="1"/>
              <a:t>predBoruta</a:t>
            </a:r>
            <a:r>
              <a:rPr lang="en-US" dirty="0"/>
              <a:t>, </a:t>
            </a:r>
            <a:r>
              <a:rPr lang="en-US" dirty="0" err="1"/>
              <a:t>stepwiseConfirmedVars</a:t>
            </a:r>
            <a:r>
              <a:rPr lang="en-US" dirty="0"/>
              <a:t>), </a:t>
            </a:r>
            <a:r>
              <a:rPr lang="en-US" dirty="0" err="1"/>
              <a:t>predRFE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6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6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Boruta		RFE top	stepwise	rf	</a:t>
            </a:r>
          </a:p>
          <a:p>
            <a:r>
              <a:rPr lang="en-US" dirty="0"/>
              <a:t>INTERVIEWDATE 	 			</a:t>
            </a:r>
          </a:p>
          <a:p>
            <a:r>
              <a:rPr lang="en-US" b="1" dirty="0"/>
              <a:t>AGE 		x	x	x	x</a:t>
            </a:r>
          </a:p>
          <a:p>
            <a:r>
              <a:rPr lang="en-US" b="1" dirty="0"/>
              <a:t>QOL_Q_06 	 		x		x</a:t>
            </a:r>
          </a:p>
          <a:p>
            <a:r>
              <a:rPr lang="en-US" b="1" dirty="0"/>
              <a:t>QOL_Q_07 		x	x	x	x</a:t>
            </a:r>
          </a:p>
          <a:p>
            <a:r>
              <a:rPr lang="en-US" b="1" dirty="0"/>
              <a:t>MSA_Q_04 		x			x</a:t>
            </a:r>
          </a:p>
          <a:p>
            <a:r>
              <a:rPr lang="en-US" b="1" dirty="0"/>
              <a:t>MSA_Q_08 		x		x	</a:t>
            </a:r>
          </a:p>
          <a:p>
            <a:r>
              <a:rPr lang="en-US" b="0" dirty="0"/>
              <a:t>MSA_Q_10 </a:t>
            </a:r>
            <a:r>
              <a:rPr lang="en-US" dirty="0"/>
              <a:t>	 			x	</a:t>
            </a:r>
          </a:p>
          <a:p>
            <a:r>
              <a:rPr lang="en-US" dirty="0"/>
              <a:t>MSA_Q_12 	 			x	</a:t>
            </a:r>
          </a:p>
          <a:p>
            <a:r>
              <a:rPr lang="en-US" dirty="0"/>
              <a:t>MSA_Q_13 	 			</a:t>
            </a:r>
          </a:p>
          <a:p>
            <a:r>
              <a:rPr lang="en-US" dirty="0"/>
              <a:t>MSA_Q_15 	 			</a:t>
            </a:r>
          </a:p>
          <a:p>
            <a:r>
              <a:rPr lang="en-US" dirty="0"/>
              <a:t>PH2_Q_01 	 			</a:t>
            </a:r>
          </a:p>
          <a:p>
            <a:r>
              <a:rPr lang="en-US" dirty="0"/>
              <a:t>PH2_Q_02 	 		x		</a:t>
            </a:r>
          </a:p>
          <a:p>
            <a:r>
              <a:rPr lang="en-US" b="1" dirty="0"/>
              <a:t>CHARLSONSCORE	x	x	x	x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QOL_Q_02			x		</a:t>
            </a:r>
          </a:p>
          <a:p>
            <a:r>
              <a:rPr lang="en-US" dirty="0"/>
              <a:t>RACE_ETHNICITY		x		x</a:t>
            </a:r>
          </a:p>
          <a:p>
            <a:r>
              <a:rPr lang="en-US" dirty="0"/>
              <a:t>MSA_Q_07			x	x	</a:t>
            </a:r>
          </a:p>
          <a:p>
            <a:r>
              <a:rPr lang="en-US" dirty="0"/>
              <a:t>QOL_Q_10				x	x</a:t>
            </a:r>
          </a:p>
          <a:p>
            <a:r>
              <a:rPr lang="en-US" dirty="0"/>
              <a:t>MSA_Q_03					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0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qol</a:t>
            </a:r>
            <a:r>
              <a:rPr lang="en-US" dirty="0"/>
              <a:t>&lt;-read.csv("https://umich.instructure.com/files/481332/</a:t>
            </a:r>
            <a:r>
              <a:rPr lang="en-US" dirty="0" err="1"/>
              <a:t>download?download_frd</a:t>
            </a:r>
            <a:r>
              <a:rPr lang="en-US" dirty="0"/>
              <a:t>=1")</a:t>
            </a:r>
          </a:p>
          <a:p>
            <a:r>
              <a:rPr lang="en-US" dirty="0"/>
              <a:t>str(</a:t>
            </a:r>
            <a:r>
              <a:rPr lang="en-US" dirty="0" err="1"/>
              <a:t>qol</a:t>
            </a:r>
            <a:r>
              <a:rPr lang="en-US" dirty="0"/>
              <a:t>)</a:t>
            </a:r>
          </a:p>
          <a:p>
            <a:r>
              <a:rPr lang="en-US" dirty="0"/>
              <a:t>table(qol$QOL_Q_01)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[!</a:t>
            </a:r>
            <a:r>
              <a:rPr lang="en-US" dirty="0" err="1"/>
              <a:t>qol$CHRONICDISEASESCORE</a:t>
            </a:r>
            <a:r>
              <a:rPr lang="en-US" dirty="0"/>
              <a:t>==-9, ]</a:t>
            </a:r>
          </a:p>
          <a:p>
            <a:r>
              <a:rPr lang="en-US" dirty="0"/>
              <a:t>summary(</a:t>
            </a:r>
            <a:r>
              <a:rPr lang="en-US" dirty="0" err="1"/>
              <a:t>qol$CHRONICDISEASESCORE</a:t>
            </a:r>
            <a:r>
              <a:rPr lang="en-US" dirty="0"/>
              <a:t>)</a:t>
            </a:r>
          </a:p>
          <a:p>
            <a:r>
              <a:rPr lang="en-US" dirty="0" err="1"/>
              <a:t>qol$cd</a:t>
            </a:r>
            <a:r>
              <a:rPr lang="en-US" dirty="0"/>
              <a:t>&lt;-</a:t>
            </a:r>
            <a:r>
              <a:rPr lang="en-US" dirty="0" err="1"/>
              <a:t>qol$CHRONICDISEASESCORE</a:t>
            </a:r>
            <a:r>
              <a:rPr lang="en-US" dirty="0"/>
              <a:t>&gt;1.497</a:t>
            </a:r>
          </a:p>
          <a:p>
            <a:r>
              <a:rPr lang="en-US" dirty="0"/>
              <a:t># </a:t>
            </a:r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levels=c(F, T), labels = c("</a:t>
            </a:r>
            <a:r>
              <a:rPr lang="en-US" dirty="0" err="1"/>
              <a:t>minor_disease</a:t>
            </a:r>
            <a:r>
              <a:rPr lang="en-US" dirty="0"/>
              <a:t>", "</a:t>
            </a:r>
            <a:r>
              <a:rPr lang="en-US" dirty="0" err="1"/>
              <a:t>severe_disease</a:t>
            </a:r>
            <a:r>
              <a:rPr lang="en-US" dirty="0"/>
              <a:t>"))</a:t>
            </a:r>
          </a:p>
          <a:p>
            <a:r>
              <a:rPr lang="en-US" dirty="0"/>
              <a:t># assuming it's more important to identify "severe disease"</a:t>
            </a:r>
          </a:p>
          <a:p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levels=c(T, F), labels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4.2.1 Data preparation: creating random training and test datasets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[order(</a:t>
            </a:r>
            <a:r>
              <a:rPr lang="en-US" dirty="0" err="1"/>
              <a:t>qol$ID</a:t>
            </a:r>
            <a:r>
              <a:rPr lang="en-US" dirty="0"/>
              <a:t>), ]</a:t>
            </a:r>
          </a:p>
          <a:p>
            <a:r>
              <a:rPr lang="en-US" dirty="0"/>
              <a:t># Remove ID (col=1) # the clinical Diagnosis (col=41) will be handled later</a:t>
            </a:r>
          </a:p>
          <a:p>
            <a:r>
              <a:rPr lang="en-US" dirty="0" err="1"/>
              <a:t>qol</a:t>
            </a:r>
            <a:r>
              <a:rPr lang="en-US" dirty="0"/>
              <a:t> &lt;- </a:t>
            </a:r>
            <a:r>
              <a:rPr lang="en-US" dirty="0" err="1"/>
              <a:t>qol</a:t>
            </a:r>
            <a:r>
              <a:rPr lang="en-US" dirty="0"/>
              <a:t>[ , -1]</a:t>
            </a:r>
          </a:p>
          <a:p>
            <a:r>
              <a:rPr lang="en-US" dirty="0"/>
              <a:t>#qol_train&lt;-qol[1:2114, ]</a:t>
            </a:r>
          </a:p>
          <a:p>
            <a:r>
              <a:rPr lang="en-US" dirty="0"/>
              <a:t>#qol_test&lt;-qol[2115:2214, ]</a:t>
            </a:r>
          </a:p>
          <a:p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r>
              <a:rPr lang="en-US" dirty="0" err="1"/>
              <a:t>train_index</a:t>
            </a:r>
            <a:r>
              <a:rPr lang="en-US" dirty="0"/>
              <a:t> &lt;- sample(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)), size = 0.8*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</a:t>
            </a:r>
          </a:p>
          <a:p>
            <a:r>
              <a:rPr lang="en-US" dirty="0" err="1"/>
              <a:t>qol_train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qol_test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[-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qol_train$cd</a:t>
            </a:r>
            <a:r>
              <a:rPr lang="en-US" dirty="0"/>
              <a:t>))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4.3 Step 3: Training a Model On the Data</a:t>
            </a:r>
          </a:p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("C50")</a:t>
            </a:r>
          </a:p>
          <a:p>
            <a:r>
              <a:rPr lang="en-US" dirty="0"/>
              <a:t>library(C50)</a:t>
            </a:r>
          </a:p>
          <a:p>
            <a:r>
              <a:rPr lang="en-US" dirty="0"/>
              <a:t>summary(</a:t>
            </a:r>
            <a:r>
              <a:rPr lang="en-US" dirty="0" err="1"/>
              <a:t>qol_train</a:t>
            </a:r>
            <a:r>
              <a:rPr lang="en-US" dirty="0"/>
              <a:t>[,-c(40, 41)])</a:t>
            </a:r>
          </a:p>
          <a:p>
            <a:endParaRPr lang="en-US" dirty="0"/>
          </a:p>
          <a:p>
            <a:r>
              <a:rPr lang="en-US" dirty="0"/>
              <a:t># qol_train1&lt;-</a:t>
            </a:r>
            <a:r>
              <a:rPr lang="en-US" dirty="0" err="1"/>
              <a:t>qol_train</a:t>
            </a:r>
            <a:r>
              <a:rPr lang="en-US" dirty="0"/>
              <a:t>[,c("INTERVIEWDATE", "AGE","QOL_Q_06","QOL_Q_07",</a:t>
            </a:r>
          </a:p>
          <a:p>
            <a:r>
              <a:rPr lang="en-US" dirty="0"/>
              <a:t>#                          'MSA_Q_04',"MSA_Q_08","MSA_Q_10","MSA_Q_12",</a:t>
            </a:r>
          </a:p>
          <a:p>
            <a:r>
              <a:rPr lang="en-US" dirty="0"/>
              <a:t>#                          "MSA_Q_13" , 'MSA_Q_15',"PH2_Q_01","PH2_Q_02",</a:t>
            </a:r>
          </a:p>
          <a:p>
            <a:r>
              <a:rPr lang="en-US" dirty="0"/>
              <a:t>#                          "CHARLSONSCORE")]</a:t>
            </a:r>
          </a:p>
          <a:p>
            <a:r>
              <a:rPr lang="en-US" dirty="0"/>
              <a:t>qol_train1&lt;-</a:t>
            </a:r>
            <a:r>
              <a:rPr lang="en-US" dirty="0" err="1"/>
              <a:t>qol_train</a:t>
            </a:r>
            <a:r>
              <a:rPr lang="en-US" dirty="0"/>
              <a:t>[,c("AGE","QOL_Q_06","QOL_Q_07",</a:t>
            </a:r>
          </a:p>
          <a:p>
            <a:r>
              <a:rPr lang="en-US" dirty="0"/>
              <a:t>                         'MSA_Q_04',"MSA_Q_08",</a:t>
            </a:r>
          </a:p>
          <a:p>
            <a:r>
              <a:rPr lang="en-US" dirty="0"/>
              <a:t>                         "CHARLSONSCORE")]</a:t>
            </a:r>
          </a:p>
          <a:p>
            <a:endParaRPr lang="en-US" dirty="0"/>
          </a:p>
          <a:p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r>
              <a:rPr lang="en-US" dirty="0" err="1"/>
              <a:t>qol_model</a:t>
            </a:r>
            <a:r>
              <a:rPr lang="en-US" dirty="0"/>
              <a:t>&lt;-C5.0(qol_train1, </a:t>
            </a:r>
            <a:r>
              <a:rPr lang="en-US" dirty="0" err="1"/>
              <a:t>qol_train$cd</a:t>
            </a:r>
            <a:r>
              <a:rPr lang="en-US" dirty="0"/>
              <a:t>)</a:t>
            </a:r>
          </a:p>
          <a:p>
            <a:r>
              <a:rPr lang="en-US" dirty="0" err="1"/>
              <a:t>qol_model</a:t>
            </a:r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qol_model</a:t>
            </a:r>
            <a:r>
              <a:rPr lang="en-US" dirty="0"/>
              <a:t>)</a:t>
            </a:r>
          </a:p>
          <a:p>
            <a:r>
              <a:rPr lang="en-US" dirty="0"/>
              <a:t># plot(</a:t>
            </a:r>
            <a:r>
              <a:rPr lang="en-US" dirty="0" err="1"/>
              <a:t>qol_model</a:t>
            </a:r>
            <a:r>
              <a:rPr lang="en-US" dirty="0"/>
              <a:t>, type = "simple")</a:t>
            </a:r>
          </a:p>
          <a:p>
            <a:endParaRPr lang="en-US" dirty="0"/>
          </a:p>
          <a:p>
            <a:r>
              <a:rPr lang="en-US" dirty="0"/>
              <a:t># 4.4 Step 4: Evaluating Model Performance</a:t>
            </a:r>
          </a:p>
          <a:p>
            <a:r>
              <a:rPr lang="en-US" dirty="0"/>
              <a:t># See docs for predict # ?C50::predict.C5.0</a:t>
            </a:r>
          </a:p>
          <a:p>
            <a:r>
              <a:rPr lang="en-US" dirty="0" err="1"/>
              <a:t>qol_pred</a:t>
            </a:r>
            <a:r>
              <a:rPr lang="en-US" dirty="0"/>
              <a:t>&lt;-predict(</a:t>
            </a:r>
            <a:r>
              <a:rPr lang="en-US" dirty="0" err="1"/>
              <a:t>qol_model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[ ,-c(40, 41)])  # removing the last 2 columns CHRONICDISEASESCORE and cd</a:t>
            </a:r>
            <a:r>
              <a:rPr lang="en-US"/>
              <a:t>, which </a:t>
            </a:r>
            <a:r>
              <a:rPr lang="en-US" dirty="0"/>
              <a:t>represent the clinical outcomes we are predicting!</a:t>
            </a:r>
          </a:p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("caret")</a:t>
            </a:r>
          </a:p>
          <a:p>
            <a:r>
              <a:rPr lang="en-US" dirty="0"/>
              <a:t>library(caret)</a:t>
            </a:r>
          </a:p>
          <a:p>
            <a:r>
              <a:rPr lang="en-US" dirty="0" err="1"/>
              <a:t>confusionMatrix</a:t>
            </a:r>
            <a:r>
              <a:rPr lang="en-US" dirty="0"/>
              <a:t>(table(</a:t>
            </a:r>
            <a:r>
              <a:rPr lang="en-US" dirty="0" err="1"/>
              <a:t>qol_pred</a:t>
            </a:r>
            <a:r>
              <a:rPr lang="en-US" dirty="0"/>
              <a:t>, 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4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from chapter 06</a:t>
            </a:r>
          </a:p>
          <a:p>
            <a:r>
              <a:rPr lang="en-US" dirty="0"/>
              <a:t># 3.2 Step 2: Exploring and Preparing the Data</a:t>
            </a:r>
          </a:p>
          <a:p>
            <a:r>
              <a:rPr lang="en-US" dirty="0"/>
              <a:t>library(class)</a:t>
            </a:r>
          </a:p>
          <a:p>
            <a:r>
              <a:rPr lang="en-US" dirty="0"/>
              <a:t>library(</a:t>
            </a:r>
            <a:r>
              <a:rPr lang="en-US" dirty="0" err="1"/>
              <a:t>gmodels</a:t>
            </a:r>
            <a:r>
              <a:rPr lang="en-US" dirty="0"/>
              <a:t>)</a:t>
            </a:r>
          </a:p>
          <a:p>
            <a:r>
              <a:rPr lang="en-US" dirty="0" err="1"/>
              <a:t>boystown</a:t>
            </a:r>
            <a:r>
              <a:rPr lang="en-US" dirty="0"/>
              <a:t>&lt;-read.csv("https://umich.instructure.com/files/399119/</a:t>
            </a:r>
            <a:r>
              <a:rPr lang="en-US" dirty="0" err="1"/>
              <a:t>download?download_frd</a:t>
            </a:r>
            <a:r>
              <a:rPr lang="en-US" dirty="0"/>
              <a:t>=1", </a:t>
            </a:r>
            <a:r>
              <a:rPr lang="en-US" dirty="0" err="1"/>
              <a:t>sep</a:t>
            </a:r>
            <a:r>
              <a:rPr lang="en-US" dirty="0"/>
              <a:t>=" ")</a:t>
            </a:r>
          </a:p>
          <a:p>
            <a:r>
              <a:rPr lang="en-US" dirty="0" err="1"/>
              <a:t>boystown$sex</a:t>
            </a:r>
            <a:r>
              <a:rPr lang="en-US" dirty="0"/>
              <a:t>&lt;-boystown$sex-1</a:t>
            </a:r>
          </a:p>
          <a:p>
            <a:r>
              <a:rPr lang="en-US" dirty="0" err="1"/>
              <a:t>boystown$dadjob</a:t>
            </a:r>
            <a:r>
              <a:rPr lang="en-US" dirty="0"/>
              <a:t>&lt;--1*(boystown$dadjob-2)</a:t>
            </a:r>
          </a:p>
          <a:p>
            <a:r>
              <a:rPr lang="en-US" dirty="0" err="1"/>
              <a:t>boystown$momjob</a:t>
            </a:r>
            <a:r>
              <a:rPr lang="en-US" dirty="0"/>
              <a:t>&lt;--1*(boystown$momjob-2)</a:t>
            </a:r>
          </a:p>
          <a:p>
            <a:r>
              <a:rPr lang="en-US" dirty="0"/>
              <a:t>str(</a:t>
            </a:r>
            <a:r>
              <a:rPr lang="en-US" dirty="0" err="1"/>
              <a:t>boystown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First explore the data by running a PCA</a:t>
            </a:r>
          </a:p>
          <a:p>
            <a:r>
              <a:rPr lang="en-US" dirty="0" err="1"/>
              <a:t>rawData</a:t>
            </a:r>
            <a:r>
              <a:rPr lang="en-US" dirty="0"/>
              <a:t> &lt;- </a:t>
            </a:r>
            <a:r>
              <a:rPr lang="en-US" dirty="0" err="1"/>
              <a:t>boystown</a:t>
            </a:r>
            <a:r>
              <a:rPr lang="en-US" dirty="0"/>
              <a:t>[ , -1] </a:t>
            </a:r>
          </a:p>
          <a:p>
            <a:r>
              <a:rPr lang="en-US" dirty="0"/>
              <a:t>head(</a:t>
            </a:r>
            <a:r>
              <a:rPr lang="en-US" dirty="0" err="1"/>
              <a:t>rawData</a:t>
            </a:r>
            <a:r>
              <a:rPr lang="en-US" dirty="0"/>
              <a:t>)</a:t>
            </a:r>
          </a:p>
          <a:p>
            <a:r>
              <a:rPr lang="en-US" dirty="0"/>
              <a:t>pca1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rawData</a:t>
            </a:r>
            <a:r>
              <a:rPr lang="en-US" dirty="0"/>
              <a:t>), center = T)</a:t>
            </a:r>
          </a:p>
          <a:p>
            <a:r>
              <a:rPr lang="en-US" dirty="0"/>
              <a:t>summary(pca1)</a:t>
            </a:r>
          </a:p>
          <a:p>
            <a:r>
              <a:rPr lang="en-US" dirty="0"/>
              <a:t>pca1$rotation</a:t>
            </a:r>
          </a:p>
          <a:p>
            <a:r>
              <a:rPr lang="en-US" dirty="0"/>
              <a:t>plot(pca1)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(x = c(1:length(pca1$sdev)), y = pca1$sdev*pca1$sdev, name = "Scree", type = "bar") %&gt;%</a:t>
            </a:r>
          </a:p>
          <a:p>
            <a:r>
              <a:rPr lang="en-US" dirty="0"/>
              <a:t>  layout(title="Scree Plot", </a:t>
            </a:r>
            <a:r>
              <a:rPr lang="en-US" dirty="0" err="1"/>
              <a:t>xaxis</a:t>
            </a:r>
            <a:r>
              <a:rPr lang="en-US" dirty="0"/>
              <a:t> = list(title="PC's"),  </a:t>
            </a:r>
            <a:r>
              <a:rPr lang="en-US" dirty="0" err="1"/>
              <a:t>yaxis</a:t>
            </a:r>
            <a:r>
              <a:rPr lang="en-US" dirty="0"/>
              <a:t> = list(title="Variances (SD^2)"))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for supervised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more than 1 vandalism or larceny conviction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 &lt;- </a:t>
            </a:r>
            <a:r>
              <a:rPr lang="en-US" dirty="0" err="1"/>
              <a:t>ifelse</a:t>
            </a:r>
            <a:r>
              <a:rPr lang="en-US" dirty="0"/>
              <a:t> (</a:t>
            </a:r>
            <a:r>
              <a:rPr lang="en-US" dirty="0" err="1"/>
              <a:t>boystown$vandalism</a:t>
            </a:r>
            <a:r>
              <a:rPr lang="en-US" dirty="0"/>
              <a:t> + </a:t>
            </a:r>
            <a:r>
              <a:rPr lang="en-US" dirty="0" err="1"/>
              <a:t>boystown$larceny</a:t>
            </a:r>
            <a:r>
              <a:rPr lang="en-US" dirty="0"/>
              <a:t> &gt; 1, "Recidivism", "Control")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covariate set excludes these 3 columns index/ID, vandalism, and larceny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&lt;- </a:t>
            </a:r>
            <a:r>
              <a:rPr lang="en-US" dirty="0" err="1"/>
              <a:t>boystown</a:t>
            </a:r>
            <a:r>
              <a:rPr lang="en-US" dirty="0"/>
              <a:t>[, -c(1, 10, 11)]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approach 1, PCA then partitioning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pca2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(X), center =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summary(pca2)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pca2$rotation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plot(pca2)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dim(pca2$x)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round(pca2$x, digits =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use PC1 - PC5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bt_pca_train</a:t>
            </a:r>
            <a:r>
              <a:rPr lang="en-US" dirty="0"/>
              <a:t> &lt;- pca2$x[1:150, 1:5]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bt_pca_test</a:t>
            </a:r>
            <a:r>
              <a:rPr lang="en-US" dirty="0"/>
              <a:t>  &lt;- pca2$x[151:200, 1:5]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bt_train_labels</a:t>
            </a:r>
            <a:r>
              <a:rPr lang="en-US" dirty="0"/>
              <a:t> &lt;- Y[1:150]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bt_test_labels</a:t>
            </a:r>
            <a:r>
              <a:rPr lang="en-US" dirty="0"/>
              <a:t>  &lt;- Y[151:200]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cbind</a:t>
            </a:r>
            <a:r>
              <a:rPr lang="en-US" dirty="0"/>
              <a:t>(round(</a:t>
            </a:r>
            <a:r>
              <a:rPr lang="en-US" dirty="0" err="1"/>
              <a:t>bt_pca_train</a:t>
            </a:r>
            <a:r>
              <a:rPr lang="en-US" dirty="0"/>
              <a:t>, digits = 4), </a:t>
            </a:r>
            <a:r>
              <a:rPr lang="en-US" dirty="0" err="1"/>
              <a:t>bt_train_labels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table(</a:t>
            </a:r>
            <a:r>
              <a:rPr lang="en-US" dirty="0" err="1"/>
              <a:t>bt_train_labels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bt_train_labels</a:t>
            </a:r>
            <a:r>
              <a:rPr lang="en-US" dirty="0"/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library(class)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bt_pca_test_pred</a:t>
            </a:r>
            <a:r>
              <a:rPr lang="en-US" dirty="0"/>
              <a:t>&lt;-</a:t>
            </a:r>
            <a:r>
              <a:rPr lang="en-US" dirty="0" err="1"/>
              <a:t>knn</a:t>
            </a:r>
            <a:r>
              <a:rPr lang="en-US" dirty="0"/>
              <a:t>(train=</a:t>
            </a:r>
            <a:r>
              <a:rPr lang="en-US" dirty="0" err="1"/>
              <a:t>bt_pca_train</a:t>
            </a:r>
            <a:r>
              <a:rPr lang="en-US" dirty="0"/>
              <a:t>, test=</a:t>
            </a:r>
            <a:r>
              <a:rPr lang="en-US" dirty="0" err="1"/>
              <a:t>bt_pca_test</a:t>
            </a:r>
            <a:r>
              <a:rPr lang="en-US" dirty="0"/>
              <a:t>, cl=</a:t>
            </a:r>
            <a:r>
              <a:rPr lang="en-US" dirty="0" err="1"/>
              <a:t>bt_train_labels</a:t>
            </a:r>
            <a:r>
              <a:rPr lang="en-US" dirty="0"/>
              <a:t>, k=9)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library(caret)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bt_pca_test_pred</a:t>
            </a:r>
            <a:r>
              <a:rPr lang="en-US" dirty="0"/>
              <a:t>, levels = c("Recidivism", "Control")),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factor(</a:t>
            </a:r>
            <a:r>
              <a:rPr lang="en-US" dirty="0" err="1"/>
              <a:t>bt_test_labels</a:t>
            </a:r>
            <a:r>
              <a:rPr lang="en-US" dirty="0"/>
              <a:t>, c("Recidivism", "Control")),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positive = "Recidivism")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##############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approach 2, partitioning then PCA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bt_train</a:t>
            </a:r>
            <a:r>
              <a:rPr lang="en-US" dirty="0"/>
              <a:t> &lt;- X[1:150,]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bt_test</a:t>
            </a:r>
            <a:r>
              <a:rPr lang="en-US" dirty="0"/>
              <a:t> &lt;- X[151:200,]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bt_train_labels</a:t>
            </a:r>
            <a:r>
              <a:rPr lang="en-US" dirty="0"/>
              <a:t> &lt;- Y[1:150]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bt_test_labels</a:t>
            </a:r>
            <a:r>
              <a:rPr lang="en-US" dirty="0"/>
              <a:t>  &lt;- Y[151:200]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bt_train_pca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bt_train</a:t>
            </a:r>
            <a:r>
              <a:rPr lang="en-US" dirty="0"/>
              <a:t>), center =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summary(</a:t>
            </a:r>
            <a:r>
              <a:rPr lang="en-US" dirty="0" err="1"/>
              <a:t>bt_train_pca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bt_train_pca$rotation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plot(</a:t>
            </a:r>
            <a:r>
              <a:rPr lang="en-US" dirty="0" err="1"/>
              <a:t>bt_train_pca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dim(</a:t>
            </a:r>
            <a:r>
              <a:rPr lang="en-US" dirty="0" err="1"/>
              <a:t>bt_train_pca$x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round(</a:t>
            </a:r>
            <a:r>
              <a:rPr lang="en-US" dirty="0" err="1"/>
              <a:t>bt_train_pca$x</a:t>
            </a:r>
            <a:r>
              <a:rPr lang="en-US" dirty="0"/>
              <a:t>, digits =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bt_train_pca1 = predict(</a:t>
            </a:r>
            <a:r>
              <a:rPr lang="en-US" dirty="0" err="1"/>
              <a:t>bt_train_pca</a:t>
            </a:r>
            <a:r>
              <a:rPr lang="en-US" dirty="0"/>
              <a:t>, </a:t>
            </a:r>
            <a:r>
              <a:rPr lang="en-US" dirty="0" err="1"/>
              <a:t>bt_train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bt_test_pca</a:t>
            </a:r>
            <a:r>
              <a:rPr lang="en-US" dirty="0"/>
              <a:t> = predict(</a:t>
            </a:r>
            <a:r>
              <a:rPr lang="en-US" dirty="0" err="1"/>
              <a:t>bt_train_pca</a:t>
            </a:r>
            <a:r>
              <a:rPr lang="en-US" dirty="0"/>
              <a:t>, </a:t>
            </a:r>
            <a:r>
              <a:rPr lang="en-US" dirty="0" err="1"/>
              <a:t>bt_test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bt_pca_test_pred</a:t>
            </a:r>
            <a:r>
              <a:rPr lang="en-US" dirty="0"/>
              <a:t>&lt;-</a:t>
            </a:r>
            <a:r>
              <a:rPr lang="en-US" dirty="0" err="1"/>
              <a:t>knn</a:t>
            </a:r>
            <a:r>
              <a:rPr lang="en-US" dirty="0"/>
              <a:t>(train=</a:t>
            </a:r>
            <a:r>
              <a:rPr lang="en-US" dirty="0" err="1"/>
              <a:t>bt_train_pca$x</a:t>
            </a:r>
            <a:r>
              <a:rPr lang="en-US" dirty="0"/>
              <a:t>[,1:5], test=</a:t>
            </a:r>
            <a:r>
              <a:rPr lang="en-US" dirty="0" err="1"/>
              <a:t>bt_test_pca</a:t>
            </a:r>
            <a:r>
              <a:rPr lang="en-US" dirty="0"/>
              <a:t>[,1:5], cl=</a:t>
            </a:r>
            <a:r>
              <a:rPr lang="en-US" dirty="0" err="1"/>
              <a:t>bt_train_labels</a:t>
            </a:r>
            <a:r>
              <a:rPr lang="en-US" dirty="0"/>
              <a:t>, k=9)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bt_pca_test_pred</a:t>
            </a:r>
            <a:r>
              <a:rPr lang="en-US" dirty="0"/>
              <a:t>, levels = c("Recidivism", "Control")),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factor(</a:t>
            </a:r>
            <a:r>
              <a:rPr lang="en-US" dirty="0" err="1"/>
              <a:t>bt_test_labels</a:t>
            </a:r>
            <a:r>
              <a:rPr lang="en-US" dirty="0"/>
              <a:t>, c("Recidivism", "Control")),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positive = "Recidivism")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7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https://www.machinelearningplus.com/machine-learning/feature-selection/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around 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5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around 10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rf.train$optsize</a:t>
            </a:r>
            <a:endParaRPr lang="en-US" dirty="0"/>
          </a:p>
          <a:p>
            <a:r>
              <a:rPr lang="en-US" dirty="0" err="1"/>
              <a:t>rf.train$optVariables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1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09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</a:t>
            </a:r>
          </a:p>
          <a:p>
            <a:r>
              <a:rPr lang="en-US" dirty="0"/>
              <a:t>Variable/Feature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Algorithms used in case study for feature selection</a:t>
            </a:r>
          </a:p>
          <a:p>
            <a:pPr lvl="1"/>
            <a:r>
              <a:rPr lang="en-US" dirty="0"/>
              <a:t>Boruta</a:t>
            </a:r>
          </a:p>
          <a:p>
            <a:pPr lvl="2"/>
            <a:r>
              <a:rPr lang="en-US" dirty="0"/>
              <a:t>Randomized wrapper algorithm</a:t>
            </a:r>
          </a:p>
          <a:p>
            <a:pPr lvl="1"/>
            <a:r>
              <a:rPr lang="en-US" dirty="0"/>
              <a:t>RFE (recursive feature elimination)</a:t>
            </a:r>
          </a:p>
          <a:p>
            <a:pPr lvl="2"/>
            <a:r>
              <a:rPr lang="en-US" dirty="0"/>
              <a:t>Deterministic wrapper algorithm (backwards selection)</a:t>
            </a:r>
          </a:p>
          <a:p>
            <a:pPr lvl="2"/>
            <a:r>
              <a:rPr lang="en-US" dirty="0"/>
              <a:t>Filtering (univariate measure of goodness)</a:t>
            </a:r>
          </a:p>
          <a:p>
            <a:pPr lvl="1"/>
            <a:r>
              <a:rPr lang="en-US" dirty="0"/>
              <a:t>Stepwise and random forest</a:t>
            </a:r>
          </a:p>
          <a:p>
            <a:pPr lvl="2"/>
            <a:r>
              <a:rPr lang="en-US" dirty="0"/>
              <a:t>For comparison, both embedded</a:t>
            </a:r>
          </a:p>
        </p:txBody>
      </p:sp>
    </p:spTree>
    <p:extLst>
      <p:ext uri="{BB962C8B-B14F-4D97-AF65-F5344CB8AC3E}">
        <p14:creationId xmlns:p14="http://schemas.microsoft.com/office/powerpoint/2010/main" val="296231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7D-C288-4DA4-AF87-BA07A7C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ALS (Amyotrophic Lateral Sclerosis)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2F6-94A1-4641-AACB-DF9A1D63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collecting data</a:t>
            </a:r>
          </a:p>
          <a:p>
            <a:r>
              <a:rPr lang="en-US" dirty="0"/>
              <a:t>Step 2: exploring and preparing the data</a:t>
            </a:r>
          </a:p>
          <a:p>
            <a:r>
              <a:rPr lang="en-US" dirty="0"/>
              <a:t>Step 3: training a model on the data</a:t>
            </a:r>
          </a:p>
          <a:p>
            <a:r>
              <a:rPr lang="en-US" dirty="0"/>
              <a:t>Step 4: evaluating model performance</a:t>
            </a:r>
          </a:p>
          <a:p>
            <a:pPr lvl="1"/>
            <a:r>
              <a:rPr lang="en-US" dirty="0"/>
              <a:t>Comparing with RFE</a:t>
            </a:r>
          </a:p>
          <a:p>
            <a:pPr lvl="1"/>
            <a:r>
              <a:rPr lang="en-US" dirty="0"/>
              <a:t>Comparing with stepwise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95004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08F7-90CB-4EC7-B4F7-5ECB932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C3C1-5699-4FEE-8EF5-CDFA5BF0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ALS (amyotrophic lateral sclerosis)</a:t>
            </a:r>
          </a:p>
          <a:p>
            <a:pPr lvl="1"/>
            <a:r>
              <a:rPr lang="en-US" dirty="0"/>
              <a:t>A fatal motor neuron disease that targets nerve cells in the spinal cord and brain </a:t>
            </a:r>
          </a:p>
          <a:p>
            <a:pPr lvl="1"/>
            <a:r>
              <a:rPr lang="en-US" dirty="0"/>
              <a:t>Characterized especially by increasing and spreading muscular weakness and atrophy</a:t>
            </a:r>
          </a:p>
          <a:p>
            <a:r>
              <a:rPr lang="en-US" dirty="0"/>
              <a:t>The dataset that contains 2,223 observations and 101 numeric variables</a:t>
            </a:r>
          </a:p>
          <a:p>
            <a:pPr lvl="1"/>
            <a:r>
              <a:rPr lang="en-US" dirty="0"/>
              <a:t>Outcome variable</a:t>
            </a:r>
          </a:p>
          <a:p>
            <a:pPr lvl="2"/>
            <a:r>
              <a:rPr lang="en-US" dirty="0"/>
              <a:t>ALSFRS slope</a:t>
            </a:r>
          </a:p>
          <a:p>
            <a:pPr lvl="2"/>
            <a:r>
              <a:rPr lang="en-US" dirty="0"/>
              <a:t>Patients’ clinical decline over a year</a:t>
            </a:r>
          </a:p>
        </p:txBody>
      </p:sp>
    </p:spTree>
    <p:extLst>
      <p:ext uri="{BB962C8B-B14F-4D97-AF65-F5344CB8AC3E}">
        <p14:creationId xmlns:p14="http://schemas.microsoft.com/office/powerpoint/2010/main" val="353718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08F7-90CB-4EC7-B4F7-5ECB932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C3C1-5699-4FEE-8EF5-CDFA5BF0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multiple highly correlated features</a:t>
            </a:r>
          </a:p>
          <a:p>
            <a:pPr lvl="1"/>
            <a:r>
              <a:rPr lang="en-US" dirty="0"/>
              <a:t>Need to preprocess the variables before commencing with 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6E63D-7B51-4B23-8ADC-BB7EF67CC493}"/>
              </a:ext>
            </a:extLst>
          </p:cNvPr>
          <p:cNvSpPr txBox="1"/>
          <p:nvPr/>
        </p:nvSpPr>
        <p:spPr>
          <a:xfrm>
            <a:off x="3083441" y="5730802"/>
            <a:ext cx="1011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632EF-8211-4807-A52B-4680C14B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1" y="3157035"/>
            <a:ext cx="6929880" cy="219169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5BBC72-A17A-46CD-AE75-AB6F25A032E0}"/>
              </a:ext>
            </a:extLst>
          </p:cNvPr>
          <p:cNvSpPr/>
          <p:nvPr/>
        </p:nvSpPr>
        <p:spPr>
          <a:xfrm>
            <a:off x="7679268" y="3403599"/>
            <a:ext cx="795866" cy="13546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048F8-2DCF-421C-AFD6-FBA46802BBA4}"/>
              </a:ext>
            </a:extLst>
          </p:cNvPr>
          <p:cNvSpPr txBox="1"/>
          <p:nvPr/>
        </p:nvSpPr>
        <p:spPr>
          <a:xfrm>
            <a:off x="9865241" y="331744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1448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BA356A-C654-43EA-9D09-4EA5371A9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66" y="4557966"/>
            <a:ext cx="4323398" cy="1675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Boruta() function in Boruta package to perform variables selection</a:t>
            </a:r>
          </a:p>
          <a:p>
            <a:pPr lvl="1"/>
            <a:r>
              <a:rPr lang="en-US" dirty="0"/>
              <a:t>An all relevant feature selection wrapper algorithm</a:t>
            </a:r>
          </a:p>
          <a:p>
            <a:pPr lvl="1"/>
            <a:r>
              <a:rPr lang="en-US" dirty="0"/>
              <a:t>By default, Boruta uses Random Forest</a:t>
            </a:r>
          </a:p>
          <a:p>
            <a:pPr lvl="2"/>
            <a:r>
              <a:rPr lang="en-US" dirty="0"/>
              <a:t>Computes variable importance measure (VIM)</a:t>
            </a:r>
          </a:p>
          <a:p>
            <a:pPr lvl="1"/>
            <a:r>
              <a:rPr lang="en-US" dirty="0"/>
              <a:t>Performs a top-down search for relevant features</a:t>
            </a:r>
          </a:p>
          <a:p>
            <a:pPr lvl="1"/>
            <a:r>
              <a:rPr lang="en-US" dirty="0"/>
              <a:t>Progressively eliminating irrelevant features to stabilize that test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A352CB-173A-4466-AD22-FDCD74A9A5D2}"/>
              </a:ext>
            </a:extLst>
          </p:cNvPr>
          <p:cNvSpPr/>
          <p:nvPr/>
        </p:nvSpPr>
        <p:spPr>
          <a:xfrm>
            <a:off x="3116066" y="5177722"/>
            <a:ext cx="3235823" cy="14839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1964A-74FC-4A15-9B26-2C1D2CCA512D}"/>
              </a:ext>
            </a:extLst>
          </p:cNvPr>
          <p:cNvSpPr txBox="1"/>
          <p:nvPr/>
        </p:nvSpPr>
        <p:spPr>
          <a:xfrm>
            <a:off x="7802698" y="4907883"/>
            <a:ext cx="30468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Boruta determines the important attributes from unimportant and tentative features.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6A1CD2-F2F6-40E0-B9D7-B3595B6FC5A2}"/>
              </a:ext>
            </a:extLst>
          </p:cNvPr>
          <p:cNvSpPr/>
          <p:nvPr/>
        </p:nvSpPr>
        <p:spPr>
          <a:xfrm>
            <a:off x="3116065" y="4907883"/>
            <a:ext cx="3235823" cy="14839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scores for all features at every iteration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als$ImpHistory</a:t>
            </a:r>
            <a:endParaRPr lang="en-US" dirty="0"/>
          </a:p>
          <a:p>
            <a:pPr lvl="1"/>
            <a:r>
              <a:rPr lang="en-US" dirty="0"/>
              <a:t>List of top 6 iterations for first 10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7079A-A46A-4ABE-810E-08BF9A2C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43" y="3534104"/>
            <a:ext cx="5505450" cy="1813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A77B8-4F4B-4AEC-8494-C4E453BF07C5}"/>
              </a:ext>
            </a:extLst>
          </p:cNvPr>
          <p:cNvSpPr txBox="1"/>
          <p:nvPr/>
        </p:nvSpPr>
        <p:spPr>
          <a:xfrm>
            <a:off x="9173227" y="5039887"/>
            <a:ext cx="2109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Default iterations 100</a:t>
            </a:r>
          </a:p>
        </p:txBody>
      </p:sp>
    </p:spTree>
    <p:extLst>
      <p:ext uri="{BB962C8B-B14F-4D97-AF65-F5344CB8AC3E}">
        <p14:creationId xmlns:p14="http://schemas.microsoft.com/office/powerpoint/2010/main" val="321279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scores for all features at every iteration</a:t>
            </a:r>
          </a:p>
          <a:p>
            <a:pPr lvl="1"/>
            <a:r>
              <a:rPr lang="en-US" dirty="0"/>
              <a:t>Boxplot importance of all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80F4F-82BB-4C60-8BD3-D8CE1E3EF922}"/>
              </a:ext>
            </a:extLst>
          </p:cNvPr>
          <p:cNvSpPr txBox="1"/>
          <p:nvPr/>
        </p:nvSpPr>
        <p:spPr>
          <a:xfrm>
            <a:off x="8559208" y="4022411"/>
            <a:ext cx="2349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Confirmed important</a:t>
            </a:r>
          </a:p>
          <a:p>
            <a:r>
              <a:rPr lang="en-US" sz="1400" dirty="0"/>
              <a:t>Confirmed unimportant</a:t>
            </a:r>
          </a:p>
          <a:p>
            <a:r>
              <a:rPr lang="en-US" sz="1400" dirty="0"/>
              <a:t>Tentative attributes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059BC-F499-4567-B799-5CAC7635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37" y="2963676"/>
            <a:ext cx="5423535" cy="34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7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rid of tentative features </a:t>
            </a:r>
          </a:p>
          <a:p>
            <a:pPr lvl="1"/>
            <a:r>
              <a:rPr lang="en-US" dirty="0"/>
              <a:t>The function </a:t>
            </a:r>
            <a:r>
              <a:rPr lang="en-US" dirty="0" err="1"/>
              <a:t>TentativeRoughFix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Performs a simplified and weaker test for judging tentative attributes</a:t>
            </a:r>
          </a:p>
          <a:p>
            <a:pPr lvl="1"/>
            <a:r>
              <a:rPr lang="en-US" dirty="0"/>
              <a:t>Only when strict decision is highly desired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1EDE-267D-42D9-B743-8DA31CB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49" y="3883540"/>
            <a:ext cx="4566285" cy="979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A704A-B182-49F6-8386-34272485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49" y="5091786"/>
            <a:ext cx="5027771" cy="1335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09C96-AA37-4FDB-A715-B2DB4554B411}"/>
              </a:ext>
            </a:extLst>
          </p:cNvPr>
          <p:cNvSpPr txBox="1"/>
          <p:nvPr/>
        </p:nvSpPr>
        <p:spPr>
          <a:xfrm>
            <a:off x="8467707" y="3883540"/>
            <a:ext cx="22701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Confirmed important</a:t>
            </a:r>
          </a:p>
          <a:p>
            <a:r>
              <a:rPr lang="en-US" sz="1400" dirty="0"/>
              <a:t>Confirmed unimportant</a:t>
            </a:r>
          </a:p>
          <a:p>
            <a:r>
              <a:rPr lang="en-US" sz="1400" dirty="0"/>
              <a:t>No tentative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5FC45-6013-4827-B514-4D15A8FF3FF6}"/>
              </a:ext>
            </a:extLst>
          </p:cNvPr>
          <p:cNvSpPr txBox="1"/>
          <p:nvPr/>
        </p:nvSpPr>
        <p:spPr>
          <a:xfrm>
            <a:off x="8467707" y="5091786"/>
            <a:ext cx="227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Confirmed 35 features</a:t>
            </a:r>
          </a:p>
        </p:txBody>
      </p:sp>
    </p:spTree>
    <p:extLst>
      <p:ext uri="{BB962C8B-B14F-4D97-AF65-F5344CB8AC3E}">
        <p14:creationId xmlns:p14="http://schemas.microsoft.com/office/powerpoint/2010/main" val="84023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rejected ones</a:t>
            </a:r>
          </a:p>
          <a:p>
            <a:pPr lvl="1"/>
            <a:r>
              <a:rPr lang="en-US" dirty="0"/>
              <a:t>List confirmed 35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86EF2-8E87-4E18-BDBF-A3BA3BFC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98" y="3328518"/>
            <a:ext cx="6663214" cy="258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RFE (backwards recursive feature elimination)</a:t>
            </a:r>
          </a:p>
          <a:p>
            <a:pPr lvl="1"/>
            <a:r>
              <a:rPr lang="en-US" dirty="0"/>
              <a:t>RFE, in caret package, implements backwards selection based on predictor importance ranking</a:t>
            </a:r>
          </a:p>
          <a:p>
            <a:pPr lvl="1"/>
            <a:r>
              <a:rPr lang="en-US" dirty="0"/>
              <a:t>To compare the model performance for alternative numbers of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B0D0D-7915-4D78-9260-516573EA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84" y="3713353"/>
            <a:ext cx="6468904" cy="24531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2E5B12-E24A-4869-9CFB-2E36A4716CAC}"/>
              </a:ext>
            </a:extLst>
          </p:cNvPr>
          <p:cNvSpPr/>
          <p:nvPr/>
        </p:nvSpPr>
        <p:spPr>
          <a:xfrm>
            <a:off x="4541318" y="3818593"/>
            <a:ext cx="1336247" cy="1240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A86F9-E885-4232-9532-51122F671C86}"/>
              </a:ext>
            </a:extLst>
          </p:cNvPr>
          <p:cNvSpPr txBox="1"/>
          <p:nvPr/>
        </p:nvSpPr>
        <p:spPr>
          <a:xfrm>
            <a:off x="8493338" y="4104464"/>
            <a:ext cx="301127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Cross validation with 10 folds</a:t>
            </a:r>
          </a:p>
          <a:p>
            <a:endParaRPr lang="en-US" sz="1400" dirty="0"/>
          </a:p>
          <a:p>
            <a:r>
              <a:rPr lang="en-US" sz="1400" dirty="0"/>
              <a:t>Sizes specify the number of features that should be retained</a:t>
            </a:r>
          </a:p>
          <a:p>
            <a:endParaRPr lang="en-US" sz="1400" dirty="0"/>
          </a:p>
          <a:p>
            <a:r>
              <a:rPr lang="en-US" sz="1400" dirty="0"/>
              <a:t>Pre-defined functions:</a:t>
            </a:r>
          </a:p>
          <a:p>
            <a:r>
              <a:rPr lang="en-US" sz="1400" dirty="0" err="1"/>
              <a:t>lmFuncs</a:t>
            </a:r>
            <a:r>
              <a:rPr lang="en-US" sz="1400" dirty="0"/>
              <a:t> -- linear regression </a:t>
            </a:r>
          </a:p>
          <a:p>
            <a:r>
              <a:rPr lang="en-US" sz="1400" dirty="0" err="1"/>
              <a:t>rfFuncs</a:t>
            </a:r>
            <a:r>
              <a:rPr lang="en-US" sz="1400" dirty="0"/>
              <a:t> -- random forests</a:t>
            </a:r>
          </a:p>
          <a:p>
            <a:r>
              <a:rPr lang="en-US" sz="1400" dirty="0" err="1"/>
              <a:t>nbFuncs</a:t>
            </a:r>
            <a:r>
              <a:rPr lang="en-US" sz="1400" dirty="0"/>
              <a:t> -- naive Bayes</a:t>
            </a:r>
          </a:p>
          <a:p>
            <a:r>
              <a:rPr lang="en-US" sz="1400" dirty="0" err="1"/>
              <a:t>treebagFuncs</a:t>
            </a:r>
            <a:r>
              <a:rPr lang="en-US" sz="1400" dirty="0"/>
              <a:t> -- bagged trees</a:t>
            </a:r>
          </a:p>
          <a:p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544A56-6F26-4B25-80AA-7B1F460D2995}"/>
              </a:ext>
            </a:extLst>
          </p:cNvPr>
          <p:cNvSpPr/>
          <p:nvPr/>
        </p:nvSpPr>
        <p:spPr>
          <a:xfrm>
            <a:off x="6661576" y="3949689"/>
            <a:ext cx="1598131" cy="1240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3AF27B-BF04-4205-A65B-2DAE7B49A2E5}"/>
              </a:ext>
            </a:extLst>
          </p:cNvPr>
          <p:cNvSpPr/>
          <p:nvPr/>
        </p:nvSpPr>
        <p:spPr>
          <a:xfrm>
            <a:off x="6368336" y="3818593"/>
            <a:ext cx="1336247" cy="1240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selection and dimensionality reduction</a:t>
            </a:r>
          </a:p>
          <a:p>
            <a:r>
              <a:rPr lang="en-US" dirty="0"/>
              <a:t>Variable/feature selection methods</a:t>
            </a:r>
          </a:p>
          <a:p>
            <a:r>
              <a:rPr lang="en-US" dirty="0"/>
              <a:t>Random Forest Feature Selection</a:t>
            </a:r>
          </a:p>
          <a:p>
            <a:r>
              <a:rPr lang="en-US" dirty="0"/>
              <a:t>Case Study – ALS &amp; QOL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FC97AF-E27F-4A12-B4DE-FAE86C2F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23" y="3751663"/>
            <a:ext cx="4338347" cy="2806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RFE best subset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5CD2E5-E3D9-4A5A-86E6-B679875D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23" y="2667931"/>
            <a:ext cx="5829300" cy="971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868156-D9B5-4D7E-8DE2-236823D9A5AA}"/>
              </a:ext>
            </a:extLst>
          </p:cNvPr>
          <p:cNvSpPr txBox="1"/>
          <p:nvPr/>
        </p:nvSpPr>
        <p:spPr>
          <a:xfrm>
            <a:off x="7467711" y="4893012"/>
            <a:ext cx="12148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20 best subset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1BCFAA-2689-4F34-A686-BD23E44E0A91}"/>
              </a:ext>
            </a:extLst>
          </p:cNvPr>
          <p:cNvSpPr/>
          <p:nvPr/>
        </p:nvSpPr>
        <p:spPr>
          <a:xfrm>
            <a:off x="3788119" y="5788428"/>
            <a:ext cx="675861" cy="543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518C57-C13E-4D7A-8341-164BFE8AE8E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 flipV="1">
            <a:off x="4463980" y="5031512"/>
            <a:ext cx="3003731" cy="1028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final results of the two alternative feature selection methods</a:t>
            </a:r>
          </a:p>
          <a:p>
            <a:pPr lvl="1"/>
            <a:r>
              <a:rPr lang="en-US" dirty="0"/>
              <a:t>There are common variables chosen by the two techniques</a:t>
            </a:r>
          </a:p>
          <a:p>
            <a:pPr lvl="1"/>
            <a:r>
              <a:rPr lang="en-US" dirty="0"/>
              <a:t>Boruta method is effective when dealing with complex real world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E0621-09DF-48BB-8315-C0642FAD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53" y="3894820"/>
            <a:ext cx="5950744" cy="9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A557D-FE22-4663-953C-B242635C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57" y="3208786"/>
            <a:ext cx="7391876" cy="1028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Bidirectional stepwise linear model-based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34E05-318F-4095-85A4-E7EBCC1FBFF0}"/>
              </a:ext>
            </a:extLst>
          </p:cNvPr>
          <p:cNvSpPr txBox="1"/>
          <p:nvPr/>
        </p:nvSpPr>
        <p:spPr>
          <a:xfrm>
            <a:off x="2668773" y="5007435"/>
            <a:ext cx="2102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 to ch09, the step() function choose a model in stepwise algorithm.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FAFE75-AE7C-47F6-A87B-15B41FE908CA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3720171" y="4138216"/>
            <a:ext cx="453344" cy="8692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0E09C4-5D7A-429A-931A-54E381868338}"/>
              </a:ext>
            </a:extLst>
          </p:cNvPr>
          <p:cNvSpPr txBox="1"/>
          <p:nvPr/>
        </p:nvSpPr>
        <p:spPr>
          <a:xfrm>
            <a:off x="5512643" y="5007436"/>
            <a:ext cx="2164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Scope defines the range of models examined in the stepwise search.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5044F-0975-44F3-9397-673392BB35F8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5341340" y="4130066"/>
            <a:ext cx="1253335" cy="87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F82A85-4938-4C12-B7D7-ACA25F07D8D1}"/>
              </a:ext>
            </a:extLst>
          </p:cNvPr>
          <p:cNvSpPr txBox="1"/>
          <p:nvPr/>
        </p:nvSpPr>
        <p:spPr>
          <a:xfrm>
            <a:off x="8120605" y="5007436"/>
            <a:ext cx="2814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k=2 yields the genuine AIC criterion</a:t>
            </a:r>
          </a:p>
          <a:p>
            <a:r>
              <a:rPr lang="en-US" sz="1200" dirty="0"/>
              <a:t>k=log(n) refers to BIC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D14714-8F5A-4AA1-B5E4-705984457E1E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9527723" y="4130066"/>
            <a:ext cx="75065" cy="87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E24DBB-DE0A-4F1B-B319-21A7FAC8BFFB}"/>
              </a:ext>
            </a:extLst>
          </p:cNvPr>
          <p:cNvSpPr/>
          <p:nvPr/>
        </p:nvSpPr>
        <p:spPr>
          <a:xfrm>
            <a:off x="3796294" y="3974961"/>
            <a:ext cx="754442" cy="16325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A73E7F-77FD-4C88-BBAA-2AB5B78324A2}"/>
              </a:ext>
            </a:extLst>
          </p:cNvPr>
          <p:cNvSpPr/>
          <p:nvPr/>
        </p:nvSpPr>
        <p:spPr>
          <a:xfrm>
            <a:off x="4964119" y="3966811"/>
            <a:ext cx="754442" cy="16325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4EC98E-FE8B-4BCD-998A-B9D81427911D}"/>
              </a:ext>
            </a:extLst>
          </p:cNvPr>
          <p:cNvSpPr/>
          <p:nvPr/>
        </p:nvSpPr>
        <p:spPr>
          <a:xfrm>
            <a:off x="9225567" y="3966811"/>
            <a:ext cx="754442" cy="16325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Bidirectional stepwise linear model-based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7848-17EE-4267-A6EB-E7EFF58F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58" y="3046813"/>
            <a:ext cx="2882766" cy="3435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387EB-0A2A-4AB0-A55D-57739731C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861" y="3046813"/>
            <a:ext cx="4946809" cy="19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Report the stepwise “Confirmed” (important) features</a:t>
            </a:r>
          </a:p>
          <a:p>
            <a:pPr lvl="2"/>
            <a:r>
              <a:rPr lang="en-US" dirty="0"/>
              <a:t>After intercept removed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2C1FF-AB84-4313-BE55-C26C28D1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76" y="5211169"/>
            <a:ext cx="5780723" cy="623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6BD383-E404-43B5-84D6-FDA9ECBAC09F}"/>
              </a:ext>
            </a:extLst>
          </p:cNvPr>
          <p:cNvSpPr txBox="1"/>
          <p:nvPr/>
        </p:nvSpPr>
        <p:spPr>
          <a:xfrm>
            <a:off x="9154504" y="4880473"/>
            <a:ext cx="2573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common variables chosen by the </a:t>
            </a:r>
            <a:r>
              <a:rPr lang="en-US" sz="1400" i="1" dirty="0"/>
              <a:t>Boruta</a:t>
            </a:r>
            <a:r>
              <a:rPr lang="en-US" sz="1400" dirty="0"/>
              <a:t> and </a:t>
            </a:r>
            <a:r>
              <a:rPr lang="en-US" sz="1400" i="1" dirty="0"/>
              <a:t>Stepwise</a:t>
            </a:r>
            <a:r>
              <a:rPr lang="en-US" sz="1400" dirty="0"/>
              <a:t> feature selection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52944-54A6-4C3C-8809-A1E4072BF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676" y="3375928"/>
            <a:ext cx="5942648" cy="1586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3F368-95D4-4D2B-89E5-9D4E4BA12CBA}"/>
              </a:ext>
            </a:extLst>
          </p:cNvPr>
          <p:cNvSpPr txBox="1"/>
          <p:nvPr/>
        </p:nvSpPr>
        <p:spPr>
          <a:xfrm>
            <a:off x="9154504" y="3692306"/>
            <a:ext cx="25732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After removing intercept, there are 31 stepwise confirmed features.</a:t>
            </a:r>
          </a:p>
        </p:txBody>
      </p:sp>
    </p:spTree>
    <p:extLst>
      <p:ext uri="{BB962C8B-B14F-4D97-AF65-F5344CB8AC3E}">
        <p14:creationId xmlns:p14="http://schemas.microsoft.com/office/powerpoint/2010/main" val="265942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7D-C288-4DA4-AF87-BA07A7C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QOL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2F6-94A1-4641-AACB-DF9A1D63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collecting data</a:t>
            </a:r>
          </a:p>
          <a:p>
            <a:r>
              <a:rPr lang="en-US" dirty="0"/>
              <a:t>Step 2: exploring and preparing the data</a:t>
            </a:r>
          </a:p>
          <a:p>
            <a:r>
              <a:rPr lang="en-US" dirty="0"/>
              <a:t>Step 3: training a model on the data</a:t>
            </a:r>
          </a:p>
          <a:p>
            <a:r>
              <a:rPr lang="en-US" dirty="0"/>
              <a:t>Step 4: evaluating model performance</a:t>
            </a:r>
          </a:p>
          <a:p>
            <a:pPr lvl="1"/>
            <a:r>
              <a:rPr lang="en-US" dirty="0"/>
              <a:t>Comparing with RFE</a:t>
            </a:r>
          </a:p>
          <a:p>
            <a:pPr lvl="1"/>
            <a:r>
              <a:rPr lang="en-US" dirty="0"/>
              <a:t>Comparing with stepwise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8D068-2820-4A8D-92C7-C6B54239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4844422"/>
            <a:ext cx="714089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08F7-90CB-4EC7-B4F7-5ECB932D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C3C1-5699-4FEE-8EF5-CDFA5BF0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that contains 2,214 observations and 40 variables</a:t>
            </a:r>
          </a:p>
          <a:p>
            <a:pPr lvl="1"/>
            <a:r>
              <a:rPr lang="en-US" dirty="0"/>
              <a:t>Outcome variable: cd derived from CHRONICDISEASESCORE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E071D-55E5-45C0-97FD-A59DD76C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63" y="3103488"/>
            <a:ext cx="5813108" cy="9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33A21-1BA9-42EA-AF0A-33CDCC25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563" y="4564247"/>
            <a:ext cx="5060156" cy="11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Boruta() function in Boruta package to perform variables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C8495-0D41-442D-8BED-79DCC48D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03" y="3022287"/>
            <a:ext cx="4987290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8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scores for all features at every iteration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qol_Boruta$ImpHistory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AE20-DEC8-4C54-8335-E9293CB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98" y="3280406"/>
            <a:ext cx="7845266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C4B9F-914A-4CD4-BF69-CF2B6D57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99" y="4747949"/>
            <a:ext cx="7270433" cy="9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scores for all features at every iteration</a:t>
            </a:r>
          </a:p>
          <a:p>
            <a:pPr lvl="1"/>
            <a:r>
              <a:rPr lang="en-US" dirty="0"/>
              <a:t>Stored in </a:t>
            </a:r>
            <a:r>
              <a:rPr lang="en-US" dirty="0" err="1"/>
              <a:t>qol_Boruta$ImpHistory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FBA47-17AA-4EE6-ACD5-5B55F6D5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07" y="3312802"/>
            <a:ext cx="4286250" cy="259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125A2-FF13-45C1-984D-31BDC662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37" y="3312802"/>
            <a:ext cx="3969058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Variable selection, or feature selection, helps us focus on the most salient information contained in the observations</a:t>
            </a:r>
          </a:p>
          <a:p>
            <a:r>
              <a:rPr lang="en-US" dirty="0"/>
              <a:t>Variable/feature selection relates to dimensionality reduction</a:t>
            </a:r>
          </a:p>
          <a:p>
            <a:pPr lvl="1"/>
            <a:r>
              <a:rPr lang="en-US" dirty="0"/>
              <a:t>with differences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145DBF-4AAA-4AD4-A3E9-1B0461E4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4052"/>
              </p:ext>
            </p:extLst>
          </p:nvPr>
        </p:nvGraphicFramePr>
        <p:xfrm>
          <a:off x="2290523" y="3860550"/>
          <a:ext cx="896911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39">
                  <a:extLst>
                    <a:ext uri="{9D8B030D-6E8A-4147-A177-3AD203B41FA5}">
                      <a16:colId xmlns:a16="http://schemas.microsoft.com/office/drawing/2014/main" val="2446324911"/>
                    </a:ext>
                  </a:extLst>
                </a:gridCol>
                <a:gridCol w="1155560">
                  <a:extLst>
                    <a:ext uri="{9D8B030D-6E8A-4147-A177-3AD203B41FA5}">
                      <a16:colId xmlns:a16="http://schemas.microsoft.com/office/drawing/2014/main" val="879908954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1813870685"/>
                    </a:ext>
                  </a:extLst>
                </a:gridCol>
                <a:gridCol w="3954483">
                  <a:extLst>
                    <a:ext uri="{9D8B030D-6E8A-4147-A177-3AD203B41FA5}">
                      <a16:colId xmlns:a16="http://schemas.microsoft.com/office/drawing/2014/main" val="2346610080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9857"/>
                  </a:ext>
                </a:extLst>
              </a:tr>
              <a:tr h="149133">
                <a:tc>
                  <a:txBody>
                    <a:bodyPr/>
                    <a:lstStyle/>
                    <a:p>
                      <a:r>
                        <a:rPr lang="en-US" sz="1200" dirty="0"/>
                        <a:t>Variable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Discrete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select unique representative features from each group of similar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identify highly correlated variables and choose a representative feature by post processing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8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Dimension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Continuous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 denoise the data, enable simpler prediction, or group features so that low impact features have smaller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Find the essential, k≪n, components, factors, or clusters representing linear, or nonlinear, functions of the n variables which maximize an objective function like the proportion of explained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08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FFBBF-FCA1-4728-8EC4-09FA9F3620E1}"/>
              </a:ext>
            </a:extLst>
          </p:cNvPr>
          <p:cNvSpPr txBox="1"/>
          <p:nvPr/>
        </p:nvSpPr>
        <p:spPr>
          <a:xfrm>
            <a:off x="2290523" y="5832045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Supervised vs. unsupervised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rid of tentative features </a:t>
            </a:r>
          </a:p>
          <a:p>
            <a:pPr lvl="1"/>
            <a:r>
              <a:rPr lang="en-US" dirty="0"/>
              <a:t>Only when strict decision is highly desired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71DBA-38C5-4121-AA61-9F42D6A8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18" y="3091245"/>
            <a:ext cx="4598670" cy="995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30AB3-29DB-42CF-A41D-30567955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69" y="4767361"/>
            <a:ext cx="4550093" cy="6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8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8342B-D864-4AC4-8BE4-91439D2B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76" y="3429000"/>
            <a:ext cx="6533674" cy="2428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RFE (recursive feature elimination)</a:t>
            </a:r>
          </a:p>
          <a:p>
            <a:pPr lvl="1"/>
            <a:r>
              <a:rPr lang="en-US" dirty="0"/>
              <a:t>To compare the model performance for alternative numbers of features</a:t>
            </a:r>
          </a:p>
          <a:p>
            <a:pPr lvl="1"/>
            <a:r>
              <a:rPr lang="en-US" dirty="0"/>
              <a:t>sizes=c(5, 10, 20, 30)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A639C-F27A-452C-BBFC-56655E09D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47" y="4005536"/>
            <a:ext cx="2715331" cy="19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0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final results of the two alternative feature selection methods</a:t>
            </a:r>
          </a:p>
          <a:p>
            <a:pPr lvl="1"/>
            <a:r>
              <a:rPr lang="en-US" dirty="0"/>
              <a:t>There are common variables chosen by the two techniques</a:t>
            </a:r>
          </a:p>
          <a:p>
            <a:pPr lvl="1"/>
            <a:r>
              <a:rPr lang="en-US" dirty="0"/>
              <a:t>Boruta method is effective when dealing with complex real world problems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2D62B-0709-4486-8CE4-C75FBBD9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699146"/>
            <a:ext cx="5165408" cy="7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Bidirectional stepwise linear model-based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34E05-318F-4095-85A4-E7EBCC1FBFF0}"/>
              </a:ext>
            </a:extLst>
          </p:cNvPr>
          <p:cNvSpPr txBox="1"/>
          <p:nvPr/>
        </p:nvSpPr>
        <p:spPr>
          <a:xfrm>
            <a:off x="7058117" y="4855151"/>
            <a:ext cx="3325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k=2 yields the genuine AIC criterion</a:t>
            </a:r>
          </a:p>
          <a:p>
            <a:r>
              <a:rPr lang="en-US" sz="1400" dirty="0"/>
              <a:t>k=log(n) refers to BIC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0D538-E366-46F7-867F-57D52C78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066" y="3284241"/>
            <a:ext cx="7375684" cy="9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6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Bidirectional stepwise linear model-based 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693D1-009E-4C64-A914-3EB4731E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85" y="2958603"/>
            <a:ext cx="4517708" cy="34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stepwise feature selection</a:t>
            </a:r>
          </a:p>
          <a:p>
            <a:pPr lvl="1"/>
            <a:r>
              <a:rPr lang="en-US" dirty="0"/>
              <a:t>Report the stepwise “Confirmed” (important) features: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FD8C5-5B0C-4D61-BFF1-56327AE4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598" y="3095632"/>
            <a:ext cx="5950744" cy="3044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6BD383-E404-43B5-84D6-FDA9ECBAC09F}"/>
              </a:ext>
            </a:extLst>
          </p:cNvPr>
          <p:cNvSpPr txBox="1"/>
          <p:nvPr/>
        </p:nvSpPr>
        <p:spPr>
          <a:xfrm>
            <a:off x="8128420" y="4822962"/>
            <a:ext cx="2520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common variables chosen by the Boruta and Stepwise feature selection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B53C6-3D3C-41ED-BAAC-B3F9A2B4ADB2}"/>
              </a:ext>
            </a:extLst>
          </p:cNvPr>
          <p:cNvSpPr txBox="1"/>
          <p:nvPr/>
        </p:nvSpPr>
        <p:spPr>
          <a:xfrm>
            <a:off x="8128420" y="4022411"/>
            <a:ext cx="2573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There are 8 stepwise confirmed features.</a:t>
            </a:r>
          </a:p>
        </p:txBody>
      </p:sp>
    </p:spTree>
    <p:extLst>
      <p:ext uri="{BB962C8B-B14F-4D97-AF65-F5344CB8AC3E}">
        <p14:creationId xmlns:p14="http://schemas.microsoft.com/office/powerpoint/2010/main" val="179720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random forest (chapter 8 alternative model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B4375-B286-41F2-95BC-F7F85594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05" y="2650070"/>
            <a:ext cx="4720590" cy="38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alternative numbers of features from different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E9418-1419-4A4B-9790-94D7EC01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92129"/>
              </p:ext>
            </p:extLst>
          </p:nvPr>
        </p:nvGraphicFramePr>
        <p:xfrm>
          <a:off x="4070350" y="2659244"/>
          <a:ext cx="4726306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7853">
                  <a:extLst>
                    <a:ext uri="{9D8B030D-6E8A-4147-A177-3AD203B41FA5}">
                      <a16:colId xmlns:a16="http://schemas.microsoft.com/office/drawing/2014/main" val="28341978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77387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2182066"/>
                    </a:ext>
                  </a:extLst>
                </a:gridCol>
                <a:gridCol w="1029653">
                  <a:extLst>
                    <a:ext uri="{9D8B030D-6E8A-4147-A177-3AD203B41FA5}">
                      <a16:colId xmlns:a16="http://schemas.microsoft.com/office/drawing/2014/main" val="4193633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20027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Boruta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RFE top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Stepwise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Random forest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5964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CHRONICDISEASESCORE ~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42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INTERVIEWDATE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5671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AGE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3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QOL_Q_06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4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QOL_Q_07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258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MSA_Q_04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51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MSA_Q_08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4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45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060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4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MSA_Q_15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88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PH2_Q_01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63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PH2_Q_02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742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CHARLSONSCORE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169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0723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QOL_Q_02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1757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RACE_ETHNICITY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694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260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QOL_Q_10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885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MSA_Q_03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251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9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8, classification tree with C5.0()</a:t>
            </a:r>
          </a:p>
          <a:p>
            <a:pPr lvl="1"/>
            <a:r>
              <a:rPr lang="en-US" dirty="0"/>
              <a:t>Using top 6 predictors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EDE2C-BD78-42DB-B70D-5C0FC2C6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62" y="2973689"/>
            <a:ext cx="3594735" cy="493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F9414-5016-4C1B-A90C-92E7DA92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962" y="3713416"/>
            <a:ext cx="6600821" cy="26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6963-C5C6-493A-921D-0DB02C5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Selected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9F1-9A2C-48EB-B43D-C49B29B9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8, classification tree with C5.0()</a:t>
            </a:r>
          </a:p>
          <a:p>
            <a:pPr lvl="1"/>
            <a:r>
              <a:rPr lang="en-US" dirty="0"/>
              <a:t>Using top 6 predictors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3A657-096C-48B5-8BB4-D0CAB7B6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732" y="3068053"/>
            <a:ext cx="3100864" cy="3287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F51E9-380D-4E05-A8EE-348091CF156D}"/>
              </a:ext>
            </a:extLst>
          </p:cNvPr>
          <p:cNvSpPr txBox="1"/>
          <p:nvPr/>
        </p:nvSpPr>
        <p:spPr>
          <a:xfrm>
            <a:off x="6858000" y="4022411"/>
            <a:ext cx="37191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classification performance is almost same as using 39 predictors (chapter 08 </a:t>
            </a:r>
            <a:r>
              <a:rPr lang="en-US" sz="1400"/>
              <a:t>slide 27~29), </a:t>
            </a:r>
            <a:r>
              <a:rPr lang="en-US" sz="1400" dirty="0"/>
              <a:t>with different tree size though.</a:t>
            </a:r>
          </a:p>
        </p:txBody>
      </p:sp>
    </p:spTree>
    <p:extLst>
      <p:ext uri="{BB962C8B-B14F-4D97-AF65-F5344CB8AC3E}">
        <p14:creationId xmlns:p14="http://schemas.microsoft.com/office/powerpoint/2010/main" val="26975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number of features when dealing with a very large number of variables</a:t>
            </a:r>
          </a:p>
          <a:p>
            <a:r>
              <a:rPr lang="en-US" dirty="0"/>
              <a:t>Help extract a set of “uncorrelated” principal variables and reduce the complexity of the data</a:t>
            </a:r>
          </a:p>
          <a:p>
            <a:r>
              <a:rPr lang="en-US" dirty="0"/>
              <a:t>Construct new “uncorrelated” variables as functions of the old features</a:t>
            </a:r>
          </a:p>
          <a:p>
            <a:pPr lvl="1"/>
            <a:r>
              <a:rPr lang="en-US" dirty="0"/>
              <a:t>Not simply picking some of the original variables</a:t>
            </a:r>
          </a:p>
        </p:txBody>
      </p:sp>
    </p:spTree>
    <p:extLst>
      <p:ext uri="{BB962C8B-B14F-4D97-AF65-F5344CB8AC3E}">
        <p14:creationId xmlns:p14="http://schemas.microsoft.com/office/powerpoint/2010/main" val="13466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(principal component analysis) in exploring data (chapter 06)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2979B-5872-E64F-D44C-AC38B891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79" y="2944463"/>
            <a:ext cx="6290786" cy="20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(principal component analysis) in exploring data (chapter 06)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F8A37-1B5D-49E7-BD3F-328B19099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23" y="3071591"/>
            <a:ext cx="4865846" cy="278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C36DF-5F44-4D3D-803B-916D5834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80" y="3071591"/>
            <a:ext cx="3657917" cy="30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Major classes of variable or feature selection techniques</a:t>
            </a:r>
          </a:p>
          <a:p>
            <a:pPr lvl="1"/>
            <a:r>
              <a:rPr lang="en-US" dirty="0"/>
              <a:t>Filtering based techniques</a:t>
            </a:r>
          </a:p>
          <a:p>
            <a:pPr lvl="2"/>
            <a:r>
              <a:rPr lang="en-US" dirty="0"/>
              <a:t>Based on statistics (e.g., correlation-based feature selection)</a:t>
            </a:r>
          </a:p>
          <a:p>
            <a:pPr lvl="2"/>
            <a:r>
              <a:rPr lang="en-US" dirty="0"/>
              <a:t>Univariate vs. multivariate (correlation)</a:t>
            </a:r>
          </a:p>
          <a:p>
            <a:pPr lvl="1"/>
            <a:r>
              <a:rPr lang="en-US" dirty="0"/>
              <a:t>Wrapper based techniques</a:t>
            </a:r>
          </a:p>
          <a:p>
            <a:pPr lvl="2"/>
            <a:r>
              <a:rPr lang="en-US" dirty="0"/>
              <a:t>Based on model performance measures (e.g., recursive feature elimination)</a:t>
            </a:r>
          </a:p>
          <a:p>
            <a:pPr lvl="2"/>
            <a:r>
              <a:rPr lang="en-US" dirty="0"/>
              <a:t>Deterministic (forward or backward) vs. randomized</a:t>
            </a:r>
          </a:p>
          <a:p>
            <a:pPr lvl="1"/>
            <a:r>
              <a:rPr lang="en-US" dirty="0"/>
              <a:t>Embedded techniques</a:t>
            </a:r>
          </a:p>
          <a:p>
            <a:pPr lvl="2"/>
            <a:r>
              <a:rPr lang="en-US" dirty="0"/>
              <a:t>Based on model procedures (built-in)</a:t>
            </a:r>
          </a:p>
          <a:p>
            <a:pPr lvl="2"/>
            <a:r>
              <a:rPr lang="en-US" dirty="0"/>
              <a:t>Decision trees,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32544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Random forest based feature selection</a:t>
            </a:r>
          </a:p>
          <a:p>
            <a:pPr lvl="1"/>
            <a:r>
              <a:rPr lang="en-US" dirty="0"/>
              <a:t>An embedded technique</a:t>
            </a:r>
          </a:p>
          <a:p>
            <a:r>
              <a:rPr lang="en-US" dirty="0"/>
              <a:t>Prediction naturally leads to feature selection</a:t>
            </a:r>
          </a:p>
          <a:p>
            <a:r>
              <a:rPr lang="en-US" dirty="0"/>
              <a:t>Using information gain or accuracy gain</a:t>
            </a:r>
          </a:p>
          <a:p>
            <a:r>
              <a:rPr lang="en-US" dirty="0"/>
              <a:t>Splitting features capture the importance of variables</a:t>
            </a:r>
          </a:p>
          <a:p>
            <a:pPr lvl="1"/>
            <a:r>
              <a:rPr lang="en-US" dirty="0"/>
              <a:t>By computing its impact </a:t>
            </a:r>
          </a:p>
        </p:txBody>
      </p:sp>
    </p:spTree>
    <p:extLst>
      <p:ext uri="{BB962C8B-B14F-4D97-AF65-F5344CB8AC3E}">
        <p14:creationId xmlns:p14="http://schemas.microsoft.com/office/powerpoint/2010/main" val="3076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Feature importance leads to effective feature selection</a:t>
            </a:r>
          </a:p>
          <a:p>
            <a:pPr lvl="1"/>
            <a:r>
              <a:rPr lang="en-US" dirty="0"/>
              <a:t>Averaging information gain or accuracy 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9DD15-3002-4F5E-9A14-EE61A71D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8" y="3368509"/>
            <a:ext cx="3356850" cy="237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7F12A-C450-4947-B50E-C2A586DF53AA}"/>
              </a:ext>
            </a:extLst>
          </p:cNvPr>
          <p:cNvSpPr txBox="1"/>
          <p:nvPr/>
        </p:nvSpPr>
        <p:spPr>
          <a:xfrm>
            <a:off x="7832713" y="5003434"/>
            <a:ext cx="28435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Boruta is a wrapper algorithm built around the random forest classification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422795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27755</TotalTime>
  <Words>4364</Words>
  <Application>Microsoft Office PowerPoint</Application>
  <PresentationFormat>Widescreen</PresentationFormat>
  <Paragraphs>580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 3</vt:lpstr>
      <vt:lpstr>Wisp</vt:lpstr>
      <vt:lpstr>CSDA 5430 Predictive Analytics</vt:lpstr>
      <vt:lpstr>Introduction</vt:lpstr>
      <vt:lpstr>Variable/Feature Selection</vt:lpstr>
      <vt:lpstr>Dimension Reduction</vt:lpstr>
      <vt:lpstr>Dimension Reduction</vt:lpstr>
      <vt:lpstr>Dimension Reduction</vt:lpstr>
      <vt:lpstr>Feature Selection Methods</vt:lpstr>
      <vt:lpstr>Random Forest Feature Selection</vt:lpstr>
      <vt:lpstr>Random Forest Feature Selection</vt:lpstr>
      <vt:lpstr>Feature Selection Algorithms</vt:lpstr>
      <vt:lpstr>Case Study – ALS (Amyotrophic Lateral Sclerosis)</vt:lpstr>
      <vt:lpstr>Collecting Data</vt:lpstr>
      <vt:lpstr>Collecting Data</vt:lpstr>
      <vt:lpstr>Training a Model on the Data</vt:lpstr>
      <vt:lpstr>Training a Model on the Data</vt:lpstr>
      <vt:lpstr>Training a Model on the Data</vt:lpstr>
      <vt:lpstr>Training a Model on the Data</vt:lpstr>
      <vt:lpstr>Training a Model on the Data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Case Study - QOL</vt:lpstr>
      <vt:lpstr>Collecting Data</vt:lpstr>
      <vt:lpstr>Training a Model on the Data</vt:lpstr>
      <vt:lpstr>Training a Model on the Data</vt:lpstr>
      <vt:lpstr>Training a Model on the Data</vt:lpstr>
      <vt:lpstr>Training a Model on the Data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Applying Selected Features</vt:lpstr>
      <vt:lpstr>Applying Selected Features</vt:lpstr>
      <vt:lpstr>Applying Selected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1034</cp:revision>
  <dcterms:created xsi:type="dcterms:W3CDTF">2021-06-06T13:08:34Z</dcterms:created>
  <dcterms:modified xsi:type="dcterms:W3CDTF">2024-02-22T17:40:45Z</dcterms:modified>
</cp:coreProperties>
</file>