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1" r:id="rId1"/>
  </p:sldMasterIdLst>
  <p:notesMasterIdLst>
    <p:notesMasterId r:id="rId42"/>
  </p:notesMasterIdLst>
  <p:sldIdLst>
    <p:sldId id="256" r:id="rId2"/>
    <p:sldId id="281" r:id="rId3"/>
    <p:sldId id="257" r:id="rId4"/>
    <p:sldId id="370" r:id="rId5"/>
    <p:sldId id="369" r:id="rId6"/>
    <p:sldId id="355" r:id="rId7"/>
    <p:sldId id="338" r:id="rId8"/>
    <p:sldId id="339" r:id="rId9"/>
    <p:sldId id="340" r:id="rId10"/>
    <p:sldId id="341" r:id="rId11"/>
    <p:sldId id="342" r:id="rId12"/>
    <p:sldId id="343" r:id="rId13"/>
    <p:sldId id="359" r:id="rId14"/>
    <p:sldId id="356" r:id="rId15"/>
    <p:sldId id="344" r:id="rId16"/>
    <p:sldId id="357" r:id="rId17"/>
    <p:sldId id="358" r:id="rId18"/>
    <p:sldId id="345" r:id="rId19"/>
    <p:sldId id="346" r:id="rId20"/>
    <p:sldId id="347" r:id="rId21"/>
    <p:sldId id="373" r:id="rId22"/>
    <p:sldId id="348" r:id="rId23"/>
    <p:sldId id="349" r:id="rId24"/>
    <p:sldId id="351" r:id="rId25"/>
    <p:sldId id="365" r:id="rId26"/>
    <p:sldId id="380" r:id="rId27"/>
    <p:sldId id="366" r:id="rId28"/>
    <p:sldId id="353" r:id="rId29"/>
    <p:sldId id="381" r:id="rId30"/>
    <p:sldId id="371" r:id="rId31"/>
    <p:sldId id="379" r:id="rId32"/>
    <p:sldId id="361" r:id="rId33"/>
    <p:sldId id="362" r:id="rId34"/>
    <p:sldId id="363" r:id="rId35"/>
    <p:sldId id="367" r:id="rId36"/>
    <p:sldId id="375" r:id="rId37"/>
    <p:sldId id="374" r:id="rId38"/>
    <p:sldId id="376" r:id="rId39"/>
    <p:sldId id="368" r:id="rId40"/>
    <p:sldId id="37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1237" autoAdjust="0"/>
  </p:normalViewPr>
  <p:slideViewPr>
    <p:cSldViewPr snapToGrid="0">
      <p:cViewPr varScale="1">
        <p:scale>
          <a:sx n="95" d="100"/>
          <a:sy n="95"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ED8B2-5347-43B4-A2A0-4AA40B083EE5}"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1C839-2077-4BEE-8219-CB19091B1CF0}" type="slidenum">
              <a:rPr lang="en-US" smtClean="0"/>
              <a:t>‹#›</a:t>
            </a:fld>
            <a:endParaRPr lang="en-US"/>
          </a:p>
        </p:txBody>
      </p:sp>
    </p:spTree>
    <p:extLst>
      <p:ext uri="{BB962C8B-B14F-4D97-AF65-F5344CB8AC3E}">
        <p14:creationId xmlns:p14="http://schemas.microsoft.com/office/powerpoint/2010/main" val="340891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https://www.socr.umich.edu/people/dinov/courses/DSPA_notes/19_NLP_TextMining.html</a:t>
            </a:r>
          </a:p>
        </p:txBody>
      </p:sp>
      <p:sp>
        <p:nvSpPr>
          <p:cNvPr id="4" name="Slide Number Placeholder 3"/>
          <p:cNvSpPr>
            <a:spLocks noGrp="1"/>
          </p:cNvSpPr>
          <p:nvPr>
            <p:ph type="sldNum" sz="quarter" idx="5"/>
          </p:nvPr>
        </p:nvSpPr>
        <p:spPr/>
        <p:txBody>
          <a:bodyPr/>
          <a:lstStyle/>
          <a:p>
            <a:fld id="{EE61C839-2077-4BEE-8219-CB19091B1CF0}" type="slidenum">
              <a:rPr lang="en-US" smtClean="0"/>
              <a:t>1</a:t>
            </a:fld>
            <a:endParaRPr lang="en-US"/>
          </a:p>
        </p:txBody>
      </p:sp>
    </p:spTree>
    <p:extLst>
      <p:ext uri="{BB962C8B-B14F-4D97-AF65-F5344CB8AC3E}">
        <p14:creationId xmlns:p14="http://schemas.microsoft.com/office/powerpoint/2010/main" val="908807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25</a:t>
            </a:fld>
            <a:endParaRPr lang="en-US"/>
          </a:p>
        </p:txBody>
      </p:sp>
    </p:spTree>
    <p:extLst>
      <p:ext uri="{BB962C8B-B14F-4D97-AF65-F5344CB8AC3E}">
        <p14:creationId xmlns:p14="http://schemas.microsoft.com/office/powerpoint/2010/main" val="383409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80-20%  training-testing data split	</a:t>
            </a:r>
          </a:p>
          <a:p>
            <a:r>
              <a:rPr lang="en-US" dirty="0" err="1"/>
              <a:t>set.seed</a:t>
            </a:r>
            <a:r>
              <a:rPr lang="en-US" dirty="0"/>
              <a:t>(1234)	</a:t>
            </a:r>
          </a:p>
          <a:p>
            <a:r>
              <a:rPr lang="en-US" dirty="0" err="1"/>
              <a:t>job$highrank</a:t>
            </a:r>
            <a:r>
              <a:rPr lang="en-US" dirty="0"/>
              <a:t>&lt;-</a:t>
            </a:r>
            <a:r>
              <a:rPr lang="en-US" dirty="0" err="1"/>
              <a:t>ifelse</a:t>
            </a:r>
            <a:r>
              <a:rPr lang="en-US" dirty="0"/>
              <a:t>(</a:t>
            </a:r>
            <a:r>
              <a:rPr lang="en-US" dirty="0" err="1"/>
              <a:t>job$Index</a:t>
            </a:r>
            <a:r>
              <a:rPr lang="en-US" dirty="0"/>
              <a:t>&lt;30, 1, 0)</a:t>
            </a:r>
          </a:p>
          <a:p>
            <a:r>
              <a:rPr lang="en-US" dirty="0" err="1"/>
              <a:t>train_index</a:t>
            </a:r>
            <a:r>
              <a:rPr lang="en-US" dirty="0"/>
              <a:t> &lt;- sample(</a:t>
            </a:r>
            <a:r>
              <a:rPr lang="en-US" dirty="0" err="1"/>
              <a:t>seq_len</a:t>
            </a:r>
            <a:r>
              <a:rPr lang="en-US" dirty="0"/>
              <a:t>(</a:t>
            </a:r>
            <a:r>
              <a:rPr lang="en-US" dirty="0" err="1"/>
              <a:t>nrow</a:t>
            </a:r>
            <a:r>
              <a:rPr lang="en-US" dirty="0"/>
              <a:t>(job)), size = 0.8*</a:t>
            </a:r>
            <a:r>
              <a:rPr lang="en-US" dirty="0" err="1"/>
              <a:t>nrow</a:t>
            </a:r>
            <a:r>
              <a:rPr lang="en-US" dirty="0"/>
              <a:t>(job))	</a:t>
            </a:r>
          </a:p>
          <a:p>
            <a:r>
              <a:rPr lang="en-US" dirty="0" err="1"/>
              <a:t>job_train</a:t>
            </a:r>
            <a:r>
              <a:rPr lang="en-US" dirty="0"/>
              <a:t>&lt;-job[</a:t>
            </a:r>
            <a:r>
              <a:rPr lang="en-US" dirty="0" err="1"/>
              <a:t>train_index</a:t>
            </a:r>
            <a:r>
              <a:rPr lang="en-US" dirty="0"/>
              <a:t>, ]	</a:t>
            </a:r>
          </a:p>
          <a:p>
            <a:r>
              <a:rPr lang="en-US" dirty="0" err="1"/>
              <a:t>job_test</a:t>
            </a:r>
            <a:r>
              <a:rPr lang="en-US" dirty="0"/>
              <a:t>&lt;-job[-</a:t>
            </a:r>
            <a:r>
              <a:rPr lang="en-US" dirty="0" err="1"/>
              <a:t>train_index</a:t>
            </a:r>
            <a:r>
              <a:rPr lang="en-US" dirty="0"/>
              <a:t>, ]	</a:t>
            </a:r>
          </a:p>
          <a:p>
            <a:r>
              <a:rPr lang="en-US" dirty="0" err="1"/>
              <a:t>dtm_train</a:t>
            </a:r>
            <a:r>
              <a:rPr lang="en-US" dirty="0"/>
              <a:t>&lt;-</a:t>
            </a:r>
            <a:r>
              <a:rPr lang="en-US" dirty="0" err="1"/>
              <a:t>dtm</a:t>
            </a:r>
            <a:r>
              <a:rPr lang="en-US" dirty="0"/>
              <a:t>[</a:t>
            </a:r>
            <a:r>
              <a:rPr lang="en-US" dirty="0" err="1"/>
              <a:t>train_index</a:t>
            </a:r>
            <a:r>
              <a:rPr lang="en-US" dirty="0"/>
              <a:t>, ]	</a:t>
            </a:r>
          </a:p>
          <a:p>
            <a:r>
              <a:rPr lang="en-US" dirty="0" err="1"/>
              <a:t>dtm_test</a:t>
            </a:r>
            <a:r>
              <a:rPr lang="en-US" dirty="0"/>
              <a:t>&lt;-</a:t>
            </a:r>
            <a:r>
              <a:rPr lang="en-US" dirty="0" err="1"/>
              <a:t>dtm</a:t>
            </a:r>
            <a:r>
              <a:rPr lang="en-US" dirty="0"/>
              <a:t>[-</a:t>
            </a:r>
            <a:r>
              <a:rPr lang="en-US" dirty="0" err="1"/>
              <a:t>train_index</a:t>
            </a:r>
            <a:r>
              <a:rPr lang="en-US" dirty="0"/>
              <a:t>, ]	</a:t>
            </a:r>
          </a:p>
          <a:p>
            <a:r>
              <a:rPr lang="en-US" dirty="0" err="1"/>
              <a:t>job_corpus_train</a:t>
            </a:r>
            <a:r>
              <a:rPr lang="en-US" dirty="0"/>
              <a:t>&lt;-</a:t>
            </a:r>
            <a:r>
              <a:rPr lang="en-US" dirty="0" err="1"/>
              <a:t>jobCorpus</a:t>
            </a:r>
            <a:r>
              <a:rPr lang="en-US" dirty="0"/>
              <a:t>[</a:t>
            </a:r>
            <a:r>
              <a:rPr lang="en-US" dirty="0" err="1"/>
              <a:t>train_index</a:t>
            </a:r>
            <a:r>
              <a:rPr lang="en-US" dirty="0"/>
              <a:t>]</a:t>
            </a:r>
          </a:p>
          <a:p>
            <a:r>
              <a:rPr lang="en-US" dirty="0" err="1"/>
              <a:t>job_corpus_test</a:t>
            </a:r>
            <a:r>
              <a:rPr lang="en-US" dirty="0"/>
              <a:t>&lt;-</a:t>
            </a:r>
            <a:r>
              <a:rPr lang="en-US" dirty="0" err="1"/>
              <a:t>jobCorpus</a:t>
            </a:r>
            <a:r>
              <a:rPr lang="en-US" dirty="0"/>
              <a:t>[-</a:t>
            </a:r>
            <a:r>
              <a:rPr lang="en-US" dirty="0" err="1"/>
              <a:t>train_index</a:t>
            </a:r>
            <a:r>
              <a:rPr lang="en-US" dirty="0"/>
              <a:t>]</a:t>
            </a:r>
          </a:p>
          <a:p>
            <a:endParaRPr lang="en-US" dirty="0"/>
          </a:p>
          <a:p>
            <a:r>
              <a:rPr lang="en-US" dirty="0"/>
              <a:t>###################### from chapter 7 NB</a:t>
            </a:r>
          </a:p>
          <a:p>
            <a:r>
              <a:rPr lang="en-US" dirty="0"/>
              <a:t>summary(</a:t>
            </a:r>
            <a:r>
              <a:rPr lang="en-US" dirty="0" err="1"/>
              <a:t>findFreqTerms</a:t>
            </a:r>
            <a:r>
              <a:rPr lang="en-US" dirty="0"/>
              <a:t>(</a:t>
            </a:r>
            <a:r>
              <a:rPr lang="en-US" dirty="0" err="1"/>
              <a:t>dtm_train</a:t>
            </a:r>
            <a:r>
              <a:rPr lang="en-US" dirty="0"/>
              <a:t>, 5))</a:t>
            </a:r>
          </a:p>
          <a:p>
            <a:r>
              <a:rPr lang="en-US" dirty="0" err="1"/>
              <a:t>job_dict</a:t>
            </a:r>
            <a:r>
              <a:rPr lang="en-US" dirty="0"/>
              <a:t>&lt;-</a:t>
            </a:r>
            <a:r>
              <a:rPr lang="en-US" dirty="0" err="1"/>
              <a:t>as.character</a:t>
            </a:r>
            <a:r>
              <a:rPr lang="en-US" dirty="0"/>
              <a:t>(</a:t>
            </a:r>
            <a:r>
              <a:rPr lang="en-US" dirty="0" err="1"/>
              <a:t>findFreqTerms</a:t>
            </a:r>
            <a:r>
              <a:rPr lang="en-US" dirty="0"/>
              <a:t>(</a:t>
            </a:r>
            <a:r>
              <a:rPr lang="en-US" dirty="0" err="1"/>
              <a:t>dtm_train</a:t>
            </a:r>
            <a:r>
              <a:rPr lang="en-US" dirty="0"/>
              <a:t>, 5))</a:t>
            </a:r>
          </a:p>
          <a:p>
            <a:r>
              <a:rPr lang="en-US" dirty="0" err="1"/>
              <a:t>job_dic_train</a:t>
            </a:r>
            <a:r>
              <a:rPr lang="en-US" dirty="0"/>
              <a:t>&lt;-</a:t>
            </a:r>
            <a:r>
              <a:rPr lang="en-US" dirty="0" err="1"/>
              <a:t>DocumentTermMatrix</a:t>
            </a:r>
            <a:r>
              <a:rPr lang="en-US" dirty="0"/>
              <a:t>(</a:t>
            </a:r>
            <a:r>
              <a:rPr lang="en-US" dirty="0" err="1"/>
              <a:t>job_corpus_train</a:t>
            </a:r>
            <a:r>
              <a:rPr lang="en-US" dirty="0"/>
              <a:t>, list(dictionary=</a:t>
            </a:r>
            <a:r>
              <a:rPr lang="en-US" dirty="0" err="1"/>
              <a:t>job_dict</a:t>
            </a:r>
            <a:r>
              <a:rPr lang="en-US" dirty="0"/>
              <a:t>))</a:t>
            </a:r>
          </a:p>
          <a:p>
            <a:r>
              <a:rPr lang="en-US" dirty="0" err="1"/>
              <a:t>job_dic_test</a:t>
            </a:r>
            <a:r>
              <a:rPr lang="en-US" dirty="0"/>
              <a:t>&lt;-</a:t>
            </a:r>
            <a:r>
              <a:rPr lang="en-US" dirty="0" err="1"/>
              <a:t>DocumentTermMatrix</a:t>
            </a:r>
            <a:r>
              <a:rPr lang="en-US" dirty="0"/>
              <a:t>(</a:t>
            </a:r>
            <a:r>
              <a:rPr lang="en-US" dirty="0" err="1"/>
              <a:t>job_corpus_test</a:t>
            </a:r>
            <a:r>
              <a:rPr lang="en-US" dirty="0"/>
              <a:t>, list(dictionary=</a:t>
            </a:r>
            <a:r>
              <a:rPr lang="en-US" dirty="0" err="1"/>
              <a:t>job_dict</a:t>
            </a:r>
            <a:r>
              <a:rPr lang="en-US" dirty="0"/>
              <a:t>))</a:t>
            </a:r>
          </a:p>
          <a:p>
            <a:endParaRPr lang="en-US" dirty="0"/>
          </a:p>
          <a:p>
            <a:r>
              <a:rPr lang="en-US" dirty="0" err="1"/>
              <a:t>convert_counts</a:t>
            </a:r>
            <a:r>
              <a:rPr lang="en-US" dirty="0"/>
              <a:t> &lt;- function(</a:t>
            </a:r>
            <a:r>
              <a:rPr lang="en-US" dirty="0" err="1"/>
              <a:t>wordFreq</a:t>
            </a:r>
            <a:r>
              <a:rPr lang="en-US" dirty="0"/>
              <a:t>) {</a:t>
            </a:r>
          </a:p>
          <a:p>
            <a:r>
              <a:rPr lang="en-US" dirty="0"/>
              <a:t>  </a:t>
            </a:r>
            <a:r>
              <a:rPr lang="en-US" dirty="0" err="1"/>
              <a:t>wordFreq</a:t>
            </a:r>
            <a:r>
              <a:rPr lang="en-US" dirty="0"/>
              <a:t> &lt;- </a:t>
            </a:r>
            <a:r>
              <a:rPr lang="en-US" dirty="0" err="1"/>
              <a:t>ifelse</a:t>
            </a:r>
            <a:r>
              <a:rPr lang="en-US" dirty="0"/>
              <a:t>(</a:t>
            </a:r>
            <a:r>
              <a:rPr lang="en-US" dirty="0" err="1"/>
              <a:t>wordFreq</a:t>
            </a:r>
            <a:r>
              <a:rPr lang="en-US" dirty="0"/>
              <a:t> &gt; 0, 1, 0)</a:t>
            </a:r>
          </a:p>
          <a:p>
            <a:r>
              <a:rPr lang="en-US" dirty="0"/>
              <a:t>  </a:t>
            </a:r>
            <a:r>
              <a:rPr lang="en-US" dirty="0" err="1"/>
              <a:t>wordFreq</a:t>
            </a:r>
            <a:r>
              <a:rPr lang="en-US" dirty="0"/>
              <a:t> &lt;- factor(</a:t>
            </a:r>
            <a:r>
              <a:rPr lang="en-US" dirty="0" err="1"/>
              <a:t>wordFreq</a:t>
            </a:r>
            <a:r>
              <a:rPr lang="en-US" dirty="0"/>
              <a:t>, levels = c(0, 1), labels = c("No", "Yes"))</a:t>
            </a:r>
          </a:p>
          <a:p>
            <a:r>
              <a:rPr lang="en-US" dirty="0"/>
              <a:t>  return(</a:t>
            </a:r>
            <a:r>
              <a:rPr lang="en-US" dirty="0" err="1"/>
              <a:t>wordFreq</a:t>
            </a:r>
            <a:r>
              <a:rPr lang="en-US" dirty="0"/>
              <a:t>)</a:t>
            </a:r>
          </a:p>
          <a:p>
            <a:r>
              <a:rPr lang="en-US" dirty="0"/>
              <a:t>}</a:t>
            </a:r>
          </a:p>
          <a:p>
            <a:endParaRPr lang="en-US" dirty="0"/>
          </a:p>
          <a:p>
            <a:r>
              <a:rPr lang="en-US" dirty="0" err="1"/>
              <a:t>job_dtm_train</a:t>
            </a:r>
            <a:r>
              <a:rPr lang="en-US" dirty="0"/>
              <a:t> &lt;- apply(</a:t>
            </a:r>
            <a:r>
              <a:rPr lang="en-US" dirty="0" err="1"/>
              <a:t>job_dic_train</a:t>
            </a:r>
            <a:r>
              <a:rPr lang="en-US" dirty="0"/>
              <a:t>, MARGIN = 2, </a:t>
            </a:r>
            <a:r>
              <a:rPr lang="en-US" dirty="0" err="1"/>
              <a:t>convert_counts</a:t>
            </a:r>
            <a:r>
              <a:rPr lang="en-US" dirty="0"/>
              <a:t>)</a:t>
            </a:r>
          </a:p>
          <a:p>
            <a:r>
              <a:rPr lang="en-US" dirty="0" err="1"/>
              <a:t>job_dtm_test</a:t>
            </a:r>
            <a:r>
              <a:rPr lang="en-US" dirty="0"/>
              <a:t> &lt;- apply(</a:t>
            </a:r>
            <a:r>
              <a:rPr lang="en-US" dirty="0" err="1"/>
              <a:t>job_dic_test</a:t>
            </a:r>
            <a:r>
              <a:rPr lang="en-US" dirty="0"/>
              <a:t>, MARGIN = 2, </a:t>
            </a:r>
            <a:r>
              <a:rPr lang="en-US" dirty="0" err="1"/>
              <a:t>convert_counts</a:t>
            </a:r>
            <a:r>
              <a:rPr lang="en-US" dirty="0"/>
              <a:t>)</a:t>
            </a:r>
          </a:p>
          <a:p>
            <a:r>
              <a:rPr lang="en-US" dirty="0"/>
              <a:t>library(e1071)</a:t>
            </a:r>
          </a:p>
          <a:p>
            <a:r>
              <a:rPr lang="en-US" dirty="0" err="1"/>
              <a:t>job_classifier</a:t>
            </a:r>
            <a:r>
              <a:rPr lang="en-US" dirty="0"/>
              <a:t> &lt;- </a:t>
            </a:r>
            <a:r>
              <a:rPr lang="en-US" dirty="0" err="1"/>
              <a:t>naiveBayes</a:t>
            </a:r>
            <a:r>
              <a:rPr lang="en-US" dirty="0"/>
              <a:t>(</a:t>
            </a:r>
            <a:r>
              <a:rPr lang="en-US" dirty="0" err="1"/>
              <a:t>job_dtm_train</a:t>
            </a:r>
            <a:r>
              <a:rPr lang="en-US" dirty="0"/>
              <a:t>, </a:t>
            </a:r>
            <a:r>
              <a:rPr lang="en-US" dirty="0" err="1"/>
              <a:t>job_train$highrank</a:t>
            </a:r>
            <a:r>
              <a:rPr lang="en-US" dirty="0"/>
              <a:t>)</a:t>
            </a:r>
          </a:p>
          <a:p>
            <a:r>
              <a:rPr lang="en-US" dirty="0" err="1"/>
              <a:t>job_test_pred</a:t>
            </a:r>
            <a:r>
              <a:rPr lang="en-US" dirty="0"/>
              <a:t>&lt;-predict(</a:t>
            </a:r>
            <a:r>
              <a:rPr lang="en-US" dirty="0" err="1"/>
              <a:t>job_classifier</a:t>
            </a:r>
            <a:r>
              <a:rPr lang="en-US" dirty="0"/>
              <a:t>, </a:t>
            </a:r>
            <a:r>
              <a:rPr lang="en-US" dirty="0" err="1"/>
              <a:t>job_dtm_test</a:t>
            </a:r>
            <a:r>
              <a:rPr lang="en-US" dirty="0"/>
              <a:t>)</a:t>
            </a:r>
          </a:p>
          <a:p>
            <a:r>
              <a:rPr lang="en-US" dirty="0"/>
              <a:t>caret::</a:t>
            </a:r>
            <a:r>
              <a:rPr lang="en-US" dirty="0" err="1"/>
              <a:t>confusionMatrix</a:t>
            </a:r>
            <a:r>
              <a:rPr lang="en-US" dirty="0"/>
              <a:t>(</a:t>
            </a:r>
            <a:r>
              <a:rPr lang="en-US" dirty="0" err="1"/>
              <a:t>as.factor</a:t>
            </a:r>
            <a:r>
              <a:rPr lang="en-US" dirty="0"/>
              <a:t>(</a:t>
            </a:r>
            <a:r>
              <a:rPr lang="en-US" dirty="0" err="1"/>
              <a:t>job_test_pred</a:t>
            </a:r>
            <a:r>
              <a:rPr lang="en-US" dirty="0"/>
              <a:t>), </a:t>
            </a:r>
            <a:r>
              <a:rPr lang="en-US" dirty="0" err="1"/>
              <a:t>as.factor</a:t>
            </a:r>
            <a:r>
              <a:rPr lang="en-US" dirty="0"/>
              <a:t>(</a:t>
            </a:r>
            <a:r>
              <a:rPr lang="en-US" dirty="0" err="1"/>
              <a:t>job_test$highrank</a:t>
            </a:r>
            <a:r>
              <a:rPr lang="en-US" dirty="0"/>
              <a:t>), positive = "1")</a:t>
            </a:r>
          </a:p>
        </p:txBody>
      </p:sp>
      <p:sp>
        <p:nvSpPr>
          <p:cNvPr id="4" name="Slide Number Placeholder 3"/>
          <p:cNvSpPr>
            <a:spLocks noGrp="1"/>
          </p:cNvSpPr>
          <p:nvPr>
            <p:ph type="sldNum" sz="quarter" idx="5"/>
          </p:nvPr>
        </p:nvSpPr>
        <p:spPr/>
        <p:txBody>
          <a:bodyPr/>
          <a:lstStyle/>
          <a:p>
            <a:fld id="{EE61C839-2077-4BEE-8219-CB19091B1CF0}" type="slidenum">
              <a:rPr lang="en-US" smtClean="0"/>
              <a:t>26</a:t>
            </a:fld>
            <a:endParaRPr lang="en-US"/>
          </a:p>
        </p:txBody>
      </p:sp>
    </p:spTree>
    <p:extLst>
      <p:ext uri="{BB962C8B-B14F-4D97-AF65-F5344CB8AC3E}">
        <p14:creationId xmlns:p14="http://schemas.microsoft.com/office/powerpoint/2010/main" val="327531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prop.table</a:t>
            </a:r>
            <a:r>
              <a:rPr lang="en-US" dirty="0"/>
              <a:t>(table(</a:t>
            </a:r>
            <a:r>
              <a:rPr lang="en-US" dirty="0" err="1"/>
              <a:t>job$highrank</a:t>
            </a:r>
            <a:r>
              <a:rPr lang="en-US" dirty="0"/>
              <a:t>))</a:t>
            </a:r>
          </a:p>
          <a:p>
            <a:r>
              <a:rPr lang="en-US" dirty="0" err="1"/>
              <a:t>prop.table</a:t>
            </a:r>
            <a:r>
              <a:rPr lang="en-US" dirty="0"/>
              <a:t>(table(</a:t>
            </a:r>
            <a:r>
              <a:rPr lang="en-US" dirty="0" err="1"/>
              <a:t>job_train$highrank</a:t>
            </a:r>
            <a:r>
              <a:rPr lang="en-US" dirty="0"/>
              <a:t>))</a:t>
            </a:r>
          </a:p>
          <a:p>
            <a:r>
              <a:rPr lang="en-US" dirty="0" err="1"/>
              <a:t>prop.table</a:t>
            </a:r>
            <a:r>
              <a:rPr lang="en-US" dirty="0"/>
              <a:t>(table(</a:t>
            </a:r>
            <a:r>
              <a:rPr lang="en-US" dirty="0" err="1"/>
              <a:t>job_test$highrank</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27</a:t>
            </a:fld>
            <a:endParaRPr lang="en-US"/>
          </a:p>
        </p:txBody>
      </p:sp>
    </p:spTree>
    <p:extLst>
      <p:ext uri="{BB962C8B-B14F-4D97-AF65-F5344CB8AC3E}">
        <p14:creationId xmlns:p14="http://schemas.microsoft.com/office/powerpoint/2010/main" val="338207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library(tm)</a:t>
            </a:r>
          </a:p>
          <a:p>
            <a:r>
              <a:rPr lang="en-US" dirty="0"/>
              <a:t>text &lt;- c("The car is driven on the road.", </a:t>
            </a:r>
          </a:p>
          <a:p>
            <a:r>
              <a:rPr lang="en-US" dirty="0"/>
              <a:t>          "The truck is driven on the highway.",</a:t>
            </a:r>
          </a:p>
          <a:p>
            <a:r>
              <a:rPr lang="en-US" dirty="0"/>
              <a:t>          "The van is driven fast on the highway with other vans.")</a:t>
            </a:r>
          </a:p>
          <a:p>
            <a:endParaRPr lang="en-US" dirty="0"/>
          </a:p>
          <a:p>
            <a:r>
              <a:rPr lang="en-US" dirty="0" err="1"/>
              <a:t>corp</a:t>
            </a:r>
            <a:r>
              <a:rPr lang="en-US" dirty="0"/>
              <a:t> &lt;- Corpus(</a:t>
            </a:r>
            <a:r>
              <a:rPr lang="en-US" dirty="0" err="1"/>
              <a:t>VectorSource</a:t>
            </a:r>
            <a:r>
              <a:rPr lang="en-US" dirty="0"/>
              <a:t>(text))</a:t>
            </a:r>
          </a:p>
          <a:p>
            <a:r>
              <a:rPr lang="en-US" dirty="0" err="1"/>
              <a:t>corp</a:t>
            </a:r>
            <a:r>
              <a:rPr lang="en-US" dirty="0"/>
              <a:t> &lt;- </a:t>
            </a:r>
            <a:r>
              <a:rPr lang="en-US" dirty="0" err="1"/>
              <a:t>tm_map</a:t>
            </a:r>
            <a:r>
              <a:rPr lang="en-US" dirty="0"/>
              <a:t>(</a:t>
            </a:r>
            <a:r>
              <a:rPr lang="en-US" dirty="0" err="1"/>
              <a:t>corp</a:t>
            </a:r>
            <a:r>
              <a:rPr lang="en-US" dirty="0"/>
              <a:t>, </a:t>
            </a:r>
            <a:r>
              <a:rPr lang="en-US" dirty="0" err="1"/>
              <a:t>content_transformer</a:t>
            </a:r>
            <a:r>
              <a:rPr lang="en-US" dirty="0"/>
              <a:t>(</a:t>
            </a:r>
            <a:r>
              <a:rPr lang="en-US" dirty="0" err="1"/>
              <a:t>tolower</a:t>
            </a:r>
            <a:r>
              <a:rPr lang="en-US" dirty="0"/>
              <a:t>))</a:t>
            </a:r>
          </a:p>
          <a:p>
            <a:r>
              <a:rPr lang="en-US" dirty="0" err="1"/>
              <a:t>corp</a:t>
            </a:r>
            <a:r>
              <a:rPr lang="en-US" dirty="0"/>
              <a:t> &lt;- </a:t>
            </a:r>
            <a:r>
              <a:rPr lang="en-US" dirty="0" err="1"/>
              <a:t>tm_map</a:t>
            </a:r>
            <a:r>
              <a:rPr lang="en-US" dirty="0"/>
              <a:t>(</a:t>
            </a:r>
            <a:r>
              <a:rPr lang="en-US" dirty="0" err="1"/>
              <a:t>corp</a:t>
            </a:r>
            <a:r>
              <a:rPr lang="en-US" dirty="0"/>
              <a:t>, </a:t>
            </a:r>
            <a:r>
              <a:rPr lang="en-US" dirty="0" err="1"/>
              <a:t>stripWhitespace</a:t>
            </a:r>
            <a:r>
              <a:rPr lang="en-US" dirty="0"/>
              <a:t>) </a:t>
            </a:r>
          </a:p>
          <a:p>
            <a:r>
              <a:rPr lang="en-US" dirty="0" err="1"/>
              <a:t>corp</a:t>
            </a:r>
            <a:r>
              <a:rPr lang="en-US" dirty="0"/>
              <a:t> &lt;- </a:t>
            </a:r>
            <a:r>
              <a:rPr lang="en-US" dirty="0" err="1"/>
              <a:t>tm_map</a:t>
            </a:r>
            <a:r>
              <a:rPr lang="en-US" dirty="0"/>
              <a:t>(</a:t>
            </a:r>
            <a:r>
              <a:rPr lang="en-US" dirty="0" err="1"/>
              <a:t>corp</a:t>
            </a:r>
            <a:r>
              <a:rPr lang="en-US" dirty="0"/>
              <a:t>, </a:t>
            </a:r>
            <a:r>
              <a:rPr lang="en-US" dirty="0" err="1"/>
              <a:t>removePunctuation</a:t>
            </a:r>
            <a:r>
              <a:rPr lang="en-US" dirty="0"/>
              <a:t>) </a:t>
            </a:r>
          </a:p>
          <a:p>
            <a:r>
              <a:rPr lang="en-US" dirty="0" err="1"/>
              <a:t>corp</a:t>
            </a:r>
            <a:r>
              <a:rPr lang="en-US" dirty="0"/>
              <a:t> &lt;- </a:t>
            </a:r>
            <a:r>
              <a:rPr lang="en-US" dirty="0" err="1"/>
              <a:t>tm_map</a:t>
            </a:r>
            <a:r>
              <a:rPr lang="en-US" dirty="0"/>
              <a:t>(</a:t>
            </a:r>
            <a:r>
              <a:rPr lang="en-US" dirty="0" err="1"/>
              <a:t>corp</a:t>
            </a:r>
            <a:r>
              <a:rPr lang="en-US" dirty="0"/>
              <a:t>, </a:t>
            </a:r>
            <a:r>
              <a:rPr lang="en-US" dirty="0" err="1"/>
              <a:t>removeWords</a:t>
            </a:r>
            <a:r>
              <a:rPr lang="en-US" dirty="0"/>
              <a:t>, </a:t>
            </a:r>
            <a:r>
              <a:rPr lang="en-US" dirty="0" err="1"/>
              <a:t>stopwords</a:t>
            </a:r>
            <a:r>
              <a:rPr lang="en-US" dirty="0"/>
              <a:t>("</a:t>
            </a:r>
            <a:r>
              <a:rPr lang="en-US" dirty="0" err="1"/>
              <a:t>english</a:t>
            </a:r>
            <a:r>
              <a:rPr lang="en-US" dirty="0"/>
              <a:t>"))</a:t>
            </a:r>
          </a:p>
          <a:p>
            <a:r>
              <a:rPr lang="en-US" dirty="0" err="1"/>
              <a:t>corp</a:t>
            </a:r>
            <a:r>
              <a:rPr lang="en-US" dirty="0"/>
              <a:t> &lt;- </a:t>
            </a:r>
            <a:r>
              <a:rPr lang="en-US" dirty="0" err="1"/>
              <a:t>tm_map</a:t>
            </a:r>
            <a:r>
              <a:rPr lang="en-US" dirty="0"/>
              <a:t>(</a:t>
            </a:r>
            <a:r>
              <a:rPr lang="en-US" dirty="0" err="1"/>
              <a:t>corp</a:t>
            </a:r>
            <a:r>
              <a:rPr lang="en-US" dirty="0"/>
              <a:t>, </a:t>
            </a:r>
            <a:r>
              <a:rPr lang="en-US" dirty="0" err="1"/>
              <a:t>stemDocument</a:t>
            </a:r>
            <a:r>
              <a:rPr lang="en-US" dirty="0"/>
              <a:t>) </a:t>
            </a:r>
          </a:p>
          <a:p>
            <a:endParaRPr lang="en-US" dirty="0"/>
          </a:p>
          <a:p>
            <a:r>
              <a:rPr lang="en-US" dirty="0" err="1"/>
              <a:t>tdm_tf</a:t>
            </a:r>
            <a:r>
              <a:rPr lang="en-US" dirty="0"/>
              <a:t> &lt;- </a:t>
            </a:r>
            <a:r>
              <a:rPr lang="en-US" dirty="0" err="1"/>
              <a:t>TermDocumentMatrix</a:t>
            </a:r>
            <a:r>
              <a:rPr lang="en-US" dirty="0"/>
              <a:t>(</a:t>
            </a:r>
            <a:r>
              <a:rPr lang="en-US" dirty="0" err="1"/>
              <a:t>corp</a:t>
            </a:r>
            <a:r>
              <a:rPr lang="en-US" dirty="0"/>
              <a:t>)</a:t>
            </a:r>
          </a:p>
          <a:p>
            <a:r>
              <a:rPr lang="en-US" dirty="0"/>
              <a:t>inspect(</a:t>
            </a:r>
            <a:r>
              <a:rPr lang="en-US" dirty="0" err="1"/>
              <a:t>tdm_tf</a:t>
            </a:r>
            <a:r>
              <a:rPr lang="en-US" dirty="0"/>
              <a:t>)</a:t>
            </a:r>
          </a:p>
          <a:p>
            <a:r>
              <a:rPr lang="en-US" dirty="0" err="1"/>
              <a:t>tdm_tfidf</a:t>
            </a:r>
            <a:r>
              <a:rPr lang="en-US" dirty="0"/>
              <a:t> &lt;- </a:t>
            </a:r>
            <a:r>
              <a:rPr lang="en-US" dirty="0" err="1"/>
              <a:t>weightTfIdf</a:t>
            </a:r>
            <a:r>
              <a:rPr lang="en-US" dirty="0"/>
              <a:t>(</a:t>
            </a:r>
            <a:r>
              <a:rPr lang="en-US" dirty="0" err="1"/>
              <a:t>tdm_tf</a:t>
            </a:r>
            <a:r>
              <a:rPr lang="en-US" dirty="0"/>
              <a:t>)</a:t>
            </a:r>
          </a:p>
          <a:p>
            <a:r>
              <a:rPr lang="en-US" dirty="0"/>
              <a:t>inspect(</a:t>
            </a:r>
            <a:r>
              <a:rPr lang="en-US" dirty="0" err="1"/>
              <a:t>tdm_tfidf</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31</a:t>
            </a:fld>
            <a:endParaRPr lang="en-US"/>
          </a:p>
        </p:txBody>
      </p:sp>
    </p:spTree>
    <p:extLst>
      <p:ext uri="{BB962C8B-B14F-4D97-AF65-F5344CB8AC3E}">
        <p14:creationId xmlns:p14="http://schemas.microsoft.com/office/powerpoint/2010/main" val="2846518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dtm</a:t>
            </a:r>
            <a:r>
              <a:rPr lang="en-US" dirty="0"/>
              <a:t>&lt;-</a:t>
            </a:r>
            <a:r>
              <a:rPr lang="en-US" dirty="0" err="1"/>
              <a:t>DocumentTermMatrix</a:t>
            </a:r>
            <a:r>
              <a:rPr lang="en-US" dirty="0"/>
              <a:t>(</a:t>
            </a:r>
            <a:r>
              <a:rPr lang="en-US" dirty="0" err="1"/>
              <a:t>jobCorpus</a:t>
            </a:r>
            <a:r>
              <a:rPr lang="en-US" dirty="0"/>
              <a:t>)</a:t>
            </a:r>
          </a:p>
          <a:p>
            <a:r>
              <a:rPr lang="en-US" dirty="0" err="1"/>
              <a:t>dtm</a:t>
            </a:r>
            <a:endParaRPr lang="en-US" dirty="0"/>
          </a:p>
          <a:p>
            <a:r>
              <a:rPr lang="en-US" dirty="0" err="1"/>
              <a:t>dtm_tfidf</a:t>
            </a:r>
            <a:r>
              <a:rPr lang="en-US" dirty="0"/>
              <a:t>&lt;-</a:t>
            </a:r>
            <a:r>
              <a:rPr lang="en-US" dirty="0" err="1"/>
              <a:t>weightTfIdf</a:t>
            </a:r>
            <a:r>
              <a:rPr lang="en-US" dirty="0"/>
              <a:t>(</a:t>
            </a:r>
            <a:r>
              <a:rPr lang="en-US" dirty="0" err="1"/>
              <a:t>dtm</a:t>
            </a:r>
            <a:r>
              <a:rPr lang="en-US" dirty="0"/>
              <a:t>)</a:t>
            </a:r>
          </a:p>
          <a:p>
            <a:r>
              <a:rPr lang="en-US" dirty="0" err="1"/>
              <a:t>dtm_tfidf</a:t>
            </a:r>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32</a:t>
            </a:fld>
            <a:endParaRPr lang="en-US"/>
          </a:p>
        </p:txBody>
      </p:sp>
    </p:spTree>
    <p:extLst>
      <p:ext uri="{BB962C8B-B14F-4D97-AF65-F5344CB8AC3E}">
        <p14:creationId xmlns:p14="http://schemas.microsoft.com/office/powerpoint/2010/main" val="1588168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dtm</a:t>
            </a:r>
            <a:r>
              <a:rPr lang="en-US" dirty="0"/>
              <a:t>&lt;-</a:t>
            </a:r>
            <a:r>
              <a:rPr lang="en-US" dirty="0" err="1"/>
              <a:t>DocumentTermMatrix</a:t>
            </a:r>
            <a:r>
              <a:rPr lang="en-US" dirty="0"/>
              <a:t>(</a:t>
            </a:r>
            <a:r>
              <a:rPr lang="en-US" dirty="0" err="1"/>
              <a:t>jobCorpus</a:t>
            </a:r>
            <a:r>
              <a:rPr lang="en-US" dirty="0"/>
              <a:t>)</a:t>
            </a:r>
          </a:p>
          <a:p>
            <a:r>
              <a:rPr lang="en-US" dirty="0" err="1"/>
              <a:t>dtm</a:t>
            </a:r>
            <a:endParaRPr lang="en-US" dirty="0"/>
          </a:p>
          <a:p>
            <a:r>
              <a:rPr lang="en-US" dirty="0" err="1"/>
              <a:t>dtm$dimnames$Docs</a:t>
            </a:r>
            <a:r>
              <a:rPr lang="en-US" dirty="0"/>
              <a:t>&lt;-</a:t>
            </a:r>
            <a:r>
              <a:rPr lang="en-US" dirty="0" err="1"/>
              <a:t>as.character</a:t>
            </a:r>
            <a:r>
              <a:rPr lang="en-US" dirty="0"/>
              <a:t>(1:200)</a:t>
            </a:r>
          </a:p>
          <a:p>
            <a:r>
              <a:rPr lang="en-US" dirty="0" err="1"/>
              <a:t>as.matrix</a:t>
            </a:r>
            <a:r>
              <a:rPr lang="en-US" dirty="0"/>
              <a:t>(</a:t>
            </a:r>
            <a:r>
              <a:rPr lang="en-US" dirty="0" err="1"/>
              <a:t>dtm</a:t>
            </a:r>
            <a:r>
              <a:rPr lang="en-US" dirty="0"/>
              <a:t>)[1:15, 1:10]</a:t>
            </a:r>
          </a:p>
          <a:p>
            <a:r>
              <a:rPr lang="en-US" dirty="0"/>
              <a:t># or </a:t>
            </a:r>
          </a:p>
          <a:p>
            <a:r>
              <a:rPr lang="en-US" dirty="0"/>
              <a:t>inspect(</a:t>
            </a:r>
            <a:r>
              <a:rPr lang="en-US" dirty="0" err="1"/>
              <a:t>dtm</a:t>
            </a:r>
            <a:r>
              <a:rPr lang="en-US" dirty="0"/>
              <a:t>)</a:t>
            </a:r>
          </a:p>
          <a:p>
            <a:endParaRPr lang="en-US" dirty="0"/>
          </a:p>
          <a:p>
            <a:r>
              <a:rPr lang="en-US" dirty="0" err="1"/>
              <a:t>dtm_tfidf</a:t>
            </a:r>
            <a:r>
              <a:rPr lang="en-US" dirty="0"/>
              <a:t>&lt;-</a:t>
            </a:r>
            <a:r>
              <a:rPr lang="en-US" dirty="0" err="1"/>
              <a:t>weightTfIdf</a:t>
            </a:r>
            <a:r>
              <a:rPr lang="en-US" dirty="0"/>
              <a:t>(</a:t>
            </a:r>
            <a:r>
              <a:rPr lang="en-US" dirty="0" err="1"/>
              <a:t>dtm</a:t>
            </a:r>
            <a:r>
              <a:rPr lang="en-US" dirty="0"/>
              <a:t>)</a:t>
            </a:r>
          </a:p>
          <a:p>
            <a:r>
              <a:rPr lang="en-US" dirty="0" err="1"/>
              <a:t>dtm_tfidf</a:t>
            </a:r>
            <a:endParaRPr lang="en-US" dirty="0"/>
          </a:p>
          <a:p>
            <a:r>
              <a:rPr lang="en-US" dirty="0" err="1"/>
              <a:t>dtm$dimnames$Docs</a:t>
            </a:r>
            <a:r>
              <a:rPr lang="en-US" dirty="0"/>
              <a:t>&lt;-</a:t>
            </a:r>
            <a:r>
              <a:rPr lang="en-US" dirty="0" err="1"/>
              <a:t>as.character</a:t>
            </a:r>
            <a:r>
              <a:rPr lang="en-US" dirty="0"/>
              <a:t>(1:200)</a:t>
            </a:r>
          </a:p>
          <a:p>
            <a:r>
              <a:rPr lang="en-US" dirty="0" err="1"/>
              <a:t>as.matrix</a:t>
            </a:r>
            <a:r>
              <a:rPr lang="en-US" dirty="0"/>
              <a:t>(</a:t>
            </a:r>
            <a:r>
              <a:rPr lang="en-US" dirty="0" err="1"/>
              <a:t>dtm_tfidf</a:t>
            </a:r>
            <a:r>
              <a:rPr lang="en-US" dirty="0"/>
              <a:t>)[1:15, 1:10]</a:t>
            </a:r>
          </a:p>
          <a:p>
            <a:r>
              <a:rPr lang="en-US" dirty="0"/>
              <a:t># or </a:t>
            </a:r>
          </a:p>
          <a:p>
            <a:r>
              <a:rPr lang="en-US" dirty="0"/>
              <a:t>inspect(</a:t>
            </a:r>
            <a:r>
              <a:rPr lang="en-US" dirty="0" err="1"/>
              <a:t>dtm_tfidf</a:t>
            </a:r>
            <a:r>
              <a:rPr lang="en-US" dirty="0"/>
              <a:t>)</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33</a:t>
            </a:fld>
            <a:endParaRPr lang="en-US"/>
          </a:p>
        </p:txBody>
      </p:sp>
    </p:spTree>
    <p:extLst>
      <p:ext uri="{BB962C8B-B14F-4D97-AF65-F5344CB8AC3E}">
        <p14:creationId xmlns:p14="http://schemas.microsoft.com/office/powerpoint/2010/main" val="339124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P.558, </a:t>
            </a:r>
            <a:r>
              <a:rPr lang="en-US" dirty="0" err="1"/>
              <a:t>Shmueli</a:t>
            </a:r>
            <a:r>
              <a:rPr lang="en-US" dirty="0"/>
              <a:t>, Machine </a:t>
            </a:r>
            <a:r>
              <a:rPr lang="en-US" dirty="0" err="1"/>
              <a:t>Learnig</a:t>
            </a:r>
            <a:r>
              <a:rPr lang="en-US" dirty="0"/>
              <a:t>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34</a:t>
            </a:fld>
            <a:endParaRPr lang="en-US"/>
          </a:p>
        </p:txBody>
      </p:sp>
    </p:spTree>
    <p:extLst>
      <p:ext uri="{BB962C8B-B14F-4D97-AF65-F5344CB8AC3E}">
        <p14:creationId xmlns:p14="http://schemas.microsoft.com/office/powerpoint/2010/main" val="2597701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tdm, instead of </a:t>
            </a:r>
            <a:r>
              <a:rPr lang="en-US" dirty="0" err="1"/>
              <a:t>dtm</a:t>
            </a:r>
            <a:r>
              <a:rPr lang="en-US" dirty="0"/>
              <a:t> for </a:t>
            </a:r>
            <a:r>
              <a:rPr lang="en-US" dirty="0" err="1"/>
              <a:t>lsa</a:t>
            </a:r>
            <a:endParaRPr lang="en-US" dirty="0"/>
          </a:p>
          <a:p>
            <a:r>
              <a:rPr lang="en-US" dirty="0"/>
              <a:t>tdm&lt;-</a:t>
            </a:r>
            <a:r>
              <a:rPr lang="en-US" dirty="0" err="1"/>
              <a:t>TermDocumentMatrix</a:t>
            </a:r>
            <a:r>
              <a:rPr lang="en-US" dirty="0"/>
              <a:t>(</a:t>
            </a:r>
            <a:r>
              <a:rPr lang="en-US" dirty="0" err="1"/>
              <a:t>jobCorpus</a:t>
            </a:r>
            <a:r>
              <a:rPr lang="en-US" dirty="0"/>
              <a:t>)</a:t>
            </a:r>
          </a:p>
          <a:p>
            <a:r>
              <a:rPr lang="en-US" dirty="0"/>
              <a:t>tdm</a:t>
            </a:r>
          </a:p>
          <a:p>
            <a:r>
              <a:rPr lang="en-US" dirty="0" err="1"/>
              <a:t>tdm$dimnames$Docs</a:t>
            </a:r>
            <a:r>
              <a:rPr lang="en-US" dirty="0"/>
              <a:t>&lt;-</a:t>
            </a:r>
            <a:r>
              <a:rPr lang="en-US" dirty="0" err="1"/>
              <a:t>as.character</a:t>
            </a:r>
            <a:r>
              <a:rPr lang="en-US" dirty="0"/>
              <a:t>(1:200)</a:t>
            </a:r>
          </a:p>
          <a:p>
            <a:r>
              <a:rPr lang="en-US" dirty="0" err="1"/>
              <a:t>job_tdm_tfidf</a:t>
            </a:r>
            <a:r>
              <a:rPr lang="en-US" dirty="0"/>
              <a:t> &lt;- </a:t>
            </a:r>
            <a:r>
              <a:rPr lang="en-US" dirty="0" err="1"/>
              <a:t>weightTfIdf</a:t>
            </a:r>
            <a:r>
              <a:rPr lang="en-US" dirty="0"/>
              <a:t>(tdm)</a:t>
            </a:r>
          </a:p>
          <a:p>
            <a:r>
              <a:rPr lang="en-US" dirty="0" err="1"/>
              <a:t>job_tdm_tfidf</a:t>
            </a:r>
            <a:r>
              <a:rPr lang="en-US" dirty="0"/>
              <a:t> </a:t>
            </a:r>
          </a:p>
          <a:p>
            <a:endParaRPr lang="en-US" dirty="0"/>
          </a:p>
          <a:p>
            <a:r>
              <a:rPr lang="en-US" dirty="0"/>
              <a:t>library(</a:t>
            </a:r>
            <a:r>
              <a:rPr lang="en-US" dirty="0" err="1"/>
              <a:t>lsa</a:t>
            </a:r>
            <a:r>
              <a:rPr lang="en-US" dirty="0"/>
              <a:t>)</a:t>
            </a:r>
          </a:p>
          <a:p>
            <a:r>
              <a:rPr lang="en-US" dirty="0" err="1"/>
              <a:t>lsa.tfidf</a:t>
            </a:r>
            <a:r>
              <a:rPr lang="en-US" dirty="0"/>
              <a:t> &lt;- </a:t>
            </a:r>
            <a:r>
              <a:rPr lang="en-US" dirty="0" err="1"/>
              <a:t>lsa</a:t>
            </a:r>
            <a:r>
              <a:rPr lang="en-US" dirty="0"/>
              <a:t>(</a:t>
            </a:r>
            <a:r>
              <a:rPr lang="en-US" dirty="0" err="1"/>
              <a:t>job_tdm_tfidf</a:t>
            </a:r>
            <a:r>
              <a:rPr lang="en-US" dirty="0"/>
              <a:t>, dim=10)</a:t>
            </a:r>
          </a:p>
          <a:p>
            <a:r>
              <a:rPr lang="en-US" dirty="0"/>
              <a:t>#lsa.tfidf</a:t>
            </a:r>
          </a:p>
          <a:p>
            <a:r>
              <a:rPr lang="en-US" dirty="0" err="1"/>
              <a:t>words.df</a:t>
            </a:r>
            <a:r>
              <a:rPr lang="en-US" dirty="0"/>
              <a:t> &lt;- </a:t>
            </a:r>
            <a:r>
              <a:rPr lang="en-US" dirty="0" err="1"/>
              <a:t>as.data.frame</a:t>
            </a:r>
            <a:r>
              <a:rPr lang="en-US" dirty="0"/>
              <a:t>(</a:t>
            </a:r>
            <a:r>
              <a:rPr lang="en-US" dirty="0" err="1"/>
              <a:t>as.matrix</a:t>
            </a:r>
            <a:r>
              <a:rPr lang="en-US" dirty="0"/>
              <a:t>(</a:t>
            </a:r>
            <a:r>
              <a:rPr lang="en-US" dirty="0" err="1"/>
              <a:t>lsa.tfidf$dk</a:t>
            </a:r>
            <a:r>
              <a:rPr lang="en-US" dirty="0"/>
              <a:t>)) </a:t>
            </a:r>
          </a:p>
          <a:p>
            <a:endParaRPr lang="en-US" dirty="0"/>
          </a:p>
          <a:p>
            <a:r>
              <a:rPr lang="en-US" dirty="0"/>
              <a:t>label &lt;- c(rep(1, 30), rep(0, 170))</a:t>
            </a:r>
          </a:p>
          <a:p>
            <a:endParaRPr lang="en-US" dirty="0"/>
          </a:p>
          <a:p>
            <a:r>
              <a:rPr lang="en-US" dirty="0"/>
              <a:t># sample 80% training data</a:t>
            </a:r>
          </a:p>
          <a:p>
            <a:r>
              <a:rPr lang="en-US" dirty="0" err="1"/>
              <a:t>set.seed</a:t>
            </a:r>
            <a:r>
              <a:rPr lang="en-US" dirty="0"/>
              <a:t>(1)</a:t>
            </a:r>
          </a:p>
          <a:p>
            <a:r>
              <a:rPr lang="en-US" dirty="0"/>
              <a:t>training &lt;- sample(c(1:200), 0.8*200)</a:t>
            </a:r>
          </a:p>
          <a:p>
            <a:endParaRPr lang="en-US" dirty="0"/>
          </a:p>
          <a:p>
            <a:r>
              <a:rPr lang="en-US" dirty="0"/>
              <a:t># partitioning data</a:t>
            </a:r>
          </a:p>
          <a:p>
            <a:r>
              <a:rPr lang="en-US" dirty="0" err="1"/>
              <a:t>trainData</a:t>
            </a:r>
            <a:r>
              <a:rPr lang="en-US" dirty="0"/>
              <a:t> = </a:t>
            </a:r>
            <a:r>
              <a:rPr lang="en-US" dirty="0" err="1"/>
              <a:t>cbind</a:t>
            </a:r>
            <a:r>
              <a:rPr lang="en-US" dirty="0"/>
              <a:t>(label = label[training], </a:t>
            </a:r>
            <a:r>
              <a:rPr lang="en-US" dirty="0" err="1"/>
              <a:t>words.df</a:t>
            </a:r>
            <a:r>
              <a:rPr lang="en-US" dirty="0"/>
              <a:t>[training,])</a:t>
            </a:r>
          </a:p>
          <a:p>
            <a:r>
              <a:rPr lang="en-US" dirty="0" err="1"/>
              <a:t>holdoutData</a:t>
            </a:r>
            <a:r>
              <a:rPr lang="en-US" dirty="0"/>
              <a:t> = </a:t>
            </a:r>
            <a:r>
              <a:rPr lang="en-US" dirty="0" err="1"/>
              <a:t>cbind</a:t>
            </a:r>
            <a:r>
              <a:rPr lang="en-US" dirty="0"/>
              <a:t>(label = label[-training], </a:t>
            </a:r>
            <a:r>
              <a:rPr lang="en-US" dirty="0" err="1"/>
              <a:t>words.df</a:t>
            </a:r>
            <a:r>
              <a:rPr lang="en-US" dirty="0"/>
              <a:t>[-training,])</a:t>
            </a:r>
          </a:p>
          <a:p>
            <a:r>
              <a:rPr lang="en-US" dirty="0"/>
              <a:t>table(</a:t>
            </a:r>
            <a:r>
              <a:rPr lang="en-US" dirty="0" err="1"/>
              <a:t>trainData$label</a:t>
            </a:r>
            <a:r>
              <a:rPr lang="en-US" dirty="0"/>
              <a:t>);table(</a:t>
            </a:r>
            <a:r>
              <a:rPr lang="en-US" dirty="0" err="1"/>
              <a:t>holdoutData$label</a:t>
            </a:r>
            <a:r>
              <a:rPr lang="en-US" dirty="0"/>
              <a:t>)</a:t>
            </a:r>
          </a:p>
          <a:p>
            <a:endParaRPr lang="en-US" dirty="0"/>
          </a:p>
          <a:p>
            <a:r>
              <a:rPr lang="en-US" dirty="0"/>
              <a:t>### fitting NB</a:t>
            </a:r>
          </a:p>
          <a:p>
            <a:r>
              <a:rPr lang="en-US" dirty="0"/>
              <a:t>library(e1071)</a:t>
            </a:r>
          </a:p>
          <a:p>
            <a:r>
              <a:rPr lang="en-US" dirty="0"/>
              <a:t>library(caret)</a:t>
            </a:r>
          </a:p>
          <a:p>
            <a:r>
              <a:rPr lang="en-US" dirty="0" err="1"/>
              <a:t>job_classifier</a:t>
            </a:r>
            <a:r>
              <a:rPr lang="en-US" dirty="0"/>
              <a:t> &lt;- </a:t>
            </a:r>
            <a:r>
              <a:rPr lang="en-US" dirty="0" err="1"/>
              <a:t>naiveBayes</a:t>
            </a:r>
            <a:r>
              <a:rPr lang="en-US" dirty="0"/>
              <a:t>(</a:t>
            </a:r>
            <a:r>
              <a:rPr lang="en-US" dirty="0" err="1"/>
              <a:t>trainData</a:t>
            </a:r>
            <a:r>
              <a:rPr lang="en-US" dirty="0"/>
              <a:t>[,-1], </a:t>
            </a:r>
            <a:r>
              <a:rPr lang="en-US" dirty="0" err="1"/>
              <a:t>trainData$label</a:t>
            </a:r>
            <a:r>
              <a:rPr lang="en-US" dirty="0"/>
              <a:t>)</a:t>
            </a:r>
          </a:p>
          <a:p>
            <a:r>
              <a:rPr lang="en-US" dirty="0" err="1"/>
              <a:t>job_test_pred</a:t>
            </a:r>
            <a:r>
              <a:rPr lang="en-US" dirty="0"/>
              <a:t>&lt;-predict(</a:t>
            </a:r>
            <a:r>
              <a:rPr lang="en-US" dirty="0" err="1"/>
              <a:t>job_classifier</a:t>
            </a:r>
            <a:r>
              <a:rPr lang="en-US" dirty="0"/>
              <a:t>, </a:t>
            </a:r>
            <a:r>
              <a:rPr lang="en-US" dirty="0" err="1"/>
              <a:t>holdoutData</a:t>
            </a:r>
            <a:r>
              <a:rPr lang="en-US" dirty="0"/>
              <a:t>)</a:t>
            </a:r>
          </a:p>
          <a:p>
            <a:r>
              <a:rPr lang="en-US" dirty="0"/>
              <a:t>#confusionMatrix(as.factor(job_test_pred), </a:t>
            </a:r>
            <a:r>
              <a:rPr lang="en-US" dirty="0" err="1"/>
              <a:t>as.factor</a:t>
            </a:r>
            <a:r>
              <a:rPr lang="en-US" dirty="0"/>
              <a:t>(</a:t>
            </a:r>
            <a:r>
              <a:rPr lang="en-US" dirty="0" err="1"/>
              <a:t>holdoutData$label</a:t>
            </a:r>
            <a:r>
              <a:rPr lang="en-US" dirty="0"/>
              <a:t>), positive = "1")</a:t>
            </a:r>
          </a:p>
          <a:p>
            <a:r>
              <a:rPr lang="en-US" dirty="0" err="1"/>
              <a:t>confusionMatrix</a:t>
            </a:r>
            <a:r>
              <a:rPr lang="en-US" dirty="0"/>
              <a:t>(factor(</a:t>
            </a:r>
            <a:r>
              <a:rPr lang="en-US" dirty="0" err="1"/>
              <a:t>job_test_pred</a:t>
            </a:r>
            <a:r>
              <a:rPr lang="en-US" dirty="0"/>
              <a:t>, levels = c(1,0)), </a:t>
            </a:r>
          </a:p>
          <a:p>
            <a:r>
              <a:rPr lang="en-US" dirty="0"/>
              <a:t>                factor(</a:t>
            </a:r>
            <a:r>
              <a:rPr lang="en-US" dirty="0" err="1"/>
              <a:t>holdoutData$label</a:t>
            </a:r>
            <a:r>
              <a:rPr lang="en-US" dirty="0"/>
              <a:t>, levels = c(1,0)), positive = "1")</a:t>
            </a:r>
          </a:p>
          <a:p>
            <a:endParaRPr lang="en-US" dirty="0"/>
          </a:p>
          <a:p>
            <a:r>
              <a:rPr lang="en-US" dirty="0" err="1"/>
              <a:t>job_test_pred_raw</a:t>
            </a:r>
            <a:r>
              <a:rPr lang="en-US" dirty="0"/>
              <a:t>&lt;-predict(</a:t>
            </a:r>
            <a:r>
              <a:rPr lang="en-US" dirty="0" err="1"/>
              <a:t>job_classifier</a:t>
            </a:r>
            <a:r>
              <a:rPr lang="en-US" dirty="0"/>
              <a:t>, </a:t>
            </a:r>
            <a:r>
              <a:rPr lang="en-US" dirty="0" err="1"/>
              <a:t>holdoutData</a:t>
            </a:r>
            <a:r>
              <a:rPr lang="en-US" dirty="0"/>
              <a:t>, type = "raw")</a:t>
            </a:r>
          </a:p>
          <a:p>
            <a:r>
              <a:rPr lang="en-US" dirty="0" err="1"/>
              <a:t>confusionMatrix</a:t>
            </a:r>
            <a:r>
              <a:rPr lang="en-US" dirty="0"/>
              <a:t>(factor(</a:t>
            </a:r>
            <a:r>
              <a:rPr lang="en-US" dirty="0" err="1"/>
              <a:t>ifelse</a:t>
            </a:r>
            <a:r>
              <a:rPr lang="en-US" dirty="0"/>
              <a:t>(</a:t>
            </a:r>
            <a:r>
              <a:rPr lang="en-US" dirty="0" err="1"/>
              <a:t>job_test_pred_raw</a:t>
            </a:r>
            <a:r>
              <a:rPr lang="en-US" dirty="0"/>
              <a:t>[,2]&gt;0.5, 1, 0), levels = c(1,0)), </a:t>
            </a:r>
          </a:p>
          <a:p>
            <a:r>
              <a:rPr lang="en-US" dirty="0"/>
              <a:t>                factor(</a:t>
            </a:r>
            <a:r>
              <a:rPr lang="en-US" dirty="0" err="1"/>
              <a:t>holdoutData$label</a:t>
            </a:r>
            <a:r>
              <a:rPr lang="en-US" dirty="0"/>
              <a:t>, levels = c(1,0)), positive = "1")</a:t>
            </a:r>
          </a:p>
        </p:txBody>
      </p:sp>
      <p:sp>
        <p:nvSpPr>
          <p:cNvPr id="4" name="Slide Number Placeholder 3"/>
          <p:cNvSpPr>
            <a:spLocks noGrp="1"/>
          </p:cNvSpPr>
          <p:nvPr>
            <p:ph type="sldNum" sz="quarter" idx="5"/>
          </p:nvPr>
        </p:nvSpPr>
        <p:spPr/>
        <p:txBody>
          <a:bodyPr/>
          <a:lstStyle/>
          <a:p>
            <a:fld id="{EE61C839-2077-4BEE-8219-CB19091B1CF0}" type="slidenum">
              <a:rPr lang="en-US" smtClean="0"/>
              <a:t>35</a:t>
            </a:fld>
            <a:endParaRPr lang="en-US"/>
          </a:p>
        </p:txBody>
      </p:sp>
    </p:spTree>
    <p:extLst>
      <p:ext uri="{BB962C8B-B14F-4D97-AF65-F5344CB8AC3E}">
        <p14:creationId xmlns:p14="http://schemas.microsoft.com/office/powerpoint/2010/main" val="3831711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inspect(t(tdm[,1:9]))</a:t>
            </a:r>
          </a:p>
          <a:p>
            <a:r>
              <a:rPr lang="en-US" dirty="0"/>
              <a:t>inspect(t(</a:t>
            </a:r>
            <a:r>
              <a:rPr lang="en-US" dirty="0" err="1"/>
              <a:t>job_tdm_tfidf</a:t>
            </a:r>
            <a:r>
              <a:rPr lang="en-US" dirty="0"/>
              <a:t>[,1:9]))</a:t>
            </a:r>
          </a:p>
        </p:txBody>
      </p:sp>
      <p:sp>
        <p:nvSpPr>
          <p:cNvPr id="4" name="Slide Number Placeholder 3"/>
          <p:cNvSpPr>
            <a:spLocks noGrp="1"/>
          </p:cNvSpPr>
          <p:nvPr>
            <p:ph type="sldNum" sz="quarter" idx="5"/>
          </p:nvPr>
        </p:nvSpPr>
        <p:spPr/>
        <p:txBody>
          <a:bodyPr/>
          <a:lstStyle/>
          <a:p>
            <a:fld id="{EE61C839-2077-4BEE-8219-CB19091B1CF0}" type="slidenum">
              <a:rPr lang="en-US" smtClean="0"/>
              <a:t>36</a:t>
            </a:fld>
            <a:endParaRPr lang="en-US"/>
          </a:p>
        </p:txBody>
      </p:sp>
    </p:spTree>
    <p:extLst>
      <p:ext uri="{BB962C8B-B14F-4D97-AF65-F5344CB8AC3E}">
        <p14:creationId xmlns:p14="http://schemas.microsoft.com/office/powerpoint/2010/main" val="159087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document-term matrix M is constructed with </a:t>
            </a:r>
            <a:r>
              <a:rPr lang="en-US" dirty="0" err="1"/>
              <a:t>textmatrix</a:t>
            </a:r>
            <a:r>
              <a:rPr lang="en-US" dirty="0"/>
              <a:t>() from a given text base of n documents containing m terms.</a:t>
            </a:r>
          </a:p>
          <a:p>
            <a:r>
              <a:rPr lang="en-US" dirty="0"/>
              <a:t>This matrix M of the size m × n is then decomposed via a singular value decomposition into: </a:t>
            </a:r>
          </a:p>
          <a:p>
            <a:r>
              <a:rPr lang="en-US" dirty="0"/>
              <a:t>term vector matrix T (constituting left singular vectors), </a:t>
            </a:r>
          </a:p>
          <a:p>
            <a:r>
              <a:rPr lang="en-US" dirty="0"/>
              <a:t>the document vector matrix D (constituting right singular vectors) being both orthonormal, and</a:t>
            </a:r>
          </a:p>
          <a:p>
            <a:r>
              <a:rPr lang="en-US" dirty="0"/>
              <a:t>the diagonal matrix S (constituting singular values).</a:t>
            </a:r>
          </a:p>
        </p:txBody>
      </p:sp>
      <p:sp>
        <p:nvSpPr>
          <p:cNvPr id="4" name="Slide Number Placeholder 3"/>
          <p:cNvSpPr>
            <a:spLocks noGrp="1"/>
          </p:cNvSpPr>
          <p:nvPr>
            <p:ph type="sldNum" sz="quarter" idx="5"/>
          </p:nvPr>
        </p:nvSpPr>
        <p:spPr/>
        <p:txBody>
          <a:bodyPr/>
          <a:lstStyle/>
          <a:p>
            <a:fld id="{EE61C839-2077-4BEE-8219-CB19091B1CF0}" type="slidenum">
              <a:rPr lang="en-US" smtClean="0"/>
              <a:t>37</a:t>
            </a:fld>
            <a:endParaRPr lang="en-US"/>
          </a:p>
        </p:txBody>
      </p:sp>
    </p:spTree>
    <p:extLst>
      <p:ext uri="{BB962C8B-B14F-4D97-AF65-F5344CB8AC3E}">
        <p14:creationId xmlns:p14="http://schemas.microsoft.com/office/powerpoint/2010/main" val="80802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use</a:t>
            </a:r>
          </a:p>
          <a:p>
            <a:r>
              <a:rPr lang="en-US" dirty="0" err="1"/>
              <a:t>doc_corpus</a:t>
            </a:r>
            <a:r>
              <a:rPr lang="en-US" dirty="0"/>
              <a:t>&lt;-</a:t>
            </a:r>
            <a:r>
              <a:rPr lang="en-US" dirty="0" err="1"/>
              <a:t>tm_map</a:t>
            </a:r>
            <a:r>
              <a:rPr lang="en-US" dirty="0"/>
              <a:t>(</a:t>
            </a:r>
            <a:r>
              <a:rPr lang="en-US" dirty="0" err="1"/>
              <a:t>doc_corpus</a:t>
            </a:r>
            <a:r>
              <a:rPr lang="en-US" dirty="0"/>
              <a:t>, </a:t>
            </a:r>
            <a:r>
              <a:rPr lang="en-US" dirty="0" err="1"/>
              <a:t>content_transformer</a:t>
            </a:r>
            <a:r>
              <a:rPr lang="en-US" dirty="0"/>
              <a:t>(</a:t>
            </a:r>
            <a:r>
              <a:rPr lang="en-US" dirty="0" err="1"/>
              <a:t>tolower</a:t>
            </a:r>
            <a:r>
              <a:rPr lang="en-US" dirty="0"/>
              <a:t>))</a:t>
            </a:r>
          </a:p>
          <a:p>
            <a:r>
              <a:rPr lang="en-US" dirty="0"/>
              <a:t># if above line is used, the following line is unnecessary</a:t>
            </a:r>
          </a:p>
          <a:p>
            <a:r>
              <a:rPr lang="fr-FR" dirty="0" err="1"/>
              <a:t>doc_corpus</a:t>
            </a:r>
            <a:r>
              <a:rPr lang="fr-FR" dirty="0"/>
              <a:t>&lt;-</a:t>
            </a:r>
            <a:r>
              <a:rPr lang="fr-FR" dirty="0" err="1"/>
              <a:t>tm_map</a:t>
            </a:r>
            <a:r>
              <a:rPr lang="fr-FR" dirty="0"/>
              <a:t>(</a:t>
            </a:r>
            <a:r>
              <a:rPr lang="fr-FR" dirty="0" err="1"/>
              <a:t>doc_corpus</a:t>
            </a:r>
            <a:r>
              <a:rPr lang="fr-FR" dirty="0"/>
              <a:t>, </a:t>
            </a:r>
            <a:r>
              <a:rPr lang="fr-FR" dirty="0" err="1"/>
              <a:t>PlainTextDocument</a:t>
            </a:r>
            <a:r>
              <a:rPr lang="fr-FR" dirty="0"/>
              <a:t>)</a:t>
            </a:r>
          </a:p>
          <a:p>
            <a:endParaRPr lang="fr-FR" dirty="0"/>
          </a:p>
          <a:p>
            <a:r>
              <a:rPr lang="en-US" dirty="0"/>
              <a:t># Function </a:t>
            </a:r>
            <a:r>
              <a:rPr lang="en-US" dirty="0" err="1"/>
              <a:t>content_transformer</a:t>
            </a:r>
            <a:r>
              <a:rPr lang="en-US" dirty="0"/>
              <a:t>() provides a convenient wrapper to access and set the content of a document. </a:t>
            </a:r>
          </a:p>
          <a:p>
            <a:r>
              <a:rPr lang="en-US" dirty="0"/>
              <a:t># Most text manipulation functions from base R can directly be used with this wrapper.</a:t>
            </a:r>
          </a:p>
        </p:txBody>
      </p:sp>
      <p:sp>
        <p:nvSpPr>
          <p:cNvPr id="4" name="Slide Number Placeholder 3"/>
          <p:cNvSpPr>
            <a:spLocks noGrp="1"/>
          </p:cNvSpPr>
          <p:nvPr>
            <p:ph type="sldNum" sz="quarter" idx="5"/>
          </p:nvPr>
        </p:nvSpPr>
        <p:spPr/>
        <p:txBody>
          <a:bodyPr/>
          <a:lstStyle/>
          <a:p>
            <a:fld id="{EE61C839-2077-4BEE-8219-CB19091B1CF0}" type="slidenum">
              <a:rPr lang="en-US" smtClean="0"/>
              <a:t>9</a:t>
            </a:fld>
            <a:endParaRPr lang="en-US"/>
          </a:p>
        </p:txBody>
      </p:sp>
    </p:spTree>
    <p:extLst>
      <p:ext uri="{BB962C8B-B14F-4D97-AF65-F5344CB8AC3E}">
        <p14:creationId xmlns:p14="http://schemas.microsoft.com/office/powerpoint/2010/main" val="2877258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38</a:t>
            </a:fld>
            <a:endParaRPr lang="en-US"/>
          </a:p>
        </p:txBody>
      </p:sp>
    </p:spTree>
    <p:extLst>
      <p:ext uri="{BB962C8B-B14F-4D97-AF65-F5344CB8AC3E}">
        <p14:creationId xmlns:p14="http://schemas.microsoft.com/office/powerpoint/2010/main" val="2155832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39</a:t>
            </a:fld>
            <a:endParaRPr lang="en-US"/>
          </a:p>
        </p:txBody>
      </p:sp>
    </p:spTree>
    <p:extLst>
      <p:ext uri="{BB962C8B-B14F-4D97-AF65-F5344CB8AC3E}">
        <p14:creationId xmlns:p14="http://schemas.microsoft.com/office/powerpoint/2010/main" val="373229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wordStem</a:t>
            </a:r>
            <a:r>
              <a:rPr lang="en-US" dirty="0"/>
              <a:t>(c("win", "winning", "winner"))</a:t>
            </a:r>
          </a:p>
          <a:p>
            <a:r>
              <a:rPr lang="en-US" dirty="0" err="1"/>
              <a:t>getStemLanguages</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10</a:t>
            </a:fld>
            <a:endParaRPr lang="en-US"/>
          </a:p>
        </p:txBody>
      </p:sp>
    </p:spTree>
    <p:extLst>
      <p:ext uri="{BB962C8B-B14F-4D97-AF65-F5344CB8AC3E}">
        <p14:creationId xmlns:p14="http://schemas.microsoft.com/office/powerpoint/2010/main" val="238824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 `[.</a:t>
            </a:r>
            <a:r>
              <a:rPr lang="en-US" dirty="0" err="1"/>
              <a:t>simple_triplet_matrix</a:t>
            </a:r>
            <a:r>
              <a:rPr lang="en-US" dirty="0"/>
              <a:t>`(x, docs, terms) :   Repeated indices currently not allowed.</a:t>
            </a:r>
          </a:p>
          <a:p>
            <a:r>
              <a:rPr lang="en-US" dirty="0" err="1"/>
              <a:t>doc_dtm$dimnames$Docs</a:t>
            </a:r>
            <a:r>
              <a:rPr lang="en-US" dirty="0"/>
              <a:t>&lt;-</a:t>
            </a:r>
            <a:r>
              <a:rPr lang="en-US" dirty="0" err="1"/>
              <a:t>as.character</a:t>
            </a:r>
            <a:r>
              <a:rPr lang="en-US" dirty="0"/>
              <a:t>(1:5) #need this line to inspect</a:t>
            </a:r>
          </a:p>
          <a:p>
            <a:r>
              <a:rPr lang="en-US" dirty="0"/>
              <a:t>inspect(</a:t>
            </a:r>
            <a:r>
              <a:rPr lang="en-US" dirty="0" err="1"/>
              <a:t>doc_dtm</a:t>
            </a:r>
            <a:r>
              <a:rPr lang="en-US" dirty="0"/>
              <a:t>)</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12</a:t>
            </a:fld>
            <a:endParaRPr lang="en-US"/>
          </a:p>
        </p:txBody>
      </p:sp>
    </p:spTree>
    <p:extLst>
      <p:ext uri="{BB962C8B-B14F-4D97-AF65-F5344CB8AC3E}">
        <p14:creationId xmlns:p14="http://schemas.microsoft.com/office/powerpoint/2010/main" val="261444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as.matrix</a:t>
            </a:r>
            <a:r>
              <a:rPr lang="en-US" dirty="0"/>
              <a:t>(</a:t>
            </a:r>
            <a:r>
              <a:rPr lang="en-US" dirty="0" err="1"/>
              <a:t>doc_dtm</a:t>
            </a:r>
            <a:r>
              <a:rPr lang="en-US" dirty="0"/>
              <a:t>)[,"statist"]</a:t>
            </a:r>
          </a:p>
          <a:p>
            <a:r>
              <a:rPr lang="en-US" dirty="0" err="1"/>
              <a:t>as.matrix</a:t>
            </a:r>
            <a:r>
              <a:rPr lang="en-US" dirty="0"/>
              <a:t>(</a:t>
            </a:r>
            <a:r>
              <a:rPr lang="en-US" dirty="0" err="1"/>
              <a:t>doc_dtm</a:t>
            </a:r>
            <a:r>
              <a:rPr lang="en-US" dirty="0"/>
              <a:t>)[,"</a:t>
            </a:r>
            <a:r>
              <a:rPr lang="en-US" dirty="0" err="1"/>
              <a:t>appli</a:t>
            </a:r>
            <a:r>
              <a:rPr lang="en-US" dirty="0"/>
              <a:t>"]</a:t>
            </a:r>
          </a:p>
          <a:p>
            <a:r>
              <a:rPr lang="en-US" dirty="0" err="1"/>
              <a:t>cor</a:t>
            </a:r>
            <a:r>
              <a:rPr lang="en-US" dirty="0"/>
              <a:t>(</a:t>
            </a:r>
            <a:r>
              <a:rPr lang="en-US" dirty="0" err="1"/>
              <a:t>as.matrix</a:t>
            </a:r>
            <a:r>
              <a:rPr lang="en-US" dirty="0"/>
              <a:t>(</a:t>
            </a:r>
            <a:r>
              <a:rPr lang="en-US" dirty="0" err="1"/>
              <a:t>doc_dtm</a:t>
            </a:r>
            <a:r>
              <a:rPr lang="en-US" dirty="0"/>
              <a:t>)[,"statist"], </a:t>
            </a:r>
            <a:r>
              <a:rPr lang="en-US" dirty="0" err="1"/>
              <a:t>as.matrix</a:t>
            </a:r>
            <a:r>
              <a:rPr lang="en-US" dirty="0"/>
              <a:t>(</a:t>
            </a:r>
            <a:r>
              <a:rPr lang="en-US" dirty="0" err="1"/>
              <a:t>doc_dtm</a:t>
            </a:r>
            <a:r>
              <a:rPr lang="en-US" dirty="0"/>
              <a:t>)[,"</a:t>
            </a:r>
            <a:r>
              <a:rPr lang="en-US" dirty="0" err="1"/>
              <a:t>appli</a:t>
            </a:r>
            <a:r>
              <a:rPr lang="en-US" dirty="0"/>
              <a:t>"])</a:t>
            </a:r>
          </a:p>
          <a:p>
            <a:r>
              <a:rPr lang="en-US" dirty="0"/>
              <a:t>plot(</a:t>
            </a:r>
            <a:r>
              <a:rPr lang="en-US" dirty="0" err="1"/>
              <a:t>as.matrix</a:t>
            </a:r>
            <a:r>
              <a:rPr lang="en-US" dirty="0"/>
              <a:t>(</a:t>
            </a:r>
            <a:r>
              <a:rPr lang="en-US" dirty="0" err="1"/>
              <a:t>doc_dtm</a:t>
            </a:r>
            <a:r>
              <a:rPr lang="en-US" dirty="0"/>
              <a:t>)[,"statist"], </a:t>
            </a:r>
            <a:r>
              <a:rPr lang="en-US" dirty="0" err="1"/>
              <a:t>as.matrix</a:t>
            </a:r>
            <a:r>
              <a:rPr lang="en-US" dirty="0"/>
              <a:t>(</a:t>
            </a:r>
            <a:r>
              <a:rPr lang="en-US" dirty="0" err="1"/>
              <a:t>doc_dtm</a:t>
            </a:r>
            <a:r>
              <a:rPr lang="en-US" dirty="0"/>
              <a:t>)[,"</a:t>
            </a:r>
            <a:r>
              <a:rPr lang="en-US" dirty="0" err="1"/>
              <a:t>appli</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14</a:t>
            </a:fld>
            <a:endParaRPr lang="en-US"/>
          </a:p>
        </p:txBody>
      </p:sp>
    </p:spTree>
    <p:extLst>
      <p:ext uri="{BB962C8B-B14F-4D97-AF65-F5344CB8AC3E}">
        <p14:creationId xmlns:p14="http://schemas.microsoft.com/office/powerpoint/2010/main" val="2505789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a:t>
            </a:r>
          </a:p>
          <a:p>
            <a:r>
              <a:rPr lang="en-US" dirty="0"/>
              <a:t>Index: Ranks of the 200 most common jobs based on the </a:t>
            </a:r>
            <a:r>
              <a:rPr lang="en-US" dirty="0" err="1"/>
              <a:t>Overall_Score</a:t>
            </a:r>
            <a:r>
              <a:rPr lang="en-US" dirty="0"/>
              <a:t> variable (lower rank/index indicates better job, and higher rank indicates a less desirable job for 2011). Overall Rank Index represents the sum of the rankings in each of the five variable (below) where each of the variables are assumed (!) to be equally important.</a:t>
            </a:r>
          </a:p>
          <a:p>
            <a:r>
              <a:rPr lang="en-US" dirty="0" err="1"/>
              <a:t>Job_Title</a:t>
            </a:r>
            <a:r>
              <a:rPr lang="en-US" dirty="0"/>
              <a:t>: A brief title of the profession.</a:t>
            </a:r>
          </a:p>
          <a:p>
            <a:r>
              <a:rPr lang="en-US" dirty="0" err="1"/>
              <a:t>Overall_Score</a:t>
            </a:r>
            <a:r>
              <a:rPr lang="en-US" dirty="0"/>
              <a:t>: A Dependent variable corresponding to the linearly predicted overall rank of this job using the remaining explanatory variables (below).</a:t>
            </a:r>
          </a:p>
          <a:p>
            <a:r>
              <a:rPr lang="en-US" dirty="0" err="1"/>
              <a:t>Average_Income</a:t>
            </a:r>
            <a:r>
              <a:rPr lang="en-US" dirty="0"/>
              <a:t> (USD): An estimate of the mid-levels income for this profession.</a:t>
            </a:r>
          </a:p>
          <a:p>
            <a:r>
              <a:rPr lang="en-US" dirty="0" err="1"/>
              <a:t>Work_Environment</a:t>
            </a:r>
            <a:r>
              <a:rPr lang="en-US" dirty="0"/>
              <a:t>: Work environment for each job reflects 2 basic factors: physical and emotional components. Points are assigned for potential for adverse working conditions (larger scores). In other words, fewer work-environment points would yield a lower (better) job rank and higher points reflect lower quality environments.</a:t>
            </a:r>
          </a:p>
          <a:p>
            <a:r>
              <a:rPr lang="en-US" dirty="0" err="1"/>
              <a:t>Stress_Level</a:t>
            </a:r>
            <a:r>
              <a:rPr lang="en-US" dirty="0"/>
              <a:t>: Expected level of job-related stress dependent on 11 potential stress factors. A high stress score implies that stress is a major part of the job, and lower stress score indicates lower job-relates stress. Factors contributing to stress level score include: Travel, Outlook/Growth Potential, Income, Deadlines, Working in the Public Eye, Competitiveness, Physical Demands, Environmental Conditions, Hazards Encountered, Own Life at Risk, Co-Worker Life at Risk, Meeting the Public.</a:t>
            </a:r>
          </a:p>
          <a:p>
            <a:r>
              <a:rPr lang="en-US" dirty="0" err="1"/>
              <a:t>Physical_Demand</a:t>
            </a:r>
            <a:r>
              <a:rPr lang="en-US" dirty="0"/>
              <a:t>: The total physical demand if a job is measures using five categories: Sedentary Work (requiring only the occasional lifting of 10lbs or less), Light Work (requiring lifting a maximum of 20lbs), Medium Work (requiring lifting a maximum of 50lbs), Heavy Work (requiring lifting a maximum of 100lbs) and Very Heavy Work (requiring lifting in excess of 100lbs).</a:t>
            </a:r>
          </a:p>
          <a:p>
            <a:r>
              <a:rPr lang="en-US" dirty="0" err="1"/>
              <a:t>Hiring_Potential</a:t>
            </a:r>
            <a:r>
              <a:rPr lang="en-US" dirty="0"/>
              <a:t>: The hiring-potential rank assigns higher scores to jobs with promising future outlook and lower scores for less future potential. This ranking is based on 3 factors: US Department of Labor expected employment growth (2011-2018), income growth potential (expected salary increase in the next 7 years), and unemployment chance (estimate of the likelihood for unemployment through 2018).</a:t>
            </a:r>
          </a:p>
          <a:p>
            <a:r>
              <a:rPr lang="en-US" dirty="0"/>
              <a:t>Description: A brief job description for each profession.</a:t>
            </a:r>
          </a:p>
        </p:txBody>
      </p:sp>
      <p:sp>
        <p:nvSpPr>
          <p:cNvPr id="4" name="Slide Number Placeholder 3"/>
          <p:cNvSpPr>
            <a:spLocks noGrp="1"/>
          </p:cNvSpPr>
          <p:nvPr>
            <p:ph type="sldNum" sz="quarter" idx="5"/>
          </p:nvPr>
        </p:nvSpPr>
        <p:spPr/>
        <p:txBody>
          <a:bodyPr/>
          <a:lstStyle/>
          <a:p>
            <a:fld id="{EE61C839-2077-4BEE-8219-CB19091B1CF0}" type="slidenum">
              <a:rPr lang="en-US" smtClean="0"/>
              <a:t>16</a:t>
            </a:fld>
            <a:endParaRPr lang="en-US"/>
          </a:p>
        </p:txBody>
      </p:sp>
    </p:spTree>
    <p:extLst>
      <p:ext uri="{BB962C8B-B14F-4D97-AF65-F5344CB8AC3E}">
        <p14:creationId xmlns:p14="http://schemas.microsoft.com/office/powerpoint/2010/main" val="315552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use</a:t>
            </a:r>
          </a:p>
          <a:p>
            <a:r>
              <a:rPr lang="en-US" dirty="0" err="1"/>
              <a:t>jobCorpus</a:t>
            </a:r>
            <a:r>
              <a:rPr lang="en-US" dirty="0"/>
              <a:t>&lt;-</a:t>
            </a:r>
            <a:r>
              <a:rPr lang="en-US" dirty="0" err="1"/>
              <a:t>tm_map</a:t>
            </a:r>
            <a:r>
              <a:rPr lang="en-US" dirty="0"/>
              <a:t>(</a:t>
            </a:r>
            <a:r>
              <a:rPr lang="en-US" dirty="0" err="1"/>
              <a:t>jobCorpus</a:t>
            </a:r>
            <a:r>
              <a:rPr lang="en-US" dirty="0"/>
              <a:t>, </a:t>
            </a:r>
            <a:r>
              <a:rPr lang="en-US" dirty="0" err="1"/>
              <a:t>content_transformer</a:t>
            </a:r>
            <a:r>
              <a:rPr lang="en-US" dirty="0"/>
              <a:t>(</a:t>
            </a:r>
            <a:r>
              <a:rPr lang="en-US" dirty="0" err="1"/>
              <a:t>tolower</a:t>
            </a:r>
            <a:r>
              <a:rPr lang="en-US" dirty="0"/>
              <a:t>))</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19</a:t>
            </a:fld>
            <a:endParaRPr lang="en-US"/>
          </a:p>
        </p:txBody>
      </p:sp>
    </p:spTree>
    <p:extLst>
      <p:ext uri="{BB962C8B-B14F-4D97-AF65-F5344CB8AC3E}">
        <p14:creationId xmlns:p14="http://schemas.microsoft.com/office/powerpoint/2010/main" val="218497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 `[.</a:t>
            </a:r>
            <a:r>
              <a:rPr lang="en-US" dirty="0" err="1"/>
              <a:t>simple_triplet_matrix</a:t>
            </a:r>
            <a:r>
              <a:rPr lang="en-US" dirty="0"/>
              <a:t>`(x, docs, terms) :   Repeated indices currently not allowed.</a:t>
            </a:r>
          </a:p>
          <a:p>
            <a:r>
              <a:rPr lang="en-US" dirty="0" err="1"/>
              <a:t>dtm$dimnames$Docs</a:t>
            </a:r>
            <a:r>
              <a:rPr lang="en-US" dirty="0"/>
              <a:t>&lt;-</a:t>
            </a:r>
            <a:r>
              <a:rPr lang="en-US" dirty="0" err="1"/>
              <a:t>as.character</a:t>
            </a:r>
            <a:r>
              <a:rPr lang="en-US" dirty="0"/>
              <a:t>(1:200) #need this line to inspect</a:t>
            </a:r>
          </a:p>
          <a:p>
            <a:r>
              <a:rPr lang="en-US" dirty="0"/>
              <a:t>inspect(</a:t>
            </a:r>
            <a:r>
              <a:rPr lang="en-US" dirty="0" err="1"/>
              <a:t>dtm</a:t>
            </a:r>
            <a:r>
              <a:rPr lang="en-US" dirty="0"/>
              <a:t>[1:10, 1:10])</a:t>
            </a:r>
          </a:p>
        </p:txBody>
      </p:sp>
      <p:sp>
        <p:nvSpPr>
          <p:cNvPr id="4" name="Slide Number Placeholder 3"/>
          <p:cNvSpPr>
            <a:spLocks noGrp="1"/>
          </p:cNvSpPr>
          <p:nvPr>
            <p:ph type="sldNum" sz="quarter" idx="5"/>
          </p:nvPr>
        </p:nvSpPr>
        <p:spPr/>
        <p:txBody>
          <a:bodyPr/>
          <a:lstStyle/>
          <a:p>
            <a:fld id="{EE61C839-2077-4BEE-8219-CB19091B1CF0}" type="slidenum">
              <a:rPr lang="en-US" smtClean="0"/>
              <a:t>20</a:t>
            </a:fld>
            <a:endParaRPr lang="en-US"/>
          </a:p>
        </p:txBody>
      </p:sp>
    </p:spTree>
    <p:extLst>
      <p:ext uri="{BB962C8B-B14F-4D97-AF65-F5344CB8AC3E}">
        <p14:creationId xmlns:p14="http://schemas.microsoft.com/office/powerpoint/2010/main" val="128104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sparse terms from a document-term or term-document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removeSparseTerms</a:t>
            </a:r>
            <a:r>
              <a:rPr lang="en-US" dirty="0"/>
              <a:t>(x, sparse)</a:t>
            </a:r>
          </a:p>
          <a:p>
            <a:r>
              <a:rPr lang="en-US" dirty="0"/>
              <a:t>x: a </a:t>
            </a:r>
            <a:r>
              <a:rPr lang="en-US" dirty="0" err="1"/>
              <a:t>DocumentTermMatrix</a:t>
            </a:r>
            <a:r>
              <a:rPr lang="en-US" dirty="0"/>
              <a:t> or a </a:t>
            </a:r>
            <a:r>
              <a:rPr lang="en-US" dirty="0" err="1"/>
              <a:t>TermDocumentMatrix</a:t>
            </a:r>
            <a:r>
              <a:rPr lang="en-US" dirty="0"/>
              <a:t>.</a:t>
            </a:r>
          </a:p>
          <a:p>
            <a:r>
              <a:rPr lang="en-US" dirty="0"/>
              <a:t>sparse: a numeric for the maximal allowed sparsity.</a:t>
            </a:r>
          </a:p>
        </p:txBody>
      </p:sp>
      <p:sp>
        <p:nvSpPr>
          <p:cNvPr id="4" name="Slide Number Placeholder 3"/>
          <p:cNvSpPr>
            <a:spLocks noGrp="1"/>
          </p:cNvSpPr>
          <p:nvPr>
            <p:ph type="sldNum" sz="quarter" idx="5"/>
          </p:nvPr>
        </p:nvSpPr>
        <p:spPr/>
        <p:txBody>
          <a:bodyPr/>
          <a:lstStyle/>
          <a:p>
            <a:fld id="{EE61C839-2077-4BEE-8219-CB19091B1CF0}" type="slidenum">
              <a:rPr lang="en-US" smtClean="0"/>
              <a:t>21</a:t>
            </a:fld>
            <a:endParaRPr lang="en-US"/>
          </a:p>
        </p:txBody>
      </p:sp>
    </p:spTree>
    <p:extLst>
      <p:ext uri="{BB962C8B-B14F-4D97-AF65-F5344CB8AC3E}">
        <p14:creationId xmlns:p14="http://schemas.microsoft.com/office/powerpoint/2010/main" val="297530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16554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0019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9918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96655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2403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538706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105484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428841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62982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91869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714835-0F51-48BD-BDB7-28DEFDB6AFA2}"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79829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714835-0F51-48BD-BDB7-28DEFDB6AFA2}"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63462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714835-0F51-48BD-BDB7-28DEFDB6AFA2}"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0353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4835-0F51-48BD-BDB7-28DEFDB6AFA2}"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32304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58190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87304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714835-0F51-48BD-BDB7-28DEFDB6AFA2}" type="datetimeFigureOut">
              <a:rPr lang="en-US" smtClean="0"/>
              <a:t>2/22/2024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DC60C7-7F51-40DB-98AD-DFE333069250}" type="slidenum">
              <a:rPr lang="en-US" smtClean="0"/>
              <a:t>‹#›</a:t>
            </a:fld>
            <a:endParaRPr lang="en-US"/>
          </a:p>
        </p:txBody>
      </p:sp>
    </p:spTree>
    <p:extLst>
      <p:ext uri="{BB962C8B-B14F-4D97-AF65-F5344CB8AC3E}">
        <p14:creationId xmlns:p14="http://schemas.microsoft.com/office/powerpoint/2010/main" val="4136235592"/>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FE190F-5138-4630-BE71-7E5C6A4B90E7}"/>
              </a:ext>
            </a:extLst>
          </p:cNvPr>
          <p:cNvSpPr>
            <a:spLocks noGrp="1"/>
          </p:cNvSpPr>
          <p:nvPr>
            <p:ph type="ctrTitle"/>
          </p:nvPr>
        </p:nvSpPr>
        <p:spPr/>
        <p:txBody>
          <a:bodyPr/>
          <a:lstStyle/>
          <a:p>
            <a:r>
              <a:rPr lang="en-US" dirty="0"/>
              <a:t>CSDA 5430</a:t>
            </a:r>
            <a:br>
              <a:rPr lang="en-US" dirty="0"/>
            </a:br>
            <a:r>
              <a:rPr lang="en-US" dirty="0"/>
              <a:t>Predictive Analytics</a:t>
            </a:r>
          </a:p>
        </p:txBody>
      </p:sp>
      <p:sp>
        <p:nvSpPr>
          <p:cNvPr id="11" name="Subtitle 10">
            <a:extLst>
              <a:ext uri="{FF2B5EF4-FFF2-40B4-BE49-F238E27FC236}">
                <a16:creationId xmlns:a16="http://schemas.microsoft.com/office/drawing/2014/main" id="{5A465D0B-2DA9-4E15-8171-E2B42A663F56}"/>
              </a:ext>
            </a:extLst>
          </p:cNvPr>
          <p:cNvSpPr>
            <a:spLocks noGrp="1"/>
          </p:cNvSpPr>
          <p:nvPr>
            <p:ph type="subTitle" idx="1"/>
          </p:nvPr>
        </p:nvSpPr>
        <p:spPr/>
        <p:txBody>
          <a:bodyPr>
            <a:normAutofit/>
          </a:bodyPr>
          <a:lstStyle/>
          <a:p>
            <a:r>
              <a:rPr lang="en-US" dirty="0"/>
              <a:t>Chapter 19</a:t>
            </a:r>
          </a:p>
          <a:p>
            <a:r>
              <a:rPr lang="en-US" dirty="0"/>
              <a:t>Natural Language Processing/Text Mining</a:t>
            </a:r>
          </a:p>
        </p:txBody>
      </p:sp>
    </p:spTree>
    <p:extLst>
      <p:ext uri="{BB962C8B-B14F-4D97-AF65-F5344CB8AC3E}">
        <p14:creationId xmlns:p14="http://schemas.microsoft.com/office/powerpoint/2010/main" val="82048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6963-C5C6-493A-921D-0DB02C54AEC7}"/>
              </a:ext>
            </a:extLst>
          </p:cNvPr>
          <p:cNvSpPr>
            <a:spLocks noGrp="1"/>
          </p:cNvSpPr>
          <p:nvPr>
            <p:ph type="title"/>
          </p:nvPr>
        </p:nvSpPr>
        <p:spPr/>
        <p:txBody>
          <a:bodyPr/>
          <a:lstStyle/>
          <a:p>
            <a:r>
              <a:rPr lang="en-US" dirty="0"/>
              <a:t>Text Pre-Processing</a:t>
            </a:r>
          </a:p>
        </p:txBody>
      </p:sp>
      <p:sp>
        <p:nvSpPr>
          <p:cNvPr id="3" name="Content Placeholder 2">
            <a:extLst>
              <a:ext uri="{FF2B5EF4-FFF2-40B4-BE49-F238E27FC236}">
                <a16:creationId xmlns:a16="http://schemas.microsoft.com/office/drawing/2014/main" id="{0DB749F1-9A2C-48EB-B43D-C49B29B98BF8}"/>
              </a:ext>
            </a:extLst>
          </p:cNvPr>
          <p:cNvSpPr>
            <a:spLocks noGrp="1"/>
          </p:cNvSpPr>
          <p:nvPr>
            <p:ph idx="1"/>
          </p:nvPr>
        </p:nvSpPr>
        <p:spPr/>
        <p:txBody>
          <a:bodyPr>
            <a:noAutofit/>
          </a:bodyPr>
          <a:lstStyle/>
          <a:p>
            <a:r>
              <a:rPr lang="en-US" dirty="0"/>
              <a:t>Tokenization</a:t>
            </a:r>
          </a:p>
          <a:p>
            <a:pPr lvl="1"/>
            <a:r>
              <a:rPr lang="en-US" dirty="0"/>
              <a:t>Process of taking a text and dividing it into separate “tokens” or terms</a:t>
            </a:r>
          </a:p>
          <a:p>
            <a:pPr lvl="1"/>
            <a:r>
              <a:rPr lang="en-US" dirty="0"/>
              <a:t>A token (term) is the basic unit of analysis</a:t>
            </a:r>
          </a:p>
          <a:p>
            <a:r>
              <a:rPr lang="en-US" dirty="0"/>
              <a:t>Remove </a:t>
            </a:r>
            <a:r>
              <a:rPr lang="en-US" dirty="0" err="1"/>
              <a:t>stopwords</a:t>
            </a:r>
            <a:endParaRPr lang="en-US" dirty="0"/>
          </a:p>
          <a:p>
            <a:pPr lvl="1"/>
            <a:r>
              <a:rPr lang="en-US" dirty="0" err="1"/>
              <a:t>Stopwords</a:t>
            </a:r>
            <a:r>
              <a:rPr lang="en-US" dirty="0"/>
              <a:t>, or common words</a:t>
            </a:r>
          </a:p>
          <a:p>
            <a:pPr lvl="2"/>
            <a:r>
              <a:rPr lang="en-US" dirty="0"/>
              <a:t>Have semantic meaning </a:t>
            </a:r>
          </a:p>
          <a:p>
            <a:pPr lvl="2"/>
            <a:r>
              <a:rPr lang="en-US" dirty="0"/>
              <a:t>But low analytic value</a:t>
            </a:r>
          </a:p>
          <a:p>
            <a:r>
              <a:rPr lang="en-US" dirty="0"/>
              <a:t>Remove punctuation</a:t>
            </a:r>
          </a:p>
          <a:p>
            <a:r>
              <a:rPr lang="en-US" dirty="0"/>
              <a:t>Stemming</a:t>
            </a:r>
          </a:p>
          <a:p>
            <a:pPr lvl="1"/>
            <a:r>
              <a:rPr lang="en-US" dirty="0"/>
              <a:t>Removal of plurals and action suffixes</a:t>
            </a:r>
          </a:p>
        </p:txBody>
      </p:sp>
      <p:pic>
        <p:nvPicPr>
          <p:cNvPr id="5" name="Picture 4">
            <a:extLst>
              <a:ext uri="{FF2B5EF4-FFF2-40B4-BE49-F238E27FC236}">
                <a16:creationId xmlns:a16="http://schemas.microsoft.com/office/drawing/2014/main" id="{C3833648-C3DA-4BD9-A487-D407D02F74C4}"/>
              </a:ext>
            </a:extLst>
          </p:cNvPr>
          <p:cNvPicPr>
            <a:picLocks noChangeAspect="1"/>
          </p:cNvPicPr>
          <p:nvPr/>
        </p:nvPicPr>
        <p:blipFill>
          <a:blip r:embed="rId3"/>
          <a:stretch>
            <a:fillRect/>
          </a:stretch>
        </p:blipFill>
        <p:spPr>
          <a:xfrm>
            <a:off x="7315808" y="3311144"/>
            <a:ext cx="4266724" cy="2922746"/>
          </a:xfrm>
          <a:prstGeom prst="rect">
            <a:avLst/>
          </a:prstGeom>
        </p:spPr>
      </p:pic>
      <p:sp>
        <p:nvSpPr>
          <p:cNvPr id="6" name="Rectangle: Rounded Corners 5">
            <a:extLst>
              <a:ext uri="{FF2B5EF4-FFF2-40B4-BE49-F238E27FC236}">
                <a16:creationId xmlns:a16="http://schemas.microsoft.com/office/drawing/2014/main" id="{DB8D571C-4C1E-498C-B47C-52DEE646C1DE}"/>
              </a:ext>
            </a:extLst>
          </p:cNvPr>
          <p:cNvSpPr/>
          <p:nvPr/>
        </p:nvSpPr>
        <p:spPr>
          <a:xfrm>
            <a:off x="9322419" y="4850781"/>
            <a:ext cx="1271240" cy="21187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754241-172C-4884-B55F-87116BC242CD}"/>
              </a:ext>
            </a:extLst>
          </p:cNvPr>
          <p:cNvSpPr txBox="1"/>
          <p:nvPr/>
        </p:nvSpPr>
        <p:spPr>
          <a:xfrm>
            <a:off x="9958039" y="5388002"/>
            <a:ext cx="1624493" cy="523220"/>
          </a:xfrm>
          <a:prstGeom prst="rect">
            <a:avLst/>
          </a:prstGeom>
          <a:noFill/>
        </p:spPr>
        <p:txBody>
          <a:bodyPr wrap="square">
            <a:spAutoFit/>
          </a:bodyPr>
          <a:lstStyle/>
          <a:p>
            <a:r>
              <a:rPr lang="en-US" sz="1400" dirty="0"/>
              <a:t>Convert back to original format</a:t>
            </a:r>
          </a:p>
        </p:txBody>
      </p:sp>
      <p:cxnSp>
        <p:nvCxnSpPr>
          <p:cNvPr id="8" name="Straight Arrow Connector 7">
            <a:extLst>
              <a:ext uri="{FF2B5EF4-FFF2-40B4-BE49-F238E27FC236}">
                <a16:creationId xmlns:a16="http://schemas.microsoft.com/office/drawing/2014/main" id="{71C7E83E-FB17-495A-B190-B8F3592582DC}"/>
              </a:ext>
            </a:extLst>
          </p:cNvPr>
          <p:cNvCxnSpPr>
            <a:cxnSpLocks/>
            <a:stCxn id="6" idx="2"/>
            <a:endCxn id="7" idx="0"/>
          </p:cNvCxnSpPr>
          <p:nvPr/>
        </p:nvCxnSpPr>
        <p:spPr>
          <a:xfrm>
            <a:off x="9958039" y="5062654"/>
            <a:ext cx="812247" cy="32534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3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ADEB-869A-4A4B-B83E-156DA942F2E9}"/>
              </a:ext>
            </a:extLst>
          </p:cNvPr>
          <p:cNvSpPr>
            <a:spLocks noGrp="1"/>
          </p:cNvSpPr>
          <p:nvPr>
            <p:ph type="title"/>
          </p:nvPr>
        </p:nvSpPr>
        <p:spPr/>
        <p:txBody>
          <a:bodyPr/>
          <a:lstStyle/>
          <a:p>
            <a:r>
              <a:rPr lang="en-US" dirty="0"/>
              <a:t>Bags of Words</a:t>
            </a:r>
          </a:p>
        </p:txBody>
      </p:sp>
      <p:sp>
        <p:nvSpPr>
          <p:cNvPr id="3" name="Content Placeholder 2">
            <a:extLst>
              <a:ext uri="{FF2B5EF4-FFF2-40B4-BE49-F238E27FC236}">
                <a16:creationId xmlns:a16="http://schemas.microsoft.com/office/drawing/2014/main" id="{DFD78523-6400-4043-A818-1CEC015EC408}"/>
              </a:ext>
            </a:extLst>
          </p:cNvPr>
          <p:cNvSpPr>
            <a:spLocks noGrp="1"/>
          </p:cNvSpPr>
          <p:nvPr>
            <p:ph idx="1"/>
          </p:nvPr>
        </p:nvSpPr>
        <p:spPr/>
        <p:txBody>
          <a:bodyPr>
            <a:noAutofit/>
          </a:bodyPr>
          <a:lstStyle/>
          <a:p>
            <a:r>
              <a:rPr lang="en-US" dirty="0"/>
              <a:t>Bag of words model</a:t>
            </a:r>
          </a:p>
          <a:p>
            <a:pPr lvl="1"/>
            <a:r>
              <a:rPr lang="en-US" dirty="0"/>
              <a:t>Treat every document as just a collection of individual words </a:t>
            </a:r>
          </a:p>
          <a:p>
            <a:pPr lvl="1"/>
            <a:r>
              <a:rPr lang="en-US" dirty="0"/>
              <a:t>Represent documents in matrix form based on their term frequencies (TFs)</a:t>
            </a:r>
          </a:p>
          <a:p>
            <a:r>
              <a:rPr lang="en-US" dirty="0"/>
              <a:t>Construct document-term matrix (DTM)</a:t>
            </a:r>
          </a:p>
          <a:p>
            <a:pPr lvl="1"/>
            <a:r>
              <a:rPr lang="en-US" dirty="0"/>
              <a:t>Or term-document matrix (TDM)</a:t>
            </a:r>
          </a:p>
        </p:txBody>
      </p:sp>
      <p:graphicFrame>
        <p:nvGraphicFramePr>
          <p:cNvPr id="4" name="Table 4">
            <a:extLst>
              <a:ext uri="{FF2B5EF4-FFF2-40B4-BE49-F238E27FC236}">
                <a16:creationId xmlns:a16="http://schemas.microsoft.com/office/drawing/2014/main" id="{AB4CA47B-57C0-4797-B837-8794CD0CD066}"/>
              </a:ext>
            </a:extLst>
          </p:cNvPr>
          <p:cNvGraphicFramePr>
            <a:graphicFrameLocks noGrp="1"/>
          </p:cNvGraphicFramePr>
          <p:nvPr>
            <p:extLst>
              <p:ext uri="{D42A27DB-BD31-4B8C-83A1-F6EECF244321}">
                <p14:modId xmlns:p14="http://schemas.microsoft.com/office/powerpoint/2010/main" val="3461390722"/>
              </p:ext>
            </p:extLst>
          </p:nvPr>
        </p:nvGraphicFramePr>
        <p:xfrm>
          <a:off x="3033052" y="4332076"/>
          <a:ext cx="4522248" cy="1783686"/>
        </p:xfrm>
        <a:graphic>
          <a:graphicData uri="http://schemas.openxmlformats.org/drawingml/2006/table">
            <a:tbl>
              <a:tblPr firstRow="1" bandRow="1">
                <a:tableStyleId>{5C22544A-7EE6-4342-B048-85BDC9FD1C3A}</a:tableStyleId>
              </a:tblPr>
              <a:tblGrid>
                <a:gridCol w="753708">
                  <a:extLst>
                    <a:ext uri="{9D8B030D-6E8A-4147-A177-3AD203B41FA5}">
                      <a16:colId xmlns:a16="http://schemas.microsoft.com/office/drawing/2014/main" val="534313628"/>
                    </a:ext>
                  </a:extLst>
                </a:gridCol>
                <a:gridCol w="753708">
                  <a:extLst>
                    <a:ext uri="{9D8B030D-6E8A-4147-A177-3AD203B41FA5}">
                      <a16:colId xmlns:a16="http://schemas.microsoft.com/office/drawing/2014/main" val="2509201838"/>
                    </a:ext>
                  </a:extLst>
                </a:gridCol>
                <a:gridCol w="753708">
                  <a:extLst>
                    <a:ext uri="{9D8B030D-6E8A-4147-A177-3AD203B41FA5}">
                      <a16:colId xmlns:a16="http://schemas.microsoft.com/office/drawing/2014/main" val="1320578021"/>
                    </a:ext>
                  </a:extLst>
                </a:gridCol>
                <a:gridCol w="753708">
                  <a:extLst>
                    <a:ext uri="{9D8B030D-6E8A-4147-A177-3AD203B41FA5}">
                      <a16:colId xmlns:a16="http://schemas.microsoft.com/office/drawing/2014/main" val="3502901387"/>
                    </a:ext>
                  </a:extLst>
                </a:gridCol>
                <a:gridCol w="753708">
                  <a:extLst>
                    <a:ext uri="{9D8B030D-6E8A-4147-A177-3AD203B41FA5}">
                      <a16:colId xmlns:a16="http://schemas.microsoft.com/office/drawing/2014/main" val="851991120"/>
                    </a:ext>
                  </a:extLst>
                </a:gridCol>
                <a:gridCol w="753708">
                  <a:extLst>
                    <a:ext uri="{9D8B030D-6E8A-4147-A177-3AD203B41FA5}">
                      <a16:colId xmlns:a16="http://schemas.microsoft.com/office/drawing/2014/main" val="3987132581"/>
                    </a:ext>
                  </a:extLst>
                </a:gridCol>
              </a:tblGrid>
              <a:tr h="297281">
                <a:tc>
                  <a:txBody>
                    <a:bodyPr/>
                    <a:lstStyle/>
                    <a:p>
                      <a:endParaRPr lang="en-US" sz="1200" dirty="0"/>
                    </a:p>
                  </a:txBody>
                  <a:tcPr/>
                </a:tc>
                <a:tc>
                  <a:txBody>
                    <a:bodyPr/>
                    <a:lstStyle/>
                    <a:p>
                      <a:r>
                        <a:rPr lang="en-US" sz="1200" dirty="0"/>
                        <a:t>Term 1</a:t>
                      </a:r>
                    </a:p>
                  </a:txBody>
                  <a:tcPr/>
                </a:tc>
                <a:tc>
                  <a:txBody>
                    <a:bodyPr/>
                    <a:lstStyle/>
                    <a:p>
                      <a:r>
                        <a:rPr lang="en-US" sz="1200" dirty="0"/>
                        <a:t>Term 2</a:t>
                      </a:r>
                    </a:p>
                  </a:txBody>
                  <a:tcPr/>
                </a:tc>
                <a:tc>
                  <a:txBody>
                    <a:bodyPr/>
                    <a:lstStyle/>
                    <a:p>
                      <a:r>
                        <a:rPr lang="en-US" sz="1200" dirty="0"/>
                        <a:t>Term 3</a:t>
                      </a:r>
                    </a:p>
                  </a:txBody>
                  <a:tcPr/>
                </a:tc>
                <a:tc>
                  <a:txBody>
                    <a:bodyPr/>
                    <a:lstStyle/>
                    <a:p>
                      <a:r>
                        <a:rPr lang="en-US" sz="1200" dirty="0"/>
                        <a:t>…</a:t>
                      </a:r>
                    </a:p>
                  </a:txBody>
                  <a:tcPr/>
                </a:tc>
                <a:tc>
                  <a:txBody>
                    <a:bodyPr/>
                    <a:lstStyle/>
                    <a:p>
                      <a:r>
                        <a:rPr lang="en-US" sz="1200" dirty="0"/>
                        <a:t>Term M</a:t>
                      </a:r>
                    </a:p>
                  </a:txBody>
                  <a:tcPr/>
                </a:tc>
                <a:extLst>
                  <a:ext uri="{0D108BD9-81ED-4DB2-BD59-A6C34878D82A}">
                    <a16:rowId xmlns:a16="http://schemas.microsoft.com/office/drawing/2014/main" val="1471143259"/>
                  </a:ext>
                </a:extLst>
              </a:tr>
              <a:tr h="297281">
                <a:tc>
                  <a:txBody>
                    <a:bodyPr/>
                    <a:lstStyle/>
                    <a:p>
                      <a:r>
                        <a:rPr lang="en-US" sz="1200" dirty="0"/>
                        <a:t>Doc 1</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01163663"/>
                  </a:ext>
                </a:extLst>
              </a:tr>
              <a:tr h="297281">
                <a:tc>
                  <a:txBody>
                    <a:bodyPr/>
                    <a:lstStyle/>
                    <a:p>
                      <a:r>
                        <a:rPr lang="en-US" sz="1200" dirty="0"/>
                        <a:t>Doc 2</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704159619"/>
                  </a:ext>
                </a:extLst>
              </a:tr>
              <a:tr h="297281">
                <a:tc>
                  <a:txBody>
                    <a:bodyPr/>
                    <a:lstStyle/>
                    <a:p>
                      <a:r>
                        <a:rPr lang="en-US" sz="1200" dirty="0"/>
                        <a:t>Doc 3</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07807828"/>
                  </a:ext>
                </a:extLst>
              </a:tr>
              <a:tr h="297281">
                <a:tc>
                  <a:txBody>
                    <a:bodyPr/>
                    <a:lstStyle/>
                    <a:p>
                      <a:r>
                        <a:rPr lang="en-US" sz="1200" dirty="0"/>
                        <a: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59810090"/>
                  </a:ext>
                </a:extLst>
              </a:tr>
              <a:tr h="297281">
                <a:tc>
                  <a:txBody>
                    <a:bodyPr/>
                    <a:lstStyle/>
                    <a:p>
                      <a:r>
                        <a:rPr lang="en-US" sz="1200" dirty="0"/>
                        <a:t>Doc 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815164555"/>
                  </a:ext>
                </a:extLst>
              </a:tr>
            </a:tbl>
          </a:graphicData>
        </a:graphic>
      </p:graphicFrame>
      <p:sp>
        <p:nvSpPr>
          <p:cNvPr id="6" name="TextBox 5">
            <a:extLst>
              <a:ext uri="{FF2B5EF4-FFF2-40B4-BE49-F238E27FC236}">
                <a16:creationId xmlns:a16="http://schemas.microsoft.com/office/drawing/2014/main" id="{9567E0EA-EF93-4491-98F9-440693A74E74}"/>
              </a:ext>
            </a:extLst>
          </p:cNvPr>
          <p:cNvSpPr txBox="1"/>
          <p:nvPr/>
        </p:nvSpPr>
        <p:spPr>
          <a:xfrm>
            <a:off x="8041182" y="4332076"/>
            <a:ext cx="3123211" cy="1600438"/>
          </a:xfrm>
          <a:prstGeom prst="rect">
            <a:avLst/>
          </a:prstGeom>
          <a:noFill/>
        </p:spPr>
        <p:txBody>
          <a:bodyPr wrap="square">
            <a:spAutoFit/>
          </a:bodyPr>
          <a:lstStyle/>
          <a:p>
            <a:r>
              <a:rPr lang="en-US" sz="1400" dirty="0"/>
              <a:t>The basic bag of words model is invariant to ordering of the words within a document.</a:t>
            </a:r>
          </a:p>
          <a:p>
            <a:endParaRPr lang="en-US" sz="1400" dirty="0"/>
          </a:p>
          <a:p>
            <a:r>
              <a:rPr lang="en-US" sz="1400" dirty="0"/>
              <a:t>N-gram sequences include sequences of adjacent words as terms.</a:t>
            </a:r>
          </a:p>
        </p:txBody>
      </p:sp>
    </p:spTree>
    <p:extLst>
      <p:ext uri="{BB962C8B-B14F-4D97-AF65-F5344CB8AC3E}">
        <p14:creationId xmlns:p14="http://schemas.microsoft.com/office/powerpoint/2010/main" val="54928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ADEB-869A-4A4B-B83E-156DA942F2E9}"/>
              </a:ext>
            </a:extLst>
          </p:cNvPr>
          <p:cNvSpPr>
            <a:spLocks noGrp="1"/>
          </p:cNvSpPr>
          <p:nvPr>
            <p:ph type="title"/>
          </p:nvPr>
        </p:nvSpPr>
        <p:spPr/>
        <p:txBody>
          <a:bodyPr/>
          <a:lstStyle/>
          <a:p>
            <a:r>
              <a:rPr lang="en-US" dirty="0"/>
              <a:t>Document-Term Matrix</a:t>
            </a:r>
          </a:p>
        </p:txBody>
      </p:sp>
      <p:sp>
        <p:nvSpPr>
          <p:cNvPr id="3" name="Content Placeholder 2">
            <a:extLst>
              <a:ext uri="{FF2B5EF4-FFF2-40B4-BE49-F238E27FC236}">
                <a16:creationId xmlns:a16="http://schemas.microsoft.com/office/drawing/2014/main" id="{DFD78523-6400-4043-A818-1CEC015EC408}"/>
              </a:ext>
            </a:extLst>
          </p:cNvPr>
          <p:cNvSpPr>
            <a:spLocks noGrp="1"/>
          </p:cNvSpPr>
          <p:nvPr>
            <p:ph idx="1"/>
          </p:nvPr>
        </p:nvSpPr>
        <p:spPr/>
        <p:txBody>
          <a:bodyPr/>
          <a:lstStyle/>
          <a:p>
            <a:r>
              <a:rPr lang="en-US" dirty="0"/>
              <a:t>The DTM/TDM tell us if a specific term appear in a specific document</a:t>
            </a:r>
          </a:p>
          <a:p>
            <a:pPr lvl="1"/>
            <a:r>
              <a:rPr lang="en-US" dirty="0"/>
              <a:t>329 different terms in the 5 documents </a:t>
            </a:r>
          </a:p>
          <a:p>
            <a:pPr lvl="1"/>
            <a:endParaRPr lang="en-US" dirty="0"/>
          </a:p>
          <a:p>
            <a:pPr lvl="1"/>
            <a:endParaRPr lang="en-US" dirty="0"/>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56FCAE37-EAA2-41A4-A247-0E7924D543B8}"/>
              </a:ext>
            </a:extLst>
          </p:cNvPr>
          <p:cNvPicPr>
            <a:picLocks noChangeAspect="1"/>
          </p:cNvPicPr>
          <p:nvPr/>
        </p:nvPicPr>
        <p:blipFill>
          <a:blip r:embed="rId3"/>
          <a:stretch>
            <a:fillRect/>
          </a:stretch>
        </p:blipFill>
        <p:spPr>
          <a:xfrm>
            <a:off x="3391358" y="3195341"/>
            <a:ext cx="3246596" cy="1109186"/>
          </a:xfrm>
          <a:prstGeom prst="rect">
            <a:avLst/>
          </a:prstGeom>
        </p:spPr>
      </p:pic>
      <p:pic>
        <p:nvPicPr>
          <p:cNvPr id="7" name="Picture 6">
            <a:extLst>
              <a:ext uri="{FF2B5EF4-FFF2-40B4-BE49-F238E27FC236}">
                <a16:creationId xmlns:a16="http://schemas.microsoft.com/office/drawing/2014/main" id="{99706E49-3B46-4861-B8CF-09A21DCDAB33}"/>
              </a:ext>
            </a:extLst>
          </p:cNvPr>
          <p:cNvPicPr>
            <a:picLocks noChangeAspect="1"/>
          </p:cNvPicPr>
          <p:nvPr/>
        </p:nvPicPr>
        <p:blipFill>
          <a:blip r:embed="rId4"/>
          <a:stretch>
            <a:fillRect/>
          </a:stretch>
        </p:blipFill>
        <p:spPr>
          <a:xfrm>
            <a:off x="7646362" y="3195341"/>
            <a:ext cx="3238500" cy="2420779"/>
          </a:xfrm>
          <a:prstGeom prst="rect">
            <a:avLst/>
          </a:prstGeom>
        </p:spPr>
      </p:pic>
      <p:sp>
        <p:nvSpPr>
          <p:cNvPr id="6" name="Rectangle: Rounded Corners 5">
            <a:extLst>
              <a:ext uri="{FF2B5EF4-FFF2-40B4-BE49-F238E27FC236}">
                <a16:creationId xmlns:a16="http://schemas.microsoft.com/office/drawing/2014/main" id="{CD3F56C3-6C92-4FC1-9F80-7D48553A294D}"/>
              </a:ext>
            </a:extLst>
          </p:cNvPr>
          <p:cNvSpPr/>
          <p:nvPr/>
        </p:nvSpPr>
        <p:spPr>
          <a:xfrm>
            <a:off x="4104821" y="3429000"/>
            <a:ext cx="2040798" cy="1541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5E41AB0-0A6F-4C4B-8B4D-894D15EABC93}"/>
              </a:ext>
            </a:extLst>
          </p:cNvPr>
          <p:cNvSpPr txBox="1"/>
          <p:nvPr/>
        </p:nvSpPr>
        <p:spPr>
          <a:xfrm>
            <a:off x="5388806" y="4841471"/>
            <a:ext cx="1909586" cy="307777"/>
          </a:xfrm>
          <a:prstGeom prst="rect">
            <a:avLst/>
          </a:prstGeom>
          <a:noFill/>
        </p:spPr>
        <p:txBody>
          <a:bodyPr wrap="square">
            <a:spAutoFit/>
          </a:bodyPr>
          <a:lstStyle/>
          <a:p>
            <a:r>
              <a:rPr lang="en-US" sz="1400" dirty="0"/>
              <a:t>Construct a TDM.</a:t>
            </a:r>
          </a:p>
        </p:txBody>
      </p:sp>
      <p:cxnSp>
        <p:nvCxnSpPr>
          <p:cNvPr id="9" name="Straight Arrow Connector 8">
            <a:extLst>
              <a:ext uri="{FF2B5EF4-FFF2-40B4-BE49-F238E27FC236}">
                <a16:creationId xmlns:a16="http://schemas.microsoft.com/office/drawing/2014/main" id="{6E2316BB-2C8A-4CF5-9B0D-5257E93C964C}"/>
              </a:ext>
            </a:extLst>
          </p:cNvPr>
          <p:cNvCxnSpPr>
            <a:cxnSpLocks/>
            <a:stCxn id="6" idx="2"/>
            <a:endCxn id="8" idx="0"/>
          </p:cNvCxnSpPr>
          <p:nvPr/>
        </p:nvCxnSpPr>
        <p:spPr>
          <a:xfrm>
            <a:off x="5125220" y="3583172"/>
            <a:ext cx="1218379" cy="12582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4D234F9-BD3D-4C7F-9F41-D8719CC50FFC}"/>
              </a:ext>
            </a:extLst>
          </p:cNvPr>
          <p:cNvSpPr/>
          <p:nvPr/>
        </p:nvSpPr>
        <p:spPr>
          <a:xfrm>
            <a:off x="3391358" y="3911207"/>
            <a:ext cx="1733862" cy="1541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0E04C9C-305A-4610-93CC-73FA7CD4239B}"/>
              </a:ext>
            </a:extLst>
          </p:cNvPr>
          <p:cNvSpPr txBox="1"/>
          <p:nvPr/>
        </p:nvSpPr>
        <p:spPr>
          <a:xfrm>
            <a:off x="2656220" y="4841471"/>
            <a:ext cx="1733862" cy="307777"/>
          </a:xfrm>
          <a:prstGeom prst="rect">
            <a:avLst/>
          </a:prstGeom>
          <a:noFill/>
        </p:spPr>
        <p:txBody>
          <a:bodyPr wrap="square">
            <a:spAutoFit/>
          </a:bodyPr>
          <a:lstStyle/>
          <a:p>
            <a:r>
              <a:rPr lang="en-US" sz="1400" dirty="0"/>
              <a:t>540/(540/1105)</a:t>
            </a:r>
          </a:p>
        </p:txBody>
      </p:sp>
      <p:cxnSp>
        <p:nvCxnSpPr>
          <p:cNvPr id="12" name="Straight Arrow Connector 11">
            <a:extLst>
              <a:ext uri="{FF2B5EF4-FFF2-40B4-BE49-F238E27FC236}">
                <a16:creationId xmlns:a16="http://schemas.microsoft.com/office/drawing/2014/main" id="{55BAAD2E-DE08-45FF-8064-7D5D35830409}"/>
              </a:ext>
            </a:extLst>
          </p:cNvPr>
          <p:cNvCxnSpPr>
            <a:cxnSpLocks/>
            <a:stCxn id="10" idx="2"/>
            <a:endCxn id="11" idx="0"/>
          </p:cNvCxnSpPr>
          <p:nvPr/>
        </p:nvCxnSpPr>
        <p:spPr>
          <a:xfrm flipH="1">
            <a:off x="3523151" y="4065379"/>
            <a:ext cx="735138" cy="77609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9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ADEB-869A-4A4B-B83E-156DA942F2E9}"/>
              </a:ext>
            </a:extLst>
          </p:cNvPr>
          <p:cNvSpPr>
            <a:spLocks noGrp="1"/>
          </p:cNvSpPr>
          <p:nvPr>
            <p:ph type="title"/>
          </p:nvPr>
        </p:nvSpPr>
        <p:spPr/>
        <p:txBody>
          <a:bodyPr/>
          <a:lstStyle/>
          <a:p>
            <a:r>
              <a:rPr lang="en-US" dirty="0"/>
              <a:t>Document-Term Matrix</a:t>
            </a:r>
          </a:p>
        </p:txBody>
      </p:sp>
      <p:sp>
        <p:nvSpPr>
          <p:cNvPr id="3" name="Content Placeholder 2">
            <a:extLst>
              <a:ext uri="{FF2B5EF4-FFF2-40B4-BE49-F238E27FC236}">
                <a16:creationId xmlns:a16="http://schemas.microsoft.com/office/drawing/2014/main" id="{DFD78523-6400-4043-A818-1CEC015EC408}"/>
              </a:ext>
            </a:extLst>
          </p:cNvPr>
          <p:cNvSpPr>
            <a:spLocks noGrp="1"/>
          </p:cNvSpPr>
          <p:nvPr>
            <p:ph idx="1"/>
          </p:nvPr>
        </p:nvSpPr>
        <p:spPr/>
        <p:txBody>
          <a:bodyPr/>
          <a:lstStyle/>
          <a:p>
            <a:r>
              <a:rPr lang="en-US" dirty="0"/>
              <a:t>The DTM/TDM tell us if a specific term appear in a specific document</a:t>
            </a:r>
          </a:p>
          <a:p>
            <a:pPr lvl="1"/>
            <a:r>
              <a:rPr lang="en-US" dirty="0"/>
              <a:t>329 different terms in the 5 documents </a:t>
            </a:r>
          </a:p>
          <a:p>
            <a:pPr lvl="1"/>
            <a:endParaRPr lang="en-US" dirty="0"/>
          </a:p>
          <a:p>
            <a:pPr lvl="1"/>
            <a:endParaRPr lang="en-US" dirty="0"/>
          </a:p>
          <a:p>
            <a:pPr lvl="1"/>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097CC648-E9BF-46F1-A6AB-091C68A3EFB9}"/>
              </a:ext>
            </a:extLst>
          </p:cNvPr>
          <p:cNvPicPr>
            <a:picLocks noChangeAspect="1"/>
          </p:cNvPicPr>
          <p:nvPr/>
        </p:nvPicPr>
        <p:blipFill>
          <a:blip r:embed="rId2"/>
          <a:stretch>
            <a:fillRect/>
          </a:stretch>
        </p:blipFill>
        <p:spPr>
          <a:xfrm>
            <a:off x="3396060" y="3246086"/>
            <a:ext cx="3206115" cy="1222534"/>
          </a:xfrm>
          <a:prstGeom prst="rect">
            <a:avLst/>
          </a:prstGeom>
        </p:spPr>
      </p:pic>
      <p:pic>
        <p:nvPicPr>
          <p:cNvPr id="9" name="Picture 8">
            <a:extLst>
              <a:ext uri="{FF2B5EF4-FFF2-40B4-BE49-F238E27FC236}">
                <a16:creationId xmlns:a16="http://schemas.microsoft.com/office/drawing/2014/main" id="{A736F56A-3C52-485E-A145-87C3B3AD61E9}"/>
              </a:ext>
            </a:extLst>
          </p:cNvPr>
          <p:cNvPicPr>
            <a:picLocks noChangeAspect="1"/>
          </p:cNvPicPr>
          <p:nvPr/>
        </p:nvPicPr>
        <p:blipFill>
          <a:blip r:embed="rId3"/>
          <a:stretch>
            <a:fillRect/>
          </a:stretch>
        </p:blipFill>
        <p:spPr>
          <a:xfrm>
            <a:off x="6834865" y="3246086"/>
            <a:ext cx="4339590" cy="1805464"/>
          </a:xfrm>
          <a:prstGeom prst="rect">
            <a:avLst/>
          </a:prstGeom>
        </p:spPr>
      </p:pic>
      <p:sp>
        <p:nvSpPr>
          <p:cNvPr id="4" name="Rectangle: Rounded Corners 3">
            <a:extLst>
              <a:ext uri="{FF2B5EF4-FFF2-40B4-BE49-F238E27FC236}">
                <a16:creationId xmlns:a16="http://schemas.microsoft.com/office/drawing/2014/main" id="{8EAA7471-9E57-401D-ADC5-A943477CF325}"/>
              </a:ext>
            </a:extLst>
          </p:cNvPr>
          <p:cNvSpPr/>
          <p:nvPr/>
        </p:nvSpPr>
        <p:spPr>
          <a:xfrm>
            <a:off x="4072270" y="3596780"/>
            <a:ext cx="2041451" cy="145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470B0A-EE21-44D4-B34D-D064187FEBC4}"/>
              </a:ext>
            </a:extLst>
          </p:cNvPr>
          <p:cNvSpPr txBox="1"/>
          <p:nvPr/>
        </p:nvSpPr>
        <p:spPr>
          <a:xfrm>
            <a:off x="3396060" y="5165607"/>
            <a:ext cx="2487588" cy="738664"/>
          </a:xfrm>
          <a:prstGeom prst="rect">
            <a:avLst/>
          </a:prstGeom>
          <a:noFill/>
        </p:spPr>
        <p:txBody>
          <a:bodyPr wrap="square">
            <a:spAutoFit/>
          </a:bodyPr>
          <a:lstStyle/>
          <a:p>
            <a:r>
              <a:rPr lang="en-US" sz="1400" dirty="0"/>
              <a:t>Construct a DTM.</a:t>
            </a:r>
          </a:p>
          <a:p>
            <a:r>
              <a:rPr lang="en-US" sz="1400" dirty="0"/>
              <a:t>DTM and TDM contain same information.</a:t>
            </a:r>
          </a:p>
        </p:txBody>
      </p:sp>
      <p:cxnSp>
        <p:nvCxnSpPr>
          <p:cNvPr id="8" name="Straight Arrow Connector 7">
            <a:extLst>
              <a:ext uri="{FF2B5EF4-FFF2-40B4-BE49-F238E27FC236}">
                <a16:creationId xmlns:a16="http://schemas.microsoft.com/office/drawing/2014/main" id="{BCF810D7-7C60-4A74-96D8-BD088716918C}"/>
              </a:ext>
            </a:extLst>
          </p:cNvPr>
          <p:cNvCxnSpPr>
            <a:cxnSpLocks/>
            <a:stCxn id="4" idx="2"/>
            <a:endCxn id="7" idx="0"/>
          </p:cNvCxnSpPr>
          <p:nvPr/>
        </p:nvCxnSpPr>
        <p:spPr>
          <a:xfrm flipH="1">
            <a:off x="4639854" y="3742660"/>
            <a:ext cx="453142" cy="142294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54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ADEB-869A-4A4B-B83E-156DA942F2E9}"/>
              </a:ext>
            </a:extLst>
          </p:cNvPr>
          <p:cNvSpPr>
            <a:spLocks noGrp="1"/>
          </p:cNvSpPr>
          <p:nvPr>
            <p:ph type="title"/>
          </p:nvPr>
        </p:nvSpPr>
        <p:spPr/>
        <p:txBody>
          <a:bodyPr/>
          <a:lstStyle/>
          <a:p>
            <a:r>
              <a:rPr lang="en-US" dirty="0"/>
              <a:t>Document-Term Matrix</a:t>
            </a:r>
          </a:p>
        </p:txBody>
      </p:sp>
      <p:sp>
        <p:nvSpPr>
          <p:cNvPr id="3" name="Content Placeholder 2">
            <a:extLst>
              <a:ext uri="{FF2B5EF4-FFF2-40B4-BE49-F238E27FC236}">
                <a16:creationId xmlns:a16="http://schemas.microsoft.com/office/drawing/2014/main" id="{DFD78523-6400-4043-A818-1CEC015EC408}"/>
              </a:ext>
            </a:extLst>
          </p:cNvPr>
          <p:cNvSpPr>
            <a:spLocks noGrp="1"/>
          </p:cNvSpPr>
          <p:nvPr>
            <p:ph idx="1"/>
          </p:nvPr>
        </p:nvSpPr>
        <p:spPr/>
        <p:txBody>
          <a:bodyPr/>
          <a:lstStyle/>
          <a:p>
            <a:r>
              <a:rPr lang="en-US" dirty="0"/>
              <a:t>The DTM/TDM tell us if a specific term appear in a specific document</a:t>
            </a:r>
          </a:p>
          <a:p>
            <a:pPr lvl="1"/>
            <a:r>
              <a:rPr lang="en-US" dirty="0"/>
              <a:t>Find and report the frequent terms</a:t>
            </a:r>
          </a:p>
          <a:p>
            <a:pPr lvl="1"/>
            <a:endParaRPr lang="en-US" dirty="0"/>
          </a:p>
          <a:p>
            <a:pPr lvl="1"/>
            <a:endParaRPr lang="en-US" dirty="0"/>
          </a:p>
          <a:p>
            <a:pPr lvl="1"/>
            <a:endParaRPr lang="en-US" dirty="0"/>
          </a:p>
          <a:p>
            <a:pPr lvl="1"/>
            <a:endParaRPr lang="en-US" dirty="0"/>
          </a:p>
          <a:p>
            <a:pPr lvl="1"/>
            <a:r>
              <a:rPr lang="en-US" dirty="0"/>
              <a:t>Compute the correlations between terms</a:t>
            </a:r>
          </a:p>
          <a:p>
            <a:pPr lvl="2"/>
            <a:r>
              <a:rPr lang="en-US" dirty="0"/>
              <a:t>Determine the words that are highly correlated</a:t>
            </a:r>
          </a:p>
        </p:txBody>
      </p:sp>
      <p:pic>
        <p:nvPicPr>
          <p:cNvPr id="6" name="Picture 5">
            <a:extLst>
              <a:ext uri="{FF2B5EF4-FFF2-40B4-BE49-F238E27FC236}">
                <a16:creationId xmlns:a16="http://schemas.microsoft.com/office/drawing/2014/main" id="{9823F118-2E90-47BC-BA9D-AE329B76A1C0}"/>
              </a:ext>
            </a:extLst>
          </p:cNvPr>
          <p:cNvPicPr>
            <a:picLocks noChangeAspect="1"/>
          </p:cNvPicPr>
          <p:nvPr/>
        </p:nvPicPr>
        <p:blipFill>
          <a:blip r:embed="rId3"/>
          <a:stretch>
            <a:fillRect/>
          </a:stretch>
        </p:blipFill>
        <p:spPr>
          <a:xfrm>
            <a:off x="3336006" y="5273636"/>
            <a:ext cx="5448776" cy="493871"/>
          </a:xfrm>
          <a:prstGeom prst="rect">
            <a:avLst/>
          </a:prstGeom>
        </p:spPr>
      </p:pic>
      <p:pic>
        <p:nvPicPr>
          <p:cNvPr id="8" name="Picture 7">
            <a:extLst>
              <a:ext uri="{FF2B5EF4-FFF2-40B4-BE49-F238E27FC236}">
                <a16:creationId xmlns:a16="http://schemas.microsoft.com/office/drawing/2014/main" id="{48490BD4-234C-414F-AB42-C0C05D302E6C}"/>
              </a:ext>
            </a:extLst>
          </p:cNvPr>
          <p:cNvPicPr>
            <a:picLocks noChangeAspect="1"/>
          </p:cNvPicPr>
          <p:nvPr/>
        </p:nvPicPr>
        <p:blipFill>
          <a:blip r:embed="rId4"/>
          <a:stretch>
            <a:fillRect/>
          </a:stretch>
        </p:blipFill>
        <p:spPr>
          <a:xfrm>
            <a:off x="3336006" y="3008247"/>
            <a:ext cx="4096703" cy="979646"/>
          </a:xfrm>
          <a:prstGeom prst="rect">
            <a:avLst/>
          </a:prstGeom>
        </p:spPr>
      </p:pic>
    </p:spTree>
    <p:extLst>
      <p:ext uri="{BB962C8B-B14F-4D97-AF65-F5344CB8AC3E}">
        <p14:creationId xmlns:p14="http://schemas.microsoft.com/office/powerpoint/2010/main" val="172798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9A05-6FD2-45D6-81D2-16AEE63CACCB}"/>
              </a:ext>
            </a:extLst>
          </p:cNvPr>
          <p:cNvSpPr>
            <a:spLocks noGrp="1"/>
          </p:cNvSpPr>
          <p:nvPr>
            <p:ph type="title"/>
          </p:nvPr>
        </p:nvSpPr>
        <p:spPr/>
        <p:txBody>
          <a:bodyPr/>
          <a:lstStyle/>
          <a:p>
            <a:r>
              <a:rPr lang="en-US" dirty="0"/>
              <a:t>Case-Study: Job Ranking</a:t>
            </a:r>
          </a:p>
        </p:txBody>
      </p:sp>
      <p:sp>
        <p:nvSpPr>
          <p:cNvPr id="3" name="Content Placeholder 2">
            <a:extLst>
              <a:ext uri="{FF2B5EF4-FFF2-40B4-BE49-F238E27FC236}">
                <a16:creationId xmlns:a16="http://schemas.microsoft.com/office/drawing/2014/main" id="{F675DE6F-19F2-4E40-B9DB-9298B020AF44}"/>
              </a:ext>
            </a:extLst>
          </p:cNvPr>
          <p:cNvSpPr>
            <a:spLocks noGrp="1"/>
          </p:cNvSpPr>
          <p:nvPr>
            <p:ph idx="1"/>
          </p:nvPr>
        </p:nvSpPr>
        <p:spPr/>
        <p:txBody>
          <a:bodyPr>
            <a:noAutofit/>
          </a:bodyPr>
          <a:lstStyle/>
          <a:p>
            <a:r>
              <a:rPr lang="en-US" dirty="0"/>
              <a:t>2011 USA jobs ranking dataset</a:t>
            </a:r>
          </a:p>
          <a:p>
            <a:r>
              <a:rPr lang="en-US" dirty="0"/>
              <a:t>Step 1: make a </a:t>
            </a:r>
            <a:r>
              <a:rPr lang="en-US" dirty="0" err="1"/>
              <a:t>VCorpus</a:t>
            </a:r>
            <a:r>
              <a:rPr lang="en-US" dirty="0"/>
              <a:t> object</a:t>
            </a:r>
          </a:p>
          <a:p>
            <a:r>
              <a:rPr lang="en-US" dirty="0"/>
              <a:t>Step 2: clean the </a:t>
            </a:r>
            <a:r>
              <a:rPr lang="en-US" dirty="0" err="1"/>
              <a:t>VCorpus</a:t>
            </a:r>
            <a:r>
              <a:rPr lang="en-US" dirty="0"/>
              <a:t> object</a:t>
            </a:r>
          </a:p>
          <a:p>
            <a:r>
              <a:rPr lang="en-US" dirty="0"/>
              <a:t>Step 3: build document-term matrix</a:t>
            </a:r>
          </a:p>
          <a:p>
            <a:r>
              <a:rPr lang="en-US" dirty="0"/>
              <a:t>Modeling for analytics</a:t>
            </a:r>
          </a:p>
        </p:txBody>
      </p:sp>
    </p:spTree>
    <p:extLst>
      <p:ext uri="{BB962C8B-B14F-4D97-AF65-F5344CB8AC3E}">
        <p14:creationId xmlns:p14="http://schemas.microsoft.com/office/powerpoint/2010/main" val="352017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9A05-6FD2-45D6-81D2-16AEE63CACCB}"/>
              </a:ext>
            </a:extLst>
          </p:cNvPr>
          <p:cNvSpPr>
            <a:spLocks noGrp="1"/>
          </p:cNvSpPr>
          <p:nvPr>
            <p:ph type="title"/>
          </p:nvPr>
        </p:nvSpPr>
        <p:spPr/>
        <p:txBody>
          <a:bodyPr/>
          <a:lstStyle/>
          <a:p>
            <a:r>
              <a:rPr lang="en-US" dirty="0"/>
              <a:t>Case-Study: Job Ranking</a:t>
            </a:r>
          </a:p>
        </p:txBody>
      </p:sp>
      <p:sp>
        <p:nvSpPr>
          <p:cNvPr id="3" name="Content Placeholder 2">
            <a:extLst>
              <a:ext uri="{FF2B5EF4-FFF2-40B4-BE49-F238E27FC236}">
                <a16:creationId xmlns:a16="http://schemas.microsoft.com/office/drawing/2014/main" id="{F675DE6F-19F2-4E40-B9DB-9298B020AF44}"/>
              </a:ext>
            </a:extLst>
          </p:cNvPr>
          <p:cNvSpPr>
            <a:spLocks noGrp="1"/>
          </p:cNvSpPr>
          <p:nvPr>
            <p:ph idx="1"/>
          </p:nvPr>
        </p:nvSpPr>
        <p:spPr/>
        <p:txBody>
          <a:bodyPr>
            <a:noAutofit/>
          </a:bodyPr>
          <a:lstStyle/>
          <a:p>
            <a:r>
              <a:rPr lang="en-US" dirty="0"/>
              <a:t>2011 USA jobs ranking dataset variables</a:t>
            </a:r>
          </a:p>
          <a:p>
            <a:pPr lvl="1"/>
            <a:r>
              <a:rPr lang="en-US" dirty="0"/>
              <a:t>Index: Ranks based on the overall score variable</a:t>
            </a:r>
          </a:p>
          <a:p>
            <a:pPr lvl="1"/>
            <a:r>
              <a:rPr lang="en-US" dirty="0"/>
              <a:t>Job Title: A brief title of the profession</a:t>
            </a:r>
          </a:p>
          <a:p>
            <a:pPr lvl="1"/>
            <a:r>
              <a:rPr lang="en-US" dirty="0"/>
              <a:t>Overall Score: Overall rank of this job using the remaining explanatory variables</a:t>
            </a:r>
          </a:p>
          <a:p>
            <a:pPr lvl="1"/>
            <a:r>
              <a:rPr lang="en-US" dirty="0"/>
              <a:t>Average Income (USD): An estimate of the mid-levels income for this profession</a:t>
            </a:r>
          </a:p>
          <a:p>
            <a:pPr lvl="1"/>
            <a:r>
              <a:rPr lang="en-US" dirty="0"/>
              <a:t>Work Environment: Reflects physical and emotional components</a:t>
            </a:r>
          </a:p>
          <a:p>
            <a:pPr lvl="1"/>
            <a:r>
              <a:rPr lang="en-US" dirty="0"/>
              <a:t>Stress Level: Expected level of job-related stress</a:t>
            </a:r>
          </a:p>
          <a:p>
            <a:pPr lvl="1"/>
            <a:r>
              <a:rPr lang="en-US" dirty="0"/>
              <a:t>Physical Demand: The total physical demand</a:t>
            </a:r>
          </a:p>
          <a:p>
            <a:pPr lvl="1"/>
            <a:r>
              <a:rPr lang="en-US" dirty="0"/>
              <a:t>Hiring Potential: Future outlook and future potential</a:t>
            </a:r>
          </a:p>
          <a:p>
            <a:pPr lvl="1"/>
            <a:r>
              <a:rPr lang="en-US" dirty="0"/>
              <a:t>Description: A brief job description for each profession</a:t>
            </a:r>
          </a:p>
        </p:txBody>
      </p:sp>
    </p:spTree>
    <p:extLst>
      <p:ext uri="{BB962C8B-B14F-4D97-AF65-F5344CB8AC3E}">
        <p14:creationId xmlns:p14="http://schemas.microsoft.com/office/powerpoint/2010/main" val="293245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9A05-6FD2-45D6-81D2-16AEE63CACCB}"/>
              </a:ext>
            </a:extLst>
          </p:cNvPr>
          <p:cNvSpPr>
            <a:spLocks noGrp="1"/>
          </p:cNvSpPr>
          <p:nvPr>
            <p:ph type="title"/>
          </p:nvPr>
        </p:nvSpPr>
        <p:spPr/>
        <p:txBody>
          <a:bodyPr/>
          <a:lstStyle/>
          <a:p>
            <a:r>
              <a:rPr lang="en-US" dirty="0"/>
              <a:t>Case-Study: Job Ranking</a:t>
            </a:r>
          </a:p>
        </p:txBody>
      </p:sp>
      <p:sp>
        <p:nvSpPr>
          <p:cNvPr id="3" name="Content Placeholder 2">
            <a:extLst>
              <a:ext uri="{FF2B5EF4-FFF2-40B4-BE49-F238E27FC236}">
                <a16:creationId xmlns:a16="http://schemas.microsoft.com/office/drawing/2014/main" id="{F675DE6F-19F2-4E40-B9DB-9298B020AF44}"/>
              </a:ext>
            </a:extLst>
          </p:cNvPr>
          <p:cNvSpPr>
            <a:spLocks noGrp="1"/>
          </p:cNvSpPr>
          <p:nvPr>
            <p:ph idx="1"/>
          </p:nvPr>
        </p:nvSpPr>
        <p:spPr/>
        <p:txBody>
          <a:bodyPr>
            <a:noAutofit/>
          </a:bodyPr>
          <a:lstStyle/>
          <a:p>
            <a:r>
              <a:rPr lang="en-US" dirty="0"/>
              <a:t>2011 USA jobs ranking dataset</a:t>
            </a:r>
          </a:p>
        </p:txBody>
      </p:sp>
      <p:pic>
        <p:nvPicPr>
          <p:cNvPr id="9" name="Picture 8">
            <a:extLst>
              <a:ext uri="{FF2B5EF4-FFF2-40B4-BE49-F238E27FC236}">
                <a16:creationId xmlns:a16="http://schemas.microsoft.com/office/drawing/2014/main" id="{F7C5A238-6A8B-42CC-BC3A-C8EB350EBCDF}"/>
              </a:ext>
            </a:extLst>
          </p:cNvPr>
          <p:cNvPicPr>
            <a:picLocks noChangeAspect="1"/>
          </p:cNvPicPr>
          <p:nvPr/>
        </p:nvPicPr>
        <p:blipFill>
          <a:blip r:embed="rId2"/>
          <a:stretch>
            <a:fillRect/>
          </a:stretch>
        </p:blipFill>
        <p:spPr>
          <a:xfrm>
            <a:off x="1648799" y="4953001"/>
            <a:ext cx="9909810" cy="1214438"/>
          </a:xfrm>
          <a:prstGeom prst="rect">
            <a:avLst/>
          </a:prstGeom>
        </p:spPr>
      </p:pic>
      <p:pic>
        <p:nvPicPr>
          <p:cNvPr id="5" name="Picture 4">
            <a:extLst>
              <a:ext uri="{FF2B5EF4-FFF2-40B4-BE49-F238E27FC236}">
                <a16:creationId xmlns:a16="http://schemas.microsoft.com/office/drawing/2014/main" id="{A9954731-6729-4D5C-9693-09A998037F33}"/>
              </a:ext>
            </a:extLst>
          </p:cNvPr>
          <p:cNvPicPr>
            <a:picLocks noChangeAspect="1"/>
          </p:cNvPicPr>
          <p:nvPr/>
        </p:nvPicPr>
        <p:blipFill>
          <a:blip r:embed="rId3"/>
          <a:stretch>
            <a:fillRect/>
          </a:stretch>
        </p:blipFill>
        <p:spPr>
          <a:xfrm>
            <a:off x="2977044" y="2767190"/>
            <a:ext cx="7027545" cy="1943100"/>
          </a:xfrm>
          <a:prstGeom prst="rect">
            <a:avLst/>
          </a:prstGeom>
        </p:spPr>
      </p:pic>
    </p:spTree>
    <p:extLst>
      <p:ext uri="{BB962C8B-B14F-4D97-AF65-F5344CB8AC3E}">
        <p14:creationId xmlns:p14="http://schemas.microsoft.com/office/powerpoint/2010/main" val="229639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9A05-6FD2-45D6-81D2-16AEE63CACCB}"/>
              </a:ext>
            </a:extLst>
          </p:cNvPr>
          <p:cNvSpPr>
            <a:spLocks noGrp="1"/>
          </p:cNvSpPr>
          <p:nvPr>
            <p:ph type="title"/>
          </p:nvPr>
        </p:nvSpPr>
        <p:spPr/>
        <p:txBody>
          <a:bodyPr/>
          <a:lstStyle/>
          <a:p>
            <a:r>
              <a:rPr lang="en-US" dirty="0"/>
              <a:t>Make a </a:t>
            </a:r>
            <a:r>
              <a:rPr lang="en-US" dirty="0" err="1"/>
              <a:t>VCorpus</a:t>
            </a:r>
            <a:r>
              <a:rPr lang="en-US" dirty="0"/>
              <a:t> Object</a:t>
            </a:r>
          </a:p>
        </p:txBody>
      </p:sp>
      <p:sp>
        <p:nvSpPr>
          <p:cNvPr id="3" name="Content Placeholder 2">
            <a:extLst>
              <a:ext uri="{FF2B5EF4-FFF2-40B4-BE49-F238E27FC236}">
                <a16:creationId xmlns:a16="http://schemas.microsoft.com/office/drawing/2014/main" id="{F675DE6F-19F2-4E40-B9DB-9298B020AF44}"/>
              </a:ext>
            </a:extLst>
          </p:cNvPr>
          <p:cNvSpPr>
            <a:spLocks noGrp="1"/>
          </p:cNvSpPr>
          <p:nvPr>
            <p:ph idx="1"/>
          </p:nvPr>
        </p:nvSpPr>
        <p:spPr/>
        <p:txBody>
          <a:bodyPr>
            <a:noAutofit/>
          </a:bodyPr>
          <a:lstStyle/>
          <a:p>
            <a:r>
              <a:rPr lang="en-US" dirty="0"/>
              <a:t>The aim of our study now is to explore the difference between the top 30 desirable jobs and the bottom 100 jobs based on their textural job descriptions.</a:t>
            </a:r>
          </a:p>
          <a:p>
            <a:pPr lvl="1"/>
            <a:r>
              <a:rPr lang="en-US" dirty="0"/>
              <a:t>The documents are the Description column (a text vector) in the dataset</a:t>
            </a:r>
          </a:p>
        </p:txBody>
      </p:sp>
      <p:pic>
        <p:nvPicPr>
          <p:cNvPr id="9" name="Picture 8">
            <a:extLst>
              <a:ext uri="{FF2B5EF4-FFF2-40B4-BE49-F238E27FC236}">
                <a16:creationId xmlns:a16="http://schemas.microsoft.com/office/drawing/2014/main" id="{C85DC081-2246-44A6-B6F1-B3B31A6350AD}"/>
              </a:ext>
            </a:extLst>
          </p:cNvPr>
          <p:cNvPicPr>
            <a:picLocks noChangeAspect="1"/>
          </p:cNvPicPr>
          <p:nvPr/>
        </p:nvPicPr>
        <p:blipFill>
          <a:blip r:embed="rId2"/>
          <a:stretch>
            <a:fillRect/>
          </a:stretch>
        </p:blipFill>
        <p:spPr>
          <a:xfrm>
            <a:off x="3071724" y="3570192"/>
            <a:ext cx="5894070" cy="2801303"/>
          </a:xfrm>
          <a:prstGeom prst="rect">
            <a:avLst/>
          </a:prstGeom>
        </p:spPr>
      </p:pic>
    </p:spTree>
    <p:extLst>
      <p:ext uri="{BB962C8B-B14F-4D97-AF65-F5344CB8AC3E}">
        <p14:creationId xmlns:p14="http://schemas.microsoft.com/office/powerpoint/2010/main" val="270193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9A05-6FD2-45D6-81D2-16AEE63CACCB}"/>
              </a:ext>
            </a:extLst>
          </p:cNvPr>
          <p:cNvSpPr>
            <a:spLocks noGrp="1"/>
          </p:cNvSpPr>
          <p:nvPr>
            <p:ph type="title"/>
          </p:nvPr>
        </p:nvSpPr>
        <p:spPr/>
        <p:txBody>
          <a:bodyPr/>
          <a:lstStyle/>
          <a:p>
            <a:r>
              <a:rPr lang="en-US" dirty="0"/>
              <a:t>Clean the </a:t>
            </a:r>
            <a:r>
              <a:rPr lang="en-US" dirty="0" err="1"/>
              <a:t>VCorpus</a:t>
            </a:r>
            <a:r>
              <a:rPr lang="en-US" dirty="0"/>
              <a:t> Object</a:t>
            </a:r>
          </a:p>
        </p:txBody>
      </p:sp>
      <p:sp>
        <p:nvSpPr>
          <p:cNvPr id="3" name="Content Placeholder 2">
            <a:extLst>
              <a:ext uri="{FF2B5EF4-FFF2-40B4-BE49-F238E27FC236}">
                <a16:creationId xmlns:a16="http://schemas.microsoft.com/office/drawing/2014/main" id="{F675DE6F-19F2-4E40-B9DB-9298B020AF44}"/>
              </a:ext>
            </a:extLst>
          </p:cNvPr>
          <p:cNvSpPr>
            <a:spLocks noGrp="1"/>
          </p:cNvSpPr>
          <p:nvPr>
            <p:ph idx="1"/>
          </p:nvPr>
        </p:nvSpPr>
        <p:spPr/>
        <p:txBody>
          <a:bodyPr>
            <a:noAutofit/>
          </a:bodyPr>
          <a:lstStyle/>
          <a:p>
            <a:r>
              <a:rPr lang="en-US" dirty="0"/>
              <a:t>Converting to lower case</a:t>
            </a:r>
          </a:p>
          <a:p>
            <a:r>
              <a:rPr lang="en-US" dirty="0"/>
              <a:t>Removing </a:t>
            </a:r>
            <a:r>
              <a:rPr lang="en-US" dirty="0" err="1"/>
              <a:t>stopwords</a:t>
            </a:r>
            <a:r>
              <a:rPr lang="en-US" dirty="0"/>
              <a:t>, punctuation, white space</a:t>
            </a:r>
          </a:p>
          <a:p>
            <a:pPr lvl="1"/>
            <a:r>
              <a:rPr lang="en-US" dirty="0"/>
              <a:t>Substitute “_”</a:t>
            </a:r>
          </a:p>
          <a:p>
            <a:r>
              <a:rPr lang="en-US" dirty="0"/>
              <a:t>Stemming</a:t>
            </a:r>
          </a:p>
        </p:txBody>
      </p:sp>
      <p:pic>
        <p:nvPicPr>
          <p:cNvPr id="5" name="Picture 4">
            <a:extLst>
              <a:ext uri="{FF2B5EF4-FFF2-40B4-BE49-F238E27FC236}">
                <a16:creationId xmlns:a16="http://schemas.microsoft.com/office/drawing/2014/main" id="{A78D03B4-99DF-42F3-9DD8-81E52683C35F}"/>
              </a:ext>
            </a:extLst>
          </p:cNvPr>
          <p:cNvPicPr>
            <a:picLocks noChangeAspect="1"/>
          </p:cNvPicPr>
          <p:nvPr/>
        </p:nvPicPr>
        <p:blipFill>
          <a:blip r:embed="rId3"/>
          <a:stretch>
            <a:fillRect/>
          </a:stretch>
        </p:blipFill>
        <p:spPr>
          <a:xfrm>
            <a:off x="2968375" y="4022411"/>
            <a:ext cx="4258628" cy="1222534"/>
          </a:xfrm>
          <a:prstGeom prst="rect">
            <a:avLst/>
          </a:prstGeom>
        </p:spPr>
      </p:pic>
    </p:spTree>
    <p:extLst>
      <p:ext uri="{BB962C8B-B14F-4D97-AF65-F5344CB8AC3E}">
        <p14:creationId xmlns:p14="http://schemas.microsoft.com/office/powerpoint/2010/main" val="426930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A7DE-9931-46C4-9ADD-13D11664F76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76C1392-A698-47ED-89D6-84E1844226A0}"/>
              </a:ext>
            </a:extLst>
          </p:cNvPr>
          <p:cNvSpPr>
            <a:spLocks noGrp="1"/>
          </p:cNvSpPr>
          <p:nvPr>
            <p:ph idx="1"/>
          </p:nvPr>
        </p:nvSpPr>
        <p:spPr/>
        <p:txBody>
          <a:bodyPr>
            <a:normAutofit/>
          </a:bodyPr>
          <a:lstStyle/>
          <a:p>
            <a:r>
              <a:rPr lang="en-US" dirty="0"/>
              <a:t>Text as a form of data</a:t>
            </a:r>
          </a:p>
          <a:p>
            <a:r>
              <a:rPr lang="en-US" dirty="0"/>
              <a:t>Various text processing strategies</a:t>
            </a:r>
          </a:p>
          <a:p>
            <a:r>
              <a:rPr lang="en-US" dirty="0"/>
              <a:t>Text preprocessing</a:t>
            </a:r>
          </a:p>
          <a:p>
            <a:pPr lvl="1"/>
            <a:r>
              <a:rPr lang="en-US" dirty="0"/>
              <a:t>Tokenization, text reduction, bag of words </a:t>
            </a:r>
          </a:p>
          <a:p>
            <a:r>
              <a:rPr lang="en-US" dirty="0"/>
              <a:t>Document term matrix or term document matrix</a:t>
            </a:r>
          </a:p>
          <a:p>
            <a:r>
              <a:rPr lang="en-US" dirty="0"/>
              <a:t>Document term frequency (TF)</a:t>
            </a:r>
          </a:p>
          <a:p>
            <a:r>
              <a:rPr lang="en-US" dirty="0"/>
              <a:t>Inverse document frequency (IDF)</a:t>
            </a:r>
          </a:p>
          <a:p>
            <a:r>
              <a:rPr lang="en-US" dirty="0"/>
              <a:t>Text mining analytics</a:t>
            </a:r>
          </a:p>
        </p:txBody>
      </p:sp>
    </p:spTree>
    <p:extLst>
      <p:ext uri="{BB962C8B-B14F-4D97-AF65-F5344CB8AC3E}">
        <p14:creationId xmlns:p14="http://schemas.microsoft.com/office/powerpoint/2010/main" val="328593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Build Document-Term Matrix</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Obtain DTM (document-term matrix) object</a:t>
            </a:r>
          </a:p>
          <a:p>
            <a:pPr lvl="1"/>
            <a:r>
              <a:rPr lang="en-US" dirty="0"/>
              <a:t>Using tm::</a:t>
            </a:r>
            <a:r>
              <a:rPr lang="en-US" dirty="0" err="1"/>
              <a:t>DocumentTermMatrix</a:t>
            </a:r>
            <a:r>
              <a:rPr lang="en-US" dirty="0"/>
              <a:t>()</a:t>
            </a:r>
          </a:p>
        </p:txBody>
      </p:sp>
      <p:pic>
        <p:nvPicPr>
          <p:cNvPr id="5" name="Picture 4">
            <a:extLst>
              <a:ext uri="{FF2B5EF4-FFF2-40B4-BE49-F238E27FC236}">
                <a16:creationId xmlns:a16="http://schemas.microsoft.com/office/drawing/2014/main" id="{821FFCC4-B0FF-4523-B767-D6D6D760DC8A}"/>
              </a:ext>
            </a:extLst>
          </p:cNvPr>
          <p:cNvPicPr>
            <a:picLocks noChangeAspect="1"/>
          </p:cNvPicPr>
          <p:nvPr/>
        </p:nvPicPr>
        <p:blipFill>
          <a:blip r:embed="rId3"/>
          <a:stretch>
            <a:fillRect/>
          </a:stretch>
        </p:blipFill>
        <p:spPr>
          <a:xfrm>
            <a:off x="2981021" y="3288682"/>
            <a:ext cx="3368040" cy="850106"/>
          </a:xfrm>
          <a:prstGeom prst="rect">
            <a:avLst/>
          </a:prstGeom>
        </p:spPr>
      </p:pic>
      <p:pic>
        <p:nvPicPr>
          <p:cNvPr id="6" name="Picture 5">
            <a:extLst>
              <a:ext uri="{FF2B5EF4-FFF2-40B4-BE49-F238E27FC236}">
                <a16:creationId xmlns:a16="http://schemas.microsoft.com/office/drawing/2014/main" id="{1F17EFE1-EB99-4161-AA46-E197C02B3B2A}"/>
              </a:ext>
            </a:extLst>
          </p:cNvPr>
          <p:cNvPicPr>
            <a:picLocks noChangeAspect="1"/>
          </p:cNvPicPr>
          <p:nvPr/>
        </p:nvPicPr>
        <p:blipFill>
          <a:blip r:embed="rId4"/>
          <a:stretch>
            <a:fillRect/>
          </a:stretch>
        </p:blipFill>
        <p:spPr>
          <a:xfrm>
            <a:off x="6740869" y="3288682"/>
            <a:ext cx="4598670" cy="2420779"/>
          </a:xfrm>
          <a:prstGeom prst="rect">
            <a:avLst/>
          </a:prstGeom>
        </p:spPr>
      </p:pic>
    </p:spTree>
    <p:extLst>
      <p:ext uri="{BB962C8B-B14F-4D97-AF65-F5344CB8AC3E}">
        <p14:creationId xmlns:p14="http://schemas.microsoft.com/office/powerpoint/2010/main" val="242078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Build Document-Term Matrix</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Top 30 and bottom 100 with maximal allowed sparsity</a:t>
            </a:r>
          </a:p>
          <a:p>
            <a:pPr lvl="1"/>
            <a:r>
              <a:rPr lang="en-US" dirty="0"/>
              <a:t>Remove some of the words that rarely appear in the job descriptions</a:t>
            </a:r>
          </a:p>
        </p:txBody>
      </p:sp>
      <p:pic>
        <p:nvPicPr>
          <p:cNvPr id="6" name="Picture 5">
            <a:extLst>
              <a:ext uri="{FF2B5EF4-FFF2-40B4-BE49-F238E27FC236}">
                <a16:creationId xmlns:a16="http://schemas.microsoft.com/office/drawing/2014/main" id="{B2D3E115-F3FD-400B-B666-C6490BD59EE9}"/>
              </a:ext>
            </a:extLst>
          </p:cNvPr>
          <p:cNvPicPr>
            <a:picLocks noChangeAspect="1"/>
          </p:cNvPicPr>
          <p:nvPr/>
        </p:nvPicPr>
        <p:blipFill>
          <a:blip r:embed="rId3"/>
          <a:stretch>
            <a:fillRect/>
          </a:stretch>
        </p:blipFill>
        <p:spPr>
          <a:xfrm>
            <a:off x="7491769" y="3344780"/>
            <a:ext cx="3319463" cy="1716405"/>
          </a:xfrm>
          <a:prstGeom prst="rect">
            <a:avLst/>
          </a:prstGeom>
        </p:spPr>
      </p:pic>
      <p:pic>
        <p:nvPicPr>
          <p:cNvPr id="9" name="Picture 8">
            <a:extLst>
              <a:ext uri="{FF2B5EF4-FFF2-40B4-BE49-F238E27FC236}">
                <a16:creationId xmlns:a16="http://schemas.microsoft.com/office/drawing/2014/main" id="{37A07308-C601-46BB-9D24-35E941BCF810}"/>
              </a:ext>
            </a:extLst>
          </p:cNvPr>
          <p:cNvPicPr>
            <a:picLocks noChangeAspect="1"/>
          </p:cNvPicPr>
          <p:nvPr/>
        </p:nvPicPr>
        <p:blipFill>
          <a:blip r:embed="rId4"/>
          <a:stretch>
            <a:fillRect/>
          </a:stretch>
        </p:blipFill>
        <p:spPr>
          <a:xfrm>
            <a:off x="3113087" y="3344779"/>
            <a:ext cx="3343751" cy="1708309"/>
          </a:xfrm>
          <a:prstGeom prst="rect">
            <a:avLst/>
          </a:prstGeom>
        </p:spPr>
      </p:pic>
      <p:sp>
        <p:nvSpPr>
          <p:cNvPr id="7" name="Rectangle: Rounded Corners 6">
            <a:extLst>
              <a:ext uri="{FF2B5EF4-FFF2-40B4-BE49-F238E27FC236}">
                <a16:creationId xmlns:a16="http://schemas.microsoft.com/office/drawing/2014/main" id="{DA5BFC50-7E24-4BB5-A6E4-21716C527B8A}"/>
              </a:ext>
            </a:extLst>
          </p:cNvPr>
          <p:cNvSpPr/>
          <p:nvPr/>
        </p:nvSpPr>
        <p:spPr>
          <a:xfrm>
            <a:off x="8415670" y="3321919"/>
            <a:ext cx="2305670" cy="1642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BC86DF-764A-453E-800D-4A136E17B8E9}"/>
              </a:ext>
            </a:extLst>
          </p:cNvPr>
          <p:cNvSpPr txBox="1"/>
          <p:nvPr/>
        </p:nvSpPr>
        <p:spPr>
          <a:xfrm>
            <a:off x="8640487" y="5410863"/>
            <a:ext cx="2175959" cy="523220"/>
          </a:xfrm>
          <a:prstGeom prst="rect">
            <a:avLst/>
          </a:prstGeom>
          <a:noFill/>
        </p:spPr>
        <p:txBody>
          <a:bodyPr wrap="square">
            <a:spAutoFit/>
          </a:bodyPr>
          <a:lstStyle/>
          <a:p>
            <a:r>
              <a:rPr lang="en-US" sz="1400" dirty="0" err="1"/>
              <a:t>removeSparseTerms</a:t>
            </a:r>
            <a:r>
              <a:rPr lang="en-US" sz="1400" dirty="0"/>
              <a:t>()</a:t>
            </a:r>
          </a:p>
          <a:p>
            <a:r>
              <a:rPr lang="en-US" sz="1400" dirty="0"/>
              <a:t>smaller set of terms left</a:t>
            </a:r>
          </a:p>
        </p:txBody>
      </p:sp>
      <p:sp>
        <p:nvSpPr>
          <p:cNvPr id="11" name="Rectangle: Rounded Corners 10">
            <a:extLst>
              <a:ext uri="{FF2B5EF4-FFF2-40B4-BE49-F238E27FC236}">
                <a16:creationId xmlns:a16="http://schemas.microsoft.com/office/drawing/2014/main" id="{8D693FAF-5851-4B65-A661-B9C26C1F879C}"/>
              </a:ext>
            </a:extLst>
          </p:cNvPr>
          <p:cNvSpPr/>
          <p:nvPr/>
        </p:nvSpPr>
        <p:spPr>
          <a:xfrm>
            <a:off x="8449953" y="4181161"/>
            <a:ext cx="2305670" cy="1642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47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Term Frequency (TF)</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Count the term frequencies in two document-term matrices</a:t>
            </a:r>
          </a:p>
          <a:p>
            <a:pPr lvl="1"/>
            <a:r>
              <a:rPr lang="en-US" dirty="0"/>
              <a:t>19 and 14 terms left respectively</a:t>
            </a:r>
          </a:p>
        </p:txBody>
      </p:sp>
      <p:pic>
        <p:nvPicPr>
          <p:cNvPr id="6" name="Picture 5">
            <a:extLst>
              <a:ext uri="{FF2B5EF4-FFF2-40B4-BE49-F238E27FC236}">
                <a16:creationId xmlns:a16="http://schemas.microsoft.com/office/drawing/2014/main" id="{F7011243-4AD2-4BB5-BB57-90327CDE36E2}"/>
              </a:ext>
            </a:extLst>
          </p:cNvPr>
          <p:cNvPicPr>
            <a:picLocks noChangeAspect="1"/>
          </p:cNvPicPr>
          <p:nvPr/>
        </p:nvPicPr>
        <p:blipFill>
          <a:blip r:embed="rId2"/>
          <a:stretch>
            <a:fillRect/>
          </a:stretch>
        </p:blipFill>
        <p:spPr>
          <a:xfrm>
            <a:off x="3165157" y="3195885"/>
            <a:ext cx="5351621" cy="1821656"/>
          </a:xfrm>
          <a:prstGeom prst="rect">
            <a:avLst/>
          </a:prstGeom>
        </p:spPr>
      </p:pic>
    </p:spTree>
    <p:extLst>
      <p:ext uri="{BB962C8B-B14F-4D97-AF65-F5344CB8AC3E}">
        <p14:creationId xmlns:p14="http://schemas.microsoft.com/office/powerpoint/2010/main" val="353201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Term Frequency (TF)</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Plot frequent words (top 30 vs. bottom 100 jobs)</a:t>
            </a:r>
          </a:p>
        </p:txBody>
      </p:sp>
      <p:pic>
        <p:nvPicPr>
          <p:cNvPr id="5" name="Picture 4">
            <a:extLst>
              <a:ext uri="{FF2B5EF4-FFF2-40B4-BE49-F238E27FC236}">
                <a16:creationId xmlns:a16="http://schemas.microsoft.com/office/drawing/2014/main" id="{FC64E79A-639C-4526-AD61-2A8D9B94B266}"/>
              </a:ext>
            </a:extLst>
          </p:cNvPr>
          <p:cNvPicPr>
            <a:picLocks noChangeAspect="1"/>
          </p:cNvPicPr>
          <p:nvPr/>
        </p:nvPicPr>
        <p:blipFill>
          <a:blip r:embed="rId2"/>
          <a:stretch>
            <a:fillRect/>
          </a:stretch>
        </p:blipFill>
        <p:spPr>
          <a:xfrm>
            <a:off x="7292657" y="2898232"/>
            <a:ext cx="4040505" cy="3440430"/>
          </a:xfrm>
          <a:prstGeom prst="rect">
            <a:avLst/>
          </a:prstGeom>
        </p:spPr>
      </p:pic>
      <p:pic>
        <p:nvPicPr>
          <p:cNvPr id="7" name="Picture 6">
            <a:extLst>
              <a:ext uri="{FF2B5EF4-FFF2-40B4-BE49-F238E27FC236}">
                <a16:creationId xmlns:a16="http://schemas.microsoft.com/office/drawing/2014/main" id="{1005D768-B9E2-449F-A7A4-822E3333183C}"/>
              </a:ext>
            </a:extLst>
          </p:cNvPr>
          <p:cNvPicPr>
            <a:picLocks noChangeAspect="1"/>
          </p:cNvPicPr>
          <p:nvPr/>
        </p:nvPicPr>
        <p:blipFill>
          <a:blip r:embed="rId3"/>
          <a:stretch>
            <a:fillRect/>
          </a:stretch>
        </p:blipFill>
        <p:spPr>
          <a:xfrm>
            <a:off x="2920682" y="2898232"/>
            <a:ext cx="4040505" cy="3440430"/>
          </a:xfrm>
          <a:prstGeom prst="rect">
            <a:avLst/>
          </a:prstGeom>
        </p:spPr>
      </p:pic>
    </p:spTree>
    <p:extLst>
      <p:ext uri="{BB962C8B-B14F-4D97-AF65-F5344CB8AC3E}">
        <p14:creationId xmlns:p14="http://schemas.microsoft.com/office/powerpoint/2010/main" val="2850293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Word Cloud</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Top 30 jobs tend to focus more on research or discovery</a:t>
            </a:r>
          </a:p>
          <a:p>
            <a:pPr lvl="1"/>
            <a:r>
              <a:rPr lang="en-US" dirty="0"/>
              <a:t>With frequent keywords like “study”, “nature”, and “analyze”</a:t>
            </a:r>
          </a:p>
          <a:p>
            <a:r>
              <a:rPr lang="en-US" dirty="0"/>
              <a:t>Bottom 100 jobs are more focused on mechanistic operations</a:t>
            </a:r>
          </a:p>
          <a:p>
            <a:pPr lvl="1"/>
            <a:r>
              <a:rPr lang="en-US" dirty="0"/>
              <a:t>With frequent keywords like “operation”, “repair”, and “perform”</a:t>
            </a:r>
          </a:p>
        </p:txBody>
      </p:sp>
      <p:pic>
        <p:nvPicPr>
          <p:cNvPr id="11" name="Picture 10">
            <a:extLst>
              <a:ext uri="{FF2B5EF4-FFF2-40B4-BE49-F238E27FC236}">
                <a16:creationId xmlns:a16="http://schemas.microsoft.com/office/drawing/2014/main" id="{3E1B1828-B50B-4B3C-8AFA-23E5BDF39846}"/>
              </a:ext>
            </a:extLst>
          </p:cNvPr>
          <p:cNvPicPr>
            <a:picLocks noChangeAspect="1"/>
          </p:cNvPicPr>
          <p:nvPr/>
        </p:nvPicPr>
        <p:blipFill>
          <a:blip r:embed="rId2"/>
          <a:stretch>
            <a:fillRect/>
          </a:stretch>
        </p:blipFill>
        <p:spPr>
          <a:xfrm>
            <a:off x="3321413" y="3834158"/>
            <a:ext cx="2847023" cy="2306955"/>
          </a:xfrm>
          <a:prstGeom prst="rect">
            <a:avLst/>
          </a:prstGeom>
        </p:spPr>
      </p:pic>
      <p:pic>
        <p:nvPicPr>
          <p:cNvPr id="13" name="Picture 12">
            <a:extLst>
              <a:ext uri="{FF2B5EF4-FFF2-40B4-BE49-F238E27FC236}">
                <a16:creationId xmlns:a16="http://schemas.microsoft.com/office/drawing/2014/main" id="{A00FC4A6-C217-4F0C-99B1-33EAE005877C}"/>
              </a:ext>
            </a:extLst>
          </p:cNvPr>
          <p:cNvPicPr>
            <a:picLocks noChangeAspect="1"/>
          </p:cNvPicPr>
          <p:nvPr/>
        </p:nvPicPr>
        <p:blipFill>
          <a:blip r:embed="rId3"/>
          <a:stretch>
            <a:fillRect/>
          </a:stretch>
        </p:blipFill>
        <p:spPr>
          <a:xfrm>
            <a:off x="7265814" y="4173249"/>
            <a:ext cx="2653665" cy="1713548"/>
          </a:xfrm>
          <a:prstGeom prst="rect">
            <a:avLst/>
          </a:prstGeom>
        </p:spPr>
      </p:pic>
    </p:spTree>
    <p:extLst>
      <p:ext uri="{BB962C8B-B14F-4D97-AF65-F5344CB8AC3E}">
        <p14:creationId xmlns:p14="http://schemas.microsoft.com/office/powerpoint/2010/main" val="207173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Text Mining Analytics</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noAutofit/>
          </a:bodyPr>
          <a:lstStyle/>
          <a:p>
            <a:r>
              <a:rPr lang="en-US" dirty="0"/>
              <a:t>Apply data analytics techniques on DTM or TDM</a:t>
            </a:r>
          </a:p>
          <a:p>
            <a:pPr lvl="1"/>
            <a:r>
              <a:rPr lang="en-US" dirty="0"/>
              <a:t>Prediction</a:t>
            </a:r>
          </a:p>
          <a:p>
            <a:pPr lvl="1"/>
            <a:r>
              <a:rPr lang="en-US" dirty="0"/>
              <a:t>Classification</a:t>
            </a:r>
          </a:p>
          <a:p>
            <a:pPr lvl="1"/>
            <a:r>
              <a:rPr lang="en-US" dirty="0"/>
              <a:t>Clustering</a:t>
            </a:r>
          </a:p>
          <a:p>
            <a:r>
              <a:rPr lang="en-US" dirty="0"/>
              <a:t>For job ranking case study, use DTM to build classifiers</a:t>
            </a:r>
          </a:p>
          <a:p>
            <a:pPr lvl="1"/>
            <a:r>
              <a:rPr lang="en-US" dirty="0"/>
              <a:t>To classify whether a job ranks top 30 in the job list</a:t>
            </a:r>
          </a:p>
          <a:p>
            <a:pPr lvl="1"/>
            <a:r>
              <a:rPr lang="en-US" dirty="0"/>
              <a:t>Outcome -- an indicator of high rank (job is in the top 30 list)</a:t>
            </a:r>
          </a:p>
          <a:p>
            <a:r>
              <a:rPr lang="en-US" dirty="0"/>
              <a:t>Classification model with naïve Bayes </a:t>
            </a:r>
          </a:p>
          <a:p>
            <a:pPr lvl="1"/>
            <a:r>
              <a:rPr lang="en-US" dirty="0"/>
              <a:t>As we did in chapter 7</a:t>
            </a:r>
          </a:p>
        </p:txBody>
      </p:sp>
    </p:spTree>
    <p:extLst>
      <p:ext uri="{BB962C8B-B14F-4D97-AF65-F5344CB8AC3E}">
        <p14:creationId xmlns:p14="http://schemas.microsoft.com/office/powerpoint/2010/main" val="90380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1135638-1BF1-4F34-AB4F-2E87055D8253}"/>
              </a:ext>
            </a:extLst>
          </p:cNvPr>
          <p:cNvPicPr>
            <a:picLocks noChangeAspect="1"/>
          </p:cNvPicPr>
          <p:nvPr/>
        </p:nvPicPr>
        <p:blipFill>
          <a:blip r:embed="rId3"/>
          <a:stretch>
            <a:fillRect/>
          </a:stretch>
        </p:blipFill>
        <p:spPr>
          <a:xfrm>
            <a:off x="3298013" y="3065055"/>
            <a:ext cx="4234339" cy="1238726"/>
          </a:xfrm>
          <a:prstGeom prst="rect">
            <a:avLst/>
          </a:prstGeom>
        </p:spPr>
      </p:pic>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Text Mining Analytics – Classification</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Classification model with naïve Bayes (as we did in chapter 7)</a:t>
            </a:r>
          </a:p>
          <a:p>
            <a:pPr lvl="1"/>
            <a:r>
              <a:rPr lang="en-US" dirty="0"/>
              <a:t>Preparing data</a:t>
            </a:r>
          </a:p>
        </p:txBody>
      </p:sp>
      <p:sp>
        <p:nvSpPr>
          <p:cNvPr id="4" name="Rectangle 1">
            <a:extLst>
              <a:ext uri="{FF2B5EF4-FFF2-40B4-BE49-F238E27FC236}">
                <a16:creationId xmlns:a16="http://schemas.microsoft.com/office/drawing/2014/main" id="{B8CFC251-A877-408F-8EA0-B5F3045EA927}"/>
              </a:ext>
            </a:extLst>
          </p:cNvPr>
          <p:cNvSpPr>
            <a:spLocks noChangeArrowheads="1"/>
          </p:cNvSpPr>
          <p:nvPr/>
        </p:nvSpPr>
        <p:spPr bwMode="auto">
          <a:xfrm rot="10800000" flipV="1">
            <a:off x="8752405" y="2910634"/>
            <a:ext cx="30786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666666"/>
                </a:solidFill>
                <a:effectLst/>
                <a:latin typeface="+mn-lt"/>
                <a:cs typeface="Calibri" panose="020F0502020204030204" pitchFamily="34" charset="0"/>
              </a:rPr>
              <a:t>Labeling for supervised learning: the first task would be to create an indicator of high rank (job is in the top 30 list).</a:t>
            </a:r>
            <a:endParaRPr kumimoji="0" lang="en-US" altLang="en-US" sz="1400" i="0" u="none" strike="noStrike" cap="none" normalizeH="0" baseline="0" dirty="0">
              <a:ln>
                <a:noFill/>
              </a:ln>
              <a:solidFill>
                <a:schemeClr val="tx1"/>
              </a:solidFill>
              <a:effectLst/>
              <a:latin typeface="+mn-lt"/>
              <a:cs typeface="Calibri" panose="020F0502020204030204" pitchFamily="34" charset="0"/>
            </a:endParaRPr>
          </a:p>
        </p:txBody>
      </p:sp>
      <p:sp>
        <p:nvSpPr>
          <p:cNvPr id="8" name="Rectangle: Rounded Corners 7">
            <a:extLst>
              <a:ext uri="{FF2B5EF4-FFF2-40B4-BE49-F238E27FC236}">
                <a16:creationId xmlns:a16="http://schemas.microsoft.com/office/drawing/2014/main" id="{FFA825D7-DEBA-419C-9015-DAEB8E57975B}"/>
              </a:ext>
            </a:extLst>
          </p:cNvPr>
          <p:cNvSpPr/>
          <p:nvPr/>
        </p:nvSpPr>
        <p:spPr>
          <a:xfrm>
            <a:off x="3264236" y="3321180"/>
            <a:ext cx="3003801" cy="1330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D47F9AD-EA13-4D37-A32C-B8B43834B8B5}"/>
              </a:ext>
            </a:extLst>
          </p:cNvPr>
          <p:cNvCxnSpPr>
            <a:cxnSpLocks/>
            <a:stCxn id="8" idx="3"/>
            <a:endCxn id="4" idx="3"/>
          </p:cNvCxnSpPr>
          <p:nvPr/>
        </p:nvCxnSpPr>
        <p:spPr>
          <a:xfrm>
            <a:off x="6268037" y="3387688"/>
            <a:ext cx="24843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F72958FB-448B-4343-8D03-464AB23227EC}"/>
              </a:ext>
            </a:extLst>
          </p:cNvPr>
          <p:cNvSpPr>
            <a:spLocks noChangeArrowheads="1"/>
          </p:cNvSpPr>
          <p:nvPr/>
        </p:nvSpPr>
        <p:spPr bwMode="auto">
          <a:xfrm rot="10800000" flipV="1">
            <a:off x="8752404" y="4216951"/>
            <a:ext cx="27522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666"/>
                </a:solidFill>
                <a:latin typeface="+mn-lt"/>
                <a:cs typeface="Calibri" panose="020F0502020204030204" pitchFamily="34" charset="0"/>
              </a:rPr>
              <a:t>j</a:t>
            </a:r>
            <a:r>
              <a:rPr kumimoji="0" lang="en-US" altLang="en-US" sz="1400" i="0" u="none" strike="noStrike" cap="none" normalizeH="0" baseline="0" dirty="0">
                <a:ln>
                  <a:noFill/>
                </a:ln>
                <a:solidFill>
                  <a:srgbClr val="666666"/>
                </a:solidFill>
                <a:effectLst/>
                <a:latin typeface="+mn-lt"/>
                <a:cs typeface="Calibri" panose="020F0502020204030204" pitchFamily="34" charset="0"/>
              </a:rPr>
              <a:t>ob_*</a:t>
            </a:r>
            <a:r>
              <a:rPr lang="en-US" altLang="en-US" sz="1400" dirty="0">
                <a:solidFill>
                  <a:srgbClr val="666666"/>
                </a:solidFill>
                <a:latin typeface="+mn-lt"/>
                <a:cs typeface="Calibri" panose="020F0502020204030204" pitchFamily="34" charset="0"/>
              </a:rPr>
              <a:t> contains outcome.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666666"/>
                </a:solidFill>
                <a:latin typeface="+mn-lt"/>
                <a:cs typeface="Calibri" panose="020F0502020204030204" pitchFamily="34" charset="0"/>
              </a:rPr>
              <a:t>d</a:t>
            </a:r>
            <a:r>
              <a:rPr kumimoji="0" lang="en-US" altLang="en-US" sz="1400" i="0" u="none" strike="noStrike" cap="none" normalizeH="0" baseline="0" dirty="0" err="1">
                <a:ln>
                  <a:noFill/>
                </a:ln>
                <a:solidFill>
                  <a:srgbClr val="666666"/>
                </a:solidFill>
                <a:effectLst/>
                <a:latin typeface="+mn-lt"/>
                <a:cs typeface="Calibri" panose="020F0502020204030204" pitchFamily="34" charset="0"/>
              </a:rPr>
              <a:t>tm</a:t>
            </a:r>
            <a:r>
              <a:rPr kumimoji="0" lang="en-US" altLang="en-US" sz="1400" i="0" u="none" strike="noStrike" cap="none" normalizeH="0" baseline="0" dirty="0">
                <a:ln>
                  <a:noFill/>
                </a:ln>
                <a:solidFill>
                  <a:srgbClr val="666666"/>
                </a:solidFill>
                <a:effectLst/>
                <a:latin typeface="+mn-lt"/>
                <a:cs typeface="Calibri" panose="020F0502020204030204" pitchFamily="34" charset="0"/>
              </a:rPr>
              <a:t>_* contains predictors.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666666"/>
                </a:solidFill>
                <a:latin typeface="+mn-lt"/>
                <a:cs typeface="Calibri" panose="020F0502020204030204" pitchFamily="34" charset="0"/>
              </a:rPr>
              <a:t>Job_corpus</a:t>
            </a:r>
            <a:r>
              <a:rPr lang="en-US" altLang="en-US" sz="1400" dirty="0">
                <a:solidFill>
                  <a:srgbClr val="666666"/>
                </a:solidFill>
                <a:latin typeface="+mn-lt"/>
                <a:cs typeface="Calibri" panose="020F0502020204030204" pitchFamily="34" charset="0"/>
              </a:rPr>
              <a:t>_* generates </a:t>
            </a:r>
            <a:r>
              <a:rPr lang="en-US" altLang="en-US" sz="1400" dirty="0" err="1">
                <a:solidFill>
                  <a:srgbClr val="666666"/>
                </a:solidFill>
                <a:latin typeface="+mn-lt"/>
                <a:cs typeface="Calibri" panose="020F0502020204030204" pitchFamily="34" charset="0"/>
              </a:rPr>
              <a:t>dtm</a:t>
            </a:r>
            <a:r>
              <a:rPr lang="en-US" altLang="en-US" sz="1400" dirty="0">
                <a:solidFill>
                  <a:srgbClr val="666666"/>
                </a:solidFill>
                <a:latin typeface="+mn-lt"/>
                <a:cs typeface="Calibri" panose="020F0502020204030204" pitchFamily="34" charset="0"/>
              </a:rPr>
              <a:t>.</a:t>
            </a:r>
            <a:endParaRPr kumimoji="0" lang="en-US" altLang="en-US" sz="1400" i="0" u="none" strike="noStrike" cap="none" normalizeH="0" baseline="0" dirty="0">
              <a:ln>
                <a:noFill/>
              </a:ln>
              <a:solidFill>
                <a:schemeClr val="tx1"/>
              </a:solidFill>
              <a:effectLst/>
              <a:latin typeface="+mn-lt"/>
              <a:cs typeface="Calibri" panose="020F0502020204030204" pitchFamily="34" charset="0"/>
            </a:endParaRPr>
          </a:p>
        </p:txBody>
      </p:sp>
      <p:pic>
        <p:nvPicPr>
          <p:cNvPr id="20" name="Picture 19">
            <a:extLst>
              <a:ext uri="{FF2B5EF4-FFF2-40B4-BE49-F238E27FC236}">
                <a16:creationId xmlns:a16="http://schemas.microsoft.com/office/drawing/2014/main" id="{C94CB0ED-25A5-4C44-A3CF-1112056E4B48}"/>
              </a:ext>
            </a:extLst>
          </p:cNvPr>
          <p:cNvPicPr>
            <a:picLocks noChangeAspect="1"/>
          </p:cNvPicPr>
          <p:nvPr/>
        </p:nvPicPr>
        <p:blipFill>
          <a:blip r:embed="rId4"/>
          <a:stretch>
            <a:fillRect/>
          </a:stretch>
        </p:blipFill>
        <p:spPr>
          <a:xfrm>
            <a:off x="3264236" y="4461409"/>
            <a:ext cx="5230178" cy="1837849"/>
          </a:xfrm>
          <a:prstGeom prst="rect">
            <a:avLst/>
          </a:prstGeom>
        </p:spPr>
      </p:pic>
    </p:spTree>
    <p:extLst>
      <p:ext uri="{BB962C8B-B14F-4D97-AF65-F5344CB8AC3E}">
        <p14:creationId xmlns:p14="http://schemas.microsoft.com/office/powerpoint/2010/main" val="2149096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59DF-6925-4DD8-9271-8D56CE23FEA8}"/>
              </a:ext>
            </a:extLst>
          </p:cNvPr>
          <p:cNvSpPr>
            <a:spLocks noGrp="1"/>
          </p:cNvSpPr>
          <p:nvPr>
            <p:ph type="title"/>
          </p:nvPr>
        </p:nvSpPr>
        <p:spPr/>
        <p:txBody>
          <a:bodyPr/>
          <a:lstStyle/>
          <a:p>
            <a:r>
              <a:rPr lang="en-US" dirty="0"/>
              <a:t>Text Mining Analytics – Classification</a:t>
            </a:r>
          </a:p>
        </p:txBody>
      </p:sp>
      <p:sp>
        <p:nvSpPr>
          <p:cNvPr id="3" name="Content Placeholder 2">
            <a:extLst>
              <a:ext uri="{FF2B5EF4-FFF2-40B4-BE49-F238E27FC236}">
                <a16:creationId xmlns:a16="http://schemas.microsoft.com/office/drawing/2014/main" id="{D71788F8-B93C-4FB9-8DF4-8AF20BEBDE93}"/>
              </a:ext>
            </a:extLst>
          </p:cNvPr>
          <p:cNvSpPr>
            <a:spLocks noGrp="1"/>
          </p:cNvSpPr>
          <p:nvPr>
            <p:ph idx="1"/>
          </p:nvPr>
        </p:nvSpPr>
        <p:spPr/>
        <p:txBody>
          <a:bodyPr/>
          <a:lstStyle/>
          <a:p>
            <a:r>
              <a:rPr lang="en-US" dirty="0"/>
              <a:t>Classification model with naïve Bayes (as we did in chapter 7)</a:t>
            </a:r>
          </a:p>
          <a:p>
            <a:pPr lvl="1"/>
            <a:r>
              <a:rPr lang="en-US" dirty="0"/>
              <a:t>Training model and evaluating performance</a:t>
            </a:r>
          </a:p>
        </p:txBody>
      </p:sp>
      <p:sp>
        <p:nvSpPr>
          <p:cNvPr id="8" name="TextBox 7">
            <a:extLst>
              <a:ext uri="{FF2B5EF4-FFF2-40B4-BE49-F238E27FC236}">
                <a16:creationId xmlns:a16="http://schemas.microsoft.com/office/drawing/2014/main" id="{4A217495-935C-45F6-BC0B-C869E8B54637}"/>
              </a:ext>
            </a:extLst>
          </p:cNvPr>
          <p:cNvSpPr txBox="1"/>
          <p:nvPr/>
        </p:nvSpPr>
        <p:spPr>
          <a:xfrm>
            <a:off x="6807983" y="5541890"/>
            <a:ext cx="1579278" cy="738664"/>
          </a:xfrm>
          <a:prstGeom prst="rect">
            <a:avLst/>
          </a:prstGeom>
          <a:noFill/>
        </p:spPr>
        <p:txBody>
          <a:bodyPr wrap="none" rtlCol="0">
            <a:spAutoFit/>
          </a:bodyPr>
          <a:lstStyle/>
          <a:p>
            <a:r>
              <a:rPr lang="en-US" sz="1400" dirty="0"/>
              <a:t>accuracy = 0.7</a:t>
            </a:r>
          </a:p>
          <a:p>
            <a:r>
              <a:rPr lang="en-US" sz="1400" dirty="0"/>
              <a:t>sensitivity = 0</a:t>
            </a:r>
          </a:p>
          <a:p>
            <a:r>
              <a:rPr lang="en-US" sz="1400" dirty="0"/>
              <a:t>kappa = -0.1707</a:t>
            </a:r>
          </a:p>
        </p:txBody>
      </p:sp>
      <p:pic>
        <p:nvPicPr>
          <p:cNvPr id="10" name="Picture 9">
            <a:extLst>
              <a:ext uri="{FF2B5EF4-FFF2-40B4-BE49-F238E27FC236}">
                <a16:creationId xmlns:a16="http://schemas.microsoft.com/office/drawing/2014/main" id="{614DA166-EA71-45D2-8CBA-8AC8D7D58C7F}"/>
              </a:ext>
            </a:extLst>
          </p:cNvPr>
          <p:cNvPicPr>
            <a:picLocks noChangeAspect="1"/>
          </p:cNvPicPr>
          <p:nvPr/>
        </p:nvPicPr>
        <p:blipFill>
          <a:blip r:embed="rId3"/>
          <a:stretch>
            <a:fillRect/>
          </a:stretch>
        </p:blipFill>
        <p:spPr>
          <a:xfrm>
            <a:off x="8788992" y="3048375"/>
            <a:ext cx="2768918" cy="3165634"/>
          </a:xfrm>
          <a:prstGeom prst="rect">
            <a:avLst/>
          </a:prstGeom>
        </p:spPr>
      </p:pic>
      <p:pic>
        <p:nvPicPr>
          <p:cNvPr id="12" name="Picture 11">
            <a:extLst>
              <a:ext uri="{FF2B5EF4-FFF2-40B4-BE49-F238E27FC236}">
                <a16:creationId xmlns:a16="http://schemas.microsoft.com/office/drawing/2014/main" id="{1B00AF40-F001-4BCD-96A0-9CF6254EA6B2}"/>
              </a:ext>
            </a:extLst>
          </p:cNvPr>
          <p:cNvPicPr>
            <a:picLocks noChangeAspect="1"/>
          </p:cNvPicPr>
          <p:nvPr/>
        </p:nvPicPr>
        <p:blipFill>
          <a:blip r:embed="rId4"/>
          <a:stretch>
            <a:fillRect/>
          </a:stretch>
        </p:blipFill>
        <p:spPr>
          <a:xfrm>
            <a:off x="3148987" y="3048375"/>
            <a:ext cx="5238274" cy="615315"/>
          </a:xfrm>
          <a:prstGeom prst="rect">
            <a:avLst/>
          </a:prstGeom>
        </p:spPr>
      </p:pic>
    </p:spTree>
    <p:extLst>
      <p:ext uri="{BB962C8B-B14F-4D97-AF65-F5344CB8AC3E}">
        <p14:creationId xmlns:p14="http://schemas.microsoft.com/office/powerpoint/2010/main" val="383009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Inverse Document Frequency (IDF)</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Autofit/>
          </a:bodyPr>
          <a:lstStyle/>
          <a:p>
            <a:r>
              <a:rPr lang="en-US" dirty="0"/>
              <a:t>Term Frequency (TF)</a:t>
            </a:r>
          </a:p>
          <a:p>
            <a:pPr lvl="1"/>
            <a:r>
              <a:rPr lang="en-US" dirty="0"/>
              <a:t>Frequency of a term contained in each document </a:t>
            </a:r>
          </a:p>
          <a:p>
            <a:pPr lvl="1"/>
            <a:r>
              <a:rPr lang="en-US" dirty="0"/>
              <a:t>TF is the counter for a term (how relevant a term to the document)</a:t>
            </a:r>
          </a:p>
          <a:p>
            <a:r>
              <a:rPr lang="en-US" dirty="0"/>
              <a:t>Document frequency (DF)</a:t>
            </a:r>
          </a:p>
          <a:p>
            <a:pPr lvl="1"/>
            <a:r>
              <a:rPr lang="en-US" dirty="0"/>
              <a:t>Frequency of a document containing each term</a:t>
            </a:r>
          </a:p>
          <a:p>
            <a:pPr lvl="1"/>
            <a:r>
              <a:rPr lang="en-US" dirty="0"/>
              <a:t>DF is the counter for a document (how relevant a document to the term)</a:t>
            </a:r>
          </a:p>
          <a:p>
            <a:r>
              <a:rPr lang="en-US" dirty="0"/>
              <a:t>Inverse document frequency (IDF)</a:t>
            </a:r>
          </a:p>
          <a:p>
            <a:pPr lvl="1"/>
            <a:r>
              <a:rPr lang="en-US" dirty="0"/>
              <a:t>Measure how common or rare a term is in the entire document set (</a:t>
            </a:r>
            <a:r>
              <a:rPr lang="en-US"/>
              <a:t>corpus)</a:t>
            </a:r>
            <a:endParaRPr lang="en-US" dirty="0"/>
          </a:p>
        </p:txBody>
      </p:sp>
    </p:spTree>
    <p:extLst>
      <p:ext uri="{BB962C8B-B14F-4D97-AF65-F5344CB8AC3E}">
        <p14:creationId xmlns:p14="http://schemas.microsoft.com/office/powerpoint/2010/main" val="4024245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Inverse Document Frequency (IDF)</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lstStyle/>
          <a:p>
            <a:r>
              <a:rPr lang="en-US" dirty="0"/>
              <a:t>Measuring sparseness</a:t>
            </a:r>
          </a:p>
          <a:p>
            <a:r>
              <a:rPr lang="en-US" dirty="0"/>
              <a:t>How common it is in the entire corpus</a:t>
            </a:r>
          </a:p>
          <a:p>
            <a:pPr lvl="1"/>
            <a:r>
              <a:rPr lang="en-US" dirty="0"/>
              <a:t>A term should not be too rare</a:t>
            </a:r>
          </a:p>
          <a:p>
            <a:pPr lvl="1"/>
            <a:r>
              <a:rPr lang="en-US" dirty="0"/>
              <a:t>A term should not be too common</a:t>
            </a:r>
          </a:p>
          <a:p>
            <a:r>
              <a:rPr lang="en-US" dirty="0"/>
              <a:t>The distribution of the term over a corpus</a:t>
            </a:r>
          </a:p>
          <a:p>
            <a:pPr lvl="1"/>
            <a:r>
              <a:rPr lang="en-US" dirty="0"/>
              <a:t>The fewer documents in which a term occurs, the more significant it likely is to be to the documents is does occur in</a:t>
            </a:r>
          </a:p>
          <a:p>
            <a:r>
              <a:rPr lang="en-US" dirty="0"/>
              <a:t>Measured by IDF (inverse document frequency)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A7D47C-5954-4A10-8CEC-F8C803903C71}"/>
                  </a:ext>
                </a:extLst>
              </p:cNvPr>
              <p:cNvSpPr txBox="1"/>
              <p:nvPr/>
            </p:nvSpPr>
            <p:spPr>
              <a:xfrm>
                <a:off x="2964466" y="5293822"/>
                <a:ext cx="3725059"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IDF</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m:rPr>
                          <m:sty m:val="p"/>
                        </m:rPr>
                        <a:rPr lang="en-US" sz="1400" b="0" i="0" smtClean="0">
                          <a:latin typeface="Cambria Math" panose="02040503050406030204" pitchFamily="18" charset="0"/>
                        </a:rPr>
                        <m:t>log</m:t>
                      </m:r>
                      <m:r>
                        <a:rPr lang="en-US" sz="1400" b="0" i="0" baseline="-25000" smtClean="0">
                          <a:latin typeface="Cambria Math" panose="02040503050406030204" pitchFamily="18" charset="0"/>
                        </a:rPr>
                        <m:t>2</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m:rPr>
                                  <m:sty m:val="p"/>
                                </m:rPr>
                                <a:rPr lang="en-US" sz="1400" b="0" i="0" smtClean="0">
                                  <a:latin typeface="Cambria Math" panose="02040503050406030204" pitchFamily="18" charset="0"/>
                                </a:rPr>
                                <m:t>total</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number</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documents</m:t>
                              </m:r>
                            </m:num>
                            <m:den>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documents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containing</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term</m:t>
                              </m:r>
                              <m:r>
                                <a:rPr lang="en-US" sz="1400" b="0" i="0" smtClean="0">
                                  <a:latin typeface="Cambria Math" panose="02040503050406030204" pitchFamily="18" charset="0"/>
                                </a:rPr>
                                <m:t> </m:t>
                              </m:r>
                              <m:r>
                                <a:rPr lang="en-US" sz="1400" b="0" i="1" smtClean="0">
                                  <a:latin typeface="Cambria Math" panose="02040503050406030204" pitchFamily="18" charset="0"/>
                                </a:rPr>
                                <m:t>𝑡</m:t>
                              </m:r>
                            </m:den>
                          </m:f>
                        </m:e>
                      </m:d>
                    </m:oMath>
                  </m:oMathPara>
                </a14:m>
                <a:endParaRPr lang="en-US" sz="1400" dirty="0"/>
              </a:p>
            </p:txBody>
          </p:sp>
        </mc:Choice>
        <mc:Fallback xmlns="">
          <p:sp>
            <p:nvSpPr>
              <p:cNvPr id="4" name="TextBox 3">
                <a:extLst>
                  <a:ext uri="{FF2B5EF4-FFF2-40B4-BE49-F238E27FC236}">
                    <a16:creationId xmlns:a16="http://schemas.microsoft.com/office/drawing/2014/main" id="{26A7D47C-5954-4A10-8CEC-F8C803903C71}"/>
                  </a:ext>
                </a:extLst>
              </p:cNvPr>
              <p:cNvSpPr txBox="1">
                <a:spLocks noRot="1" noChangeAspect="1" noMove="1" noResize="1" noEditPoints="1" noAdjustHandles="1" noChangeArrowheads="1" noChangeShapeType="1" noTextEdit="1"/>
              </p:cNvSpPr>
              <p:nvPr/>
            </p:nvSpPr>
            <p:spPr>
              <a:xfrm>
                <a:off x="2964466" y="5293822"/>
                <a:ext cx="3725059" cy="484043"/>
              </a:xfrm>
              <a:prstGeom prst="rect">
                <a:avLst/>
              </a:prstGeom>
              <a:blipFill>
                <a:blip r:embed="rId2"/>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70162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Text as a Form of Data</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Big data variety</a:t>
            </a:r>
          </a:p>
          <a:p>
            <a:pPr lvl="1"/>
            <a:r>
              <a:rPr lang="en-US" dirty="0"/>
              <a:t>Different types of data, mostly unstructured, being generated</a:t>
            </a:r>
          </a:p>
          <a:p>
            <a:r>
              <a:rPr lang="en-US" dirty="0"/>
              <a:t>Data come in text form</a:t>
            </a:r>
          </a:p>
          <a:p>
            <a:pPr lvl="1"/>
            <a:r>
              <a:rPr lang="en-US" dirty="0"/>
              <a:t>To classify support tickets as urgent or routine</a:t>
            </a:r>
          </a:p>
          <a:p>
            <a:pPr lvl="1"/>
            <a:r>
              <a:rPr lang="en-US" dirty="0"/>
              <a:t>To review documents and classify as relevant or irrelevant</a:t>
            </a:r>
          </a:p>
          <a:p>
            <a:r>
              <a:rPr lang="en-US" dirty="0"/>
              <a:t>In text data, input variables (features) are embedded as text in documents</a:t>
            </a:r>
          </a:p>
          <a:p>
            <a:pPr lvl="1"/>
            <a:r>
              <a:rPr lang="en-US" dirty="0"/>
              <a:t>Social media data</a:t>
            </a:r>
          </a:p>
          <a:p>
            <a:pPr lvl="1"/>
            <a:r>
              <a:rPr lang="en-US" dirty="0"/>
              <a:t>Twitter feed, blogs, online forums, review sites, and news articles</a:t>
            </a:r>
          </a:p>
          <a:p>
            <a:pPr lvl="1"/>
            <a:r>
              <a:rPr lang="en-US" dirty="0"/>
              <a:t>Notes and transcripts from contact centers and service centers</a:t>
            </a:r>
          </a:p>
        </p:txBody>
      </p:sp>
    </p:spTree>
    <p:extLst>
      <p:ext uri="{BB962C8B-B14F-4D97-AF65-F5344CB8AC3E}">
        <p14:creationId xmlns:p14="http://schemas.microsoft.com/office/powerpoint/2010/main" val="3736344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Combining TF and IDF</a:t>
            </a:r>
          </a:p>
          <a:p>
            <a:r>
              <a:rPr lang="en-US" dirty="0"/>
              <a:t>TF-IDF (term frequency - inverse document frequency) measures the relative importance of a term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C30521-11D8-43D7-97DD-4FA29F5FD8F8}"/>
                  </a:ext>
                </a:extLst>
              </p:cNvPr>
              <p:cNvSpPr txBox="1"/>
              <p:nvPr/>
            </p:nvSpPr>
            <p:spPr>
              <a:xfrm>
                <a:off x="3585355" y="4125355"/>
                <a:ext cx="37950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TF</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𝑑</m:t>
                          </m:r>
                        </m:e>
                      </m:d>
                      <m:r>
                        <a:rPr lang="en-US" sz="1400" b="0" i="0" smtClean="0">
                          <a:latin typeface="Cambria Math" panose="02040503050406030204" pitchFamily="18" charset="0"/>
                        </a:rPr>
                        <m:t>=# </m:t>
                      </m:r>
                      <m:r>
                        <m:rPr>
                          <m:sty m:val="p"/>
                        </m:rPr>
                        <a:rPr lang="en-US" sz="1400" b="0" i="0" smtClean="0">
                          <a:latin typeface="Cambria Math" panose="02040503050406030204" pitchFamily="18" charset="0"/>
                        </a:rPr>
                        <m:t>times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term</m:t>
                      </m:r>
                      <m:r>
                        <a:rPr lang="en-US" sz="1400" b="0" i="0" smtClean="0">
                          <a:latin typeface="Cambria Math" panose="02040503050406030204" pitchFamily="18" charset="0"/>
                        </a:rPr>
                        <m:t> </m:t>
                      </m:r>
                      <m:r>
                        <a:rPr lang="en-US" sz="1400" b="0" i="1" smtClean="0">
                          <a:latin typeface="Cambria Math" panose="02040503050406030204" pitchFamily="18" charset="0"/>
                        </a:rPr>
                        <m:t>𝑡</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appears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in</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document</m:t>
                      </m:r>
                      <m:r>
                        <a:rPr lang="en-US" sz="1400" b="0" i="0" smtClean="0">
                          <a:latin typeface="Cambria Math" panose="02040503050406030204" pitchFamily="18" charset="0"/>
                        </a:rPr>
                        <m:t> </m:t>
                      </m:r>
                      <m:r>
                        <a:rPr lang="en-US" sz="1400" b="0" i="1" smtClean="0">
                          <a:latin typeface="Cambria Math" panose="02040503050406030204" pitchFamily="18" charset="0"/>
                        </a:rPr>
                        <m:t>𝑑</m:t>
                      </m:r>
                    </m:oMath>
                  </m:oMathPara>
                </a14:m>
                <a:endParaRPr lang="en-US" sz="1400" i="1" dirty="0"/>
              </a:p>
            </p:txBody>
          </p:sp>
        </mc:Choice>
        <mc:Fallback xmlns="">
          <p:sp>
            <p:nvSpPr>
              <p:cNvPr id="4" name="TextBox 3">
                <a:extLst>
                  <a:ext uri="{FF2B5EF4-FFF2-40B4-BE49-F238E27FC236}">
                    <a16:creationId xmlns:a16="http://schemas.microsoft.com/office/drawing/2014/main" id="{35C30521-11D8-43D7-97DD-4FA29F5FD8F8}"/>
                  </a:ext>
                </a:extLst>
              </p:cNvPr>
              <p:cNvSpPr txBox="1">
                <a:spLocks noRot="1" noChangeAspect="1" noMove="1" noResize="1" noEditPoints="1" noAdjustHandles="1" noChangeArrowheads="1" noChangeShapeType="1" noTextEdit="1"/>
              </p:cNvSpPr>
              <p:nvPr/>
            </p:nvSpPr>
            <p:spPr>
              <a:xfrm>
                <a:off x="3585355" y="4125355"/>
                <a:ext cx="3795013" cy="215444"/>
              </a:xfrm>
              <a:prstGeom prst="rect">
                <a:avLst/>
              </a:prstGeom>
              <a:blipFill>
                <a:blip r:embed="rId2"/>
                <a:stretch>
                  <a:fillRect l="-482" r="-482"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56B9CF-79F1-458D-B918-1FB20E56D461}"/>
                  </a:ext>
                </a:extLst>
              </p:cNvPr>
              <p:cNvSpPr txBox="1"/>
              <p:nvPr/>
            </p:nvSpPr>
            <p:spPr>
              <a:xfrm>
                <a:off x="3585355" y="4729377"/>
                <a:ext cx="3725059"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IDF</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m:rPr>
                          <m:sty m:val="p"/>
                        </m:rPr>
                        <a:rPr lang="en-US" sz="1400" b="0" i="0" smtClean="0">
                          <a:latin typeface="Cambria Math" panose="02040503050406030204" pitchFamily="18" charset="0"/>
                        </a:rPr>
                        <m:t>log</m:t>
                      </m:r>
                      <m:r>
                        <a:rPr lang="en-US" sz="1400" b="0" i="0" baseline="-25000" smtClean="0">
                          <a:latin typeface="Cambria Math" panose="02040503050406030204" pitchFamily="18" charset="0"/>
                        </a:rPr>
                        <m:t>2</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m:rPr>
                                  <m:sty m:val="p"/>
                                </m:rPr>
                                <a:rPr lang="en-US" sz="1400" b="0" i="0" smtClean="0">
                                  <a:latin typeface="Cambria Math" panose="02040503050406030204" pitchFamily="18" charset="0"/>
                                </a:rPr>
                                <m:t>total</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number</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of</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documents</m:t>
                              </m:r>
                            </m:num>
                            <m:den>
                              <m:r>
                                <a:rPr lang="en-US" sz="1400" b="0" i="0" smtClean="0">
                                  <a:latin typeface="Cambria Math" panose="02040503050406030204" pitchFamily="18" charset="0"/>
                                </a:rPr>
                                <m:t># </m:t>
                              </m:r>
                              <m:r>
                                <m:rPr>
                                  <m:sty m:val="p"/>
                                </m:rPr>
                                <a:rPr lang="en-US" sz="1400" b="0" i="0" smtClean="0">
                                  <a:latin typeface="Cambria Math" panose="02040503050406030204" pitchFamily="18" charset="0"/>
                                </a:rPr>
                                <m:t>documents</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containing</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term</m:t>
                              </m:r>
                              <m:r>
                                <a:rPr lang="en-US" sz="1400" b="0" i="0" smtClean="0">
                                  <a:latin typeface="Cambria Math" panose="02040503050406030204" pitchFamily="18" charset="0"/>
                                </a:rPr>
                                <m:t> </m:t>
                              </m:r>
                              <m:r>
                                <a:rPr lang="en-US" sz="1400" b="0" i="1" smtClean="0">
                                  <a:latin typeface="Cambria Math" panose="02040503050406030204" pitchFamily="18" charset="0"/>
                                </a:rPr>
                                <m:t>𝑡</m:t>
                              </m:r>
                            </m:den>
                          </m:f>
                        </m:e>
                      </m:d>
                    </m:oMath>
                  </m:oMathPara>
                </a14:m>
                <a:endParaRPr lang="en-US" sz="1400" dirty="0"/>
              </a:p>
            </p:txBody>
          </p:sp>
        </mc:Choice>
        <mc:Fallback xmlns="">
          <p:sp>
            <p:nvSpPr>
              <p:cNvPr id="5" name="TextBox 4">
                <a:extLst>
                  <a:ext uri="{FF2B5EF4-FFF2-40B4-BE49-F238E27FC236}">
                    <a16:creationId xmlns:a16="http://schemas.microsoft.com/office/drawing/2014/main" id="{0956B9CF-79F1-458D-B918-1FB20E56D461}"/>
                  </a:ext>
                </a:extLst>
              </p:cNvPr>
              <p:cNvSpPr txBox="1">
                <a:spLocks noRot="1" noChangeAspect="1" noMove="1" noResize="1" noEditPoints="1" noAdjustHandles="1" noChangeArrowheads="1" noChangeShapeType="1" noTextEdit="1"/>
              </p:cNvSpPr>
              <p:nvPr/>
            </p:nvSpPr>
            <p:spPr>
              <a:xfrm>
                <a:off x="3585355" y="4729377"/>
                <a:ext cx="3725059" cy="484043"/>
              </a:xfrm>
              <a:prstGeom prst="rect">
                <a:avLst/>
              </a:prstGeom>
              <a:blipFill>
                <a:blip r:embed="rId3"/>
                <a:stretch>
                  <a:fillRect b="-113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902F95D-312B-4CEA-ADDC-52CF0D328D67}"/>
              </a:ext>
            </a:extLst>
          </p:cNvPr>
          <p:cNvSpPr txBox="1"/>
          <p:nvPr/>
        </p:nvSpPr>
        <p:spPr>
          <a:xfrm>
            <a:off x="3585355" y="3429000"/>
            <a:ext cx="2606125" cy="307777"/>
          </a:xfrm>
          <a:prstGeom prst="rect">
            <a:avLst/>
          </a:prstGeom>
          <a:noFill/>
        </p:spPr>
        <p:txBody>
          <a:bodyPr wrap="square">
            <a:spAutoFit/>
          </a:bodyPr>
          <a:lstStyle/>
          <a:p>
            <a:r>
              <a:rPr lang="en-US" sz="1400" dirty="0"/>
              <a:t>𝑇𝐹−𝐼𝐷𝐹(𝑡,𝑑) = 𝑇𝐹(𝑡,𝑑)×𝐼𝐷𝐹(𝑡)</a:t>
            </a:r>
          </a:p>
        </p:txBody>
      </p:sp>
    </p:spTree>
    <p:extLst>
      <p:ext uri="{BB962C8B-B14F-4D97-AF65-F5344CB8AC3E}">
        <p14:creationId xmlns:p14="http://schemas.microsoft.com/office/powerpoint/2010/main" val="1781751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Combining TF and IDF</a:t>
            </a:r>
          </a:p>
        </p:txBody>
      </p:sp>
      <p:graphicFrame>
        <p:nvGraphicFramePr>
          <p:cNvPr id="6" name="Table 7">
            <a:extLst>
              <a:ext uri="{FF2B5EF4-FFF2-40B4-BE49-F238E27FC236}">
                <a16:creationId xmlns:a16="http://schemas.microsoft.com/office/drawing/2014/main" id="{FF1EEB5C-BDAE-4CB8-878E-B34D2F775D82}"/>
              </a:ext>
            </a:extLst>
          </p:cNvPr>
          <p:cNvGraphicFramePr>
            <a:graphicFrameLocks noGrp="1"/>
          </p:cNvGraphicFramePr>
          <p:nvPr>
            <p:extLst>
              <p:ext uri="{D42A27DB-BD31-4B8C-83A1-F6EECF244321}">
                <p14:modId xmlns:p14="http://schemas.microsoft.com/office/powerpoint/2010/main" val="3329708137"/>
              </p:ext>
            </p:extLst>
          </p:nvPr>
        </p:nvGraphicFramePr>
        <p:xfrm>
          <a:off x="2987314" y="3656178"/>
          <a:ext cx="5669918" cy="2377440"/>
        </p:xfrm>
        <a:graphic>
          <a:graphicData uri="http://schemas.openxmlformats.org/drawingml/2006/table">
            <a:tbl>
              <a:tblPr firstRow="1" bandRow="1">
                <a:tableStyleId>{5C22544A-7EE6-4342-B048-85BDC9FD1C3A}</a:tableStyleId>
              </a:tblPr>
              <a:tblGrid>
                <a:gridCol w="859155">
                  <a:extLst>
                    <a:ext uri="{9D8B030D-6E8A-4147-A177-3AD203B41FA5}">
                      <a16:colId xmlns:a16="http://schemas.microsoft.com/office/drawing/2014/main" val="2319757523"/>
                    </a:ext>
                  </a:extLst>
                </a:gridCol>
                <a:gridCol w="460693">
                  <a:extLst>
                    <a:ext uri="{9D8B030D-6E8A-4147-A177-3AD203B41FA5}">
                      <a16:colId xmlns:a16="http://schemas.microsoft.com/office/drawing/2014/main" val="1438807340"/>
                    </a:ext>
                  </a:extLst>
                </a:gridCol>
                <a:gridCol w="460693">
                  <a:extLst>
                    <a:ext uri="{9D8B030D-6E8A-4147-A177-3AD203B41FA5}">
                      <a16:colId xmlns:a16="http://schemas.microsoft.com/office/drawing/2014/main" val="1328218161"/>
                    </a:ext>
                  </a:extLst>
                </a:gridCol>
                <a:gridCol w="460693">
                  <a:extLst>
                    <a:ext uri="{9D8B030D-6E8A-4147-A177-3AD203B41FA5}">
                      <a16:colId xmlns:a16="http://schemas.microsoft.com/office/drawing/2014/main" val="2935615728"/>
                    </a:ext>
                  </a:extLst>
                </a:gridCol>
                <a:gridCol w="1360805">
                  <a:extLst>
                    <a:ext uri="{9D8B030D-6E8A-4147-A177-3AD203B41FA5}">
                      <a16:colId xmlns:a16="http://schemas.microsoft.com/office/drawing/2014/main" val="313926939"/>
                    </a:ext>
                  </a:extLst>
                </a:gridCol>
                <a:gridCol w="689293">
                  <a:extLst>
                    <a:ext uri="{9D8B030D-6E8A-4147-A177-3AD203B41FA5}">
                      <a16:colId xmlns:a16="http://schemas.microsoft.com/office/drawing/2014/main" val="1776674186"/>
                    </a:ext>
                  </a:extLst>
                </a:gridCol>
                <a:gridCol w="689293">
                  <a:extLst>
                    <a:ext uri="{9D8B030D-6E8A-4147-A177-3AD203B41FA5}">
                      <a16:colId xmlns:a16="http://schemas.microsoft.com/office/drawing/2014/main" val="21293725"/>
                    </a:ext>
                  </a:extLst>
                </a:gridCol>
                <a:gridCol w="689293">
                  <a:extLst>
                    <a:ext uri="{9D8B030D-6E8A-4147-A177-3AD203B41FA5}">
                      <a16:colId xmlns:a16="http://schemas.microsoft.com/office/drawing/2014/main" val="1244205941"/>
                    </a:ext>
                  </a:extLst>
                </a:gridCol>
              </a:tblGrid>
              <a:tr h="174350">
                <a:tc>
                  <a:txBody>
                    <a:bodyPr/>
                    <a:lstStyle/>
                    <a:p>
                      <a:r>
                        <a:rPr lang="en-US" sz="1200" dirty="0"/>
                        <a:t>Terms</a:t>
                      </a:r>
                    </a:p>
                  </a:txBody>
                  <a:tcPr/>
                </a:tc>
                <a:tc gridSpan="3">
                  <a:txBody>
                    <a:bodyPr/>
                    <a:lstStyle/>
                    <a:p>
                      <a:pPr algn="ctr"/>
                      <a:r>
                        <a:rPr lang="en-US" sz="1200" dirty="0"/>
                        <a:t>TF (normalized)</a:t>
                      </a:r>
                    </a:p>
                    <a:p>
                      <a:pPr algn="ctr"/>
                      <a:r>
                        <a:rPr lang="en-US" sz="1200" dirty="0"/>
                        <a:t>1	2	3</a:t>
                      </a:r>
                    </a:p>
                  </a:txBody>
                  <a:tcPr/>
                </a:tc>
                <a:tc hMerge="1">
                  <a:txBody>
                    <a:bodyPr/>
                    <a:lstStyle/>
                    <a:p>
                      <a:endParaRPr lang="en-US" sz="1200" dirty="0"/>
                    </a:p>
                  </a:txBody>
                  <a:tcPr/>
                </a:tc>
                <a:tc hMerge="1">
                  <a:txBody>
                    <a:bodyPr/>
                    <a:lstStyle/>
                    <a:p>
                      <a:endParaRPr lang="en-US" sz="1200" dirty="0"/>
                    </a:p>
                  </a:txBody>
                  <a:tcPr/>
                </a:tc>
                <a:tc>
                  <a:txBody>
                    <a:bodyPr/>
                    <a:lstStyle/>
                    <a:p>
                      <a:pPr algn="ctr"/>
                      <a:r>
                        <a:rPr lang="en-US" sz="1200" dirty="0"/>
                        <a:t>IDF</a:t>
                      </a:r>
                    </a:p>
                  </a:txBody>
                  <a:tcPr/>
                </a:tc>
                <a:tc gridSpan="3">
                  <a:txBody>
                    <a:bodyPr/>
                    <a:lstStyle/>
                    <a:p>
                      <a:pPr algn="ctr"/>
                      <a:r>
                        <a:rPr lang="en-US" sz="1200" dirty="0"/>
                        <a:t>TF-IDF</a:t>
                      </a:r>
                    </a:p>
                    <a:p>
                      <a:pPr algn="ctr"/>
                      <a:r>
                        <a:rPr lang="en-US" sz="1200" dirty="0"/>
                        <a:t>1	2	3</a:t>
                      </a:r>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49245818"/>
                  </a:ext>
                </a:extLst>
              </a:tr>
              <a:tr h="120367">
                <a:tc>
                  <a:txBody>
                    <a:bodyPr/>
                    <a:lstStyle/>
                    <a:p>
                      <a:r>
                        <a:rPr lang="en-US" sz="1200" dirty="0"/>
                        <a:t>car</a:t>
                      </a:r>
                    </a:p>
                  </a:txBody>
                  <a:tcPr/>
                </a:tc>
                <a:tc>
                  <a:txBody>
                    <a:bodyPr/>
                    <a:lstStyle/>
                    <a:p>
                      <a:r>
                        <a:rPr lang="en-US" sz="1200" dirty="0"/>
                        <a:t>1/3</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log</a:t>
                      </a:r>
                      <a:r>
                        <a:rPr lang="en-US" sz="1200" baseline="-25000" dirty="0"/>
                        <a:t>2</a:t>
                      </a:r>
                      <a:r>
                        <a:rPr lang="en-US" sz="1200" dirty="0"/>
                        <a:t>(3/1)=1.585</a:t>
                      </a:r>
                    </a:p>
                  </a:txBody>
                  <a:tcPr/>
                </a:tc>
                <a:tc>
                  <a:txBody>
                    <a:bodyPr/>
                    <a:lstStyle/>
                    <a:p>
                      <a:r>
                        <a:rPr lang="en-US" sz="1200" dirty="0"/>
                        <a:t>0.5283</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3735185132"/>
                  </a:ext>
                </a:extLst>
              </a:tr>
              <a:tr h="0">
                <a:tc>
                  <a:txBody>
                    <a:bodyPr/>
                    <a:lstStyle/>
                    <a:p>
                      <a:r>
                        <a:rPr lang="en-US" sz="1200" dirty="0"/>
                        <a:t>driven</a:t>
                      </a:r>
                    </a:p>
                  </a:txBody>
                  <a:tcPr/>
                </a:tc>
                <a:tc>
                  <a:txBody>
                    <a:bodyPr/>
                    <a:lstStyle/>
                    <a:p>
                      <a:r>
                        <a:rPr lang="en-US" sz="1200" dirty="0"/>
                        <a:t>1/3</a:t>
                      </a:r>
                    </a:p>
                  </a:txBody>
                  <a:tcPr/>
                </a:tc>
                <a:tc>
                  <a:txBody>
                    <a:bodyPr/>
                    <a:lstStyle/>
                    <a:p>
                      <a:r>
                        <a:rPr lang="en-US" sz="1200" dirty="0"/>
                        <a:t>1/3</a:t>
                      </a:r>
                    </a:p>
                  </a:txBody>
                  <a:tcPr/>
                </a:tc>
                <a:tc>
                  <a:txBody>
                    <a:bodyPr/>
                    <a:lstStyle/>
                    <a:p>
                      <a:r>
                        <a:rPr lang="en-US" sz="1200" dirty="0"/>
                        <a:t>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log</a:t>
                      </a:r>
                      <a:r>
                        <a:rPr lang="en-US" sz="1200" baseline="-25000" dirty="0"/>
                        <a:t>2</a:t>
                      </a:r>
                      <a:r>
                        <a:rPr lang="en-US" sz="1200" dirty="0"/>
                        <a:t>(3/3)=0</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2840066238"/>
                  </a:ext>
                </a:extLst>
              </a:tr>
              <a:tr h="144604">
                <a:tc>
                  <a:txBody>
                    <a:bodyPr/>
                    <a:lstStyle/>
                    <a:p>
                      <a:r>
                        <a:rPr lang="en-US" sz="1200" dirty="0"/>
                        <a:t>fast</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log</a:t>
                      </a:r>
                      <a:r>
                        <a:rPr lang="en-US" sz="1200" baseline="-25000" dirty="0"/>
                        <a:t>2</a:t>
                      </a:r>
                      <a:r>
                        <a:rPr lang="en-US" sz="1200" dirty="0"/>
                        <a:t>(3/1)=1.585</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0.3170</a:t>
                      </a:r>
                    </a:p>
                  </a:txBody>
                  <a:tcPr/>
                </a:tc>
                <a:extLst>
                  <a:ext uri="{0D108BD9-81ED-4DB2-BD59-A6C34878D82A}">
                    <a16:rowId xmlns:a16="http://schemas.microsoft.com/office/drawing/2014/main" val="3793080372"/>
                  </a:ext>
                </a:extLst>
              </a:tr>
              <a:tr h="123672">
                <a:tc>
                  <a:txBody>
                    <a:bodyPr/>
                    <a:lstStyle/>
                    <a:p>
                      <a:r>
                        <a:rPr lang="en-US" sz="1200" dirty="0"/>
                        <a:t>highway</a:t>
                      </a:r>
                    </a:p>
                  </a:txBody>
                  <a:tcPr/>
                </a:tc>
                <a:tc>
                  <a:txBody>
                    <a:bodyPr/>
                    <a:lstStyle/>
                    <a:p>
                      <a:r>
                        <a:rPr lang="en-US" sz="1200" dirty="0"/>
                        <a:t>0</a:t>
                      </a:r>
                    </a:p>
                  </a:txBody>
                  <a:tcPr/>
                </a:tc>
                <a:tc>
                  <a:txBody>
                    <a:bodyPr/>
                    <a:lstStyle/>
                    <a:p>
                      <a:r>
                        <a:rPr lang="en-US" sz="1200" dirty="0"/>
                        <a:t>1/3</a:t>
                      </a:r>
                    </a:p>
                  </a:txBody>
                  <a:tcPr/>
                </a:tc>
                <a:tc>
                  <a:txBody>
                    <a:bodyPr/>
                    <a:lstStyle/>
                    <a:p>
                      <a:r>
                        <a:rPr lang="en-US" sz="1200" dirty="0"/>
                        <a:t>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log</a:t>
                      </a:r>
                      <a:r>
                        <a:rPr lang="en-US" sz="1200" baseline="-25000" dirty="0"/>
                        <a:t>2</a:t>
                      </a:r>
                      <a:r>
                        <a:rPr lang="en-US" sz="1200" dirty="0"/>
                        <a:t>(3/2)=0.585</a:t>
                      </a:r>
                    </a:p>
                  </a:txBody>
                  <a:tcPr/>
                </a:tc>
                <a:tc>
                  <a:txBody>
                    <a:bodyPr/>
                    <a:lstStyle/>
                    <a:p>
                      <a:r>
                        <a:rPr lang="en-US" sz="1200" dirty="0"/>
                        <a:t>0</a:t>
                      </a:r>
                    </a:p>
                  </a:txBody>
                  <a:tcPr/>
                </a:tc>
                <a:tc>
                  <a:txBody>
                    <a:bodyPr/>
                    <a:lstStyle/>
                    <a:p>
                      <a:r>
                        <a:rPr lang="en-US" sz="1200" dirty="0"/>
                        <a:t>0.1950</a:t>
                      </a:r>
                    </a:p>
                  </a:txBody>
                  <a:tcPr/>
                </a:tc>
                <a:tc>
                  <a:txBody>
                    <a:bodyPr/>
                    <a:lstStyle/>
                    <a:p>
                      <a:r>
                        <a:rPr lang="en-US" sz="1200" dirty="0"/>
                        <a:t>0.1170</a:t>
                      </a:r>
                    </a:p>
                  </a:txBody>
                  <a:tcPr/>
                </a:tc>
                <a:extLst>
                  <a:ext uri="{0D108BD9-81ED-4DB2-BD59-A6C34878D82A}">
                    <a16:rowId xmlns:a16="http://schemas.microsoft.com/office/drawing/2014/main" val="2503744418"/>
                  </a:ext>
                </a:extLst>
              </a:tr>
              <a:tr h="0">
                <a:tc>
                  <a:txBody>
                    <a:bodyPr/>
                    <a:lstStyle/>
                    <a:p>
                      <a:r>
                        <a:rPr lang="en-US" sz="1200" dirty="0"/>
                        <a:t>road</a:t>
                      </a:r>
                    </a:p>
                  </a:txBody>
                  <a:tcPr/>
                </a:tc>
                <a:tc>
                  <a:txBody>
                    <a:bodyPr/>
                    <a:lstStyle/>
                    <a:p>
                      <a:r>
                        <a:rPr lang="en-US" sz="1200" dirty="0"/>
                        <a:t>1/3</a:t>
                      </a:r>
                    </a:p>
                  </a:txBody>
                  <a:tcPr/>
                </a:tc>
                <a:tc>
                  <a:txBody>
                    <a:bodyPr/>
                    <a:lstStyle/>
                    <a:p>
                      <a:r>
                        <a:rPr lang="en-US" sz="1200" dirty="0"/>
                        <a:t>0</a:t>
                      </a:r>
                    </a:p>
                  </a:txBody>
                  <a:tcPr/>
                </a:tc>
                <a:tc>
                  <a:txBody>
                    <a:bodyPr/>
                    <a:lstStyle/>
                    <a:p>
                      <a:r>
                        <a:rPr lang="en-US" sz="1200" dirty="0"/>
                        <a:t>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log</a:t>
                      </a:r>
                      <a:r>
                        <a:rPr lang="en-US" sz="1200" baseline="-25000" dirty="0"/>
                        <a:t>2</a:t>
                      </a:r>
                      <a:r>
                        <a:rPr lang="en-US" sz="1200" dirty="0"/>
                        <a:t>(3/1)=1.585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0.5283</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3585872732"/>
                  </a:ext>
                </a:extLst>
              </a:tr>
              <a:tr h="0">
                <a:tc>
                  <a:txBody>
                    <a:bodyPr/>
                    <a:lstStyle/>
                    <a:p>
                      <a:r>
                        <a:rPr lang="en-US" sz="1200" dirty="0"/>
                        <a:t>truck</a:t>
                      </a:r>
                    </a:p>
                  </a:txBody>
                  <a:tcPr/>
                </a:tc>
                <a:tc>
                  <a:txBody>
                    <a:bodyPr/>
                    <a:lstStyle/>
                    <a:p>
                      <a:r>
                        <a:rPr lang="en-US" sz="1200" dirty="0"/>
                        <a:t>0</a:t>
                      </a:r>
                    </a:p>
                  </a:txBody>
                  <a:tcPr/>
                </a:tc>
                <a:tc>
                  <a:txBody>
                    <a:bodyPr/>
                    <a:lstStyle/>
                    <a:p>
                      <a:r>
                        <a:rPr lang="en-US" sz="1200" dirty="0"/>
                        <a:t>1/3</a:t>
                      </a:r>
                    </a:p>
                  </a:txBody>
                  <a:tcPr/>
                </a:tc>
                <a:tc>
                  <a:txBody>
                    <a:bodyPr/>
                    <a:lstStyle/>
                    <a:p>
                      <a:r>
                        <a:rPr lang="en-US" sz="1200" dirty="0"/>
                        <a:t>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log</a:t>
                      </a:r>
                      <a:r>
                        <a:rPr lang="en-US" sz="1200" baseline="-25000" dirty="0"/>
                        <a:t>2</a:t>
                      </a:r>
                      <a:r>
                        <a:rPr lang="en-US" sz="1200" dirty="0"/>
                        <a:t>(3/1)=1.585</a:t>
                      </a:r>
                    </a:p>
                  </a:txBody>
                  <a:tcPr/>
                </a:tc>
                <a:tc>
                  <a:txBody>
                    <a:bodyPr/>
                    <a:lstStyle/>
                    <a:p>
                      <a:r>
                        <a:rPr lang="en-US" sz="1200" dirty="0"/>
                        <a:t>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0.5283</a:t>
                      </a:r>
                    </a:p>
                  </a:txBody>
                  <a:tcPr/>
                </a:tc>
                <a:tc>
                  <a:txBody>
                    <a:bodyPr/>
                    <a:lstStyle/>
                    <a:p>
                      <a:r>
                        <a:rPr lang="en-US" sz="1200" dirty="0"/>
                        <a:t>0</a:t>
                      </a:r>
                    </a:p>
                  </a:txBody>
                  <a:tcPr/>
                </a:tc>
                <a:extLst>
                  <a:ext uri="{0D108BD9-81ED-4DB2-BD59-A6C34878D82A}">
                    <a16:rowId xmlns:a16="http://schemas.microsoft.com/office/drawing/2014/main" val="777735065"/>
                  </a:ext>
                </a:extLst>
              </a:tr>
              <a:tr h="0">
                <a:tc>
                  <a:txBody>
                    <a:bodyPr/>
                    <a:lstStyle/>
                    <a:p>
                      <a:r>
                        <a:rPr lang="en-US" sz="1200" dirty="0"/>
                        <a:t>van</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log</a:t>
                      </a:r>
                      <a:r>
                        <a:rPr lang="en-US" sz="1200" baseline="-25000" dirty="0"/>
                        <a:t>2</a:t>
                      </a:r>
                      <a:r>
                        <a:rPr lang="en-US" sz="1200" dirty="0"/>
                        <a:t>(3/1)=1.585</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0.6340</a:t>
                      </a:r>
                    </a:p>
                  </a:txBody>
                  <a:tcPr/>
                </a:tc>
                <a:extLst>
                  <a:ext uri="{0D108BD9-81ED-4DB2-BD59-A6C34878D82A}">
                    <a16:rowId xmlns:a16="http://schemas.microsoft.com/office/drawing/2014/main" val="2731625453"/>
                  </a:ext>
                </a:extLst>
              </a:tr>
            </a:tbl>
          </a:graphicData>
        </a:graphic>
      </p:graphicFrame>
      <p:pic>
        <p:nvPicPr>
          <p:cNvPr id="9" name="Picture 8">
            <a:extLst>
              <a:ext uri="{FF2B5EF4-FFF2-40B4-BE49-F238E27FC236}">
                <a16:creationId xmlns:a16="http://schemas.microsoft.com/office/drawing/2014/main" id="{D6DD4B1E-1163-44AA-A18A-8E4BE3E37BE1}"/>
              </a:ext>
            </a:extLst>
          </p:cNvPr>
          <p:cNvPicPr>
            <a:picLocks noChangeAspect="1"/>
          </p:cNvPicPr>
          <p:nvPr/>
        </p:nvPicPr>
        <p:blipFill>
          <a:blip r:embed="rId3"/>
          <a:stretch>
            <a:fillRect/>
          </a:stretch>
        </p:blipFill>
        <p:spPr>
          <a:xfrm>
            <a:off x="1646006" y="3656178"/>
            <a:ext cx="1060609" cy="1165860"/>
          </a:xfrm>
          <a:prstGeom prst="rect">
            <a:avLst/>
          </a:prstGeom>
        </p:spPr>
      </p:pic>
      <p:pic>
        <p:nvPicPr>
          <p:cNvPr id="11" name="Picture 10">
            <a:extLst>
              <a:ext uri="{FF2B5EF4-FFF2-40B4-BE49-F238E27FC236}">
                <a16:creationId xmlns:a16="http://schemas.microsoft.com/office/drawing/2014/main" id="{5F946A1B-F225-4C07-9CE3-71904E58D51B}"/>
              </a:ext>
            </a:extLst>
          </p:cNvPr>
          <p:cNvPicPr>
            <a:picLocks noChangeAspect="1"/>
          </p:cNvPicPr>
          <p:nvPr/>
        </p:nvPicPr>
        <p:blipFill>
          <a:blip r:embed="rId4"/>
          <a:stretch>
            <a:fillRect/>
          </a:stretch>
        </p:blipFill>
        <p:spPr>
          <a:xfrm>
            <a:off x="8906249" y="4875854"/>
            <a:ext cx="2590800" cy="1157764"/>
          </a:xfrm>
          <a:prstGeom prst="rect">
            <a:avLst/>
          </a:prstGeom>
        </p:spPr>
      </p:pic>
      <p:pic>
        <p:nvPicPr>
          <p:cNvPr id="13" name="Picture 12">
            <a:extLst>
              <a:ext uri="{FF2B5EF4-FFF2-40B4-BE49-F238E27FC236}">
                <a16:creationId xmlns:a16="http://schemas.microsoft.com/office/drawing/2014/main" id="{2A82DB7E-9D0C-4987-A418-F9AC030B988F}"/>
              </a:ext>
            </a:extLst>
          </p:cNvPr>
          <p:cNvPicPr>
            <a:picLocks noChangeAspect="1"/>
          </p:cNvPicPr>
          <p:nvPr/>
        </p:nvPicPr>
        <p:blipFill>
          <a:blip r:embed="rId5"/>
          <a:stretch>
            <a:fillRect/>
          </a:stretch>
        </p:blipFill>
        <p:spPr>
          <a:xfrm>
            <a:off x="2980769" y="2706826"/>
            <a:ext cx="4550093" cy="396716"/>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1AD6F4-4317-4233-A510-AA70C2571EDC}"/>
                  </a:ext>
                </a:extLst>
              </p:cNvPr>
              <p:cNvSpPr txBox="1"/>
              <p:nvPr/>
            </p:nvSpPr>
            <p:spPr>
              <a:xfrm>
                <a:off x="8539829" y="2502529"/>
                <a:ext cx="3213800" cy="115364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TF</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𝑑</m:t>
                          </m:r>
                        </m:e>
                      </m:d>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times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term</m:t>
                      </m:r>
                      <m:r>
                        <a:rPr lang="en-US" sz="1200" b="0" i="0" smtClean="0">
                          <a:latin typeface="Cambria Math" panose="02040503050406030204" pitchFamily="18" charset="0"/>
                        </a:rPr>
                        <m:t> </m:t>
                      </m:r>
                      <m:r>
                        <a:rPr lang="en-US" sz="1200" b="0" i="1" smtClean="0">
                          <a:latin typeface="Cambria Math" panose="02040503050406030204" pitchFamily="18" charset="0"/>
                        </a:rPr>
                        <m:t>𝑡</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appears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in</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document</m:t>
                      </m:r>
                      <m:r>
                        <a:rPr lang="en-US" sz="1200" b="0" i="0" smtClean="0">
                          <a:latin typeface="Cambria Math" panose="02040503050406030204" pitchFamily="18" charset="0"/>
                        </a:rPr>
                        <m:t> </m:t>
                      </m:r>
                      <m:r>
                        <a:rPr lang="en-US" sz="1200" b="0" i="1" smtClean="0">
                          <a:latin typeface="Cambria Math" panose="02040503050406030204" pitchFamily="18" charset="0"/>
                        </a:rPr>
                        <m:t>𝑑</m:t>
                      </m:r>
                    </m:oMath>
                  </m:oMathPara>
                </a14:m>
                <a:endParaRPr lang="en-US" sz="1200" i="1" dirty="0"/>
              </a:p>
              <a:p>
                <a:pPr algn="ctr"/>
                <a:endParaRPr lang="en-US" sz="1200" b="0" i="0" dirty="0"/>
              </a:p>
              <a:p>
                <a:pPr algn="ct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IDF</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0" i="1" smtClean="0">
                          <a:latin typeface="Cambria Math" panose="02040503050406030204" pitchFamily="18" charset="0"/>
                        </a:rPr>
                        <m:t>=</m:t>
                      </m:r>
                      <m:r>
                        <m:rPr>
                          <m:sty m:val="p"/>
                        </m:rPr>
                        <a:rPr lang="en-US" sz="1200" b="0" i="0" smtClean="0">
                          <a:latin typeface="Cambria Math" panose="02040503050406030204" pitchFamily="18" charset="0"/>
                        </a:rPr>
                        <m:t>log</m:t>
                      </m:r>
                      <m:r>
                        <a:rPr lang="en-US" sz="1200" b="0" i="1" baseline="-25000" smtClean="0">
                          <a:latin typeface="Cambria Math" panose="02040503050406030204" pitchFamily="18" charset="0"/>
                        </a:rPr>
                        <m:t>2</m:t>
                      </m:r>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m:rPr>
                                  <m:sty m:val="p"/>
                                </m:rPr>
                                <a:rPr lang="en-US" sz="1200" b="0" i="0" smtClean="0">
                                  <a:latin typeface="Cambria Math" panose="02040503050406030204" pitchFamily="18" charset="0"/>
                                </a:rPr>
                                <m:t>total</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documents</m:t>
                              </m:r>
                            </m:num>
                            <m:den>
                              <m:r>
                                <a:rPr lang="en-US" sz="1200" b="0" i="0" smtClean="0">
                                  <a:latin typeface="Cambria Math" panose="02040503050406030204" pitchFamily="18" charset="0"/>
                                </a:rPr>
                                <m:t># </m:t>
                              </m:r>
                              <m:r>
                                <m:rPr>
                                  <m:sty m:val="p"/>
                                </m:rPr>
                                <a:rPr lang="en-US" sz="1200" b="0" i="0" smtClean="0">
                                  <a:latin typeface="Cambria Math" panose="02040503050406030204" pitchFamily="18" charset="0"/>
                                </a:rPr>
                                <m:t>documents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containing</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term</m:t>
                              </m:r>
                              <m:r>
                                <a:rPr lang="en-US" sz="1200" b="0" i="0" smtClean="0">
                                  <a:latin typeface="Cambria Math" panose="02040503050406030204" pitchFamily="18" charset="0"/>
                                </a:rPr>
                                <m:t> </m:t>
                              </m:r>
                              <m:r>
                                <a:rPr lang="en-US" sz="1200" b="0" i="1" smtClean="0">
                                  <a:latin typeface="Cambria Math" panose="02040503050406030204" pitchFamily="18" charset="0"/>
                                </a:rPr>
                                <m:t>𝑡</m:t>
                              </m:r>
                            </m:den>
                          </m:f>
                        </m:e>
                      </m:d>
                    </m:oMath>
                  </m:oMathPara>
                </a14:m>
                <a:endParaRPr lang="en-US" sz="1200" dirty="0"/>
              </a:p>
              <a:p>
                <a:pPr algn="ctr"/>
                <a:endParaRPr lang="en-US" sz="1200" dirty="0"/>
              </a:p>
              <a:p>
                <a:pPr algn="ctr"/>
                <a:r>
                  <a:rPr lang="en-US" sz="1200" dirty="0"/>
                  <a:t>𝑇𝐹−𝐼𝐷𝐹(𝑡,𝑑) = 𝑇𝐹(𝑡,𝑑)×𝐼𝐷𝐹(𝑡)</a:t>
                </a:r>
              </a:p>
            </p:txBody>
          </p:sp>
        </mc:Choice>
        <mc:Fallback xmlns="">
          <p:sp>
            <p:nvSpPr>
              <p:cNvPr id="15" name="TextBox 14">
                <a:extLst>
                  <a:ext uri="{FF2B5EF4-FFF2-40B4-BE49-F238E27FC236}">
                    <a16:creationId xmlns:a16="http://schemas.microsoft.com/office/drawing/2014/main" id="{0F1AD6F4-4317-4233-A510-AA70C2571EDC}"/>
                  </a:ext>
                </a:extLst>
              </p:cNvPr>
              <p:cNvSpPr txBox="1">
                <a:spLocks noRot="1" noChangeAspect="1" noMove="1" noResize="1" noEditPoints="1" noAdjustHandles="1" noChangeArrowheads="1" noChangeShapeType="1" noTextEdit="1"/>
              </p:cNvSpPr>
              <p:nvPr/>
            </p:nvSpPr>
            <p:spPr>
              <a:xfrm>
                <a:off x="8539829" y="2502529"/>
                <a:ext cx="3213800" cy="1153649"/>
              </a:xfrm>
              <a:prstGeom prst="rect">
                <a:avLst/>
              </a:prstGeom>
              <a:blipFill>
                <a:blip r:embed="rId6"/>
                <a:stretch>
                  <a:fillRect l="-1139" r="-1139" b="-740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13859F0-F11F-4290-8451-B7D3BC124567}"/>
              </a:ext>
            </a:extLst>
          </p:cNvPr>
          <p:cNvSpPr txBox="1"/>
          <p:nvPr/>
        </p:nvSpPr>
        <p:spPr>
          <a:xfrm>
            <a:off x="1560074" y="3379179"/>
            <a:ext cx="857927" cy="276999"/>
          </a:xfrm>
          <a:prstGeom prst="rect">
            <a:avLst/>
          </a:prstGeom>
          <a:noFill/>
        </p:spPr>
        <p:txBody>
          <a:bodyPr wrap="none" rtlCol="0">
            <a:spAutoFit/>
          </a:bodyPr>
          <a:lstStyle/>
          <a:p>
            <a:r>
              <a:rPr lang="en-US" sz="1200" dirty="0"/>
              <a:t>TDM in TF</a:t>
            </a:r>
          </a:p>
        </p:txBody>
      </p:sp>
      <p:sp>
        <p:nvSpPr>
          <p:cNvPr id="14" name="TextBox 13">
            <a:extLst>
              <a:ext uri="{FF2B5EF4-FFF2-40B4-BE49-F238E27FC236}">
                <a16:creationId xmlns:a16="http://schemas.microsoft.com/office/drawing/2014/main" id="{3EE7960E-18D7-4370-BD1F-37F5BA8FA774}"/>
              </a:ext>
            </a:extLst>
          </p:cNvPr>
          <p:cNvSpPr txBox="1"/>
          <p:nvPr/>
        </p:nvSpPr>
        <p:spPr>
          <a:xfrm>
            <a:off x="8828443" y="4645200"/>
            <a:ext cx="1133644" cy="276999"/>
          </a:xfrm>
          <a:prstGeom prst="rect">
            <a:avLst/>
          </a:prstGeom>
          <a:noFill/>
        </p:spPr>
        <p:txBody>
          <a:bodyPr wrap="none" rtlCol="0">
            <a:spAutoFit/>
          </a:bodyPr>
          <a:lstStyle/>
          <a:p>
            <a:r>
              <a:rPr lang="en-US" sz="1200" dirty="0"/>
              <a:t>TDM in TF-IDF</a:t>
            </a:r>
          </a:p>
        </p:txBody>
      </p:sp>
    </p:spTree>
    <p:extLst>
      <p:ext uri="{BB962C8B-B14F-4D97-AF65-F5344CB8AC3E}">
        <p14:creationId xmlns:p14="http://schemas.microsoft.com/office/powerpoint/2010/main" val="3548733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TF-IDF factoring in both</a:t>
            </a:r>
          </a:p>
          <a:p>
            <a:pPr lvl="1"/>
            <a:r>
              <a:rPr lang="en-US" dirty="0"/>
              <a:t>Frequency of a term in a document </a:t>
            </a:r>
          </a:p>
          <a:p>
            <a:pPr lvl="1"/>
            <a:r>
              <a:rPr lang="en-US" dirty="0"/>
              <a:t>Frequency of documents with that term</a:t>
            </a:r>
          </a:p>
          <a:p>
            <a:pPr lvl="1"/>
            <a:r>
              <a:rPr lang="en-US" dirty="0"/>
              <a:t>Identifying documents with frequent occurrences of rare terms</a:t>
            </a:r>
          </a:p>
        </p:txBody>
      </p:sp>
      <p:pic>
        <p:nvPicPr>
          <p:cNvPr id="7" name="Picture 6">
            <a:extLst>
              <a:ext uri="{FF2B5EF4-FFF2-40B4-BE49-F238E27FC236}">
                <a16:creationId xmlns:a16="http://schemas.microsoft.com/office/drawing/2014/main" id="{2F39D4FA-EC28-4F54-9DBD-483078D8FAA9}"/>
              </a:ext>
            </a:extLst>
          </p:cNvPr>
          <p:cNvPicPr>
            <a:picLocks noChangeAspect="1"/>
          </p:cNvPicPr>
          <p:nvPr/>
        </p:nvPicPr>
        <p:blipFill>
          <a:blip r:embed="rId3"/>
          <a:stretch>
            <a:fillRect/>
          </a:stretch>
        </p:blipFill>
        <p:spPr>
          <a:xfrm>
            <a:off x="3253078" y="3907786"/>
            <a:ext cx="5626894" cy="1700213"/>
          </a:xfrm>
          <a:prstGeom prst="rect">
            <a:avLst/>
          </a:prstGeom>
        </p:spPr>
      </p:pic>
      <p:sp>
        <p:nvSpPr>
          <p:cNvPr id="5" name="Rectangle: Rounded Corners 4">
            <a:extLst>
              <a:ext uri="{FF2B5EF4-FFF2-40B4-BE49-F238E27FC236}">
                <a16:creationId xmlns:a16="http://schemas.microsoft.com/office/drawing/2014/main" id="{EE5C4A50-5089-4E11-9C85-489E867EC809}"/>
              </a:ext>
            </a:extLst>
          </p:cNvPr>
          <p:cNvSpPr/>
          <p:nvPr/>
        </p:nvSpPr>
        <p:spPr>
          <a:xfrm>
            <a:off x="4564624" y="4624876"/>
            <a:ext cx="1442771" cy="1330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D3242C-1836-4E13-889A-B30FA68E606D}"/>
              </a:ext>
            </a:extLst>
          </p:cNvPr>
          <p:cNvSpPr/>
          <p:nvPr/>
        </p:nvSpPr>
        <p:spPr>
          <a:xfrm>
            <a:off x="4564623" y="5474982"/>
            <a:ext cx="4315349" cy="1330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9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TF-IDF</a:t>
            </a:r>
          </a:p>
        </p:txBody>
      </p:sp>
      <p:sp>
        <p:nvSpPr>
          <p:cNvPr id="11" name="Content Placeholder 2">
            <a:extLst>
              <a:ext uri="{FF2B5EF4-FFF2-40B4-BE49-F238E27FC236}">
                <a16:creationId xmlns:a16="http://schemas.microsoft.com/office/drawing/2014/main" id="{0EDB3740-7FD1-4F5B-9536-FD4758BDBCBF}"/>
              </a:ext>
            </a:extLst>
          </p:cNvPr>
          <p:cNvSpPr>
            <a:spLocks noGrp="1"/>
          </p:cNvSpPr>
          <p:nvPr>
            <p:ph idx="1"/>
          </p:nvPr>
        </p:nvSpPr>
        <p:spPr/>
        <p:txBody>
          <a:bodyPr>
            <a:normAutofit/>
          </a:bodyPr>
          <a:lstStyle/>
          <a:p>
            <a:r>
              <a:rPr lang="en-US" dirty="0"/>
              <a:t>TF-IDF factoring in both</a:t>
            </a:r>
          </a:p>
        </p:txBody>
      </p:sp>
      <p:pic>
        <p:nvPicPr>
          <p:cNvPr id="5" name="Picture 4">
            <a:extLst>
              <a:ext uri="{FF2B5EF4-FFF2-40B4-BE49-F238E27FC236}">
                <a16:creationId xmlns:a16="http://schemas.microsoft.com/office/drawing/2014/main" id="{4BDEA91D-8EA5-4F71-8E6D-5760F1381955}"/>
              </a:ext>
            </a:extLst>
          </p:cNvPr>
          <p:cNvPicPr>
            <a:picLocks noChangeAspect="1"/>
          </p:cNvPicPr>
          <p:nvPr/>
        </p:nvPicPr>
        <p:blipFill>
          <a:blip r:embed="rId3"/>
          <a:stretch>
            <a:fillRect/>
          </a:stretch>
        </p:blipFill>
        <p:spPr>
          <a:xfrm>
            <a:off x="1246663" y="2761780"/>
            <a:ext cx="4631055" cy="3149441"/>
          </a:xfrm>
          <a:prstGeom prst="rect">
            <a:avLst/>
          </a:prstGeom>
        </p:spPr>
      </p:pic>
      <p:pic>
        <p:nvPicPr>
          <p:cNvPr id="8" name="Picture 7">
            <a:extLst>
              <a:ext uri="{FF2B5EF4-FFF2-40B4-BE49-F238E27FC236}">
                <a16:creationId xmlns:a16="http://schemas.microsoft.com/office/drawing/2014/main" id="{82DDF07C-761E-4979-8B6B-FACC15EC423F}"/>
              </a:ext>
            </a:extLst>
          </p:cNvPr>
          <p:cNvPicPr>
            <a:picLocks noChangeAspect="1"/>
          </p:cNvPicPr>
          <p:nvPr/>
        </p:nvPicPr>
        <p:blipFill>
          <a:blip r:embed="rId4"/>
          <a:stretch>
            <a:fillRect/>
          </a:stretch>
        </p:blipFill>
        <p:spPr>
          <a:xfrm>
            <a:off x="6280840" y="2761781"/>
            <a:ext cx="5626894" cy="3149441"/>
          </a:xfrm>
          <a:prstGeom prst="rect">
            <a:avLst/>
          </a:prstGeom>
        </p:spPr>
      </p:pic>
    </p:spTree>
    <p:extLst>
      <p:ext uri="{BB962C8B-B14F-4D97-AF65-F5344CB8AC3E}">
        <p14:creationId xmlns:p14="http://schemas.microsoft.com/office/powerpoint/2010/main" val="715310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Dimension Reduction with LSA</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Latent semantic analysis (LSA)</a:t>
            </a:r>
          </a:p>
          <a:p>
            <a:pPr lvl="1"/>
            <a:r>
              <a:rPr lang="en-US" dirty="0"/>
              <a:t>Converting relationships between terms and documents into more concise relationships between concepts and documents</a:t>
            </a:r>
          </a:p>
          <a:p>
            <a:r>
              <a:rPr lang="en-US" dirty="0"/>
              <a:t>Apply dimension reduction method to text data</a:t>
            </a:r>
          </a:p>
          <a:p>
            <a:pPr lvl="1"/>
            <a:r>
              <a:rPr lang="en-US" dirty="0"/>
              <a:t>Producing abstract concepts to describe documents</a:t>
            </a:r>
          </a:p>
          <a:p>
            <a:pPr lvl="1"/>
            <a:r>
              <a:rPr lang="en-US" dirty="0"/>
              <a:t>The set of concepts is smaller and better to describe documents than original set of terms </a:t>
            </a:r>
          </a:p>
        </p:txBody>
      </p:sp>
      <p:graphicFrame>
        <p:nvGraphicFramePr>
          <p:cNvPr id="6" name="Table 5">
            <a:extLst>
              <a:ext uri="{FF2B5EF4-FFF2-40B4-BE49-F238E27FC236}">
                <a16:creationId xmlns:a16="http://schemas.microsoft.com/office/drawing/2014/main" id="{CB8D1156-3C3D-4BC3-BD4B-6CE74F2FCB2A}"/>
              </a:ext>
            </a:extLst>
          </p:cNvPr>
          <p:cNvGraphicFramePr>
            <a:graphicFrameLocks noGrp="1"/>
          </p:cNvGraphicFramePr>
          <p:nvPr>
            <p:extLst>
              <p:ext uri="{D42A27DB-BD31-4B8C-83A1-F6EECF244321}">
                <p14:modId xmlns:p14="http://schemas.microsoft.com/office/powerpoint/2010/main" val="1107088822"/>
              </p:ext>
            </p:extLst>
          </p:nvPr>
        </p:nvGraphicFramePr>
        <p:xfrm>
          <a:off x="7002616" y="4872787"/>
          <a:ext cx="4554222" cy="1371600"/>
        </p:xfrm>
        <a:graphic>
          <a:graphicData uri="http://schemas.openxmlformats.org/drawingml/2006/table">
            <a:tbl>
              <a:tblPr firstRow="1" bandRow="1">
                <a:tableStyleId>{5C22544A-7EE6-4342-B048-85BDC9FD1C3A}</a:tableStyleId>
              </a:tblPr>
              <a:tblGrid>
                <a:gridCol w="1143318">
                  <a:extLst>
                    <a:ext uri="{9D8B030D-6E8A-4147-A177-3AD203B41FA5}">
                      <a16:colId xmlns:a16="http://schemas.microsoft.com/office/drawing/2014/main" val="399941385"/>
                    </a:ext>
                  </a:extLst>
                </a:gridCol>
                <a:gridCol w="1136968">
                  <a:extLst>
                    <a:ext uri="{9D8B030D-6E8A-4147-A177-3AD203B41FA5}">
                      <a16:colId xmlns:a16="http://schemas.microsoft.com/office/drawing/2014/main" val="792731158"/>
                    </a:ext>
                  </a:extLst>
                </a:gridCol>
                <a:gridCol w="1136968">
                  <a:extLst>
                    <a:ext uri="{9D8B030D-6E8A-4147-A177-3AD203B41FA5}">
                      <a16:colId xmlns:a16="http://schemas.microsoft.com/office/drawing/2014/main" val="2212025640"/>
                    </a:ext>
                  </a:extLst>
                </a:gridCol>
                <a:gridCol w="1136968">
                  <a:extLst>
                    <a:ext uri="{9D8B030D-6E8A-4147-A177-3AD203B41FA5}">
                      <a16:colId xmlns:a16="http://schemas.microsoft.com/office/drawing/2014/main" val="3159768346"/>
                    </a:ext>
                  </a:extLst>
                </a:gridCol>
              </a:tblGrid>
              <a:tr h="152400">
                <a:tc>
                  <a:txBody>
                    <a:bodyPr/>
                    <a:lstStyle/>
                    <a:p>
                      <a:endParaRPr lang="en-US" sz="1200" dirty="0"/>
                    </a:p>
                  </a:txBody>
                  <a:tcPr/>
                </a:tc>
                <a:tc>
                  <a:txBody>
                    <a:bodyPr/>
                    <a:lstStyle/>
                    <a:p>
                      <a:r>
                        <a:rPr lang="en-US" sz="1200" dirty="0"/>
                        <a:t>Concept 1</a:t>
                      </a:r>
                    </a:p>
                  </a:txBody>
                  <a:tcPr/>
                </a:tc>
                <a:tc>
                  <a:txBody>
                    <a:bodyPr/>
                    <a:lstStyle/>
                    <a:p>
                      <a:r>
                        <a:rPr lang="en-US" sz="1200" dirty="0"/>
                        <a:t>Concept 2</a:t>
                      </a:r>
                    </a:p>
                  </a:txBody>
                  <a:tcPr/>
                </a:tc>
                <a:tc>
                  <a:txBody>
                    <a:bodyPr/>
                    <a:lstStyle/>
                    <a:p>
                      <a:r>
                        <a:rPr lang="en-US" sz="1200" dirty="0"/>
                        <a:t>Concept 3</a:t>
                      </a:r>
                    </a:p>
                  </a:txBody>
                  <a:tcPr/>
                </a:tc>
                <a:extLst>
                  <a:ext uri="{0D108BD9-81ED-4DB2-BD59-A6C34878D82A}">
                    <a16:rowId xmlns:a16="http://schemas.microsoft.com/office/drawing/2014/main" val="1796620650"/>
                  </a:ext>
                </a:extLst>
              </a:tr>
              <a:tr h="0">
                <a:tc>
                  <a:txBody>
                    <a:bodyPr/>
                    <a:lstStyle/>
                    <a:p>
                      <a:r>
                        <a:rPr lang="en-US" sz="1200" dirty="0"/>
                        <a:t>Document 1</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21698143"/>
                  </a:ext>
                </a:extLst>
              </a:tr>
              <a:tr h="137160">
                <a:tc>
                  <a:txBody>
                    <a:bodyPr/>
                    <a:lstStyle/>
                    <a:p>
                      <a:r>
                        <a:rPr lang="en-US" sz="1200" dirty="0"/>
                        <a:t>Document 2</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856712778"/>
                  </a:ext>
                </a:extLst>
              </a:tr>
              <a:tr h="0">
                <a:tc>
                  <a:txBody>
                    <a:bodyPr/>
                    <a:lstStyle/>
                    <a:p>
                      <a:r>
                        <a:rPr lang="en-US" sz="1200" dirty="0"/>
                        <a:t>Document 3</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309104"/>
                  </a:ext>
                </a:extLst>
              </a:tr>
              <a:tr h="121920">
                <a:tc>
                  <a:txBody>
                    <a:bodyPr/>
                    <a:lstStyle/>
                    <a:p>
                      <a:r>
                        <a:rPr lang="en-US" sz="1200" dirty="0"/>
                        <a:t>Document 4</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269166778"/>
                  </a:ext>
                </a:extLst>
              </a:tr>
            </a:tbl>
          </a:graphicData>
        </a:graphic>
      </p:graphicFrame>
      <p:graphicFrame>
        <p:nvGraphicFramePr>
          <p:cNvPr id="10" name="Table 9">
            <a:extLst>
              <a:ext uri="{FF2B5EF4-FFF2-40B4-BE49-F238E27FC236}">
                <a16:creationId xmlns:a16="http://schemas.microsoft.com/office/drawing/2014/main" id="{5ABF5F71-368E-4189-BAFF-5CEC108BED44}"/>
              </a:ext>
            </a:extLst>
          </p:cNvPr>
          <p:cNvGraphicFramePr>
            <a:graphicFrameLocks noGrp="1"/>
          </p:cNvGraphicFramePr>
          <p:nvPr>
            <p:extLst>
              <p:ext uri="{D42A27DB-BD31-4B8C-83A1-F6EECF244321}">
                <p14:modId xmlns:p14="http://schemas.microsoft.com/office/powerpoint/2010/main" val="1914691926"/>
              </p:ext>
            </p:extLst>
          </p:nvPr>
        </p:nvGraphicFramePr>
        <p:xfrm>
          <a:off x="1817477" y="4872787"/>
          <a:ext cx="4554222" cy="1371600"/>
        </p:xfrm>
        <a:graphic>
          <a:graphicData uri="http://schemas.openxmlformats.org/drawingml/2006/table">
            <a:tbl>
              <a:tblPr firstRow="1" bandRow="1">
                <a:tableStyleId>{5C22544A-7EE6-4342-B048-85BDC9FD1C3A}</a:tableStyleId>
              </a:tblPr>
              <a:tblGrid>
                <a:gridCol w="1143318">
                  <a:extLst>
                    <a:ext uri="{9D8B030D-6E8A-4147-A177-3AD203B41FA5}">
                      <a16:colId xmlns:a16="http://schemas.microsoft.com/office/drawing/2014/main" val="399941385"/>
                    </a:ext>
                  </a:extLst>
                </a:gridCol>
                <a:gridCol w="1136968">
                  <a:extLst>
                    <a:ext uri="{9D8B030D-6E8A-4147-A177-3AD203B41FA5}">
                      <a16:colId xmlns:a16="http://schemas.microsoft.com/office/drawing/2014/main" val="792731158"/>
                    </a:ext>
                  </a:extLst>
                </a:gridCol>
                <a:gridCol w="1136968">
                  <a:extLst>
                    <a:ext uri="{9D8B030D-6E8A-4147-A177-3AD203B41FA5}">
                      <a16:colId xmlns:a16="http://schemas.microsoft.com/office/drawing/2014/main" val="2212025640"/>
                    </a:ext>
                  </a:extLst>
                </a:gridCol>
                <a:gridCol w="1136968">
                  <a:extLst>
                    <a:ext uri="{9D8B030D-6E8A-4147-A177-3AD203B41FA5}">
                      <a16:colId xmlns:a16="http://schemas.microsoft.com/office/drawing/2014/main" val="3159768346"/>
                    </a:ext>
                  </a:extLst>
                </a:gridCol>
              </a:tblGrid>
              <a:tr h="152400">
                <a:tc>
                  <a:txBody>
                    <a:bodyPr/>
                    <a:lstStyle/>
                    <a:p>
                      <a:endParaRPr lang="en-US" sz="1200" dirty="0"/>
                    </a:p>
                  </a:txBody>
                  <a:tcPr/>
                </a:tc>
                <a:tc>
                  <a:txBody>
                    <a:bodyPr/>
                    <a:lstStyle/>
                    <a:p>
                      <a:r>
                        <a:rPr lang="en-US" sz="1200" dirty="0"/>
                        <a:t>Term 1</a:t>
                      </a:r>
                    </a:p>
                  </a:txBody>
                  <a:tcPr/>
                </a:tc>
                <a:tc>
                  <a:txBody>
                    <a:bodyPr/>
                    <a:lstStyle/>
                    <a:p>
                      <a:r>
                        <a:rPr lang="en-US" sz="1200" dirty="0"/>
                        <a:t>Term 2</a:t>
                      </a:r>
                    </a:p>
                  </a:txBody>
                  <a:tcPr/>
                </a:tc>
                <a:tc>
                  <a:txBody>
                    <a:bodyPr/>
                    <a:lstStyle/>
                    <a:p>
                      <a:r>
                        <a:rPr lang="en-US" sz="1200" dirty="0"/>
                        <a:t>Term 3</a:t>
                      </a:r>
                    </a:p>
                  </a:txBody>
                  <a:tcPr/>
                </a:tc>
                <a:extLst>
                  <a:ext uri="{0D108BD9-81ED-4DB2-BD59-A6C34878D82A}">
                    <a16:rowId xmlns:a16="http://schemas.microsoft.com/office/drawing/2014/main" val="1796620650"/>
                  </a:ext>
                </a:extLst>
              </a:tr>
              <a:tr h="0">
                <a:tc>
                  <a:txBody>
                    <a:bodyPr/>
                    <a:lstStyle/>
                    <a:p>
                      <a:r>
                        <a:rPr lang="en-US" sz="1200" dirty="0"/>
                        <a:t>Document 1</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21698143"/>
                  </a:ext>
                </a:extLst>
              </a:tr>
              <a:tr h="137160">
                <a:tc>
                  <a:txBody>
                    <a:bodyPr/>
                    <a:lstStyle/>
                    <a:p>
                      <a:r>
                        <a:rPr lang="en-US" sz="1200" dirty="0"/>
                        <a:t>Document 2</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856712778"/>
                  </a:ext>
                </a:extLst>
              </a:tr>
              <a:tr h="0">
                <a:tc>
                  <a:txBody>
                    <a:bodyPr/>
                    <a:lstStyle/>
                    <a:p>
                      <a:r>
                        <a:rPr lang="en-US" sz="1200" dirty="0"/>
                        <a:t>Document 3</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309104"/>
                  </a:ext>
                </a:extLst>
              </a:tr>
              <a:tr h="121920">
                <a:tc>
                  <a:txBody>
                    <a:bodyPr/>
                    <a:lstStyle/>
                    <a:p>
                      <a:r>
                        <a:rPr lang="en-US" sz="1200" dirty="0"/>
                        <a:t>Document 4</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69166778"/>
                  </a:ext>
                </a:extLst>
              </a:tr>
            </a:tbl>
          </a:graphicData>
        </a:graphic>
      </p:graphicFrame>
      <p:sp>
        <p:nvSpPr>
          <p:cNvPr id="11" name="Arrow: Right 10">
            <a:extLst>
              <a:ext uri="{FF2B5EF4-FFF2-40B4-BE49-F238E27FC236}">
                <a16:creationId xmlns:a16="http://schemas.microsoft.com/office/drawing/2014/main" id="{E503A0BF-31D7-4A0E-9414-59695D005DA2}"/>
              </a:ext>
            </a:extLst>
          </p:cNvPr>
          <p:cNvSpPr/>
          <p:nvPr/>
        </p:nvSpPr>
        <p:spPr>
          <a:xfrm>
            <a:off x="6471926" y="5396917"/>
            <a:ext cx="328863" cy="553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2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Classification Model with Naïve Bayes</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TDM in TF and TFIDF</a:t>
            </a:r>
          </a:p>
          <a:p>
            <a:endParaRPr lang="en-US" dirty="0"/>
          </a:p>
          <a:p>
            <a:endParaRPr lang="en-US" dirty="0"/>
          </a:p>
        </p:txBody>
      </p:sp>
      <p:pic>
        <p:nvPicPr>
          <p:cNvPr id="5" name="Picture 4">
            <a:extLst>
              <a:ext uri="{FF2B5EF4-FFF2-40B4-BE49-F238E27FC236}">
                <a16:creationId xmlns:a16="http://schemas.microsoft.com/office/drawing/2014/main" id="{4B8616B7-67EF-4077-A92A-A9B9DBDE36F7}"/>
              </a:ext>
            </a:extLst>
          </p:cNvPr>
          <p:cNvPicPr>
            <a:picLocks noChangeAspect="1"/>
          </p:cNvPicPr>
          <p:nvPr/>
        </p:nvPicPr>
        <p:blipFill>
          <a:blip r:embed="rId3"/>
          <a:stretch>
            <a:fillRect/>
          </a:stretch>
        </p:blipFill>
        <p:spPr>
          <a:xfrm>
            <a:off x="2982916" y="2749736"/>
            <a:ext cx="3335655" cy="1222534"/>
          </a:xfrm>
          <a:prstGeom prst="rect">
            <a:avLst/>
          </a:prstGeom>
        </p:spPr>
      </p:pic>
      <p:pic>
        <p:nvPicPr>
          <p:cNvPr id="9" name="Picture 8">
            <a:extLst>
              <a:ext uri="{FF2B5EF4-FFF2-40B4-BE49-F238E27FC236}">
                <a16:creationId xmlns:a16="http://schemas.microsoft.com/office/drawing/2014/main" id="{39565F97-87D8-42E6-8479-43E6C690ADC8}"/>
              </a:ext>
            </a:extLst>
          </p:cNvPr>
          <p:cNvPicPr>
            <a:picLocks noChangeAspect="1"/>
          </p:cNvPicPr>
          <p:nvPr/>
        </p:nvPicPr>
        <p:blipFill>
          <a:blip r:embed="rId4"/>
          <a:stretch>
            <a:fillRect/>
          </a:stretch>
        </p:blipFill>
        <p:spPr>
          <a:xfrm>
            <a:off x="2982913" y="4274762"/>
            <a:ext cx="5626894" cy="1473518"/>
          </a:xfrm>
          <a:prstGeom prst="rect">
            <a:avLst/>
          </a:prstGeom>
        </p:spPr>
      </p:pic>
      <p:sp>
        <p:nvSpPr>
          <p:cNvPr id="6" name="Rectangle: Rounded Corners 5">
            <a:extLst>
              <a:ext uri="{FF2B5EF4-FFF2-40B4-BE49-F238E27FC236}">
                <a16:creationId xmlns:a16="http://schemas.microsoft.com/office/drawing/2014/main" id="{74576E53-2847-4D46-9A9C-FC5E34D89EC1}"/>
              </a:ext>
            </a:extLst>
          </p:cNvPr>
          <p:cNvSpPr/>
          <p:nvPr/>
        </p:nvSpPr>
        <p:spPr>
          <a:xfrm>
            <a:off x="4314337" y="3586548"/>
            <a:ext cx="1331090" cy="130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7A54E94-E372-4005-B7A6-50440DA164ED}"/>
              </a:ext>
            </a:extLst>
          </p:cNvPr>
          <p:cNvSpPr/>
          <p:nvPr/>
        </p:nvSpPr>
        <p:spPr>
          <a:xfrm>
            <a:off x="4314337" y="5607654"/>
            <a:ext cx="4295470" cy="1406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02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Classification Model with Naïve Bayes</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TDM in TF and TFIDF</a:t>
            </a:r>
          </a:p>
          <a:p>
            <a:endParaRPr lang="en-US" dirty="0"/>
          </a:p>
          <a:p>
            <a:endParaRPr lang="en-US" dirty="0"/>
          </a:p>
        </p:txBody>
      </p:sp>
      <p:pic>
        <p:nvPicPr>
          <p:cNvPr id="11" name="Picture 10">
            <a:extLst>
              <a:ext uri="{FF2B5EF4-FFF2-40B4-BE49-F238E27FC236}">
                <a16:creationId xmlns:a16="http://schemas.microsoft.com/office/drawing/2014/main" id="{4C9D9FDF-90A3-49D4-B9CE-F269D7046612}"/>
              </a:ext>
            </a:extLst>
          </p:cNvPr>
          <p:cNvPicPr>
            <a:picLocks noChangeAspect="1"/>
          </p:cNvPicPr>
          <p:nvPr/>
        </p:nvPicPr>
        <p:blipFill>
          <a:blip r:embed="rId3"/>
          <a:stretch>
            <a:fillRect/>
          </a:stretch>
        </p:blipFill>
        <p:spPr>
          <a:xfrm>
            <a:off x="2734569" y="2655826"/>
            <a:ext cx="6007894" cy="3850481"/>
          </a:xfrm>
          <a:prstGeom prst="rect">
            <a:avLst/>
          </a:prstGeom>
        </p:spPr>
      </p:pic>
      <p:graphicFrame>
        <p:nvGraphicFramePr>
          <p:cNvPr id="5" name="Table 4">
            <a:extLst>
              <a:ext uri="{FF2B5EF4-FFF2-40B4-BE49-F238E27FC236}">
                <a16:creationId xmlns:a16="http://schemas.microsoft.com/office/drawing/2014/main" id="{CF012A74-91C6-4994-BC0C-18CA991257E5}"/>
              </a:ext>
            </a:extLst>
          </p:cNvPr>
          <p:cNvGraphicFramePr>
            <a:graphicFrameLocks noGrp="1"/>
          </p:cNvGraphicFramePr>
          <p:nvPr>
            <p:extLst>
              <p:ext uri="{D42A27DB-BD31-4B8C-83A1-F6EECF244321}">
                <p14:modId xmlns:p14="http://schemas.microsoft.com/office/powerpoint/2010/main" val="1323235542"/>
              </p:ext>
            </p:extLst>
          </p:nvPr>
        </p:nvGraphicFramePr>
        <p:xfrm>
          <a:off x="7644384" y="2596896"/>
          <a:ext cx="3263583" cy="1371600"/>
        </p:xfrm>
        <a:graphic>
          <a:graphicData uri="http://schemas.openxmlformats.org/drawingml/2006/table">
            <a:tbl>
              <a:tblPr firstRow="1" bandRow="1">
                <a:tableStyleId>{5C22544A-7EE6-4342-B048-85BDC9FD1C3A}</a:tableStyleId>
              </a:tblPr>
              <a:tblGrid>
                <a:gridCol w="1143318">
                  <a:extLst>
                    <a:ext uri="{9D8B030D-6E8A-4147-A177-3AD203B41FA5}">
                      <a16:colId xmlns:a16="http://schemas.microsoft.com/office/drawing/2014/main" val="399941385"/>
                    </a:ext>
                  </a:extLst>
                </a:gridCol>
                <a:gridCol w="706755">
                  <a:extLst>
                    <a:ext uri="{9D8B030D-6E8A-4147-A177-3AD203B41FA5}">
                      <a16:colId xmlns:a16="http://schemas.microsoft.com/office/drawing/2014/main" val="792731158"/>
                    </a:ext>
                  </a:extLst>
                </a:gridCol>
                <a:gridCol w="706755">
                  <a:extLst>
                    <a:ext uri="{9D8B030D-6E8A-4147-A177-3AD203B41FA5}">
                      <a16:colId xmlns:a16="http://schemas.microsoft.com/office/drawing/2014/main" val="2212025640"/>
                    </a:ext>
                  </a:extLst>
                </a:gridCol>
                <a:gridCol w="706755">
                  <a:extLst>
                    <a:ext uri="{9D8B030D-6E8A-4147-A177-3AD203B41FA5}">
                      <a16:colId xmlns:a16="http://schemas.microsoft.com/office/drawing/2014/main" val="3159768346"/>
                    </a:ext>
                  </a:extLst>
                </a:gridCol>
              </a:tblGrid>
              <a:tr h="152400">
                <a:tc>
                  <a:txBody>
                    <a:bodyPr/>
                    <a:lstStyle/>
                    <a:p>
                      <a:endParaRPr lang="en-US" sz="1200" dirty="0"/>
                    </a:p>
                  </a:txBody>
                  <a:tcPr/>
                </a:tc>
                <a:tc>
                  <a:txBody>
                    <a:bodyPr/>
                    <a:lstStyle/>
                    <a:p>
                      <a:r>
                        <a:rPr lang="en-US" sz="1200" dirty="0"/>
                        <a:t>Term 1</a:t>
                      </a:r>
                    </a:p>
                  </a:txBody>
                  <a:tcPr/>
                </a:tc>
                <a:tc>
                  <a:txBody>
                    <a:bodyPr/>
                    <a:lstStyle/>
                    <a:p>
                      <a:r>
                        <a:rPr lang="en-US" sz="1200" dirty="0"/>
                        <a:t>Term 2</a:t>
                      </a:r>
                    </a:p>
                  </a:txBody>
                  <a:tcPr/>
                </a:tc>
                <a:tc>
                  <a:txBody>
                    <a:bodyPr/>
                    <a:lstStyle/>
                    <a:p>
                      <a:r>
                        <a:rPr lang="en-US" sz="1200" dirty="0"/>
                        <a:t>Term 3</a:t>
                      </a:r>
                    </a:p>
                  </a:txBody>
                  <a:tcPr/>
                </a:tc>
                <a:extLst>
                  <a:ext uri="{0D108BD9-81ED-4DB2-BD59-A6C34878D82A}">
                    <a16:rowId xmlns:a16="http://schemas.microsoft.com/office/drawing/2014/main" val="1796620650"/>
                  </a:ext>
                </a:extLst>
              </a:tr>
              <a:tr h="0">
                <a:tc>
                  <a:txBody>
                    <a:bodyPr/>
                    <a:lstStyle/>
                    <a:p>
                      <a:r>
                        <a:rPr lang="en-US" sz="1200" dirty="0"/>
                        <a:t>Document 1</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21698143"/>
                  </a:ext>
                </a:extLst>
              </a:tr>
              <a:tr h="137160">
                <a:tc>
                  <a:txBody>
                    <a:bodyPr/>
                    <a:lstStyle/>
                    <a:p>
                      <a:r>
                        <a:rPr lang="en-US" sz="1200" dirty="0"/>
                        <a:t>Document 2</a:t>
                      </a:r>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856712778"/>
                  </a:ext>
                </a:extLst>
              </a:tr>
              <a:tr h="0">
                <a:tc>
                  <a:txBody>
                    <a:bodyPr/>
                    <a:lstStyle/>
                    <a:p>
                      <a:r>
                        <a:rPr lang="en-US" sz="1200" dirty="0"/>
                        <a:t>Document 3</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309104"/>
                  </a:ext>
                </a:extLst>
              </a:tr>
              <a:tr h="121920">
                <a:tc>
                  <a:txBody>
                    <a:bodyPr/>
                    <a:lstStyle/>
                    <a:p>
                      <a:r>
                        <a:rPr lang="en-US" sz="1200" dirty="0"/>
                        <a:t>Document 4</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69166778"/>
                  </a:ext>
                </a:extLst>
              </a:tr>
            </a:tbl>
          </a:graphicData>
        </a:graphic>
      </p:graphicFrame>
    </p:spTree>
    <p:extLst>
      <p:ext uri="{BB962C8B-B14F-4D97-AF65-F5344CB8AC3E}">
        <p14:creationId xmlns:p14="http://schemas.microsoft.com/office/powerpoint/2010/main" val="221799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Classification Model with Naïve Bayes</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LSA</a:t>
            </a:r>
          </a:p>
          <a:p>
            <a:pPr lvl="1"/>
            <a:r>
              <a:rPr lang="en-US" dirty="0"/>
              <a:t>To document-concept matrix</a:t>
            </a:r>
          </a:p>
          <a:p>
            <a:endParaRPr lang="en-US" dirty="0"/>
          </a:p>
        </p:txBody>
      </p:sp>
      <p:pic>
        <p:nvPicPr>
          <p:cNvPr id="6" name="Picture 5">
            <a:extLst>
              <a:ext uri="{FF2B5EF4-FFF2-40B4-BE49-F238E27FC236}">
                <a16:creationId xmlns:a16="http://schemas.microsoft.com/office/drawing/2014/main" id="{07B37740-757F-434D-B405-EAF443E074AA}"/>
              </a:ext>
            </a:extLst>
          </p:cNvPr>
          <p:cNvPicPr>
            <a:picLocks noChangeAspect="1"/>
          </p:cNvPicPr>
          <p:nvPr/>
        </p:nvPicPr>
        <p:blipFill>
          <a:blip r:embed="rId3"/>
          <a:stretch>
            <a:fillRect/>
          </a:stretch>
        </p:blipFill>
        <p:spPr>
          <a:xfrm>
            <a:off x="3007204" y="4286769"/>
            <a:ext cx="5687378" cy="2106930"/>
          </a:xfrm>
          <a:prstGeom prst="rect">
            <a:avLst/>
          </a:prstGeom>
        </p:spPr>
      </p:pic>
      <p:sp>
        <p:nvSpPr>
          <p:cNvPr id="8" name="TextBox 7">
            <a:extLst>
              <a:ext uri="{FF2B5EF4-FFF2-40B4-BE49-F238E27FC236}">
                <a16:creationId xmlns:a16="http://schemas.microsoft.com/office/drawing/2014/main" id="{7EDA3DDB-FC6E-4EDC-9265-D590D644E76A}"/>
              </a:ext>
            </a:extLst>
          </p:cNvPr>
          <p:cNvSpPr txBox="1"/>
          <p:nvPr/>
        </p:nvSpPr>
        <p:spPr>
          <a:xfrm>
            <a:off x="8769425" y="6085922"/>
            <a:ext cx="886781" cy="307777"/>
          </a:xfrm>
          <a:prstGeom prst="rect">
            <a:avLst/>
          </a:prstGeom>
          <a:noFill/>
        </p:spPr>
        <p:txBody>
          <a:bodyPr wrap="none" rtlCol="0">
            <a:spAutoFit/>
          </a:bodyPr>
          <a:lstStyle/>
          <a:p>
            <a:r>
              <a:rPr lang="en-US" sz="1400" dirty="0"/>
              <a:t>words.df</a:t>
            </a:r>
          </a:p>
        </p:txBody>
      </p:sp>
      <p:graphicFrame>
        <p:nvGraphicFramePr>
          <p:cNvPr id="9" name="Table 8">
            <a:extLst>
              <a:ext uri="{FF2B5EF4-FFF2-40B4-BE49-F238E27FC236}">
                <a16:creationId xmlns:a16="http://schemas.microsoft.com/office/drawing/2014/main" id="{2555D8A0-76A2-49C0-99A1-33B0DB24D831}"/>
              </a:ext>
            </a:extLst>
          </p:cNvPr>
          <p:cNvGraphicFramePr>
            <a:graphicFrameLocks noGrp="1"/>
          </p:cNvGraphicFramePr>
          <p:nvPr>
            <p:extLst>
              <p:ext uri="{D42A27DB-BD31-4B8C-83A1-F6EECF244321}">
                <p14:modId xmlns:p14="http://schemas.microsoft.com/office/powerpoint/2010/main" val="2523076791"/>
              </p:ext>
            </p:extLst>
          </p:nvPr>
        </p:nvGraphicFramePr>
        <p:xfrm>
          <a:off x="7046912" y="2600956"/>
          <a:ext cx="4149408" cy="1371600"/>
        </p:xfrm>
        <a:graphic>
          <a:graphicData uri="http://schemas.openxmlformats.org/drawingml/2006/table">
            <a:tbl>
              <a:tblPr firstRow="1" bandRow="1">
                <a:tableStyleId>{5C22544A-7EE6-4342-B048-85BDC9FD1C3A}</a:tableStyleId>
              </a:tblPr>
              <a:tblGrid>
                <a:gridCol w="1143318">
                  <a:extLst>
                    <a:ext uri="{9D8B030D-6E8A-4147-A177-3AD203B41FA5}">
                      <a16:colId xmlns:a16="http://schemas.microsoft.com/office/drawing/2014/main" val="399941385"/>
                    </a:ext>
                  </a:extLst>
                </a:gridCol>
                <a:gridCol w="1002030">
                  <a:extLst>
                    <a:ext uri="{9D8B030D-6E8A-4147-A177-3AD203B41FA5}">
                      <a16:colId xmlns:a16="http://schemas.microsoft.com/office/drawing/2014/main" val="792731158"/>
                    </a:ext>
                  </a:extLst>
                </a:gridCol>
                <a:gridCol w="1002030">
                  <a:extLst>
                    <a:ext uri="{9D8B030D-6E8A-4147-A177-3AD203B41FA5}">
                      <a16:colId xmlns:a16="http://schemas.microsoft.com/office/drawing/2014/main" val="2212025640"/>
                    </a:ext>
                  </a:extLst>
                </a:gridCol>
                <a:gridCol w="1002030">
                  <a:extLst>
                    <a:ext uri="{9D8B030D-6E8A-4147-A177-3AD203B41FA5}">
                      <a16:colId xmlns:a16="http://schemas.microsoft.com/office/drawing/2014/main" val="3159768346"/>
                    </a:ext>
                  </a:extLst>
                </a:gridCol>
              </a:tblGrid>
              <a:tr h="152400">
                <a:tc>
                  <a:txBody>
                    <a:bodyPr/>
                    <a:lstStyle/>
                    <a:p>
                      <a:endParaRPr lang="en-US" sz="1200" dirty="0"/>
                    </a:p>
                  </a:txBody>
                  <a:tcPr/>
                </a:tc>
                <a:tc>
                  <a:txBody>
                    <a:bodyPr/>
                    <a:lstStyle/>
                    <a:p>
                      <a:r>
                        <a:rPr lang="en-US" sz="1200" dirty="0"/>
                        <a:t>Concept 1</a:t>
                      </a:r>
                    </a:p>
                  </a:txBody>
                  <a:tcPr/>
                </a:tc>
                <a:tc>
                  <a:txBody>
                    <a:bodyPr/>
                    <a:lstStyle/>
                    <a:p>
                      <a:r>
                        <a:rPr lang="en-US" sz="1200" dirty="0"/>
                        <a:t>Concept 2</a:t>
                      </a:r>
                    </a:p>
                  </a:txBody>
                  <a:tcPr/>
                </a:tc>
                <a:tc>
                  <a:txBody>
                    <a:bodyPr/>
                    <a:lstStyle/>
                    <a:p>
                      <a:r>
                        <a:rPr lang="en-US" sz="1200" dirty="0"/>
                        <a:t>Concept 3</a:t>
                      </a:r>
                    </a:p>
                  </a:txBody>
                  <a:tcPr/>
                </a:tc>
                <a:extLst>
                  <a:ext uri="{0D108BD9-81ED-4DB2-BD59-A6C34878D82A}">
                    <a16:rowId xmlns:a16="http://schemas.microsoft.com/office/drawing/2014/main" val="1796620650"/>
                  </a:ext>
                </a:extLst>
              </a:tr>
              <a:tr h="0">
                <a:tc>
                  <a:txBody>
                    <a:bodyPr/>
                    <a:lstStyle/>
                    <a:p>
                      <a:r>
                        <a:rPr lang="en-US" sz="1200" dirty="0"/>
                        <a:t>Document 1</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021698143"/>
                  </a:ext>
                </a:extLst>
              </a:tr>
              <a:tr h="137160">
                <a:tc>
                  <a:txBody>
                    <a:bodyPr/>
                    <a:lstStyle/>
                    <a:p>
                      <a:r>
                        <a:rPr lang="en-US" sz="1200" dirty="0"/>
                        <a:t>Document 2</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856712778"/>
                  </a:ext>
                </a:extLst>
              </a:tr>
              <a:tr h="0">
                <a:tc>
                  <a:txBody>
                    <a:bodyPr/>
                    <a:lstStyle/>
                    <a:p>
                      <a:r>
                        <a:rPr lang="en-US" sz="1200" dirty="0"/>
                        <a:t>Document 3</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309104"/>
                  </a:ext>
                </a:extLst>
              </a:tr>
              <a:tr h="0">
                <a:tc>
                  <a:txBody>
                    <a:bodyPr/>
                    <a:lstStyle/>
                    <a:p>
                      <a:r>
                        <a:rPr lang="en-US" sz="1200" dirty="0"/>
                        <a:t>Document 4</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269166778"/>
                  </a:ext>
                </a:extLst>
              </a:tr>
            </a:tbl>
          </a:graphicData>
        </a:graphic>
      </p:graphicFrame>
      <p:pic>
        <p:nvPicPr>
          <p:cNvPr id="12" name="Picture 11">
            <a:extLst>
              <a:ext uri="{FF2B5EF4-FFF2-40B4-BE49-F238E27FC236}">
                <a16:creationId xmlns:a16="http://schemas.microsoft.com/office/drawing/2014/main" id="{716FB25D-1312-410B-A235-88F7B4B8739B}"/>
              </a:ext>
            </a:extLst>
          </p:cNvPr>
          <p:cNvPicPr>
            <a:picLocks noChangeAspect="1"/>
          </p:cNvPicPr>
          <p:nvPr/>
        </p:nvPicPr>
        <p:blipFill>
          <a:blip r:embed="rId4"/>
          <a:stretch>
            <a:fillRect/>
          </a:stretch>
        </p:blipFill>
        <p:spPr>
          <a:xfrm>
            <a:off x="3007204" y="3286756"/>
            <a:ext cx="3408521" cy="493871"/>
          </a:xfrm>
          <a:prstGeom prst="rect">
            <a:avLst/>
          </a:prstGeom>
        </p:spPr>
      </p:pic>
    </p:spTree>
    <p:extLst>
      <p:ext uri="{BB962C8B-B14F-4D97-AF65-F5344CB8AC3E}">
        <p14:creationId xmlns:p14="http://schemas.microsoft.com/office/powerpoint/2010/main" val="7865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Classification Model with Naïve Bayes</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Labeling -- outcome variable</a:t>
            </a:r>
          </a:p>
          <a:p>
            <a:pPr lvl="1"/>
            <a:r>
              <a:rPr lang="en-US" dirty="0"/>
              <a:t>Top 30 as 1 and the rest as 0</a:t>
            </a:r>
          </a:p>
          <a:p>
            <a:r>
              <a:rPr lang="en-US" dirty="0"/>
              <a:t>Partitioning (outcome variable attached)</a:t>
            </a:r>
          </a:p>
          <a:p>
            <a:endParaRPr lang="en-US" dirty="0"/>
          </a:p>
          <a:p>
            <a:endParaRPr lang="en-US" dirty="0"/>
          </a:p>
        </p:txBody>
      </p:sp>
      <p:pic>
        <p:nvPicPr>
          <p:cNvPr id="5" name="Picture 4">
            <a:extLst>
              <a:ext uri="{FF2B5EF4-FFF2-40B4-BE49-F238E27FC236}">
                <a16:creationId xmlns:a16="http://schemas.microsoft.com/office/drawing/2014/main" id="{6FBB5C2C-56CF-4D07-B0FE-62AA11C442D5}"/>
              </a:ext>
            </a:extLst>
          </p:cNvPr>
          <p:cNvPicPr>
            <a:picLocks noChangeAspect="1"/>
          </p:cNvPicPr>
          <p:nvPr/>
        </p:nvPicPr>
        <p:blipFill>
          <a:blip r:embed="rId3"/>
          <a:stretch>
            <a:fillRect/>
          </a:stretch>
        </p:blipFill>
        <p:spPr>
          <a:xfrm>
            <a:off x="2939642" y="4401467"/>
            <a:ext cx="6060758" cy="2053590"/>
          </a:xfrm>
          <a:prstGeom prst="rect">
            <a:avLst/>
          </a:prstGeom>
        </p:spPr>
      </p:pic>
      <p:pic>
        <p:nvPicPr>
          <p:cNvPr id="10" name="Picture 9">
            <a:extLst>
              <a:ext uri="{FF2B5EF4-FFF2-40B4-BE49-F238E27FC236}">
                <a16:creationId xmlns:a16="http://schemas.microsoft.com/office/drawing/2014/main" id="{1A0E97FB-82A7-4BAC-99FA-17E514C2C9D6}"/>
              </a:ext>
            </a:extLst>
          </p:cNvPr>
          <p:cNvPicPr>
            <a:picLocks noChangeAspect="1"/>
          </p:cNvPicPr>
          <p:nvPr/>
        </p:nvPicPr>
        <p:blipFill>
          <a:blip r:embed="rId4"/>
          <a:stretch>
            <a:fillRect/>
          </a:stretch>
        </p:blipFill>
        <p:spPr>
          <a:xfrm>
            <a:off x="2939642" y="3409086"/>
            <a:ext cx="4380071" cy="858203"/>
          </a:xfrm>
          <a:prstGeom prst="rect">
            <a:avLst/>
          </a:prstGeom>
        </p:spPr>
      </p:pic>
    </p:spTree>
    <p:extLst>
      <p:ext uri="{BB962C8B-B14F-4D97-AF65-F5344CB8AC3E}">
        <p14:creationId xmlns:p14="http://schemas.microsoft.com/office/powerpoint/2010/main" val="4248419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861F-A749-47A0-A340-E7F124E12B30}"/>
              </a:ext>
            </a:extLst>
          </p:cNvPr>
          <p:cNvSpPr>
            <a:spLocks noGrp="1"/>
          </p:cNvSpPr>
          <p:nvPr>
            <p:ph type="title"/>
          </p:nvPr>
        </p:nvSpPr>
        <p:spPr/>
        <p:txBody>
          <a:bodyPr/>
          <a:lstStyle/>
          <a:p>
            <a:r>
              <a:rPr lang="en-US" dirty="0"/>
              <a:t>Classification Model with Naïve Bayes</a:t>
            </a:r>
          </a:p>
        </p:txBody>
      </p:sp>
      <p:sp>
        <p:nvSpPr>
          <p:cNvPr id="3" name="Content Placeholder 2">
            <a:extLst>
              <a:ext uri="{FF2B5EF4-FFF2-40B4-BE49-F238E27FC236}">
                <a16:creationId xmlns:a16="http://schemas.microsoft.com/office/drawing/2014/main" id="{A7567DAA-2DB0-40F0-B8DE-EA23CD99ED89}"/>
              </a:ext>
            </a:extLst>
          </p:cNvPr>
          <p:cNvSpPr>
            <a:spLocks noGrp="1"/>
          </p:cNvSpPr>
          <p:nvPr>
            <p:ph idx="1"/>
          </p:nvPr>
        </p:nvSpPr>
        <p:spPr/>
        <p:txBody>
          <a:bodyPr>
            <a:normAutofit/>
          </a:bodyPr>
          <a:lstStyle/>
          <a:p>
            <a:r>
              <a:rPr lang="en-US" dirty="0"/>
              <a:t>Naïve Bays classifier</a:t>
            </a:r>
          </a:p>
        </p:txBody>
      </p:sp>
      <p:sp>
        <p:nvSpPr>
          <p:cNvPr id="6" name="TextBox 5">
            <a:extLst>
              <a:ext uri="{FF2B5EF4-FFF2-40B4-BE49-F238E27FC236}">
                <a16:creationId xmlns:a16="http://schemas.microsoft.com/office/drawing/2014/main" id="{8064B114-95D2-4417-BB04-AEAEE8C7FA26}"/>
              </a:ext>
            </a:extLst>
          </p:cNvPr>
          <p:cNvSpPr txBox="1"/>
          <p:nvPr/>
        </p:nvSpPr>
        <p:spPr>
          <a:xfrm>
            <a:off x="6731570" y="4418172"/>
            <a:ext cx="1542410" cy="523220"/>
          </a:xfrm>
          <a:prstGeom prst="rect">
            <a:avLst/>
          </a:prstGeom>
          <a:noFill/>
        </p:spPr>
        <p:txBody>
          <a:bodyPr wrap="none" rtlCol="0">
            <a:spAutoFit/>
          </a:bodyPr>
          <a:lstStyle/>
          <a:p>
            <a:r>
              <a:rPr lang="en-US" sz="1400" dirty="0"/>
              <a:t>accuracy = 0.625</a:t>
            </a:r>
          </a:p>
          <a:p>
            <a:r>
              <a:rPr lang="en-US" sz="1400" dirty="0"/>
              <a:t>sensitivity = 0.5</a:t>
            </a:r>
          </a:p>
        </p:txBody>
      </p:sp>
      <p:pic>
        <p:nvPicPr>
          <p:cNvPr id="5" name="Picture 4">
            <a:extLst>
              <a:ext uri="{FF2B5EF4-FFF2-40B4-BE49-F238E27FC236}">
                <a16:creationId xmlns:a16="http://schemas.microsoft.com/office/drawing/2014/main" id="{AC2952DD-6F76-4B7C-8CA8-B88C5B05BB42}"/>
              </a:ext>
            </a:extLst>
          </p:cNvPr>
          <p:cNvPicPr>
            <a:picLocks noChangeAspect="1"/>
          </p:cNvPicPr>
          <p:nvPr/>
        </p:nvPicPr>
        <p:blipFill>
          <a:blip r:embed="rId3"/>
          <a:stretch>
            <a:fillRect/>
          </a:stretch>
        </p:blipFill>
        <p:spPr>
          <a:xfrm>
            <a:off x="2899312" y="2786063"/>
            <a:ext cx="5748338" cy="979646"/>
          </a:xfrm>
          <a:prstGeom prst="rect">
            <a:avLst/>
          </a:prstGeom>
        </p:spPr>
      </p:pic>
      <p:pic>
        <p:nvPicPr>
          <p:cNvPr id="10" name="Picture 9">
            <a:extLst>
              <a:ext uri="{FF2B5EF4-FFF2-40B4-BE49-F238E27FC236}">
                <a16:creationId xmlns:a16="http://schemas.microsoft.com/office/drawing/2014/main" id="{1CBD27F9-34EE-44E1-BEE0-BDE050312A5B}"/>
              </a:ext>
            </a:extLst>
          </p:cNvPr>
          <p:cNvPicPr>
            <a:picLocks noChangeAspect="1"/>
          </p:cNvPicPr>
          <p:nvPr/>
        </p:nvPicPr>
        <p:blipFill>
          <a:blip r:embed="rId4"/>
          <a:stretch>
            <a:fillRect/>
          </a:stretch>
        </p:blipFill>
        <p:spPr>
          <a:xfrm>
            <a:off x="8839927" y="2786065"/>
            <a:ext cx="2712244" cy="3165634"/>
          </a:xfrm>
          <a:prstGeom prst="rect">
            <a:avLst/>
          </a:prstGeom>
        </p:spPr>
      </p:pic>
      <p:sp>
        <p:nvSpPr>
          <p:cNvPr id="7" name="TextBox 6">
            <a:extLst>
              <a:ext uri="{FF2B5EF4-FFF2-40B4-BE49-F238E27FC236}">
                <a16:creationId xmlns:a16="http://schemas.microsoft.com/office/drawing/2014/main" id="{8D491960-0300-4978-915E-B8EEBAC579C0}"/>
              </a:ext>
            </a:extLst>
          </p:cNvPr>
          <p:cNvSpPr txBox="1"/>
          <p:nvPr/>
        </p:nvSpPr>
        <p:spPr>
          <a:xfrm>
            <a:off x="5485925" y="5427978"/>
            <a:ext cx="2978974" cy="523220"/>
          </a:xfrm>
          <a:prstGeom prst="rect">
            <a:avLst/>
          </a:prstGeom>
          <a:noFill/>
        </p:spPr>
        <p:txBody>
          <a:bodyPr wrap="square" rtlCol="0">
            <a:spAutoFit/>
          </a:bodyPr>
          <a:lstStyle/>
          <a:p>
            <a:r>
              <a:rPr lang="en-US" sz="1400" dirty="0"/>
              <a:t>May predict propensities and adjust threshold for classification</a:t>
            </a:r>
          </a:p>
        </p:txBody>
      </p:sp>
    </p:spTree>
    <p:extLst>
      <p:ext uri="{BB962C8B-B14F-4D97-AF65-F5344CB8AC3E}">
        <p14:creationId xmlns:p14="http://schemas.microsoft.com/office/powerpoint/2010/main" val="268528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Text as a Form of Data</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Text Is important</a:t>
            </a:r>
          </a:p>
          <a:p>
            <a:pPr lvl="1"/>
            <a:r>
              <a:rPr lang="en-US" dirty="0"/>
              <a:t>Text is just another form of data</a:t>
            </a:r>
          </a:p>
          <a:p>
            <a:pPr lvl="1"/>
            <a:r>
              <a:rPr lang="en-US" dirty="0"/>
              <a:t>Text is everywhere</a:t>
            </a:r>
          </a:p>
          <a:p>
            <a:pPr lvl="1"/>
            <a:r>
              <a:rPr lang="en-US" dirty="0"/>
              <a:t>In business, understanding customer feedback often requires understanding text</a:t>
            </a:r>
          </a:p>
          <a:p>
            <a:r>
              <a:rPr lang="en-US" dirty="0"/>
              <a:t>Text Is difficult</a:t>
            </a:r>
          </a:p>
          <a:p>
            <a:pPr lvl="1"/>
            <a:r>
              <a:rPr lang="en-US" dirty="0"/>
              <a:t>Text is unstructured data and relatively dirty</a:t>
            </a:r>
          </a:p>
          <a:p>
            <a:pPr lvl="1"/>
            <a:r>
              <a:rPr lang="en-US" dirty="0"/>
              <a:t>Intended for communication between people, context is important, much more so than with other forms of data</a:t>
            </a:r>
          </a:p>
          <a:p>
            <a:pPr lvl="1"/>
            <a:r>
              <a:rPr lang="en-US" dirty="0"/>
              <a:t>Need undergo a good amount of preprocessing before it can be used as input to a data mining algorithm</a:t>
            </a:r>
          </a:p>
        </p:txBody>
      </p:sp>
    </p:spTree>
    <p:extLst>
      <p:ext uri="{BB962C8B-B14F-4D97-AF65-F5344CB8AC3E}">
        <p14:creationId xmlns:p14="http://schemas.microsoft.com/office/powerpoint/2010/main" val="4124007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459B-1E6C-4C96-829F-B81DD002D1B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EC9FA1B-CE60-4FFB-AC6E-DFE816BAF1CD}"/>
              </a:ext>
            </a:extLst>
          </p:cNvPr>
          <p:cNvSpPr>
            <a:spLocks noGrp="1"/>
          </p:cNvSpPr>
          <p:nvPr>
            <p:ph idx="1"/>
          </p:nvPr>
        </p:nvSpPr>
        <p:spPr/>
        <p:txBody>
          <a:bodyPr>
            <a:noAutofit/>
          </a:bodyPr>
          <a:lstStyle/>
          <a:p>
            <a:r>
              <a:rPr lang="en-US" dirty="0"/>
              <a:t>Text is a form of data </a:t>
            </a:r>
          </a:p>
          <a:p>
            <a:r>
              <a:rPr lang="en-US" dirty="0"/>
              <a:t>Preprocessing steps are needed before text can be mined</a:t>
            </a:r>
          </a:p>
          <a:p>
            <a:r>
              <a:rPr lang="en-US" dirty="0"/>
              <a:t>The goal is to produce a matrix with terms and documents</a:t>
            </a:r>
          </a:p>
          <a:p>
            <a:r>
              <a:rPr lang="en-US" dirty="0"/>
              <a:t>Matrix with terms only may not be effective for modeling</a:t>
            </a:r>
          </a:p>
          <a:p>
            <a:r>
              <a:rPr lang="en-US" dirty="0"/>
              <a:t>A set of concepts represents most of the variation in the documents</a:t>
            </a:r>
          </a:p>
          <a:p>
            <a:r>
              <a:rPr lang="en-US" dirty="0"/>
              <a:t>Document </a:t>
            </a:r>
            <a:r>
              <a:rPr lang="en-US"/>
              <a:t>labels for </a:t>
            </a:r>
            <a:r>
              <a:rPr lang="en-US" dirty="0"/>
              <a:t>supervised modeling</a:t>
            </a:r>
          </a:p>
        </p:txBody>
      </p:sp>
    </p:spTree>
    <p:extLst>
      <p:ext uri="{BB962C8B-B14F-4D97-AF65-F5344CB8AC3E}">
        <p14:creationId xmlns:p14="http://schemas.microsoft.com/office/powerpoint/2010/main" val="25938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Text as a Form of Data</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Text mining or text analytics (TM/TA) examines large volumes of unstructured text</a:t>
            </a:r>
          </a:p>
          <a:p>
            <a:r>
              <a:rPr lang="en-US" dirty="0"/>
              <a:t>Extract new information, discover context, identify linguistic motifs</a:t>
            </a:r>
          </a:p>
          <a:p>
            <a:r>
              <a:rPr lang="en-US" dirty="0"/>
              <a:t>Transform the text and derive quantitative data that can be further analyzed</a:t>
            </a:r>
          </a:p>
          <a:p>
            <a:r>
              <a:rPr lang="en-US" dirty="0"/>
              <a:t>Text analysis protocol involves:</a:t>
            </a:r>
          </a:p>
          <a:p>
            <a:pPr lvl="1"/>
            <a:r>
              <a:rPr lang="en-US" dirty="0"/>
              <a:t>Construction of a document-term matrix (DTM)</a:t>
            </a:r>
          </a:p>
          <a:p>
            <a:pPr lvl="1"/>
            <a:r>
              <a:rPr lang="en-US" dirty="0"/>
              <a:t>Apply a statistical analysis or a machine learning techniques for prediction, clustering, classification, similarity search, network/sentiment analysis, or forecasting using the DTM</a:t>
            </a:r>
          </a:p>
          <a:p>
            <a:pPr lvl="1"/>
            <a:r>
              <a:rPr lang="en-US" dirty="0"/>
              <a:t>Apply and evaluate the technique to new data</a:t>
            </a:r>
          </a:p>
        </p:txBody>
      </p:sp>
    </p:spTree>
    <p:extLst>
      <p:ext uri="{BB962C8B-B14F-4D97-AF65-F5344CB8AC3E}">
        <p14:creationId xmlns:p14="http://schemas.microsoft.com/office/powerpoint/2010/main" val="323540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A Simple NLP/TM Example</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Preprocessing and transform unstructured text</a:t>
            </a:r>
          </a:p>
          <a:p>
            <a:pPr lvl="1"/>
            <a:r>
              <a:rPr lang="en-US" dirty="0"/>
              <a:t>Define and load the unstructured-text documents</a:t>
            </a:r>
          </a:p>
          <a:p>
            <a:pPr lvl="1"/>
            <a:r>
              <a:rPr lang="en-US" dirty="0"/>
              <a:t>Create a new </a:t>
            </a:r>
            <a:r>
              <a:rPr lang="en-US" dirty="0" err="1"/>
              <a:t>VCorpus</a:t>
            </a:r>
            <a:r>
              <a:rPr lang="en-US" dirty="0"/>
              <a:t> (volatile corpus) object</a:t>
            </a:r>
          </a:p>
          <a:p>
            <a:pPr lvl="1"/>
            <a:r>
              <a:rPr lang="en-US" dirty="0"/>
              <a:t>To-lower case transformation</a:t>
            </a:r>
          </a:p>
          <a:p>
            <a:pPr lvl="1"/>
            <a:r>
              <a:rPr lang="en-US" b="0" i="0" dirty="0">
                <a:solidFill>
                  <a:srgbClr val="2D2D2D"/>
                </a:solidFill>
                <a:effectLst/>
              </a:rPr>
              <a:t>Text pre-processing</a:t>
            </a:r>
          </a:p>
          <a:p>
            <a:pPr lvl="2"/>
            <a:r>
              <a:rPr lang="en-US" dirty="0"/>
              <a:t>Remove </a:t>
            </a:r>
            <a:r>
              <a:rPr lang="en-US" dirty="0" err="1"/>
              <a:t>Stopwords</a:t>
            </a:r>
            <a:endParaRPr lang="en-US" dirty="0"/>
          </a:p>
          <a:p>
            <a:pPr lvl="2"/>
            <a:r>
              <a:rPr lang="en-US" dirty="0"/>
              <a:t>Remove punctuation</a:t>
            </a:r>
          </a:p>
          <a:p>
            <a:pPr lvl="2"/>
            <a:r>
              <a:rPr lang="en-US" dirty="0"/>
              <a:t>Stemming: removal of plurals and action suffixes</a:t>
            </a:r>
          </a:p>
          <a:p>
            <a:pPr lvl="1"/>
            <a:r>
              <a:rPr lang="en-US" dirty="0"/>
              <a:t>Bags of words</a:t>
            </a:r>
          </a:p>
          <a:p>
            <a:pPr lvl="1"/>
            <a:r>
              <a:rPr lang="en-US" dirty="0"/>
              <a:t>Document-term matrix</a:t>
            </a:r>
          </a:p>
        </p:txBody>
      </p:sp>
    </p:spTree>
    <p:extLst>
      <p:ext uri="{BB962C8B-B14F-4D97-AF65-F5344CB8AC3E}">
        <p14:creationId xmlns:p14="http://schemas.microsoft.com/office/powerpoint/2010/main" val="232544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Define and Load the Unstructured-Text Documents</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Use tm package to do text mining</a:t>
            </a:r>
          </a:p>
        </p:txBody>
      </p:sp>
      <p:pic>
        <p:nvPicPr>
          <p:cNvPr id="10" name="Picture 9">
            <a:extLst>
              <a:ext uri="{FF2B5EF4-FFF2-40B4-BE49-F238E27FC236}">
                <a16:creationId xmlns:a16="http://schemas.microsoft.com/office/drawing/2014/main" id="{4C4BE386-32F3-42CF-9E5C-DB2103D50709}"/>
              </a:ext>
            </a:extLst>
          </p:cNvPr>
          <p:cNvPicPr>
            <a:picLocks noChangeAspect="1"/>
          </p:cNvPicPr>
          <p:nvPr/>
        </p:nvPicPr>
        <p:blipFill>
          <a:blip r:embed="rId2"/>
          <a:stretch>
            <a:fillRect/>
          </a:stretch>
        </p:blipFill>
        <p:spPr>
          <a:xfrm>
            <a:off x="3034128" y="2763169"/>
            <a:ext cx="5554028" cy="858203"/>
          </a:xfrm>
          <a:prstGeom prst="rect">
            <a:avLst/>
          </a:prstGeom>
        </p:spPr>
      </p:pic>
      <p:pic>
        <p:nvPicPr>
          <p:cNvPr id="12" name="Picture 11">
            <a:extLst>
              <a:ext uri="{FF2B5EF4-FFF2-40B4-BE49-F238E27FC236}">
                <a16:creationId xmlns:a16="http://schemas.microsoft.com/office/drawing/2014/main" id="{D76E417A-0E09-4733-B725-B586C8F59DB9}"/>
              </a:ext>
            </a:extLst>
          </p:cNvPr>
          <p:cNvPicPr>
            <a:picLocks noChangeAspect="1"/>
          </p:cNvPicPr>
          <p:nvPr/>
        </p:nvPicPr>
        <p:blipFill>
          <a:blip r:embed="rId3"/>
          <a:stretch>
            <a:fillRect/>
          </a:stretch>
        </p:blipFill>
        <p:spPr>
          <a:xfrm>
            <a:off x="3034128" y="3910266"/>
            <a:ext cx="6873716" cy="2323624"/>
          </a:xfrm>
          <a:prstGeom prst="rect">
            <a:avLst/>
          </a:prstGeom>
        </p:spPr>
      </p:pic>
    </p:spTree>
    <p:extLst>
      <p:ext uri="{BB962C8B-B14F-4D97-AF65-F5344CB8AC3E}">
        <p14:creationId xmlns:p14="http://schemas.microsoft.com/office/powerpoint/2010/main" val="30763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917D-C288-4DA4-AF87-BA07A7CA7EB5}"/>
              </a:ext>
            </a:extLst>
          </p:cNvPr>
          <p:cNvSpPr>
            <a:spLocks noGrp="1"/>
          </p:cNvSpPr>
          <p:nvPr>
            <p:ph type="title"/>
          </p:nvPr>
        </p:nvSpPr>
        <p:spPr/>
        <p:txBody>
          <a:bodyPr/>
          <a:lstStyle/>
          <a:p>
            <a:r>
              <a:rPr lang="en-US" dirty="0"/>
              <a:t>Create a New Corpus Object</a:t>
            </a:r>
          </a:p>
        </p:txBody>
      </p:sp>
      <p:sp>
        <p:nvSpPr>
          <p:cNvPr id="3" name="Content Placeholder 2">
            <a:extLst>
              <a:ext uri="{FF2B5EF4-FFF2-40B4-BE49-F238E27FC236}">
                <a16:creationId xmlns:a16="http://schemas.microsoft.com/office/drawing/2014/main" id="{AD6F42F6-94A1-4641-AACB-DF9A1D63DF5B}"/>
              </a:ext>
            </a:extLst>
          </p:cNvPr>
          <p:cNvSpPr>
            <a:spLocks noGrp="1"/>
          </p:cNvSpPr>
          <p:nvPr>
            <p:ph idx="1"/>
          </p:nvPr>
        </p:nvSpPr>
        <p:spPr/>
        <p:txBody>
          <a:bodyPr/>
          <a:lstStyle/>
          <a:p>
            <a:r>
              <a:rPr lang="en-US" dirty="0"/>
              <a:t>Corpus is a collection of documents</a:t>
            </a:r>
          </a:p>
          <a:p>
            <a:r>
              <a:rPr lang="en-US" dirty="0"/>
              <a:t>The function </a:t>
            </a:r>
            <a:r>
              <a:rPr lang="en-US" dirty="0" err="1"/>
              <a:t>VCorpus</a:t>
            </a:r>
            <a:r>
              <a:rPr lang="en-US" dirty="0"/>
              <a:t>() creates a volatile corpus</a:t>
            </a:r>
          </a:p>
          <a:p>
            <a:pPr lvl="1"/>
            <a:r>
              <a:rPr lang="en-US" dirty="0"/>
              <a:t>The object includes all the text and some meta-data about the text</a:t>
            </a:r>
          </a:p>
        </p:txBody>
      </p:sp>
      <p:pic>
        <p:nvPicPr>
          <p:cNvPr id="6" name="Picture 5">
            <a:extLst>
              <a:ext uri="{FF2B5EF4-FFF2-40B4-BE49-F238E27FC236}">
                <a16:creationId xmlns:a16="http://schemas.microsoft.com/office/drawing/2014/main" id="{F767A82D-1FFF-4D1C-923E-4F6CA63EA4BB}"/>
              </a:ext>
            </a:extLst>
          </p:cNvPr>
          <p:cNvPicPr>
            <a:picLocks noChangeAspect="1"/>
          </p:cNvPicPr>
          <p:nvPr/>
        </p:nvPicPr>
        <p:blipFill>
          <a:blip r:embed="rId2"/>
          <a:stretch>
            <a:fillRect/>
          </a:stretch>
        </p:blipFill>
        <p:spPr>
          <a:xfrm>
            <a:off x="2967558" y="3518702"/>
            <a:ext cx="5262563" cy="2801303"/>
          </a:xfrm>
          <a:prstGeom prst="rect">
            <a:avLst/>
          </a:prstGeom>
        </p:spPr>
      </p:pic>
      <p:sp>
        <p:nvSpPr>
          <p:cNvPr id="7" name="TextBox 6">
            <a:extLst>
              <a:ext uri="{FF2B5EF4-FFF2-40B4-BE49-F238E27FC236}">
                <a16:creationId xmlns:a16="http://schemas.microsoft.com/office/drawing/2014/main" id="{F177E117-5604-42BC-BA8E-09D296B972D8}"/>
              </a:ext>
            </a:extLst>
          </p:cNvPr>
          <p:cNvSpPr txBox="1"/>
          <p:nvPr/>
        </p:nvSpPr>
        <p:spPr>
          <a:xfrm>
            <a:off x="8411348" y="3518702"/>
            <a:ext cx="2912036" cy="954107"/>
          </a:xfrm>
          <a:prstGeom prst="rect">
            <a:avLst/>
          </a:prstGeom>
          <a:noFill/>
        </p:spPr>
        <p:txBody>
          <a:bodyPr wrap="square">
            <a:spAutoFit/>
          </a:bodyPr>
          <a:lstStyle/>
          <a:p>
            <a:r>
              <a:rPr lang="en-US" sz="1400" dirty="0"/>
              <a:t>The goal is to process the text and produce structured quantitative representation of the original unstructured text.</a:t>
            </a:r>
          </a:p>
        </p:txBody>
      </p:sp>
    </p:spTree>
    <p:extLst>
      <p:ext uri="{BB962C8B-B14F-4D97-AF65-F5344CB8AC3E}">
        <p14:creationId xmlns:p14="http://schemas.microsoft.com/office/powerpoint/2010/main" val="395004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08F7-90CB-4EC7-B4F7-5ECB932DB0C1}"/>
              </a:ext>
            </a:extLst>
          </p:cNvPr>
          <p:cNvSpPr>
            <a:spLocks noGrp="1"/>
          </p:cNvSpPr>
          <p:nvPr>
            <p:ph type="title"/>
          </p:nvPr>
        </p:nvSpPr>
        <p:spPr/>
        <p:txBody>
          <a:bodyPr/>
          <a:lstStyle/>
          <a:p>
            <a:r>
              <a:rPr lang="en-US" dirty="0"/>
              <a:t>To-Lower Case Transformation</a:t>
            </a:r>
          </a:p>
        </p:txBody>
      </p:sp>
      <p:sp>
        <p:nvSpPr>
          <p:cNvPr id="3" name="Content Placeholder 2">
            <a:extLst>
              <a:ext uri="{FF2B5EF4-FFF2-40B4-BE49-F238E27FC236}">
                <a16:creationId xmlns:a16="http://schemas.microsoft.com/office/drawing/2014/main" id="{4F84C3C1-5699-4FEE-8EF5-CDFA5BF03DAC}"/>
              </a:ext>
            </a:extLst>
          </p:cNvPr>
          <p:cNvSpPr>
            <a:spLocks noGrp="1"/>
          </p:cNvSpPr>
          <p:nvPr>
            <p:ph idx="1"/>
          </p:nvPr>
        </p:nvSpPr>
        <p:spPr/>
        <p:txBody>
          <a:bodyPr/>
          <a:lstStyle/>
          <a:p>
            <a:r>
              <a:rPr lang="en-US" dirty="0"/>
              <a:t>Convert everything to lower case</a:t>
            </a:r>
          </a:p>
        </p:txBody>
      </p:sp>
      <p:pic>
        <p:nvPicPr>
          <p:cNvPr id="5" name="Picture 4">
            <a:extLst>
              <a:ext uri="{FF2B5EF4-FFF2-40B4-BE49-F238E27FC236}">
                <a16:creationId xmlns:a16="http://schemas.microsoft.com/office/drawing/2014/main" id="{32727CD7-7A3F-455D-B46E-7A4465C94733}"/>
              </a:ext>
            </a:extLst>
          </p:cNvPr>
          <p:cNvPicPr>
            <a:picLocks noChangeAspect="1"/>
          </p:cNvPicPr>
          <p:nvPr/>
        </p:nvPicPr>
        <p:blipFill>
          <a:blip r:embed="rId3"/>
          <a:stretch>
            <a:fillRect/>
          </a:stretch>
        </p:blipFill>
        <p:spPr>
          <a:xfrm>
            <a:off x="2994863" y="2920392"/>
            <a:ext cx="5254466" cy="1935004"/>
          </a:xfrm>
          <a:prstGeom prst="rect">
            <a:avLst/>
          </a:prstGeom>
        </p:spPr>
      </p:pic>
    </p:spTree>
    <p:extLst>
      <p:ext uri="{BB962C8B-B14F-4D97-AF65-F5344CB8AC3E}">
        <p14:creationId xmlns:p14="http://schemas.microsoft.com/office/powerpoint/2010/main" val="35371818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26815</TotalTime>
  <Words>3643</Words>
  <Application>Microsoft Office PowerPoint</Application>
  <PresentationFormat>Widescreen</PresentationFormat>
  <Paragraphs>508</Paragraphs>
  <Slides>40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 Math</vt:lpstr>
      <vt:lpstr>Century Gothic</vt:lpstr>
      <vt:lpstr>Wingdings 3</vt:lpstr>
      <vt:lpstr>Wisp</vt:lpstr>
      <vt:lpstr>CSDA 5430 Predictive Analytics</vt:lpstr>
      <vt:lpstr>Introduction</vt:lpstr>
      <vt:lpstr>Text as a Form of Data</vt:lpstr>
      <vt:lpstr>Text as a Form of Data</vt:lpstr>
      <vt:lpstr>Text as a Form of Data</vt:lpstr>
      <vt:lpstr>A Simple NLP/TM Example</vt:lpstr>
      <vt:lpstr>Define and Load the Unstructured-Text Documents</vt:lpstr>
      <vt:lpstr>Create a New Corpus Object</vt:lpstr>
      <vt:lpstr>To-Lower Case Transformation</vt:lpstr>
      <vt:lpstr>Text Pre-Processing</vt:lpstr>
      <vt:lpstr>Bags of Words</vt:lpstr>
      <vt:lpstr>Document-Term Matrix</vt:lpstr>
      <vt:lpstr>Document-Term Matrix</vt:lpstr>
      <vt:lpstr>Document-Term Matrix</vt:lpstr>
      <vt:lpstr>Case-Study: Job Ranking</vt:lpstr>
      <vt:lpstr>Case-Study: Job Ranking</vt:lpstr>
      <vt:lpstr>Case-Study: Job Ranking</vt:lpstr>
      <vt:lpstr>Make a VCorpus Object</vt:lpstr>
      <vt:lpstr>Clean the VCorpus Object</vt:lpstr>
      <vt:lpstr>Build Document-Term Matrix</vt:lpstr>
      <vt:lpstr>Build Document-Term Matrix</vt:lpstr>
      <vt:lpstr>Term Frequency (TF)</vt:lpstr>
      <vt:lpstr>Term Frequency (TF)</vt:lpstr>
      <vt:lpstr>Word Cloud</vt:lpstr>
      <vt:lpstr>Text Mining Analytics</vt:lpstr>
      <vt:lpstr>Text Mining Analytics – Classification</vt:lpstr>
      <vt:lpstr>Text Mining Analytics – Classification</vt:lpstr>
      <vt:lpstr>Inverse Document Frequency (IDF)</vt:lpstr>
      <vt:lpstr>Inverse Document Frequency (IDF)</vt:lpstr>
      <vt:lpstr>TF-IDF</vt:lpstr>
      <vt:lpstr>TF-IDF</vt:lpstr>
      <vt:lpstr>TF-IDF</vt:lpstr>
      <vt:lpstr>TF-IDF</vt:lpstr>
      <vt:lpstr>Dimension Reduction with LSA</vt:lpstr>
      <vt:lpstr>Classification Model with Naïve Bayes</vt:lpstr>
      <vt:lpstr>Classification Model with Naïve Bayes</vt:lpstr>
      <vt:lpstr>Classification Model with Naïve Bayes</vt:lpstr>
      <vt:lpstr>Classification Model with Naïve Bayes</vt:lpstr>
      <vt:lpstr>Classification Model with Naïve Bayes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06</dc:title>
  <dc:creator>Jiangping Wang</dc:creator>
  <cp:lastModifiedBy>Jiangping Wang</cp:lastModifiedBy>
  <cp:revision>1034</cp:revision>
  <dcterms:created xsi:type="dcterms:W3CDTF">2021-06-06T13:08:34Z</dcterms:created>
  <dcterms:modified xsi:type="dcterms:W3CDTF">2024-02-22T18:53:15Z</dcterms:modified>
</cp:coreProperties>
</file>