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36"/>
  </p:notesMasterIdLst>
  <p:sldIdLst>
    <p:sldId id="256" r:id="rId2"/>
    <p:sldId id="281" r:id="rId3"/>
    <p:sldId id="257" r:id="rId4"/>
    <p:sldId id="258" r:id="rId5"/>
    <p:sldId id="297" r:id="rId6"/>
    <p:sldId id="307" r:id="rId7"/>
    <p:sldId id="283" r:id="rId8"/>
    <p:sldId id="277" r:id="rId9"/>
    <p:sldId id="305" r:id="rId10"/>
    <p:sldId id="308" r:id="rId11"/>
    <p:sldId id="334" r:id="rId12"/>
    <p:sldId id="286" r:id="rId13"/>
    <p:sldId id="329" r:id="rId14"/>
    <p:sldId id="298" r:id="rId15"/>
    <p:sldId id="330" r:id="rId16"/>
    <p:sldId id="288" r:id="rId17"/>
    <p:sldId id="335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8" r:id="rId32"/>
    <p:sldId id="331" r:id="rId33"/>
    <p:sldId id="332" r:id="rId34"/>
    <p:sldId id="33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3541" autoAdjust="0"/>
  </p:normalViewPr>
  <p:slideViewPr>
    <p:cSldViewPr snapToGrid="0">
      <p:cViewPr varScale="1">
        <p:scale>
          <a:sx n="81" d="100"/>
          <a:sy n="81" d="100"/>
        </p:scale>
        <p:origin x="324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https://www.socr.umich.edu/people/dinov/courses/DSPA_notes/11_Apriory_AssocRuleLearning.html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&lt;- </a:t>
            </a:r>
            <a:r>
              <a:rPr lang="en-US" dirty="0" err="1"/>
              <a:t>apriori</a:t>
            </a:r>
            <a:r>
              <a:rPr lang="en-US" dirty="0"/>
              <a:t>(</a:t>
            </a:r>
            <a:r>
              <a:rPr lang="en-US" dirty="0" err="1"/>
              <a:t>item.trans</a:t>
            </a:r>
            <a:r>
              <a:rPr lang="en-US" dirty="0"/>
              <a:t>, parameter = list(supp = 0.2, conf = 0.5, target = "rules"))</a:t>
            </a:r>
          </a:p>
          <a:p>
            <a:r>
              <a:rPr lang="en-US" dirty="0"/>
              <a:t># may use </a:t>
            </a:r>
            <a:r>
              <a:rPr lang="en-US" dirty="0" err="1"/>
              <a:t>minlen</a:t>
            </a:r>
            <a:endParaRPr lang="en-US" dirty="0"/>
          </a:p>
          <a:p>
            <a:r>
              <a:rPr lang="en-US" dirty="0"/>
              <a:t># inspect rules</a:t>
            </a:r>
          </a:p>
          <a:p>
            <a:r>
              <a:rPr lang="en-US" dirty="0"/>
              <a:t>inspect(head(sort(rules, by = "lift"), n = 6))</a:t>
            </a:r>
          </a:p>
          <a:p>
            <a:r>
              <a:rPr lang="en-US" dirty="0" err="1"/>
              <a:t>rules.tbl</a:t>
            </a:r>
            <a:r>
              <a:rPr lang="en-US" dirty="0"/>
              <a:t> &lt;- inspect(rules)</a:t>
            </a:r>
          </a:p>
          <a:p>
            <a:r>
              <a:rPr lang="en-US" dirty="0" err="1"/>
              <a:t>rules.tbl</a:t>
            </a:r>
            <a:r>
              <a:rPr lang="en-US" dirty="0"/>
              <a:t>[</a:t>
            </a:r>
            <a:r>
              <a:rPr lang="en-US" dirty="0" err="1"/>
              <a:t>rules.tbl$support</a:t>
            </a:r>
            <a:r>
              <a:rPr lang="en-US" dirty="0"/>
              <a:t> &gt;= 0.2 &amp; </a:t>
            </a:r>
            <a:r>
              <a:rPr lang="en-US" dirty="0" err="1"/>
              <a:t>rules.tbl$confidence</a:t>
            </a:r>
            <a:r>
              <a:rPr lang="en-US" dirty="0"/>
              <a:t> &gt;= 0.7,]</a:t>
            </a:r>
          </a:p>
          <a:p>
            <a:r>
              <a:rPr lang="en-US" dirty="0"/>
              <a:t># do we see this rule: {charcoal, lighter, chicken wings} =&gt; {barbecue sauce}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8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4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transactions:</a:t>
            </a:r>
          </a:p>
          <a:p>
            <a:r>
              <a:rPr lang="en-US" dirty="0"/>
              <a:t>charcoal, lighter</a:t>
            </a:r>
          </a:p>
          <a:p>
            <a:r>
              <a:rPr lang="en-US" dirty="0"/>
              <a:t>charcoal, lighter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charcoal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charcoal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Rule 1. charcoal -&gt; lighter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support(charcoal -&gt; lighter) = p(charcoal &amp; lighter) =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confidence (charcoal -&gt; lighter) = p(charcoal &amp; lighter) / p(charcoal) = 0.5/1 =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lift (charcoal -&gt; lighter) = 0.5/0.5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Rule 2. lighter -&gt; charcoal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Support (lighter -&gt; charcoal) = p(lighter &amp; charcoal) =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confidence (lighter -&gt; charcoal) = p(lighter &amp; charcoal) / p(lighter) = 0.5/0.5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lift (lighter -&gt; charcoal) = 1/1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92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sep</a:t>
            </a:r>
            <a:r>
              <a:rPr lang="en-US" dirty="0"/>
              <a:t>: a character string specifying how fields are separated in the data file.</a:t>
            </a:r>
          </a:p>
          <a:p>
            <a:r>
              <a:rPr lang="en-US" dirty="0"/>
              <a:t># skip: number of lines to skip in the file before start reading data.</a:t>
            </a:r>
          </a:p>
          <a:p>
            <a:r>
              <a:rPr lang="en-US" dirty="0"/>
              <a:t># </a:t>
            </a:r>
            <a:r>
              <a:rPr lang="en-US" dirty="0" err="1"/>
              <a:t>rm.duplicates</a:t>
            </a:r>
            <a:r>
              <a:rPr lang="en-US" dirty="0"/>
              <a:t>: a logical value specifying if duplicate items should be removed from the transactions.</a:t>
            </a:r>
          </a:p>
          <a:p>
            <a:r>
              <a:rPr lang="en-US" dirty="0"/>
              <a:t>med&lt;-</a:t>
            </a:r>
            <a:r>
              <a:rPr lang="en-US" dirty="0" err="1"/>
              <a:t>read.transactions</a:t>
            </a:r>
            <a:r>
              <a:rPr lang="en-US" dirty="0"/>
              <a:t>("medication.csv", </a:t>
            </a:r>
            <a:r>
              <a:rPr lang="en-US" dirty="0" err="1"/>
              <a:t>sep</a:t>
            </a:r>
            <a:r>
              <a:rPr lang="en-US" dirty="0"/>
              <a:t> = ",", skip = 1, </a:t>
            </a:r>
            <a:r>
              <a:rPr lang="en-US" dirty="0" err="1"/>
              <a:t>rm.duplicates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4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for </a:t>
            </a:r>
            <a:r>
              <a:rPr lang="en-US" dirty="0" err="1"/>
              <a:t>plotly</a:t>
            </a:r>
            <a:r>
              <a:rPr lang="en-US" dirty="0"/>
              <a:t> view</a:t>
            </a:r>
          </a:p>
          <a:p>
            <a:r>
              <a:rPr lang="en-US" dirty="0"/>
              <a:t># convert the data to a matrix</a:t>
            </a:r>
          </a:p>
          <a:p>
            <a:r>
              <a:rPr lang="en-US" dirty="0"/>
              <a:t>mat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med@data</a:t>
            </a:r>
            <a:r>
              <a:rPr lang="en-US" dirty="0"/>
              <a:t>)</a:t>
            </a:r>
          </a:p>
          <a:p>
            <a:r>
              <a:rPr lang="en-US" dirty="0"/>
              <a:t># View matrix as image</a:t>
            </a:r>
          </a:p>
          <a:p>
            <a:r>
              <a:rPr lang="en-US" dirty="0"/>
              <a:t># image(mat)</a:t>
            </a:r>
          </a:p>
          <a:p>
            <a:endParaRPr lang="en-US" dirty="0"/>
          </a:p>
          <a:p>
            <a:r>
              <a:rPr lang="en-US" dirty="0"/>
              <a:t># capture the row/column names</a:t>
            </a:r>
          </a:p>
          <a:p>
            <a:r>
              <a:rPr lang="en-US" dirty="0" err="1"/>
              <a:t>rowNames</a:t>
            </a:r>
            <a:r>
              <a:rPr lang="en-US" dirty="0"/>
              <a:t> &lt;- </a:t>
            </a:r>
            <a:r>
              <a:rPr lang="en-US" dirty="0" err="1"/>
              <a:t>med@itemInfo$labels</a:t>
            </a:r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 &lt;- paste0("S", c(1:dim(mat)[2]))</a:t>
            </a:r>
          </a:p>
          <a:p>
            <a:r>
              <a:rPr lang="en-US" dirty="0" err="1"/>
              <a:t>rownames</a:t>
            </a:r>
            <a:r>
              <a:rPr lang="en-US" dirty="0"/>
              <a:t>(mat) &lt;- </a:t>
            </a:r>
            <a:r>
              <a:rPr lang="en-US" dirty="0" err="1"/>
              <a:t>rowNames</a:t>
            </a:r>
            <a:endParaRPr lang="en-US" dirty="0"/>
          </a:p>
          <a:p>
            <a:r>
              <a:rPr lang="en-US" dirty="0" err="1"/>
              <a:t>colnames</a:t>
            </a:r>
            <a:r>
              <a:rPr lang="en-US" dirty="0"/>
              <a:t>(mat) &lt;- </a:t>
            </a:r>
            <a:r>
              <a:rPr lang="en-US" dirty="0" err="1"/>
              <a:t>colNames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convert matrix to DF for processing, order rows based on their average (across subjects/cases/columns), back to matrix for display</a:t>
            </a:r>
          </a:p>
          <a:p>
            <a:r>
              <a:rPr lang="en-US" dirty="0"/>
              <a:t>df &lt;- </a:t>
            </a:r>
            <a:r>
              <a:rPr lang="en-US" dirty="0" err="1"/>
              <a:t>as.data.frame</a:t>
            </a:r>
            <a:r>
              <a:rPr lang="en-US" dirty="0"/>
              <a:t>(1*mat)</a:t>
            </a:r>
          </a:p>
          <a:p>
            <a:r>
              <a:rPr lang="en-US" dirty="0" err="1"/>
              <a:t>df$avg</a:t>
            </a:r>
            <a:r>
              <a:rPr lang="en-US" dirty="0"/>
              <a:t> &lt;- </a:t>
            </a:r>
            <a:r>
              <a:rPr lang="en-US" dirty="0" err="1"/>
              <a:t>rowMeans</a:t>
            </a:r>
            <a:r>
              <a:rPr lang="en-US" dirty="0"/>
              <a:t>(df)</a:t>
            </a:r>
          </a:p>
          <a:p>
            <a:r>
              <a:rPr lang="en-US" dirty="0" err="1"/>
              <a:t>dfOrdered</a:t>
            </a:r>
            <a:r>
              <a:rPr lang="en-US" dirty="0"/>
              <a:t> &lt;- df[order(</a:t>
            </a:r>
            <a:r>
              <a:rPr lang="en-US" dirty="0" err="1"/>
              <a:t>df$avg</a:t>
            </a:r>
            <a:r>
              <a:rPr lang="en-US" dirty="0"/>
              <a:t>, decreasing = T), ]</a:t>
            </a:r>
          </a:p>
          <a:p>
            <a:r>
              <a:rPr lang="en-US" dirty="0" err="1"/>
              <a:t>matOrdered</a:t>
            </a:r>
            <a:r>
              <a:rPr lang="en-US" dirty="0"/>
              <a:t>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track the ordered row names</a:t>
            </a:r>
          </a:p>
          <a:p>
            <a:r>
              <a:rPr lang="en-US" dirty="0" err="1"/>
              <a:t>rowNames</a:t>
            </a:r>
            <a:r>
              <a:rPr lang="en-US" dirty="0"/>
              <a:t> &lt;- 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r>
              <a:rPr lang="en-US" dirty="0" err="1"/>
              <a:t>colNames</a:t>
            </a:r>
            <a:r>
              <a:rPr lang="en-US" dirty="0"/>
              <a:t> &lt;-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2D top 20 terms bar plot</a:t>
            </a:r>
          </a:p>
          <a:p>
            <a:r>
              <a:rPr lang="en-US" dirty="0"/>
              <a:t># To order the meds based on "avg", instead of alphabetically (mind the "-" sign to order Large to small!)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(x = reorder(</a:t>
            </a:r>
            <a:r>
              <a:rPr lang="en-US" dirty="0" err="1"/>
              <a:t>rowNames</a:t>
            </a:r>
            <a:r>
              <a:rPr lang="en-US" dirty="0"/>
              <a:t>[c(1:20)], -</a:t>
            </a:r>
            <a:r>
              <a:rPr lang="en-US" dirty="0" err="1"/>
              <a:t>dfOrdered</a:t>
            </a:r>
            <a:r>
              <a:rPr lang="en-US" dirty="0"/>
              <a:t>[1:20, "avg"]), y=</a:t>
            </a:r>
            <a:r>
              <a:rPr lang="en-US" dirty="0" err="1"/>
              <a:t>dfOrdered</a:t>
            </a:r>
            <a:r>
              <a:rPr lang="en-US" dirty="0"/>
              <a:t>[1:20, "avg"], name="Top 20 Meds", type="bar")  %&gt;%</a:t>
            </a:r>
          </a:p>
          <a:p>
            <a:r>
              <a:rPr lang="en-US" dirty="0"/>
              <a:t>  layout(title='Frequency of Medications (Top 20) based on averaging across Cases',</a:t>
            </a:r>
          </a:p>
          <a:p>
            <a:r>
              <a:rPr lang="en-US" dirty="0"/>
              <a:t>         </a:t>
            </a:r>
            <a:r>
              <a:rPr lang="en-US" dirty="0" err="1"/>
              <a:t>xaxis</a:t>
            </a:r>
            <a:r>
              <a:rPr lang="en-US" dirty="0"/>
              <a:t> = list(title="Term"),</a:t>
            </a:r>
          </a:p>
          <a:p>
            <a:r>
              <a:rPr lang="en-US" dirty="0"/>
              <a:t>         </a:t>
            </a:r>
            <a:r>
              <a:rPr lang="en-US" dirty="0" err="1"/>
              <a:t>yaxis</a:t>
            </a:r>
            <a:r>
              <a:rPr lang="en-US" dirty="0"/>
              <a:t> = list(title="Relative Frequency"))</a:t>
            </a:r>
          </a:p>
          <a:p>
            <a:endParaRPr lang="en-US" dirty="0"/>
          </a:p>
          <a:p>
            <a:r>
              <a:rPr lang="en-US" dirty="0"/>
              <a:t># 3D surface plot</a:t>
            </a:r>
          </a:p>
          <a:p>
            <a:r>
              <a:rPr lang="en-US" dirty="0" err="1"/>
              <a:t>plot_ly</a:t>
            </a:r>
            <a:r>
              <a:rPr lang="en-US" dirty="0"/>
              <a:t>(x = </a:t>
            </a:r>
            <a:r>
              <a:rPr lang="en-US" dirty="0" err="1"/>
              <a:t>colNames</a:t>
            </a:r>
            <a:r>
              <a:rPr lang="en-US" dirty="0"/>
              <a:t>, y = </a:t>
            </a:r>
            <a:r>
              <a:rPr lang="en-US" dirty="0" err="1"/>
              <a:t>rowNames</a:t>
            </a:r>
            <a:r>
              <a:rPr lang="en-US" dirty="0"/>
              <a:t>, z = 2*</a:t>
            </a:r>
            <a:r>
              <a:rPr lang="en-US" dirty="0" err="1"/>
              <a:t>matOrdered</a:t>
            </a:r>
            <a:r>
              <a:rPr lang="en-US" dirty="0"/>
              <a:t>, type = "surface") %&gt;%</a:t>
            </a:r>
          </a:p>
          <a:p>
            <a:r>
              <a:rPr lang="en-US" dirty="0"/>
              <a:t>  layout(title='Term (X) by Sample (Y) Frequency (Z) Plot',</a:t>
            </a:r>
          </a:p>
          <a:p>
            <a:r>
              <a:rPr lang="en-US" dirty="0"/>
              <a:t>         </a:t>
            </a:r>
            <a:r>
              <a:rPr lang="en-US" dirty="0" err="1"/>
              <a:t>xaxis</a:t>
            </a:r>
            <a:r>
              <a:rPr lang="en-US" dirty="0"/>
              <a:t> = list(title="Term"),</a:t>
            </a:r>
          </a:p>
          <a:p>
            <a:r>
              <a:rPr lang="en-US" dirty="0"/>
              <a:t>         </a:t>
            </a:r>
            <a:r>
              <a:rPr lang="en-US" dirty="0" err="1"/>
              <a:t>yaxis</a:t>
            </a:r>
            <a:r>
              <a:rPr lang="en-US" dirty="0"/>
              <a:t> = list(title="Sample ID")) %&gt;% </a:t>
            </a:r>
            <a:r>
              <a:rPr lang="en-US" dirty="0" err="1"/>
              <a:t>hide_colorbar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define a generic </a:t>
            </a:r>
            <a:r>
              <a:rPr lang="en-US" dirty="0" err="1"/>
              <a:t>plot_ly</a:t>
            </a:r>
            <a:r>
              <a:rPr lang="en-US" dirty="0"/>
              <a:t> </a:t>
            </a:r>
            <a:r>
              <a:rPr lang="en-US" dirty="0" err="1"/>
              <a:t>ItemFrequency</a:t>
            </a:r>
            <a:r>
              <a:rPr lang="en-US" dirty="0"/>
              <a:t> plotting function</a:t>
            </a:r>
          </a:p>
          <a:p>
            <a:r>
              <a:rPr lang="en-US" dirty="0" err="1"/>
              <a:t>itemFrequencyPlotly</a:t>
            </a:r>
            <a:r>
              <a:rPr lang="en-US" dirty="0"/>
              <a:t> &lt;- function(</a:t>
            </a:r>
            <a:r>
              <a:rPr lang="en-US" dirty="0" err="1"/>
              <a:t>transactionObject</a:t>
            </a:r>
            <a:r>
              <a:rPr lang="en-US" dirty="0"/>
              <a:t>, </a:t>
            </a:r>
            <a:r>
              <a:rPr lang="en-US" dirty="0" err="1"/>
              <a:t>numTopItemps</a:t>
            </a:r>
            <a:r>
              <a:rPr lang="en-US" dirty="0"/>
              <a:t> = 10, name="") {</a:t>
            </a:r>
          </a:p>
          <a:p>
            <a:r>
              <a:rPr lang="en-US" dirty="0"/>
              <a:t>  name &lt;- </a:t>
            </a:r>
            <a:r>
              <a:rPr lang="en-US" dirty="0" err="1"/>
              <a:t>ifelse</a:t>
            </a:r>
            <a:r>
              <a:rPr lang="en-US" dirty="0"/>
              <a:t>(name=="", </a:t>
            </a:r>
          </a:p>
          <a:p>
            <a:r>
              <a:rPr lang="en-US" dirty="0"/>
              <a:t>                 paste0('Frequency of Items (Top ', </a:t>
            </a:r>
            <a:r>
              <a:rPr lang="en-US" dirty="0" err="1"/>
              <a:t>numTopItemps</a:t>
            </a:r>
            <a:r>
              <a:rPr lang="en-US" dirty="0"/>
              <a:t>, </a:t>
            </a:r>
          </a:p>
          <a:p>
            <a:r>
              <a:rPr lang="en-US" dirty="0"/>
              <a:t>                        ' ) based on averaging across Cases'),</a:t>
            </a:r>
          </a:p>
          <a:p>
            <a:r>
              <a:rPr lang="en-US" dirty="0"/>
              <a:t>                 paste0('Frequency of Items (Top ', </a:t>
            </a:r>
            <a:r>
              <a:rPr lang="en-US" dirty="0" err="1"/>
              <a:t>numTopItemps</a:t>
            </a:r>
            <a:r>
              <a:rPr lang="en-US" dirty="0"/>
              <a:t>, </a:t>
            </a:r>
          </a:p>
          <a:p>
            <a:r>
              <a:rPr lang="en-US" dirty="0"/>
              <a:t>                        ' ) based on averaging across Cases (Data=', name, ')'))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mat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transactionObject@data</a:t>
            </a:r>
            <a:r>
              <a:rPr lang="en-US" dirty="0"/>
              <a:t>)</a:t>
            </a:r>
          </a:p>
          <a:p>
            <a:r>
              <a:rPr lang="en-US" dirty="0"/>
              <a:t>  # View matrix as image</a:t>
            </a:r>
          </a:p>
          <a:p>
            <a:r>
              <a:rPr lang="en-US" dirty="0"/>
              <a:t>  # image(mat)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capture the row/column names</a:t>
            </a:r>
          </a:p>
          <a:p>
            <a:r>
              <a:rPr lang="en-US" dirty="0"/>
              <a:t>  </a:t>
            </a:r>
            <a:r>
              <a:rPr lang="en-US" dirty="0" err="1"/>
              <a:t>rowNames</a:t>
            </a:r>
            <a:r>
              <a:rPr lang="en-US" dirty="0"/>
              <a:t> &lt;- </a:t>
            </a:r>
            <a:r>
              <a:rPr lang="en-US" dirty="0" err="1"/>
              <a:t>transactionObject@itemInfo$labels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colNames</a:t>
            </a:r>
            <a:r>
              <a:rPr lang="en-US" dirty="0"/>
              <a:t> &lt;- paste0("S", c(1:dim(mat)[2]))</a:t>
            </a:r>
          </a:p>
          <a:p>
            <a:r>
              <a:rPr lang="en-US" dirty="0"/>
              <a:t>  </a:t>
            </a:r>
            <a:r>
              <a:rPr lang="en-US" dirty="0" err="1"/>
              <a:t>rownames</a:t>
            </a:r>
            <a:r>
              <a:rPr lang="en-US" dirty="0"/>
              <a:t>(mat) &lt;- </a:t>
            </a:r>
            <a:r>
              <a:rPr lang="en-US" dirty="0" err="1"/>
              <a:t>rowNames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colnames</a:t>
            </a:r>
            <a:r>
              <a:rPr lang="en-US" dirty="0"/>
              <a:t>(mat) &lt;- </a:t>
            </a:r>
            <a:r>
              <a:rPr lang="en-US" dirty="0" err="1"/>
              <a:t>colNames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convert matrix to DF for processing, order rows based on their average (across subjects/cases/columns), back to matrix for display</a:t>
            </a:r>
          </a:p>
          <a:p>
            <a:r>
              <a:rPr lang="en-US" dirty="0"/>
              <a:t>  df &lt;- </a:t>
            </a:r>
            <a:r>
              <a:rPr lang="en-US" dirty="0" err="1"/>
              <a:t>as.data.frame</a:t>
            </a:r>
            <a:r>
              <a:rPr lang="en-US" dirty="0"/>
              <a:t>(1*mat)</a:t>
            </a:r>
          </a:p>
          <a:p>
            <a:r>
              <a:rPr lang="en-US" dirty="0"/>
              <a:t>  </a:t>
            </a:r>
            <a:r>
              <a:rPr lang="en-US" dirty="0" err="1"/>
              <a:t>df$avg</a:t>
            </a:r>
            <a:r>
              <a:rPr lang="en-US" dirty="0"/>
              <a:t> &lt;- </a:t>
            </a:r>
            <a:r>
              <a:rPr lang="en-US" dirty="0" err="1"/>
              <a:t>rowMeans</a:t>
            </a:r>
            <a:r>
              <a:rPr lang="en-US" dirty="0"/>
              <a:t>(df)</a:t>
            </a:r>
          </a:p>
          <a:p>
            <a:r>
              <a:rPr lang="en-US" dirty="0"/>
              <a:t>  </a:t>
            </a:r>
            <a:r>
              <a:rPr lang="en-US" dirty="0" err="1"/>
              <a:t>dfOrdered</a:t>
            </a:r>
            <a:r>
              <a:rPr lang="en-US" dirty="0"/>
              <a:t> &lt;- df[order(</a:t>
            </a:r>
            <a:r>
              <a:rPr lang="en-US" dirty="0" err="1"/>
              <a:t>df$avg</a:t>
            </a:r>
            <a:r>
              <a:rPr lang="en-US" dirty="0"/>
              <a:t>, decreasing = T), ]</a:t>
            </a:r>
          </a:p>
          <a:p>
            <a:r>
              <a:rPr lang="en-US" dirty="0"/>
              <a:t>  </a:t>
            </a:r>
            <a:r>
              <a:rPr lang="en-US" dirty="0" err="1"/>
              <a:t>matOrdered</a:t>
            </a:r>
            <a:r>
              <a:rPr lang="en-US" dirty="0"/>
              <a:t> &lt;- 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track the ordered row names</a:t>
            </a:r>
          </a:p>
          <a:p>
            <a:r>
              <a:rPr lang="en-US" dirty="0"/>
              <a:t>  </a:t>
            </a:r>
            <a:r>
              <a:rPr lang="en-US" dirty="0" err="1"/>
              <a:t>rowNames</a:t>
            </a:r>
            <a:r>
              <a:rPr lang="en-US" dirty="0"/>
              <a:t> &lt;- </a:t>
            </a:r>
            <a:r>
              <a:rPr lang="en-US" dirty="0" err="1"/>
              <a:t>rownames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colNames</a:t>
            </a:r>
            <a:r>
              <a:rPr lang="en-US" dirty="0"/>
              <a:t> &lt;- </a:t>
            </a:r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dfOrdered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2D top "20"numTopItemps" terms bar plot</a:t>
            </a:r>
          </a:p>
          <a:p>
            <a:r>
              <a:rPr lang="en-US" dirty="0"/>
              <a:t>  # To order the meds based on "avg", instead of alphabetically (mind the "-" sign to order Large to small!)</a:t>
            </a:r>
          </a:p>
          <a:p>
            <a:r>
              <a:rPr lang="en-US" dirty="0"/>
              <a:t>  </a:t>
            </a:r>
            <a:r>
              <a:rPr lang="en-US" dirty="0" err="1"/>
              <a:t>plot_ly</a:t>
            </a:r>
            <a:r>
              <a:rPr lang="en-US" dirty="0"/>
              <a:t>(x = reorder(</a:t>
            </a:r>
            <a:r>
              <a:rPr lang="en-US" dirty="0" err="1"/>
              <a:t>rowNames</a:t>
            </a:r>
            <a:r>
              <a:rPr lang="en-US" dirty="0"/>
              <a:t>[c(1:numTopItemps)], -</a:t>
            </a:r>
            <a:r>
              <a:rPr lang="en-US" dirty="0" err="1"/>
              <a:t>dfOrdered</a:t>
            </a:r>
            <a:r>
              <a:rPr lang="en-US" dirty="0"/>
              <a:t>[1:numTopItemps, "avg"]), </a:t>
            </a:r>
          </a:p>
          <a:p>
            <a:r>
              <a:rPr lang="en-US" dirty="0"/>
              <a:t>          y=</a:t>
            </a:r>
            <a:r>
              <a:rPr lang="en-US" dirty="0" err="1"/>
              <a:t>dfOrdered</a:t>
            </a:r>
            <a:r>
              <a:rPr lang="en-US" dirty="0"/>
              <a:t>[1:numTopItemps, "avg"], name=paste0("Top ", </a:t>
            </a:r>
            <a:r>
              <a:rPr lang="en-US" dirty="0" err="1"/>
              <a:t>numTopItemps</a:t>
            </a:r>
            <a:r>
              <a:rPr lang="en-US" dirty="0"/>
              <a:t>, " Meds"), type="bar")  %&gt;%</a:t>
            </a:r>
          </a:p>
          <a:p>
            <a:r>
              <a:rPr lang="en-US" dirty="0"/>
              <a:t>    layout(title=name,</a:t>
            </a:r>
          </a:p>
          <a:p>
            <a:r>
              <a:rPr lang="en-US" dirty="0"/>
              <a:t>           </a:t>
            </a:r>
            <a:r>
              <a:rPr lang="en-US" dirty="0" err="1"/>
              <a:t>xaxis</a:t>
            </a:r>
            <a:r>
              <a:rPr lang="en-US" dirty="0"/>
              <a:t> = list(title="Terms"),</a:t>
            </a:r>
          </a:p>
          <a:p>
            <a:r>
              <a:rPr lang="en-US" dirty="0"/>
              <a:t>           </a:t>
            </a:r>
            <a:r>
              <a:rPr lang="en-US" dirty="0" err="1"/>
              <a:t>yaxis</a:t>
            </a:r>
            <a:r>
              <a:rPr lang="en-US" dirty="0"/>
              <a:t> = list(title="Relative Frequency"))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itemFrequencyPlotly</a:t>
            </a:r>
            <a:r>
              <a:rPr lang="en-US" dirty="0"/>
              <a:t>(med, </a:t>
            </a:r>
            <a:r>
              <a:rPr lang="en-US" dirty="0" err="1"/>
              <a:t>numTopItemps</a:t>
            </a:r>
            <a:r>
              <a:rPr lang="en-US" dirty="0"/>
              <a:t> = 10)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  <a:effectLst/>
              </a:rPr>
              <a:t>itemFrequencyPlot</a:t>
            </a:r>
            <a:r>
              <a:rPr lang="en-US" dirty="0">
                <a:solidFill>
                  <a:srgbClr val="0000FF"/>
                </a:solidFill>
                <a:effectLst/>
              </a:rPr>
              <a:t>(med, support=0.1)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8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plot_ly</a:t>
            </a:r>
            <a:r>
              <a:rPr lang="en-US" dirty="0"/>
              <a:t>(x=reorder(</a:t>
            </a:r>
            <a:r>
              <a:rPr lang="en-US" dirty="0" err="1"/>
              <a:t>rowNames</a:t>
            </a:r>
            <a:r>
              <a:rPr lang="en-US" dirty="0"/>
              <a:t>[c(1:20)], -</a:t>
            </a:r>
            <a:r>
              <a:rPr lang="en-US" dirty="0" err="1"/>
              <a:t>dfOrdered</a:t>
            </a:r>
            <a:r>
              <a:rPr lang="en-US" dirty="0"/>
              <a:t>[1:20, "avg"]), y=</a:t>
            </a:r>
            <a:r>
              <a:rPr lang="en-US" dirty="0" err="1"/>
              <a:t>colNames</a:t>
            </a:r>
            <a:r>
              <a:rPr lang="en-US" dirty="0"/>
              <a:t>[1:15], </a:t>
            </a:r>
          </a:p>
          <a:p>
            <a:r>
              <a:rPr lang="en-US" dirty="0"/>
              <a:t>        z=2*</a:t>
            </a:r>
            <a:r>
              <a:rPr lang="en-US" dirty="0" err="1"/>
              <a:t>matOrdered</a:t>
            </a:r>
            <a:r>
              <a:rPr lang="en-US" dirty="0"/>
              <a:t>[1:15, 1:20], type="heatmap") %&gt;% </a:t>
            </a:r>
          </a:p>
          <a:p>
            <a:r>
              <a:rPr lang="en-US" dirty="0"/>
              <a:t>  layout(title='Heatmap - Top-20 Medications for the first 15 Cases') %&gt;% </a:t>
            </a:r>
            <a:r>
              <a:rPr lang="en-US" dirty="0" err="1"/>
              <a:t>hide_colorbar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subset_int</a:t>
            </a:r>
            <a:r>
              <a:rPr lang="en-US" dirty="0"/>
              <a:t> &lt;- sample(</a:t>
            </a:r>
            <a:r>
              <a:rPr lang="en-US" dirty="0" err="1"/>
              <a:t>ncol</a:t>
            </a:r>
            <a:r>
              <a:rPr lang="en-US" dirty="0"/>
              <a:t>(</a:t>
            </a:r>
            <a:r>
              <a:rPr lang="en-US" dirty="0" err="1"/>
              <a:t>matOrdered</a:t>
            </a:r>
            <a:r>
              <a:rPr lang="en-US" dirty="0"/>
              <a:t>), 50, replace = F)  </a:t>
            </a:r>
          </a:p>
          <a:p>
            <a:r>
              <a:rPr lang="en-US" dirty="0"/>
              <a:t># image(med[</a:t>
            </a:r>
            <a:r>
              <a:rPr lang="en-US" dirty="0" err="1"/>
              <a:t>subset_int</a:t>
            </a:r>
            <a:r>
              <a:rPr lang="en-US" dirty="0"/>
              <a:t>, ])</a:t>
            </a:r>
          </a:p>
          <a:p>
            <a:endParaRPr lang="en-US" dirty="0"/>
          </a:p>
          <a:p>
            <a:r>
              <a:rPr lang="en-US" dirty="0" err="1"/>
              <a:t>plot_ly</a:t>
            </a:r>
            <a:r>
              <a:rPr lang="en-US" dirty="0"/>
              <a:t>(x=</a:t>
            </a:r>
            <a:r>
              <a:rPr lang="en-US" dirty="0" err="1"/>
              <a:t>rowNames</a:t>
            </a:r>
            <a:r>
              <a:rPr lang="en-US" dirty="0"/>
              <a:t>[1:30], y=</a:t>
            </a:r>
            <a:r>
              <a:rPr lang="en-US" dirty="0" err="1"/>
              <a:t>colNames</a:t>
            </a:r>
            <a:r>
              <a:rPr lang="en-US" dirty="0"/>
              <a:t>[</a:t>
            </a:r>
            <a:r>
              <a:rPr lang="en-US" dirty="0" err="1"/>
              <a:t>subset_int</a:t>
            </a:r>
            <a:r>
              <a:rPr lang="en-US" dirty="0"/>
              <a:t>], </a:t>
            </a:r>
          </a:p>
          <a:p>
            <a:r>
              <a:rPr lang="en-US" dirty="0"/>
              <a:t>        z=2*t(</a:t>
            </a:r>
            <a:r>
              <a:rPr lang="en-US" dirty="0" err="1"/>
              <a:t>matOrdered</a:t>
            </a:r>
            <a:r>
              <a:rPr lang="en-US" dirty="0"/>
              <a:t>[1:30, </a:t>
            </a:r>
            <a:r>
              <a:rPr lang="en-US" dirty="0" err="1"/>
              <a:t>subset_int</a:t>
            </a:r>
            <a:r>
              <a:rPr lang="en-US" dirty="0"/>
              <a:t>]), type="heatmap") %&gt;% </a:t>
            </a:r>
          </a:p>
          <a:p>
            <a:r>
              <a:rPr lang="en-US" dirty="0"/>
              <a:t>  layout(title='Heatmap - Bottom-30 Medications for a Random set of 50 Patients') %&gt;% </a:t>
            </a:r>
            <a:r>
              <a:rPr lang="en-US" dirty="0" err="1"/>
              <a:t>hide_colorbar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1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8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7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arulesViz</a:t>
            </a:r>
            <a:r>
              <a:rPr lang="en-US" dirty="0"/>
              <a:t>")</a:t>
            </a:r>
          </a:p>
          <a:p>
            <a:r>
              <a:rPr lang="en-US" dirty="0"/>
              <a:t>library(</a:t>
            </a:r>
            <a:r>
              <a:rPr lang="en-US" dirty="0" err="1"/>
              <a:t>arulesViz</a:t>
            </a:r>
            <a:r>
              <a:rPr lang="en-US" dirty="0"/>
              <a:t>)</a:t>
            </a:r>
          </a:p>
          <a:p>
            <a:r>
              <a:rPr lang="en-US" dirty="0"/>
              <a:t># plot(sort(</a:t>
            </a:r>
            <a:r>
              <a:rPr lang="en-US" dirty="0" err="1"/>
              <a:t>med_rule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 err="1"/>
              <a:t>sortedRule</a:t>
            </a:r>
            <a:r>
              <a:rPr lang="en-US" dirty="0"/>
              <a:t> &lt;- sort(</a:t>
            </a:r>
            <a:r>
              <a:rPr lang="en-US" dirty="0" err="1"/>
              <a:t>med_rule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x1   &lt;- </a:t>
            </a:r>
            <a:r>
              <a:rPr lang="en-US" dirty="0" err="1"/>
              <a:t>sortedRule@quality$support</a:t>
            </a:r>
            <a:endParaRPr lang="en-US" dirty="0"/>
          </a:p>
          <a:p>
            <a:r>
              <a:rPr lang="en-US" dirty="0"/>
              <a:t>y1   &lt;- </a:t>
            </a:r>
            <a:r>
              <a:rPr lang="en-US" dirty="0" err="1"/>
              <a:t>sortedRule@quality$confidence</a:t>
            </a:r>
            <a:endParaRPr lang="en-US" dirty="0"/>
          </a:p>
          <a:p>
            <a:r>
              <a:rPr lang="en-US" dirty="0"/>
              <a:t>z1   &lt;- </a:t>
            </a:r>
            <a:r>
              <a:rPr lang="en-US" dirty="0" err="1"/>
              <a:t>sortedRule@quality$lift</a:t>
            </a:r>
            <a:endParaRPr lang="en-US" dirty="0"/>
          </a:p>
          <a:p>
            <a:r>
              <a:rPr lang="en-US" dirty="0"/>
              <a:t>col1 &lt;- </a:t>
            </a:r>
            <a:r>
              <a:rPr lang="en-US" dirty="0" err="1"/>
              <a:t>sortedRule@quality$count</a:t>
            </a:r>
            <a:endParaRPr lang="en-US" dirty="0"/>
          </a:p>
          <a:p>
            <a:r>
              <a:rPr lang="en-US" dirty="0" err="1"/>
              <a:t>ruleNames</a:t>
            </a:r>
            <a:r>
              <a:rPr lang="en-US" dirty="0"/>
              <a:t> &lt;- paste0("Rule", c(1:length(</a:t>
            </a:r>
            <a:r>
              <a:rPr lang="en-US" dirty="0" err="1"/>
              <a:t>sortedRule@quality$support</a:t>
            </a:r>
            <a:r>
              <a:rPr lang="en-US" dirty="0"/>
              <a:t>)))</a:t>
            </a:r>
          </a:p>
          <a:p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(x = ~x1, y = ~y1, z = ~z1, color = ~z1, name=</a:t>
            </a:r>
            <a:r>
              <a:rPr lang="en-US" dirty="0" err="1"/>
              <a:t>ruleNames</a:t>
            </a:r>
            <a:r>
              <a:rPr lang="en-US" dirty="0"/>
              <a:t>) %&gt;% </a:t>
            </a:r>
          </a:p>
          <a:p>
            <a:r>
              <a:rPr lang="en-US" dirty="0"/>
              <a:t>  </a:t>
            </a:r>
            <a:r>
              <a:rPr lang="en-US" dirty="0" err="1"/>
              <a:t>add_markers</a:t>
            </a:r>
            <a:r>
              <a:rPr lang="en-US" dirty="0"/>
              <a:t>() %&gt;% </a:t>
            </a:r>
          </a:p>
          <a:p>
            <a:r>
              <a:rPr lang="en-US" dirty="0"/>
              <a:t>  layout(title=paste0("</a:t>
            </a:r>
            <a:r>
              <a:rPr lang="en-US" dirty="0" err="1"/>
              <a:t>Arule</a:t>
            </a:r>
            <a:r>
              <a:rPr lang="en-US" dirty="0"/>
              <a:t> Support-Confidence-Lift Plot (for all ", length(</a:t>
            </a:r>
            <a:r>
              <a:rPr lang="en-US" dirty="0" err="1"/>
              <a:t>sortedRule@quality$support</a:t>
            </a:r>
            <a:r>
              <a:rPr lang="en-US" dirty="0"/>
              <a:t>), " rules)"),</a:t>
            </a:r>
          </a:p>
          <a:p>
            <a:r>
              <a:rPr lang="en-US" dirty="0"/>
              <a:t>         scene = list(</a:t>
            </a:r>
            <a:r>
              <a:rPr lang="en-US" dirty="0" err="1"/>
              <a:t>xaxis</a:t>
            </a:r>
            <a:r>
              <a:rPr lang="en-US" dirty="0"/>
              <a:t> = list(title = 'Support'),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yaxis</a:t>
            </a:r>
            <a:r>
              <a:rPr lang="en-US" dirty="0"/>
              <a:t> = list(title = 'Confidence'),</a:t>
            </a:r>
          </a:p>
          <a:p>
            <a:r>
              <a:rPr lang="en-US" dirty="0"/>
              <a:t>                      </a:t>
            </a:r>
            <a:r>
              <a:rPr lang="en-US" dirty="0" err="1"/>
              <a:t>zaxis</a:t>
            </a:r>
            <a:r>
              <a:rPr lang="en-US" dirty="0"/>
              <a:t> = list(title = 'Lift'))) %&gt;% </a:t>
            </a:r>
          </a:p>
          <a:p>
            <a:r>
              <a:rPr lang="en-US" dirty="0"/>
              <a:t>  </a:t>
            </a:r>
            <a:r>
              <a:rPr lang="en-US" dirty="0" err="1"/>
              <a:t>hide_colorbar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38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17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subrules2 &lt;- sample(subset(</a:t>
            </a:r>
            <a:r>
              <a:rPr lang="en-US" dirty="0" err="1"/>
              <a:t>fi_rules</a:t>
            </a:r>
            <a:r>
              <a:rPr lang="en-US" dirty="0"/>
              <a:t>, lift &gt; 2), 5)</a:t>
            </a:r>
          </a:p>
          <a:p>
            <a:r>
              <a:rPr lang="en-US" dirty="0"/>
              <a:t>plot(sort(subrules2, by="lift"), method="grouped", control=list(type="items"), engine = "</a:t>
            </a:r>
            <a:r>
              <a:rPr lang="en-US" dirty="0" err="1"/>
              <a:t>htmlwidget</a:t>
            </a:r>
            <a:r>
              <a:rPr lang="en-US" dirty="0"/>
              <a:t>")</a:t>
            </a:r>
          </a:p>
          <a:p>
            <a:r>
              <a:rPr lang="en-US" dirty="0"/>
              <a:t>plot(sort(</a:t>
            </a:r>
            <a:r>
              <a:rPr lang="en-US" dirty="0" err="1"/>
              <a:t>fi_rules</a:t>
            </a:r>
            <a:r>
              <a:rPr lang="en-US" dirty="0"/>
              <a:t>, by="lift"), method="grouped",  k = 7, control=list(type="items"), engine = "</a:t>
            </a:r>
            <a:r>
              <a:rPr lang="en-US" dirty="0" err="1"/>
              <a:t>htmlwidget</a:t>
            </a:r>
            <a:r>
              <a:rPr lang="en-US" dirty="0"/>
              <a:t>")</a:t>
            </a:r>
          </a:p>
          <a:p>
            <a:r>
              <a:rPr lang="en-US" dirty="0"/>
              <a:t>m &lt;- rules2matrix(sort(</a:t>
            </a:r>
            <a:r>
              <a:rPr lang="en-US" dirty="0" err="1"/>
              <a:t>fi_rules</a:t>
            </a:r>
            <a:r>
              <a:rPr lang="en-US" dirty="0"/>
              <a:t>, by="lift")[1:10], measure = "lift")</a:t>
            </a:r>
          </a:p>
          <a:p>
            <a:r>
              <a:rPr lang="en-US" dirty="0"/>
              <a:t>#  m</a:t>
            </a:r>
          </a:p>
          <a:p>
            <a:r>
              <a:rPr lang="en-US" dirty="0"/>
              <a:t>plot(</a:t>
            </a:r>
            <a:r>
              <a:rPr lang="en-US" dirty="0" err="1"/>
              <a:t>fi_rules</a:t>
            </a:r>
            <a:r>
              <a:rPr lang="en-US" dirty="0"/>
              <a:t>[1:10], method = "matrix", engine = "</a:t>
            </a:r>
            <a:r>
              <a:rPr lang="en-US" dirty="0" err="1"/>
              <a:t>htmlwidget</a:t>
            </a:r>
            <a:r>
              <a:rPr lang="en-US" dirty="0"/>
              <a:t>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 Grouped matrix</a:t>
            </a:r>
          </a:p>
          <a:p>
            <a:r>
              <a:rPr lang="en-US" dirty="0"/>
              <a:t># create a matrix with LHSs grouped in k = 10 groups</a:t>
            </a:r>
          </a:p>
          <a:p>
            <a:r>
              <a:rPr lang="en-US" dirty="0"/>
              <a:t>m &lt;- rules2groupedMatrix(sort(</a:t>
            </a:r>
            <a:r>
              <a:rPr lang="en-US" dirty="0" err="1"/>
              <a:t>fi_rules</a:t>
            </a:r>
            <a:r>
              <a:rPr lang="en-US" dirty="0"/>
              <a:t>, by="lift")[1:10], k = 10)</a:t>
            </a:r>
          </a:p>
          <a:p>
            <a:r>
              <a:rPr lang="en-US" dirty="0"/>
              <a:t># </a:t>
            </a:r>
            <a:r>
              <a:rPr lang="en-US" dirty="0" err="1"/>
              <a:t>m$m</a:t>
            </a:r>
            <a:endParaRPr lang="en-US" dirty="0"/>
          </a:p>
          <a:p>
            <a:r>
              <a:rPr lang="en-US" dirty="0"/>
              <a:t># number of rules per group</a:t>
            </a:r>
          </a:p>
          <a:p>
            <a:r>
              <a:rPr lang="en-US" dirty="0"/>
              <a:t># table(</a:t>
            </a:r>
            <a:r>
              <a:rPr lang="en-US" dirty="0" err="1"/>
              <a:t>m$clustering_rules</a:t>
            </a:r>
            <a:r>
              <a:rPr lang="en-US" dirty="0"/>
              <a:t>)</a:t>
            </a:r>
          </a:p>
          <a:p>
            <a:r>
              <a:rPr lang="en-US" dirty="0"/>
              <a:t># get rules for group 1</a:t>
            </a:r>
          </a:p>
          <a:p>
            <a:r>
              <a:rPr lang="en-US" dirty="0"/>
              <a:t>inspect(</a:t>
            </a:r>
            <a:r>
              <a:rPr lang="en-US" dirty="0" err="1"/>
              <a:t>fi_rules</a:t>
            </a:r>
            <a:r>
              <a:rPr lang="en-US" dirty="0"/>
              <a:t>[</a:t>
            </a:r>
            <a:r>
              <a:rPr lang="en-US" dirty="0" err="1"/>
              <a:t>m$clustering_rules</a:t>
            </a:r>
            <a:r>
              <a:rPr lang="en-US" dirty="0"/>
              <a:t> == 1])</a:t>
            </a:r>
          </a:p>
          <a:p>
            <a:endParaRPr lang="en-US" dirty="0"/>
          </a:p>
          <a:p>
            <a:r>
              <a:rPr lang="en-US" dirty="0"/>
              <a:t># the corresponding plot</a:t>
            </a:r>
          </a:p>
          <a:p>
            <a:r>
              <a:rPr lang="en-US" dirty="0"/>
              <a:t>plot(</a:t>
            </a:r>
            <a:r>
              <a:rPr lang="en-US" dirty="0" err="1"/>
              <a:t>fi_rules</a:t>
            </a:r>
            <a:r>
              <a:rPr lang="en-US" dirty="0"/>
              <a:t>, method = "grouped matrix", k = 7, engine = "</a:t>
            </a:r>
            <a:r>
              <a:rPr lang="en-US" dirty="0" err="1"/>
              <a:t>htmlwidget</a:t>
            </a:r>
            <a:r>
              <a:rPr lang="en-US" dirty="0"/>
              <a:t>")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fi_rules</a:t>
            </a:r>
            <a:r>
              <a:rPr lang="en-US" dirty="0"/>
              <a:t>, method="graph", measure = "support", engine="</a:t>
            </a:r>
            <a:r>
              <a:rPr lang="en-US" dirty="0" err="1"/>
              <a:t>htmlwidget</a:t>
            </a:r>
            <a:r>
              <a:rPr lang="en-US" dirty="0"/>
              <a:t>", # </a:t>
            </a:r>
            <a:r>
              <a:rPr lang="en-US" dirty="0" err="1"/>
              <a:t>nodeCol</a:t>
            </a:r>
            <a:r>
              <a:rPr lang="en-US" dirty="0"/>
              <a:t>=rainbow(14),</a:t>
            </a:r>
          </a:p>
          <a:p>
            <a:r>
              <a:rPr lang="en-US" dirty="0"/>
              <a:t>     shading = "lift", control = list(verbose = TRUE))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8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Groceries data set contains 1 month (30 days) of real-world point-of-sale transaction data from a typical local grocery outlet. The data set contains 9835 transactions and the items are aggregated to 169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4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need define the function</a:t>
            </a:r>
          </a:p>
          <a:p>
            <a:r>
              <a:rPr lang="en-US" dirty="0" err="1"/>
              <a:t>itemFrequencyPlotly</a:t>
            </a:r>
            <a:r>
              <a:rPr lang="en-US" dirty="0"/>
              <a:t>(Groceries, 10, "groceries")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54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1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P.398, </a:t>
            </a:r>
            <a:r>
              <a:rPr lang="en-US" dirty="0" err="1"/>
              <a:t>Shmueli</a:t>
            </a:r>
            <a:r>
              <a:rPr lang="en-US" dirty="0"/>
              <a:t>, </a:t>
            </a:r>
            <a:r>
              <a:rPr lang="en-US"/>
              <a:t>Machine Learning </a:t>
            </a:r>
            <a:r>
              <a:rPr lang="en-US" dirty="0"/>
              <a:t>for Business Analytics: Concepts, Techniques, and Applications in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2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8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arules</a:t>
            </a:r>
            <a:r>
              <a:rPr lang="en-US" dirty="0"/>
              <a:t>)</a:t>
            </a:r>
          </a:p>
          <a:p>
            <a:r>
              <a:rPr lang="en-US" dirty="0" err="1"/>
              <a:t>item_table</a:t>
            </a:r>
            <a:r>
              <a:rPr lang="en-US" dirty="0"/>
              <a:t> = </a:t>
            </a:r>
            <a:r>
              <a:rPr lang="en-US" dirty="0" err="1"/>
              <a:t>rbind</a:t>
            </a:r>
            <a:r>
              <a:rPr lang="en-US" dirty="0"/>
              <a:t>(c(1,1,1,1),</a:t>
            </a:r>
          </a:p>
          <a:p>
            <a:r>
              <a:rPr lang="en-US" dirty="0"/>
              <a:t>                   c(1,1,0,1),</a:t>
            </a:r>
          </a:p>
          <a:p>
            <a:r>
              <a:rPr lang="en-US" dirty="0"/>
              <a:t>                   c(1,1,0,0),</a:t>
            </a:r>
          </a:p>
          <a:p>
            <a:r>
              <a:rPr lang="en-US" dirty="0"/>
              <a:t>                   c(0,1,1,1),</a:t>
            </a:r>
          </a:p>
          <a:p>
            <a:r>
              <a:rPr lang="en-US" dirty="0"/>
              <a:t>                   c(0,1,1,0),</a:t>
            </a:r>
          </a:p>
          <a:p>
            <a:r>
              <a:rPr lang="en-US" dirty="0"/>
              <a:t>                   c(0,0,1,1),</a:t>
            </a:r>
          </a:p>
          <a:p>
            <a:r>
              <a:rPr lang="en-US" dirty="0"/>
              <a:t>                   c(0,1,0,1))</a:t>
            </a:r>
          </a:p>
          <a:p>
            <a:r>
              <a:rPr lang="en-US" dirty="0" err="1"/>
              <a:t>item.mat</a:t>
            </a:r>
            <a:r>
              <a:rPr lang="en-US" dirty="0"/>
              <a:t>&lt;-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item_table</a:t>
            </a:r>
            <a:r>
              <a:rPr lang="en-US" dirty="0"/>
              <a:t>)</a:t>
            </a:r>
          </a:p>
          <a:p>
            <a:r>
              <a:rPr lang="en-US" dirty="0" err="1"/>
              <a:t>item.trans</a:t>
            </a:r>
            <a:r>
              <a:rPr lang="en-US" dirty="0"/>
              <a:t> &lt;- as(</a:t>
            </a:r>
            <a:r>
              <a:rPr lang="en-US" dirty="0" err="1"/>
              <a:t>item.mat</a:t>
            </a:r>
            <a:r>
              <a:rPr lang="en-US" dirty="0"/>
              <a:t>, "transactions")</a:t>
            </a:r>
          </a:p>
          <a:p>
            <a:r>
              <a:rPr lang="en-US" dirty="0"/>
              <a:t>inspect(</a:t>
            </a:r>
            <a:r>
              <a:rPr lang="en-US" dirty="0" err="1"/>
              <a:t>item.trans</a:t>
            </a:r>
            <a:r>
              <a:rPr lang="en-US" dirty="0"/>
              <a:t>)</a:t>
            </a:r>
          </a:p>
          <a:p>
            <a:r>
              <a:rPr lang="en-US" dirty="0" err="1"/>
              <a:t>freq</a:t>
            </a:r>
            <a:r>
              <a:rPr lang="en-US" dirty="0"/>
              <a:t> &lt;- </a:t>
            </a:r>
            <a:r>
              <a:rPr lang="en-US" dirty="0" err="1"/>
              <a:t>apriori</a:t>
            </a:r>
            <a:r>
              <a:rPr lang="en-US" dirty="0"/>
              <a:t>(</a:t>
            </a:r>
            <a:r>
              <a:rPr lang="en-US" dirty="0" err="1"/>
              <a:t>item.trans</a:t>
            </a:r>
            <a:r>
              <a:rPr lang="en-US" dirty="0"/>
              <a:t>, target = "</a:t>
            </a:r>
            <a:r>
              <a:rPr lang="en-US" dirty="0" err="1"/>
              <a:t>freq</a:t>
            </a:r>
            <a:r>
              <a:rPr lang="en-US" dirty="0"/>
              <a:t>")</a:t>
            </a:r>
          </a:p>
          <a:p>
            <a:r>
              <a:rPr lang="en-US" dirty="0"/>
              <a:t>inspect(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41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colnames</a:t>
            </a:r>
            <a:r>
              <a:rPr lang="en-US" dirty="0"/>
              <a:t>(</a:t>
            </a:r>
            <a:r>
              <a:rPr lang="en-US" dirty="0" err="1"/>
              <a:t>item.mat</a:t>
            </a:r>
            <a:r>
              <a:rPr lang="en-US" dirty="0"/>
              <a:t>) &lt;- c("</a:t>
            </a:r>
            <a:r>
              <a:rPr lang="en-US" dirty="0" err="1"/>
              <a:t>charcoal","lighter","chicken</a:t>
            </a:r>
            <a:r>
              <a:rPr lang="en-US" dirty="0"/>
              <a:t> </a:t>
            </a:r>
            <a:r>
              <a:rPr lang="en-US" dirty="0" err="1"/>
              <a:t>wings","barbecue</a:t>
            </a:r>
            <a:r>
              <a:rPr lang="en-US" dirty="0"/>
              <a:t> sauce")</a:t>
            </a:r>
          </a:p>
          <a:p>
            <a:r>
              <a:rPr lang="en-US" dirty="0" err="1"/>
              <a:t>item.mat</a:t>
            </a:r>
            <a:endParaRPr lang="en-US" dirty="0"/>
          </a:p>
          <a:p>
            <a:r>
              <a:rPr lang="en-US" dirty="0" err="1"/>
              <a:t>item.trans</a:t>
            </a:r>
            <a:r>
              <a:rPr lang="en-US" dirty="0"/>
              <a:t> &lt;- as(</a:t>
            </a:r>
            <a:r>
              <a:rPr lang="en-US" dirty="0" err="1"/>
              <a:t>item.mat</a:t>
            </a:r>
            <a:r>
              <a:rPr lang="en-US" dirty="0"/>
              <a:t>, "transactions")</a:t>
            </a:r>
          </a:p>
          <a:p>
            <a:r>
              <a:rPr lang="en-US" dirty="0" err="1"/>
              <a:t>item.trans</a:t>
            </a:r>
            <a:endParaRPr lang="en-US" dirty="0"/>
          </a:p>
          <a:p>
            <a:r>
              <a:rPr lang="en-US" dirty="0"/>
              <a:t>inspect(</a:t>
            </a:r>
            <a:r>
              <a:rPr lang="en-US" dirty="0" err="1"/>
              <a:t>item.trans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item.trans</a:t>
            </a:r>
            <a:r>
              <a:rPr lang="en-US" dirty="0"/>
              <a:t>)</a:t>
            </a:r>
          </a:p>
          <a:p>
            <a:r>
              <a:rPr lang="en-US" dirty="0" err="1"/>
              <a:t>freq</a:t>
            </a:r>
            <a:r>
              <a:rPr lang="en-US" dirty="0"/>
              <a:t> &lt;- </a:t>
            </a:r>
            <a:r>
              <a:rPr lang="en-US" dirty="0" err="1"/>
              <a:t>apriori</a:t>
            </a:r>
            <a:r>
              <a:rPr lang="en-US" dirty="0"/>
              <a:t>(</a:t>
            </a:r>
            <a:r>
              <a:rPr lang="en-US" dirty="0" err="1"/>
              <a:t>item.trans</a:t>
            </a:r>
            <a:r>
              <a:rPr lang="en-US" dirty="0"/>
              <a:t>, target = "</a:t>
            </a:r>
            <a:r>
              <a:rPr lang="en-US" dirty="0" err="1"/>
              <a:t>freq</a:t>
            </a:r>
            <a:r>
              <a:rPr lang="en-US" dirty="0"/>
              <a:t>")</a:t>
            </a:r>
          </a:p>
          <a:p>
            <a:r>
              <a:rPr lang="en-US" dirty="0"/>
              <a:t>inspect(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7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3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71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0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7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11</a:t>
            </a:r>
          </a:p>
          <a:p>
            <a:r>
              <a:rPr lang="en-US" dirty="0"/>
              <a:t>Apriori Association Rules Learning</a:t>
            </a:r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Rules with the Apriori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Two-step process of building the sets of rules</a:t>
            </a:r>
          </a:p>
          <a:p>
            <a:pPr lvl="1"/>
            <a:r>
              <a:rPr lang="en-US" dirty="0"/>
              <a:t>Step 1: Filter all item-sets with a minimum support threshold</a:t>
            </a:r>
          </a:p>
          <a:p>
            <a:pPr lvl="1"/>
            <a:r>
              <a:rPr lang="en-US" dirty="0"/>
              <a:t>Step 2: Using the item-sets selected in step 1, generate new rules with confidence larger than a predefined minimum confidence threshold</a:t>
            </a:r>
          </a:p>
          <a:p>
            <a:r>
              <a:rPr lang="en-US" dirty="0"/>
              <a:t>Toy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85093-7EC5-4E6D-BDCA-DB1F6702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18" y="4307212"/>
            <a:ext cx="4307205" cy="623411"/>
          </a:xfrm>
          <a:prstGeom prst="rect">
            <a:avLst/>
          </a:prstGeom>
        </p:spPr>
      </p:pic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27046536-C116-461B-98C5-CF2F3A6B0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537243"/>
              </p:ext>
            </p:extLst>
          </p:nvPr>
        </p:nvGraphicFramePr>
        <p:xfrm>
          <a:off x="7598803" y="4307212"/>
          <a:ext cx="3559177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620524390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474464682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363947004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4109618441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736020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Item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4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7758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86313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4910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413112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3202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9693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74230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85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Rules with the Apriori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the sets of rules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3255B-6729-4499-A1C4-90975E6D58A2}"/>
              </a:ext>
            </a:extLst>
          </p:cNvPr>
          <p:cNvSpPr txBox="1"/>
          <p:nvPr/>
        </p:nvSpPr>
        <p:spPr>
          <a:xfrm>
            <a:off x="2990615" y="5194796"/>
            <a:ext cx="36098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For example, an item-set is frequent if it appears in at least 3 transactions, i.e., the </a:t>
            </a:r>
            <a:r>
              <a:rPr lang="en-US" sz="1400" u="sng" dirty="0"/>
              <a:t>value 3 is the support threshold</a:t>
            </a:r>
            <a:r>
              <a:rPr lang="en-US" sz="1400" dirty="0"/>
              <a:t>.</a:t>
            </a:r>
          </a:p>
          <a:p>
            <a:r>
              <a:rPr lang="en-US" sz="1400" dirty="0"/>
              <a:t>There are no frequent triplets.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F71E37-DFD1-4B40-8F0E-CD1218A1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329" y="2243824"/>
            <a:ext cx="2825591" cy="6638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C38446-0E0B-4410-94FB-0324F6A1E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330" y="3292999"/>
            <a:ext cx="3529965" cy="6638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44FC3B-86FC-487E-A49E-8AD0C7E72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783" y="4342174"/>
            <a:ext cx="3141345" cy="6638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0C0149-B08E-4763-8CD9-C32DFA3D4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329" y="5391349"/>
            <a:ext cx="1522095" cy="66389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A87A50-C91F-4E8B-A07E-9A9CBC4968A5}"/>
              </a:ext>
            </a:extLst>
          </p:cNvPr>
          <p:cNvCxnSpPr>
            <a:cxnSpLocks/>
          </p:cNvCxnSpPr>
          <p:nvPr/>
        </p:nvCxnSpPr>
        <p:spPr>
          <a:xfrm>
            <a:off x="9733832" y="4019302"/>
            <a:ext cx="229975" cy="32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CFA0F-C8D4-4D10-9D0A-AA23382BE09F}"/>
              </a:ext>
            </a:extLst>
          </p:cNvPr>
          <p:cNvCxnSpPr>
            <a:cxnSpLocks/>
          </p:cNvCxnSpPr>
          <p:nvPr/>
        </p:nvCxnSpPr>
        <p:spPr>
          <a:xfrm flipH="1">
            <a:off x="10134012" y="4019302"/>
            <a:ext cx="404" cy="32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CDE89-B891-4609-8224-7E361D1EF8B7}"/>
              </a:ext>
            </a:extLst>
          </p:cNvPr>
          <p:cNvCxnSpPr>
            <a:cxnSpLocks/>
          </p:cNvCxnSpPr>
          <p:nvPr/>
        </p:nvCxnSpPr>
        <p:spPr>
          <a:xfrm flipH="1">
            <a:off x="10302869" y="4019302"/>
            <a:ext cx="234656" cy="322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2ECC7-F924-433C-AE4B-23F90CC77580}"/>
              </a:ext>
            </a:extLst>
          </p:cNvPr>
          <p:cNvCxnSpPr>
            <a:cxnSpLocks/>
          </p:cNvCxnSpPr>
          <p:nvPr/>
        </p:nvCxnSpPr>
        <p:spPr>
          <a:xfrm>
            <a:off x="8766745" y="4019302"/>
            <a:ext cx="643480" cy="32287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122A38-1EC0-46C5-A7C0-933A842F18CC}"/>
              </a:ext>
            </a:extLst>
          </p:cNvPr>
          <p:cNvCxnSpPr>
            <a:cxnSpLocks/>
          </p:cNvCxnSpPr>
          <p:nvPr/>
        </p:nvCxnSpPr>
        <p:spPr>
          <a:xfrm flipH="1">
            <a:off x="8443138" y="4019302"/>
            <a:ext cx="248986" cy="32287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4134AD-510B-4CE1-A13F-FD3CD0FACC6C}"/>
              </a:ext>
            </a:extLst>
          </p:cNvPr>
          <p:cNvCxnSpPr>
            <a:cxnSpLocks/>
          </p:cNvCxnSpPr>
          <p:nvPr/>
        </p:nvCxnSpPr>
        <p:spPr>
          <a:xfrm flipH="1">
            <a:off x="8995047" y="3975852"/>
            <a:ext cx="206338" cy="36632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467EB1F-110C-4C38-BF52-9FC01784D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0615" y="2667818"/>
            <a:ext cx="2194084" cy="22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Rules with the Apriori Principle</a:t>
            </a:r>
            <a:endParaRPr lang="en-US" b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FDD3C2-6FDA-454B-ACA1-535769195E9E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in matrix format and transaction format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BEC35E-EBDD-42E3-92D0-D909A63A1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735" y="2739155"/>
            <a:ext cx="5238274" cy="25665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D4FA2-95C6-4FB3-B19E-065F09F4E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220" y="3061341"/>
            <a:ext cx="4865846" cy="2849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4C614-58CC-4F8F-9A98-5673FB8180A3}"/>
              </a:ext>
            </a:extLst>
          </p:cNvPr>
          <p:cNvSpPr txBox="1"/>
          <p:nvPr/>
        </p:nvSpPr>
        <p:spPr>
          <a:xfrm>
            <a:off x="3610629" y="5541889"/>
            <a:ext cx="27384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 transactions with length of 2</a:t>
            </a:r>
          </a:p>
          <a:p>
            <a:r>
              <a:rPr lang="en-US" sz="1400" dirty="0"/>
              <a:t>2 transactions with length of 3</a:t>
            </a:r>
          </a:p>
          <a:p>
            <a:r>
              <a:rPr lang="en-US" sz="1400" dirty="0"/>
              <a:t>1 transactions with length of 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C8DF98-E409-4A71-8F6F-0A98F6865A9D}"/>
              </a:ext>
            </a:extLst>
          </p:cNvPr>
          <p:cNvSpPr/>
          <p:nvPr/>
        </p:nvSpPr>
        <p:spPr>
          <a:xfrm>
            <a:off x="6821715" y="4347713"/>
            <a:ext cx="458981" cy="37450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FA8C55-F2AC-4520-B721-5E98190ADD36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flipH="1">
            <a:off x="6349042" y="4722222"/>
            <a:ext cx="702164" cy="11889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5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Building Rules with the Apriori Principle</a:t>
            </a:r>
            <a:endParaRPr lang="en-US" b="0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5E9D7-B4C7-444F-8F0D-3300E4394487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support frequency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55CE6A6-5B6F-4939-AB10-3B6DCD6FBC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99803"/>
              </p:ext>
            </p:extLst>
          </p:nvPr>
        </p:nvGraphicFramePr>
        <p:xfrm>
          <a:off x="6634673" y="2848179"/>
          <a:ext cx="5013325" cy="183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620524390"/>
                    </a:ext>
                  </a:extLst>
                </a:gridCol>
                <a:gridCol w="835342">
                  <a:extLst>
                    <a:ext uri="{9D8B030D-6E8A-4147-A177-3AD203B41FA5}">
                      <a16:colId xmlns:a16="http://schemas.microsoft.com/office/drawing/2014/main" val="3474464682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2363947004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4109618441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2736020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charcoal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chicken 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barbecue sauce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48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77587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86313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049106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413112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32026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69693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3742304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DCD85AD3-06EA-440E-BBA7-230A964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232" y="2804635"/>
            <a:ext cx="4655344" cy="21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Rules with the Apriori Principle</a:t>
            </a:r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8729C-85FE-4C42-A79B-A7D57863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557" y="2981637"/>
            <a:ext cx="6031706" cy="25908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2745BC-2693-4550-BF65-7E9BCB0AC776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Association rules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69C1E8-3B69-4268-8D8D-9636157E8D8C}"/>
              </a:ext>
            </a:extLst>
          </p:cNvPr>
          <p:cNvSpPr/>
          <p:nvPr/>
        </p:nvSpPr>
        <p:spPr>
          <a:xfrm>
            <a:off x="6015990" y="2868529"/>
            <a:ext cx="1562100" cy="29342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8AB22-6668-46B2-B528-B6835AD5A38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6797040" y="3161957"/>
            <a:ext cx="2457385" cy="1789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DE0E63-20B5-4E72-89AB-0F0696F012DA}"/>
              </a:ext>
            </a:extLst>
          </p:cNvPr>
          <p:cNvSpPr/>
          <p:nvPr/>
        </p:nvSpPr>
        <p:spPr>
          <a:xfrm>
            <a:off x="7947530" y="4951653"/>
            <a:ext cx="2613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Minimum support (20%) and minimum confidence (50%)</a:t>
            </a:r>
          </a:p>
        </p:txBody>
      </p:sp>
    </p:spTree>
    <p:extLst>
      <p:ext uri="{BB962C8B-B14F-4D97-AF65-F5344CB8AC3E}">
        <p14:creationId xmlns:p14="http://schemas.microsoft.com/office/powerpoint/2010/main" val="189610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529E0B-F0F7-46FB-8E3E-7D65EC94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53" y="4305316"/>
            <a:ext cx="6282690" cy="1020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Rules with the Apriori Principle</a:t>
            </a:r>
            <a:endParaRPr lang="en-US" b="0" dirty="0"/>
          </a:p>
        </p:txBody>
      </p:sp>
      <p:sp>
        <p:nvSpPr>
          <p:cNvPr id="8" name="Rectangle 7"/>
          <p:cNvSpPr/>
          <p:nvPr/>
        </p:nvSpPr>
        <p:spPr>
          <a:xfrm>
            <a:off x="1952553" y="5487369"/>
            <a:ext cx="61797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LHS: X (antecedent)</a:t>
            </a:r>
          </a:p>
          <a:p>
            <a:r>
              <a:rPr lang="en-US" sz="1400" dirty="0"/>
              <a:t>RHS: Y (consequent)</a:t>
            </a:r>
          </a:p>
          <a:p>
            <a:r>
              <a:rPr lang="en-US" sz="1400" dirty="0"/>
              <a:t>coverage (LHS-support): measures how often the rule can be applied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F007B9-BEC4-4259-877D-09FDD65A9CFC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Association rule measures</a:t>
            </a:r>
          </a:p>
          <a:p>
            <a:pPr lvl="1"/>
            <a:r>
              <a:rPr lang="en-US" dirty="0"/>
              <a:t>Rule #4: 		{lighter, barbecue sauce} =&gt; {charcoal}</a:t>
            </a:r>
          </a:p>
          <a:p>
            <a:pPr lvl="2"/>
            <a:r>
              <a:rPr lang="en-US" dirty="0"/>
              <a:t>Support: 	p(X&amp;Y) = 2/7 = 0.2857</a:t>
            </a:r>
          </a:p>
          <a:p>
            <a:pPr lvl="2"/>
            <a:r>
              <a:rPr lang="en-US" dirty="0"/>
              <a:t>Confidence: 	p(Y|X) = p(X&amp;Y)/p(X) = (2/7)/(4/7) = 0.5</a:t>
            </a:r>
          </a:p>
          <a:p>
            <a:pPr lvl="2"/>
            <a:r>
              <a:rPr lang="en-US" dirty="0"/>
              <a:t>Lift: 		(p(X&amp;Y)/p(X))/p(Y) = 0.5/(3/7) = 1.1667</a:t>
            </a:r>
          </a:p>
          <a:p>
            <a:pPr lv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92A2A7-D2A0-4F01-8BB5-54688FD1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463" y="4305316"/>
            <a:ext cx="3303270" cy="118205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225886-F38E-4196-BC07-DE0CF640E735}"/>
              </a:ext>
            </a:extLst>
          </p:cNvPr>
          <p:cNvSpPr/>
          <p:nvPr/>
        </p:nvSpPr>
        <p:spPr>
          <a:xfrm>
            <a:off x="1896946" y="4912833"/>
            <a:ext cx="2983831" cy="161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Translate rule into understandable sentence</a:t>
            </a:r>
          </a:p>
          <a:p>
            <a:pPr lvl="1"/>
            <a:r>
              <a:rPr lang="en-US" dirty="0"/>
              <a:t>Rule #4: {lighter, barbecue sauce} =&gt; {charcoal}</a:t>
            </a:r>
          </a:p>
          <a:p>
            <a:pPr lvl="2"/>
            <a:r>
              <a:rPr lang="en-US" dirty="0"/>
              <a:t>support = 0.2857; confidence = 0.5; lift = 1.1667</a:t>
            </a:r>
          </a:p>
          <a:p>
            <a:r>
              <a:rPr lang="en-US" dirty="0"/>
              <a:t>Association rule in “if-then” statement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lighter and barbecue sauce</a:t>
            </a:r>
            <a:r>
              <a:rPr lang="en-US" dirty="0"/>
              <a:t> are purchased, then with confidence 50% </a:t>
            </a:r>
            <a:r>
              <a:rPr lang="en-US" i="1" dirty="0"/>
              <a:t>charcoal</a:t>
            </a:r>
            <a:r>
              <a:rPr lang="en-US" dirty="0"/>
              <a:t> will also be purchased. This rule has a lift of 1.1667.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Interpreting the 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8A1EF-E3D8-4297-BBB9-5B71891D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51" y="4531171"/>
            <a:ext cx="6282690" cy="10201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31261D-78FE-4D7C-85DC-EB75643337DB}"/>
              </a:ext>
            </a:extLst>
          </p:cNvPr>
          <p:cNvSpPr/>
          <p:nvPr/>
        </p:nvSpPr>
        <p:spPr>
          <a:xfrm>
            <a:off x="3001844" y="5138688"/>
            <a:ext cx="2983831" cy="1612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7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Interpreting the Results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Support and lift have no direction</a:t>
            </a:r>
          </a:p>
          <a:p>
            <a:pPr lvl="1"/>
            <a:r>
              <a:rPr lang="en-US" dirty="0"/>
              <a:t>May not use lift to make recommendation for a particular directional rule</a:t>
            </a:r>
          </a:p>
          <a:p>
            <a:r>
              <a:rPr lang="en-US" dirty="0"/>
              <a:t>Confidence can be misleading</a:t>
            </a:r>
          </a:p>
          <a:p>
            <a:pPr lvl="1"/>
            <a:r>
              <a:rPr lang="en-US" dirty="0"/>
              <a:t>May not use confidence to make add-ons type recommendations</a:t>
            </a:r>
          </a:p>
          <a:p>
            <a:pPr lvl="1"/>
            <a:r>
              <a:rPr lang="en-US" dirty="0"/>
              <a:t>May not be the only measure to make recommendations </a:t>
            </a:r>
          </a:p>
          <a:p>
            <a:r>
              <a:rPr lang="en-US" dirty="0"/>
              <a:t>May consider other business measures (item price and function)</a:t>
            </a:r>
          </a:p>
          <a:p>
            <a:pPr lvl="1"/>
            <a:r>
              <a:rPr lang="en-US" dirty="0"/>
              <a:t>For cross selling or store layout recommendations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B6702-2B03-4251-AA46-144A19AB85F4}"/>
              </a:ext>
            </a:extLst>
          </p:cNvPr>
          <p:cNvSpPr txBox="1"/>
          <p:nvPr/>
        </p:nvSpPr>
        <p:spPr>
          <a:xfrm>
            <a:off x="3353885" y="4970271"/>
            <a:ext cx="16226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Transactions: </a:t>
            </a:r>
          </a:p>
          <a:p>
            <a:r>
              <a:rPr lang="en-US" sz="1400" dirty="0"/>
              <a:t>charcoal, lighter</a:t>
            </a:r>
          </a:p>
          <a:p>
            <a:r>
              <a:rPr lang="en-US" sz="1400" dirty="0"/>
              <a:t>charcoal, lighter</a:t>
            </a:r>
          </a:p>
          <a:p>
            <a:r>
              <a:rPr lang="en-US" sz="1400" dirty="0"/>
              <a:t>charcoal</a:t>
            </a:r>
          </a:p>
          <a:p>
            <a:r>
              <a:rPr lang="en-US" sz="1400" dirty="0"/>
              <a:t>charcoal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AC9A3-8E80-4D05-8DA4-87BCF2D8EAE1}"/>
              </a:ext>
            </a:extLst>
          </p:cNvPr>
          <p:cNvSpPr txBox="1"/>
          <p:nvPr/>
        </p:nvSpPr>
        <p:spPr>
          <a:xfrm>
            <a:off x="5779437" y="4970271"/>
            <a:ext cx="347075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Rule 1. charcoal -&gt; lighter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support = 0.5; confidence = 0.5; lift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Rule 2. lighter -&gt; charcoal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support = 0.5; confidence = 1; lift = 1</a:t>
            </a:r>
          </a:p>
        </p:txBody>
      </p:sp>
    </p:spTree>
    <p:extLst>
      <p:ext uri="{BB962C8B-B14F-4D97-AF65-F5344CB8AC3E}">
        <p14:creationId xmlns:p14="http://schemas.microsoft.com/office/powerpoint/2010/main" val="322895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1: Head and Neck Cancer Medications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1 - </a:t>
            </a:r>
            <a:r>
              <a:rPr lang="en-US"/>
              <a:t>collecting data</a:t>
            </a:r>
            <a:endParaRPr lang="en-US" dirty="0"/>
          </a:p>
          <a:p>
            <a:r>
              <a:rPr lang="en-US" dirty="0"/>
              <a:t>Step 2 - exploring and preparing the data</a:t>
            </a:r>
          </a:p>
          <a:p>
            <a:pPr lvl="1"/>
            <a:r>
              <a:rPr lang="en-US" dirty="0"/>
              <a:t>Visualizing item support - item frequency plots</a:t>
            </a:r>
          </a:p>
          <a:p>
            <a:pPr lvl="1"/>
            <a:r>
              <a:rPr lang="en-US" dirty="0"/>
              <a:t>Visualizing transaction data - plotting the sparse matrix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sorting the set of association rules</a:t>
            </a:r>
          </a:p>
          <a:p>
            <a:r>
              <a:rPr lang="en-US" dirty="0"/>
              <a:t>Step 6 - taking subsets of association rules</a:t>
            </a:r>
          </a:p>
          <a:p>
            <a:pPr lvl="1"/>
            <a:r>
              <a:rPr lang="en-US" dirty="0"/>
              <a:t>Graphical depiction of association rules</a:t>
            </a:r>
          </a:p>
          <a:p>
            <a:pPr lvl="1"/>
            <a:r>
              <a:rPr lang="en-US" dirty="0"/>
              <a:t>Saving association rules to a file or data frame</a:t>
            </a:r>
          </a:p>
        </p:txBody>
      </p:sp>
    </p:spTree>
    <p:extLst>
      <p:ext uri="{BB962C8B-B14F-4D97-AF65-F5344CB8AC3E}">
        <p14:creationId xmlns:p14="http://schemas.microsoft.com/office/powerpoint/2010/main" val="130993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Transactional healthcare data representing a subset of the Head and Neck Cancer Medication data</a:t>
            </a:r>
          </a:p>
          <a:p>
            <a:pPr lvl="1"/>
            <a:r>
              <a:rPr lang="en-US" dirty="0"/>
              <a:t>Datafile: 10_medication_descriptions.csv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E5058-D7BF-4509-95A2-D83172DE3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04" y="3377572"/>
            <a:ext cx="9886950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518CC4-289F-47BA-B82D-DD8C2FCB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29" y="5182337"/>
            <a:ext cx="106394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46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rules</a:t>
            </a:r>
          </a:p>
          <a:p>
            <a:r>
              <a:rPr lang="en-US" dirty="0"/>
              <a:t>Measuring rules on their support, confidence, and lift</a:t>
            </a:r>
          </a:p>
          <a:p>
            <a:r>
              <a:rPr lang="en-US" dirty="0"/>
              <a:t>Apriori algorithm for association rule learning</a:t>
            </a:r>
          </a:p>
          <a:p>
            <a:r>
              <a:rPr lang="en-US" dirty="0"/>
              <a:t>Toy example of purchases of phone faceplates</a:t>
            </a:r>
          </a:p>
          <a:p>
            <a:r>
              <a:rPr lang="en-US" dirty="0"/>
              <a:t>Case studies: head and neck cancer medications and grocery purchases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Transactional data is stored as a matrix</a:t>
            </a:r>
          </a:p>
          <a:p>
            <a:pPr lvl="1"/>
            <a:r>
              <a:rPr lang="en-US" dirty="0"/>
              <a:t>Each row representing a basket (or transaction example)</a:t>
            </a:r>
          </a:p>
          <a:p>
            <a:pPr lvl="1"/>
            <a:r>
              <a:rPr lang="en-US" dirty="0"/>
              <a:t>Each column representing items in the transaction</a:t>
            </a:r>
          </a:p>
          <a:p>
            <a:pPr lvl="1"/>
            <a:r>
              <a:rPr lang="en-US" dirty="0"/>
              <a:t>528×88=46,464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F8697-616C-495D-8D2C-949C1442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40" y="3286496"/>
            <a:ext cx="4801076" cy="3368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88416-1036-4B2E-BA5B-B1BFA93BDB64}"/>
              </a:ext>
            </a:extLst>
          </p:cNvPr>
          <p:cNvSpPr txBox="1"/>
          <p:nvPr/>
        </p:nvSpPr>
        <p:spPr>
          <a:xfrm>
            <a:off x="1756984" y="5099201"/>
            <a:ext cx="29475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248 transactions with length of 1</a:t>
            </a:r>
          </a:p>
          <a:p>
            <a:pPr algn="r"/>
            <a:r>
              <a:rPr lang="en-US" sz="1400" dirty="0"/>
              <a:t>166 transactions with length of 2</a:t>
            </a:r>
          </a:p>
          <a:p>
            <a:pPr algn="r"/>
            <a:r>
              <a:rPr lang="en-US" sz="1400" dirty="0"/>
              <a:t>79 transactions with length of 3</a:t>
            </a:r>
          </a:p>
          <a:p>
            <a:pPr algn="r"/>
            <a:r>
              <a:rPr lang="en-US" sz="1400" dirty="0"/>
              <a:t>23 transactions with length of 4</a:t>
            </a:r>
          </a:p>
          <a:p>
            <a:pPr algn="r"/>
            <a:r>
              <a:rPr lang="en-US" sz="1400" dirty="0"/>
              <a:t>12 transactions with length of 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1EE0B6-D9DF-452E-B410-FDE9CBB5D10A}"/>
              </a:ext>
            </a:extLst>
          </p:cNvPr>
          <p:cNvSpPr/>
          <p:nvPr/>
        </p:nvSpPr>
        <p:spPr>
          <a:xfrm>
            <a:off x="5601666" y="5099201"/>
            <a:ext cx="1347773" cy="374509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7F2354-73FE-47D0-BEF7-0143CAB63D4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4704579" y="5286456"/>
            <a:ext cx="897087" cy="3975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Item Support - Item Frequency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Visualize the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016D41-AA2E-4F2D-B33B-DADEFD25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08" y="2998477"/>
            <a:ext cx="7089362" cy="3235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C84B48-E9AE-4DAD-B5DA-1DBA5BD0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18" y="2995390"/>
            <a:ext cx="2704148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Item Support - Item Frequency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Plot the items with a threshold for support 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10786-5069-4854-966F-5CD0117D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84" y="3080475"/>
            <a:ext cx="5116904" cy="27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75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Transaction Data - Plotting the Sparse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sparse matrix will show what medications were prescribed for each patient</a:t>
            </a:r>
          </a:p>
          <a:p>
            <a:pPr lvl="1"/>
            <a:r>
              <a:rPr lang="en-US" dirty="0"/>
              <a:t>100 randomly chosen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C6924-547F-4839-901B-8D48637D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222" y="2742570"/>
            <a:ext cx="3645593" cy="3943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38A8C-1827-422B-82C0-4463E48CA6FE}"/>
              </a:ext>
            </a:extLst>
          </p:cNvPr>
          <p:cNvSpPr txBox="1"/>
          <p:nvPr/>
        </p:nvSpPr>
        <p:spPr>
          <a:xfrm>
            <a:off x="2897579" y="4252423"/>
            <a:ext cx="3733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It shows us clearly that some medications are more popular than others.</a:t>
            </a:r>
          </a:p>
        </p:txBody>
      </p:sp>
    </p:spTree>
    <p:extLst>
      <p:ext uri="{BB962C8B-B14F-4D97-AF65-F5344CB8AC3E}">
        <p14:creationId xmlns:p14="http://schemas.microsoft.com/office/powerpoint/2010/main" val="408029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Build the association rules using the </a:t>
            </a:r>
            <a:r>
              <a:rPr lang="en-US" dirty="0" err="1"/>
              <a:t>arules</a:t>
            </a:r>
            <a:r>
              <a:rPr lang="en-US" dirty="0"/>
              <a:t>::</a:t>
            </a:r>
            <a:r>
              <a:rPr lang="en-US" dirty="0" err="1"/>
              <a:t>apriori</a:t>
            </a:r>
            <a:r>
              <a:rPr lang="en-US" dirty="0"/>
              <a:t>() function</a:t>
            </a:r>
          </a:p>
          <a:p>
            <a:r>
              <a:rPr lang="en-US" dirty="0"/>
              <a:t>Setting up the threshold</a:t>
            </a:r>
          </a:p>
          <a:p>
            <a:pPr lvl="1"/>
            <a:r>
              <a:rPr lang="en-US" dirty="0"/>
              <a:t>support=0.01</a:t>
            </a:r>
          </a:p>
          <a:p>
            <a:pPr lvl="1"/>
            <a:r>
              <a:rPr lang="en-US" dirty="0"/>
              <a:t>confidence=0.25</a:t>
            </a:r>
          </a:p>
          <a:p>
            <a:pPr lvl="1"/>
            <a:r>
              <a:rPr lang="en-US" dirty="0" err="1"/>
              <a:t>minlen</a:t>
            </a:r>
            <a:r>
              <a:rPr lang="en-US" dirty="0"/>
              <a:t>=2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6C721-3605-4E59-9ED6-8528DA1E6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09" y="3327336"/>
            <a:ext cx="5707856" cy="2906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BA5411-CC02-4871-B857-86B78FCA42C5}"/>
              </a:ext>
            </a:extLst>
          </p:cNvPr>
          <p:cNvSpPr txBox="1"/>
          <p:nvPr/>
        </p:nvSpPr>
        <p:spPr>
          <a:xfrm>
            <a:off x="2018805" y="5279783"/>
            <a:ext cx="33686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 practice, we might need some time to fine-tune these thresholds, which may require certain familiarity with the underlying process.</a:t>
            </a:r>
          </a:p>
        </p:txBody>
      </p:sp>
    </p:spTree>
    <p:extLst>
      <p:ext uri="{BB962C8B-B14F-4D97-AF65-F5344CB8AC3E}">
        <p14:creationId xmlns:p14="http://schemas.microsoft.com/office/powerpoint/2010/main" val="78407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Overall summary</a:t>
            </a:r>
          </a:p>
          <a:p>
            <a:pPr lvl="1"/>
            <a:r>
              <a:rPr lang="en-US" dirty="0"/>
              <a:t>13 rules that contain two items</a:t>
            </a:r>
          </a:p>
          <a:p>
            <a:pPr lvl="1"/>
            <a:r>
              <a:rPr lang="en-US" dirty="0"/>
              <a:t>12 rules containing 3 items</a:t>
            </a:r>
          </a:p>
          <a:p>
            <a:pPr lvl="1"/>
            <a:r>
              <a:rPr lang="en-US" dirty="0"/>
              <a:t>4 rules contain 4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24D1F-7624-4BEC-9AB2-97749CB6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27" y="3803435"/>
            <a:ext cx="5513546" cy="2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27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D8708-66E7-4C75-85DA-7C711DD54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lift column shows how much more likely one medicine is to be prescribed to a patient given another medicine is prescribed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𝑐𝑜𝑛𝑓𝑖𝑑𝑒𝑛𝑐𝑒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lift is better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6D8708-66E7-4C75-85DA-7C711DD54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6A32809-8D67-41DD-BCAC-31ABCA91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684" y="3429000"/>
            <a:ext cx="4401978" cy="30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7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Utilize the inspect() function to see the rules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08371D-A6AC-4B88-9A8C-13F48615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70" y="2892326"/>
            <a:ext cx="6873716" cy="599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0137C-9E8F-4CA1-9B60-74EF667C6F92}"/>
              </a:ext>
            </a:extLst>
          </p:cNvPr>
          <p:cNvSpPr txBox="1"/>
          <p:nvPr/>
        </p:nvSpPr>
        <p:spPr>
          <a:xfrm>
            <a:off x="2897970" y="4250175"/>
            <a:ext cx="68737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IF a head-and-neck patient has been prescribed </a:t>
            </a:r>
            <a:r>
              <a:rPr lang="en-US" sz="1400" i="1" dirty="0"/>
              <a:t>acetaminophen</a:t>
            </a:r>
            <a:r>
              <a:rPr lang="en-US" sz="1400" dirty="0"/>
              <a:t> (pain reliever and fever reducer), THEN it is likely that the patient is also prescribed </a:t>
            </a:r>
            <a:r>
              <a:rPr lang="en-US" sz="1400" i="1" dirty="0"/>
              <a:t>cefazolin</a:t>
            </a:r>
            <a:r>
              <a:rPr lang="en-US" sz="1400" dirty="0"/>
              <a:t> (antibiotic prescribed for treatment of resistant bacterial infections).</a:t>
            </a:r>
          </a:p>
          <a:p>
            <a:endParaRPr lang="en-US" sz="1400" dirty="0"/>
          </a:p>
          <a:p>
            <a:r>
              <a:rPr lang="en-US" sz="1400" dirty="0"/>
              <a:t>Bacterial infections are associated with fevers and some cancers.</a:t>
            </a:r>
          </a:p>
        </p:txBody>
      </p:sp>
    </p:spTree>
    <p:extLst>
      <p:ext uri="{BB962C8B-B14F-4D97-AF65-F5344CB8AC3E}">
        <p14:creationId xmlns:p14="http://schemas.microsoft.com/office/powerpoint/2010/main" val="306876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Set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Identify the most useful rules</a:t>
            </a:r>
          </a:p>
          <a:p>
            <a:pPr lvl="1"/>
            <a:r>
              <a:rPr lang="en-US" dirty="0"/>
              <a:t>Sorting the resulting association rules corresponding to high lift values </a:t>
            </a:r>
          </a:p>
          <a:p>
            <a:pPr lvl="1"/>
            <a:r>
              <a:rPr lang="en-US" dirty="0"/>
              <a:t>Rules may need to be interpreted by domain experts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C6E82-04C0-4AC6-BA7C-D3CC3228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262" y="3849479"/>
            <a:ext cx="100393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5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Subsets of 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8708-66E7-4C75-85DA-7C711DD5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Narrow the rules down by making subsets to investigate associations that are linked to a specific item</a:t>
            </a:r>
          </a:p>
          <a:p>
            <a:pPr lvl="1"/>
            <a:r>
              <a:rPr lang="en-US" dirty="0"/>
              <a:t>14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E9846-6F78-475A-9B2F-80114484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0" y="3429000"/>
            <a:ext cx="11342846" cy="22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Association rules are the result of process analytics that specify patterns of relationships among items</a:t>
            </a:r>
          </a:p>
          <a:p>
            <a:pPr lvl="1"/>
            <a:r>
              <a:rPr lang="en-US" dirty="0"/>
              <a:t> Market basket analysis</a:t>
            </a:r>
          </a:p>
          <a:p>
            <a:pPr lvl="1"/>
            <a:r>
              <a:rPr lang="en-US" dirty="0"/>
              <a:t>{charcoal, lighter, chicken wings} </a:t>
            </a:r>
            <a:r>
              <a:rPr lang="en-US" dirty="0">
                <a:sym typeface="Wingdings" panose="05000000000000000000" pitchFamily="2" charset="2"/>
              </a:rPr>
              <a:t> {</a:t>
            </a:r>
            <a:r>
              <a:rPr lang="en-US" dirty="0"/>
              <a:t>barbecue sauce}</a:t>
            </a:r>
          </a:p>
          <a:p>
            <a:r>
              <a:rPr lang="en-US" dirty="0"/>
              <a:t>Commonly used for unsupervised discovery of knowledge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3198-0D03-44BD-8CDF-967CA33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Depiction of Association Rules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63D87-27C6-02F2-112E-42C7EF07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51" y="2830882"/>
            <a:ext cx="3830574" cy="34939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757B94-5313-4915-8567-3B072466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Narrow the rules down by making subsets to investigate associations that are linked to a specific item</a:t>
            </a:r>
          </a:p>
          <a:p>
            <a:pPr lvl="1"/>
            <a:r>
              <a:rPr lang="en-US" dirty="0"/>
              <a:t>14 rules (5 items involved)</a:t>
            </a:r>
          </a:p>
        </p:txBody>
      </p:sp>
    </p:spTree>
    <p:extLst>
      <p:ext uri="{BB962C8B-B14F-4D97-AF65-F5344CB8AC3E}">
        <p14:creationId xmlns:p14="http://schemas.microsoft.com/office/powerpoint/2010/main" val="288959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4FE-1AD7-4113-AF7A-51BF9022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Saving Association </a:t>
            </a:r>
            <a:r>
              <a:rPr lang="en-US" dirty="0"/>
              <a:t>R</a:t>
            </a:r>
            <a:r>
              <a:rPr lang="en-US"/>
              <a:t>ules </a:t>
            </a:r>
            <a:r>
              <a:rPr lang="en-US" dirty="0"/>
              <a:t>to </a:t>
            </a:r>
            <a:r>
              <a:rPr lang="en-US"/>
              <a:t>a File or Data </a:t>
            </a:r>
            <a:r>
              <a:rPr lang="en-US" dirty="0"/>
              <a:t>F</a:t>
            </a:r>
            <a:r>
              <a:rPr lang="en-US"/>
              <a:t>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AE85-4A20-49AD-81D6-56A8C9C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rules into a data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3F8A7-7FC5-4B52-8E98-3CE76224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02" y="4544967"/>
            <a:ext cx="5626894" cy="194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77DA2-FD67-4498-B506-95EE0CFC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602" y="2710445"/>
            <a:ext cx="6533674" cy="15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85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4FE-1AD7-4113-AF7A-51BF9022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Problems: Groceries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AE85-4A20-49AD-81D6-56A8C9C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associations of frequently purchased groceries</a:t>
            </a:r>
          </a:p>
          <a:p>
            <a:pPr lvl="1"/>
            <a:r>
              <a:rPr lang="en-US" dirty="0"/>
              <a:t>Using the grocery dataset in the R 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939A0-D5DC-4B32-B915-7063E7DB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3082290"/>
            <a:ext cx="660654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0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4FE-1AD7-4113-AF7A-51BF9022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Problems: Groceries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AE85-4A20-49AD-81D6-56A8C9C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associations of frequently purchased groceries</a:t>
            </a:r>
          </a:p>
          <a:p>
            <a:pPr lvl="1"/>
            <a:r>
              <a:rPr lang="en-US" dirty="0"/>
              <a:t>Using the grocery dataset in the R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DB271-6997-4FF0-8C9C-5DA5E0BCE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8" y="3156345"/>
            <a:ext cx="5472113" cy="3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0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24FE-1AD7-4113-AF7A-51BF9022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AE85-4A20-49AD-81D6-56A8C9C1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Association rules learning is useful for discovering associations</a:t>
            </a:r>
          </a:p>
          <a:p>
            <a:r>
              <a:rPr lang="en-US" dirty="0"/>
              <a:t>Association rules are unsupervised learning</a:t>
            </a:r>
          </a:p>
          <a:p>
            <a:r>
              <a:rPr lang="en-US" dirty="0"/>
              <a:t>Suitable for large transactional data</a:t>
            </a:r>
          </a:p>
          <a:p>
            <a:r>
              <a:rPr lang="en-US" dirty="0"/>
              <a:t>The method is very transparent and easy to understand</a:t>
            </a:r>
          </a:p>
          <a:p>
            <a:r>
              <a:rPr lang="en-US" dirty="0"/>
              <a:t>Some rules can be built due to chance and may need further verification</a:t>
            </a:r>
          </a:p>
          <a:p>
            <a:r>
              <a:rPr lang="en-US" dirty="0"/>
              <a:t>Need consolidate to a small set of useful and strong rules</a:t>
            </a:r>
          </a:p>
        </p:txBody>
      </p:sp>
    </p:spTree>
    <p:extLst>
      <p:ext uri="{BB962C8B-B14F-4D97-AF65-F5344CB8AC3E}">
        <p14:creationId xmlns:p14="http://schemas.microsoft.com/office/powerpoint/2010/main" val="219467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Algorithm for Association Rule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C6DB-3E8B-4DFA-9E68-5B7B588BF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Association rules are mostly applied to transactional data</a:t>
            </a:r>
          </a:p>
          <a:p>
            <a:pPr lvl="1"/>
            <a:r>
              <a:rPr lang="en-US" dirty="0"/>
              <a:t>Market analysis, predict basket purchase</a:t>
            </a:r>
          </a:p>
          <a:p>
            <a:r>
              <a:rPr lang="en-US" dirty="0"/>
              <a:t>The Apriori property</a:t>
            </a:r>
          </a:p>
          <a:p>
            <a:pPr lvl="1"/>
            <a:r>
              <a:rPr lang="en-US" dirty="0"/>
              <a:t>All subsets of a frequent item-set must also be frequent</a:t>
            </a:r>
          </a:p>
          <a:p>
            <a:pPr lvl="1"/>
            <a:r>
              <a:rPr lang="en-US" dirty="0"/>
              <a:t>Only if itself and all of its subsets, including single elements, pairs, and triples, occur frequently</a:t>
            </a:r>
          </a:p>
          <a:p>
            <a:pPr lvl="1"/>
            <a:r>
              <a:rPr lang="en-US" dirty="0"/>
              <a:t>{charcoal, lighter, chicken wings}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{barbecue sauce}</a:t>
            </a:r>
          </a:p>
          <a:p>
            <a:pPr lvl="2"/>
            <a:r>
              <a:rPr lang="en-US" dirty="0"/>
              <a:t>{charcoal, lighter, chicken wings, barbecue sauce}</a:t>
            </a:r>
          </a:p>
          <a:p>
            <a:r>
              <a:rPr lang="en-US" dirty="0"/>
              <a:t>The prior belief about the properties of frequent elements</a:t>
            </a:r>
          </a:p>
          <a:p>
            <a:pPr lvl="1"/>
            <a:r>
              <a:rPr lang="en-US" dirty="0"/>
              <a:t>Efficiently reduce the number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6988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Apriori Algorithm for Association Rule Learning</a:t>
            </a:r>
            <a:endParaRPr lang="en-US" b="0" dirty="0"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Examine all possible rules between items and select indicators of true dependence</a:t>
            </a:r>
          </a:p>
          <a:p>
            <a:r>
              <a:rPr lang="en-US" dirty="0"/>
              <a:t>Association rules in an “if–then” format </a:t>
            </a:r>
          </a:p>
          <a:p>
            <a:pPr lvl="1"/>
            <a:r>
              <a:rPr lang="en-US" dirty="0"/>
              <a:t>{antecedent, consequent}</a:t>
            </a:r>
          </a:p>
          <a:p>
            <a:pPr lvl="1"/>
            <a:r>
              <a:rPr lang="en-US" i="1" dirty="0"/>
              <a:t>Antecedent</a:t>
            </a:r>
            <a:r>
              <a:rPr lang="en-US" dirty="0"/>
              <a:t> describes the IF part, and </a:t>
            </a:r>
            <a:r>
              <a:rPr lang="en-US" i="1" dirty="0"/>
              <a:t>Consequent</a:t>
            </a:r>
            <a:r>
              <a:rPr lang="en-US" dirty="0"/>
              <a:t> describes the THEN part</a:t>
            </a:r>
          </a:p>
          <a:p>
            <a:r>
              <a:rPr lang="en-US" dirty="0"/>
              <a:t>Itemsets – sets of items  </a:t>
            </a:r>
          </a:p>
          <a:p>
            <a:pPr lvl="1"/>
            <a:r>
              <a:rPr lang="en-US" dirty="0"/>
              <a:t>Combinations of items, including single items</a:t>
            </a:r>
          </a:p>
          <a:p>
            <a:pPr lvl="1"/>
            <a:r>
              <a:rPr lang="en-US" dirty="0"/>
              <a:t>{charcoal, lighter, chicken wings}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{barbecue sauce}</a:t>
            </a:r>
          </a:p>
          <a:p>
            <a:pPr lvl="1"/>
            <a:r>
              <a:rPr lang="en-US" dirty="0"/>
              <a:t>X </a:t>
            </a:r>
            <a:r>
              <a:rPr lang="en-US" dirty="0">
                <a:sym typeface="Wingdings" panose="05000000000000000000" pitchFamily="2" charset="2"/>
              </a:rPr>
              <a:t> Y (IF X, THEN Y)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X: antecedent (A)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Y: consequent (C)</a:t>
            </a:r>
          </a:p>
        </p:txBody>
      </p:sp>
    </p:spTree>
    <p:extLst>
      <p:ext uri="{BB962C8B-B14F-4D97-AF65-F5344CB8AC3E}">
        <p14:creationId xmlns:p14="http://schemas.microsoft.com/office/powerpoint/2010/main" val="28371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32E61-6598-412E-94F4-01484E9A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Support and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CC6DB-3E8B-4DFA-9E68-5B7B588BF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Measure rule’s importance metrics</a:t>
                </a:r>
              </a:p>
              <a:p>
                <a:r>
                  <a:rPr lang="en-US" dirty="0"/>
                  <a:t>Support measures how (relatively) frequently it appears in the data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Confidence measures the joint occurrence of X and Y over the X domain</a:t>
                </a:r>
              </a:p>
              <a:p>
                <a:pPr lvl="1"/>
                <a:r>
                  <a:rPr lang="en-US" dirty="0"/>
                  <a:t>Meaning given X happen, how frequent will Y also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𝑛𝑓𝑖𝑑𝑒𝑛𝑐𝑒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𝑠𝑢𝑝𝑜𝑝𝑟𝑡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𝑜𝑛𝑓𝑖𝑑𝑒𝑛𝑐𝑒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CC6DB-3E8B-4DFA-9E68-5B7B588BF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6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Support and Confidence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Example, 100,000 transactions</a:t>
            </a:r>
          </a:p>
          <a:p>
            <a:r>
              <a:rPr lang="en-US" dirty="0"/>
              <a:t>2000 include </a:t>
            </a:r>
            <a:r>
              <a:rPr lang="en-US" i="1" dirty="0"/>
              <a:t>{orange juice &amp; flu medication} </a:t>
            </a:r>
            <a:r>
              <a:rPr lang="en-US" dirty="0"/>
              <a:t>and 800 of these include </a:t>
            </a:r>
            <a:r>
              <a:rPr lang="en-US" i="1" dirty="0"/>
              <a:t>{soup}</a:t>
            </a:r>
          </a:p>
          <a:p>
            <a:r>
              <a:rPr lang="en-US" dirty="0"/>
              <a:t>The association rule: {</a:t>
            </a:r>
            <a:r>
              <a:rPr lang="en-US" i="1" dirty="0"/>
              <a:t>orange juice,</a:t>
            </a:r>
            <a:r>
              <a:rPr lang="en-US" dirty="0"/>
              <a:t> </a:t>
            </a:r>
            <a:r>
              <a:rPr lang="en-US" i="1" dirty="0"/>
              <a:t>flu medication} </a:t>
            </a:r>
            <a:r>
              <a:rPr lang="en-US" i="1" dirty="0">
                <a:sym typeface="Wingdings" panose="05000000000000000000" pitchFamily="2" charset="2"/>
              </a:rPr>
              <a:t> {</a:t>
            </a:r>
            <a:r>
              <a:rPr lang="en-US" i="1" dirty="0"/>
              <a:t>soup}</a:t>
            </a:r>
          </a:p>
          <a:p>
            <a:r>
              <a:rPr lang="en-US" dirty="0"/>
              <a:t>support(X) = 0.02 (=2000/100,000)</a:t>
            </a:r>
          </a:p>
          <a:p>
            <a:r>
              <a:rPr lang="en-US" dirty="0"/>
              <a:t>support(X&amp;Y) = 0.008 (=800/100,000)</a:t>
            </a:r>
          </a:p>
          <a:p>
            <a:r>
              <a:rPr lang="en-US" dirty="0"/>
              <a:t>confidence = 0.4 (= 800/2000)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High value of confidence suggests a strong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90197" y="4979830"/>
                <a:ext cx="4682692" cy="4806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𝑜𝑛𝑓𝑖𝑑𝑒𝑛𝑐𝑒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5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0.008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0.02</m:t>
                          </m:r>
                        </m:den>
                      </m:f>
                      <m:r>
                        <a:rPr lang="en-US" sz="1500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197" y="4979830"/>
                <a:ext cx="4682692" cy="480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1C28A-F2ED-2862-6B55-0CDD79CAD5F6}"/>
              </a:ext>
            </a:extLst>
          </p:cNvPr>
          <p:cNvGrpSpPr/>
          <p:nvPr/>
        </p:nvGrpSpPr>
        <p:grpSpPr>
          <a:xfrm>
            <a:off x="8458199" y="3557810"/>
            <a:ext cx="3189918" cy="2100943"/>
            <a:chOff x="7597423" y="3429000"/>
            <a:chExt cx="3996266" cy="27121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96C260B-895C-A8EF-14C6-EAA4BAB84CC9}"/>
                </a:ext>
              </a:extLst>
            </p:cNvPr>
            <p:cNvSpPr/>
            <p:nvPr/>
          </p:nvSpPr>
          <p:spPr>
            <a:xfrm>
              <a:off x="7597423" y="3429000"/>
              <a:ext cx="3996266" cy="271215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F7F373-6ABC-A505-5876-58DDC6B5383C}"/>
                </a:ext>
              </a:extLst>
            </p:cNvPr>
            <p:cNvSpPr/>
            <p:nvPr/>
          </p:nvSpPr>
          <p:spPr>
            <a:xfrm>
              <a:off x="8221133" y="4079015"/>
              <a:ext cx="1885602" cy="138480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0BD444-A9ED-3AF9-C415-CF239608EABD}"/>
                </a:ext>
              </a:extLst>
            </p:cNvPr>
            <p:cNvSpPr/>
            <p:nvPr/>
          </p:nvSpPr>
          <p:spPr>
            <a:xfrm>
              <a:off x="9074923" y="4231415"/>
              <a:ext cx="1945854" cy="106307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9B855E-78C0-D5B0-C807-F9CAD9D2A8DD}"/>
                </a:ext>
              </a:extLst>
            </p:cNvPr>
            <p:cNvSpPr txBox="1"/>
            <p:nvPr/>
          </p:nvSpPr>
          <p:spPr>
            <a:xfrm>
              <a:off x="9186629" y="3514780"/>
              <a:ext cx="8178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100,000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78B8B8-55DE-0C4A-448E-CEAB19CFCAD2}"/>
                </a:ext>
              </a:extLst>
            </p:cNvPr>
            <p:cNvSpPr txBox="1"/>
            <p:nvPr/>
          </p:nvSpPr>
          <p:spPr>
            <a:xfrm>
              <a:off x="8333679" y="4295384"/>
              <a:ext cx="628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2,000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FE9407-686D-A433-DD94-5EFC3561AC0E}"/>
                </a:ext>
              </a:extLst>
            </p:cNvPr>
            <p:cNvSpPr txBox="1"/>
            <p:nvPr/>
          </p:nvSpPr>
          <p:spPr>
            <a:xfrm>
              <a:off x="9361355" y="4657812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800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1E705-490A-998A-D8B6-F7F96A0AEAB4}"/>
                </a:ext>
              </a:extLst>
            </p:cNvPr>
            <p:cNvSpPr txBox="1"/>
            <p:nvPr/>
          </p:nvSpPr>
          <p:spPr>
            <a:xfrm>
              <a:off x="8858890" y="39236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5BB566-4F78-F4C7-1E98-94156AB70964}"/>
                </a:ext>
              </a:extLst>
            </p:cNvPr>
            <p:cNvSpPr txBox="1"/>
            <p:nvPr/>
          </p:nvSpPr>
          <p:spPr>
            <a:xfrm>
              <a:off x="10132870" y="4041560"/>
              <a:ext cx="287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D5B21E-8C81-FF67-7FE0-9C2A1B8714D7}"/>
                </a:ext>
              </a:extLst>
            </p:cNvPr>
            <p:cNvSpPr txBox="1"/>
            <p:nvPr/>
          </p:nvSpPr>
          <p:spPr>
            <a:xfrm>
              <a:off x="9302885" y="4349337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X&amp;Y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20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Rule Lift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Lift measures how much more likely Y happen given X happen</a:t>
                </a:r>
              </a:p>
              <a:p>
                <a:pPr lvl="1"/>
                <a:r>
                  <a:rPr lang="en-US" dirty="0"/>
                  <a:t>How much more likely “given X happen, how frequent will Y also happen”</a:t>
                </a:r>
              </a:p>
              <a:p>
                <a:pPr lvl="1"/>
                <a:r>
                  <a:rPr lang="en-US" dirty="0"/>
                  <a:t>More likely than random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𝑐𝑜𝑛𝑓𝑖𝑑𝑒𝑛𝑐𝑒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𝑠𝑢𝑝𝑝𝑜𝑟𝑡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𝑙𝑖𝑓𝑡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Lift compares the confidence to the benchmark confidence</a:t>
                </a:r>
              </a:p>
              <a:p>
                <a:pPr lvl="1"/>
                <a:r>
                  <a:rPr lang="en-US" dirty="0"/>
                  <a:t>Benchmark confidence (support of consequence)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benchmark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confidence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𝑠𝑢𝑝𝑝𝑜𝑟𝑡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Value greater than 1.0 suggests usefulness of the rule</a:t>
                </a:r>
              </a:p>
              <a:p>
                <a:pPr lvl="1"/>
                <a:r>
                  <a:rPr lang="en-US" dirty="0"/>
                  <a:t>The larger the lift ratio, the greater is the strength of the association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b="-7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0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Rule Lift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Lift measures how much more frequently the association occur than we would expect by chance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𝑖𝑓𝑡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Customers who buy </a:t>
                </a:r>
                <a:r>
                  <a:rPr lang="en-US" i="1" dirty="0"/>
                  <a:t>beer</a:t>
                </a:r>
                <a:r>
                  <a:rPr lang="en-US" dirty="0"/>
                  <a:t> are also buy </a:t>
                </a:r>
                <a:r>
                  <a:rPr lang="en-US" i="1" dirty="0"/>
                  <a:t>lottery tickets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{beer} </a:t>
                </a:r>
                <a:r>
                  <a:rPr lang="en-US" dirty="0">
                    <a:sym typeface="Wingdings" panose="05000000000000000000" pitchFamily="2" charset="2"/>
                  </a:rPr>
                  <a:t> {lotter ticket}</a:t>
                </a:r>
                <a:endParaRPr lang="en-US" dirty="0"/>
              </a:p>
              <a:p>
                <a:r>
                  <a:rPr lang="en-US" dirty="0"/>
                  <a:t>If we have the following transactions:</a:t>
                </a:r>
              </a:p>
              <a:p>
                <a:pPr lvl="1"/>
                <a:r>
                  <a:rPr lang="en-US" dirty="0"/>
                  <a:t>30% of transactions involve beer </a:t>
                </a:r>
              </a:p>
              <a:p>
                <a:pPr lvl="1"/>
                <a:r>
                  <a:rPr lang="en-US" dirty="0"/>
                  <a:t>40% of transactions involve lottery tickets</a:t>
                </a:r>
              </a:p>
              <a:p>
                <a:pPr lvl="1"/>
                <a:r>
                  <a:rPr lang="en-US" dirty="0"/>
                  <a:t>20% of transactions include the both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𝑙𝑜𝑡𝑡𝑒𝑟𝑦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𝑏𝑒𝑒𝑟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×0.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7 </m:t>
                    </m:r>
                  </m:oMath>
                </a14:m>
                <a:endParaRPr lang="en-US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confidence=</a:t>
                </a:r>
                <a:r>
                  <a:rPr lang="en-US" sz="1600" dirty="0">
                    <a:sym typeface="Wingdings" panose="05000000000000000000" pitchFamily="2" charset="2"/>
                  </a:rPr>
                  <a:t>0.667, benchmark=0.4</a:t>
                </a:r>
                <a:endParaRPr lang="en-US" sz="1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 b="-1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2002385-327D-E9BE-D6E3-0A65EDAD9B14}"/>
              </a:ext>
            </a:extLst>
          </p:cNvPr>
          <p:cNvGrpSpPr/>
          <p:nvPr/>
        </p:nvGrpSpPr>
        <p:grpSpPr>
          <a:xfrm>
            <a:off x="8313356" y="3658330"/>
            <a:ext cx="3191256" cy="2103120"/>
            <a:chOff x="7597423" y="3429000"/>
            <a:chExt cx="3996266" cy="27121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CADE16-E586-1773-B842-DE28A720F6DA}"/>
                </a:ext>
              </a:extLst>
            </p:cNvPr>
            <p:cNvSpPr/>
            <p:nvPr/>
          </p:nvSpPr>
          <p:spPr>
            <a:xfrm>
              <a:off x="7597423" y="3429000"/>
              <a:ext cx="3996266" cy="271215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B7E00C-A83A-43A9-0AC8-E2081AD6832D}"/>
                </a:ext>
              </a:extLst>
            </p:cNvPr>
            <p:cNvSpPr/>
            <p:nvPr/>
          </p:nvSpPr>
          <p:spPr>
            <a:xfrm>
              <a:off x="8221133" y="4079015"/>
              <a:ext cx="1885602" cy="138480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4CBEA7-BAAD-0717-80C9-A30C126E43EF}"/>
                </a:ext>
              </a:extLst>
            </p:cNvPr>
            <p:cNvSpPr/>
            <p:nvPr/>
          </p:nvSpPr>
          <p:spPr>
            <a:xfrm>
              <a:off x="9074923" y="4231415"/>
              <a:ext cx="1945854" cy="1063074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216102-A151-D38D-8C49-77FC321B1F67}"/>
                </a:ext>
              </a:extLst>
            </p:cNvPr>
            <p:cNvSpPr txBox="1"/>
            <p:nvPr/>
          </p:nvSpPr>
          <p:spPr>
            <a:xfrm>
              <a:off x="8414300" y="4351521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30%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CFE224-9130-E134-C53D-0DE658038CFA}"/>
                </a:ext>
              </a:extLst>
            </p:cNvPr>
            <p:cNvSpPr txBox="1"/>
            <p:nvPr/>
          </p:nvSpPr>
          <p:spPr>
            <a:xfrm>
              <a:off x="9322889" y="471346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FFCCF8-F74C-0347-6BD9-8CC628E407B7}"/>
                </a:ext>
              </a:extLst>
            </p:cNvPr>
            <p:cNvSpPr txBox="1"/>
            <p:nvPr/>
          </p:nvSpPr>
          <p:spPr>
            <a:xfrm>
              <a:off x="8873629" y="3923638"/>
              <a:ext cx="284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17A444-69C9-153B-4C36-4B62AC8606E2}"/>
                </a:ext>
              </a:extLst>
            </p:cNvPr>
            <p:cNvSpPr txBox="1"/>
            <p:nvPr/>
          </p:nvSpPr>
          <p:spPr>
            <a:xfrm>
              <a:off x="10042969" y="4060436"/>
              <a:ext cx="287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9CE59C-850C-2563-4C42-4856B0C062CA}"/>
                </a:ext>
              </a:extLst>
            </p:cNvPr>
            <p:cNvSpPr txBox="1"/>
            <p:nvPr/>
          </p:nvSpPr>
          <p:spPr>
            <a:xfrm>
              <a:off x="9341227" y="4413147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X&amp;Y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C624B1-B08A-8A04-FCDC-1AD189A09BBD}"/>
              </a:ext>
            </a:extLst>
          </p:cNvPr>
          <p:cNvSpPr txBox="1"/>
          <p:nvPr/>
        </p:nvSpPr>
        <p:spPr>
          <a:xfrm>
            <a:off x="10317191" y="4538843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21153801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9577</TotalTime>
  <Words>3641</Words>
  <Application>Microsoft Office PowerPoint</Application>
  <PresentationFormat>Widescreen</PresentationFormat>
  <Paragraphs>506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Wingdings 3</vt:lpstr>
      <vt:lpstr>Wisp</vt:lpstr>
      <vt:lpstr>CSDA 5430 Predictive Analytics</vt:lpstr>
      <vt:lpstr>Motivation</vt:lpstr>
      <vt:lpstr>Association Rules</vt:lpstr>
      <vt:lpstr>Apriori Algorithm for Association Rule Learning</vt:lpstr>
      <vt:lpstr>Apriori Algorithm for Association Rule Learning</vt:lpstr>
      <vt:lpstr>Rule Support and Confidence</vt:lpstr>
      <vt:lpstr>Rule Support and Confidence</vt:lpstr>
      <vt:lpstr>Rule Lift</vt:lpstr>
      <vt:lpstr>Rule Lift</vt:lpstr>
      <vt:lpstr>Building Rules with the Apriori Principle</vt:lpstr>
      <vt:lpstr>Building Rules with the Apriori Principle</vt:lpstr>
      <vt:lpstr>Building Rules with the Apriori Principle</vt:lpstr>
      <vt:lpstr>Building Rules with the Apriori Principle</vt:lpstr>
      <vt:lpstr>Building Rules with the Apriori Principle</vt:lpstr>
      <vt:lpstr>Building Rules with the Apriori Principle</vt:lpstr>
      <vt:lpstr>Interpreting the Results</vt:lpstr>
      <vt:lpstr>Interpreting the Results</vt:lpstr>
      <vt:lpstr>Case Study 1: Head and Neck Cancer Medications</vt:lpstr>
      <vt:lpstr>Collecting Data</vt:lpstr>
      <vt:lpstr>Exploring and Preparing the Data</vt:lpstr>
      <vt:lpstr>Visualizing Item Support - Item Frequency Plots</vt:lpstr>
      <vt:lpstr>Visualizing Item Support - Item Frequency Plots</vt:lpstr>
      <vt:lpstr>Visualizing Transaction Data - Plotting the Sparse Matrix</vt:lpstr>
      <vt:lpstr>Training a Model on the Data</vt:lpstr>
      <vt:lpstr>Evaluating Model Performance</vt:lpstr>
      <vt:lpstr>Evaluating Model Performance</vt:lpstr>
      <vt:lpstr>Evaluating Model Performance</vt:lpstr>
      <vt:lpstr>Sorting the Set of Association Rules</vt:lpstr>
      <vt:lpstr>Taking Subsets of Association Rules</vt:lpstr>
      <vt:lpstr>Graphical Depiction of Association Rules</vt:lpstr>
      <vt:lpstr>Saving Association Rules to a File or Data Frame</vt:lpstr>
      <vt:lpstr>Practice Problems: Groceries</vt:lpstr>
      <vt:lpstr>Practice Problems: Groceries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695</cp:revision>
  <dcterms:created xsi:type="dcterms:W3CDTF">2021-06-06T13:08:34Z</dcterms:created>
  <dcterms:modified xsi:type="dcterms:W3CDTF">2024-02-25T16:25:52Z</dcterms:modified>
</cp:coreProperties>
</file>