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34"/>
  </p:notesMasterIdLst>
  <p:sldIdLst>
    <p:sldId id="256" r:id="rId2"/>
    <p:sldId id="281" r:id="rId3"/>
    <p:sldId id="257" r:id="rId4"/>
    <p:sldId id="368" r:id="rId5"/>
    <p:sldId id="367" r:id="rId6"/>
    <p:sldId id="338" r:id="rId7"/>
    <p:sldId id="369" r:id="rId8"/>
    <p:sldId id="340" r:id="rId9"/>
    <p:sldId id="341" r:id="rId10"/>
    <p:sldId id="370" r:id="rId11"/>
    <p:sldId id="365" r:id="rId12"/>
    <p:sldId id="344" r:id="rId13"/>
    <p:sldId id="346" r:id="rId14"/>
    <p:sldId id="364" r:id="rId15"/>
    <p:sldId id="349" r:id="rId16"/>
    <p:sldId id="342" r:id="rId17"/>
    <p:sldId id="350" r:id="rId18"/>
    <p:sldId id="351" r:id="rId19"/>
    <p:sldId id="354" r:id="rId20"/>
    <p:sldId id="355" r:id="rId21"/>
    <p:sldId id="356" r:id="rId22"/>
    <p:sldId id="357" r:id="rId23"/>
    <p:sldId id="352" r:id="rId24"/>
    <p:sldId id="353" r:id="rId25"/>
    <p:sldId id="358" r:id="rId26"/>
    <p:sldId id="359" r:id="rId27"/>
    <p:sldId id="360" r:id="rId28"/>
    <p:sldId id="361" r:id="rId29"/>
    <p:sldId id="371" r:id="rId30"/>
    <p:sldId id="362" r:id="rId31"/>
    <p:sldId id="363" r:id="rId32"/>
    <p:sldId id="36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ping Wang" initials="JW" lastIdx="1" clrIdx="0">
    <p:extLst>
      <p:ext uri="{19B8F6BF-5375-455C-9EA6-DF929625EA0E}">
        <p15:presenceInfo xmlns:p15="http://schemas.microsoft.com/office/powerpoint/2012/main" userId="S::wang@webster.edu::cf219098-d365-4b93-a236-89607ea972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3392" autoAdjust="0"/>
  </p:normalViewPr>
  <p:slideViewPr>
    <p:cSldViewPr snapToGrid="0">
      <p:cViewPr varScale="1">
        <p:scale>
          <a:sx n="95" d="100"/>
          <a:sy n="95" d="100"/>
        </p:scale>
        <p:origin x="102" y="19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https://www.socr.umich.edu/people/dinov/courses/DSPA_notes/13_ModelEvaluation.html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23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PrecRec</a:t>
            </a:r>
            <a:r>
              <a:rPr lang="en-US" dirty="0"/>
              <a:t> &lt;- performance(pred, "</a:t>
            </a:r>
            <a:r>
              <a:rPr lang="en-US" dirty="0" err="1"/>
              <a:t>prec</a:t>
            </a:r>
            <a:r>
              <a:rPr lang="en-US" dirty="0"/>
              <a:t>", "rec")</a:t>
            </a:r>
          </a:p>
          <a:p>
            <a:r>
              <a:rPr lang="en-US" dirty="0"/>
              <a:t>PrecRec@alpha.name</a:t>
            </a:r>
          </a:p>
          <a:p>
            <a:r>
              <a:rPr lang="en-US" dirty="0" err="1"/>
              <a:t>PrecRec@alpha.values</a:t>
            </a:r>
            <a:endParaRPr lang="en-US" dirty="0"/>
          </a:p>
          <a:p>
            <a:r>
              <a:rPr lang="en-US" dirty="0"/>
              <a:t>PrecRec@x.name</a:t>
            </a:r>
          </a:p>
          <a:p>
            <a:r>
              <a:rPr lang="en-US" dirty="0" err="1"/>
              <a:t>PrecRec@x.values</a:t>
            </a:r>
            <a:endParaRPr lang="en-US" dirty="0"/>
          </a:p>
          <a:p>
            <a:r>
              <a:rPr lang="en-US" dirty="0"/>
              <a:t>PrecRec@y.name</a:t>
            </a:r>
          </a:p>
          <a:p>
            <a:r>
              <a:rPr lang="en-US" dirty="0" err="1"/>
              <a:t>PrecRec@y.values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https://developers.google.com/machine-learning/crash-course/classification/roc-and-auc</a:t>
            </a:r>
          </a:p>
          <a:p>
            <a:r>
              <a:rPr lang="en-US" dirty="0"/>
              <a:t>https://people.inf.elte.hu/kiss/11dwhdm/roc.pdf</a:t>
            </a:r>
          </a:p>
          <a:p>
            <a:r>
              <a:rPr lang="en-US" dirty="0"/>
              <a:t>https://medium.com/nerd-for-tech/understanding-receiver-operating-characteristic-roc-curve-f5eed11bc565</a:t>
            </a:r>
          </a:p>
          <a:p>
            <a:endParaRPr lang="en-US" dirty="0"/>
          </a:p>
          <a:p>
            <a:r>
              <a:rPr lang="en-US" dirty="0"/>
              <a:t>x &lt;- seq(from=0, to=1.0, by=0.01) + 0.001</a:t>
            </a:r>
          </a:p>
          <a:p>
            <a:r>
              <a:rPr lang="en-US" dirty="0" err="1"/>
              <a:t>plot_ly</a:t>
            </a:r>
            <a:r>
              <a:rPr lang="en-US" dirty="0"/>
              <a:t>(x = ~x, y = (log(100*x)+2.3)/(log(100*x[101])+2.3), line=list(color="</a:t>
            </a:r>
            <a:r>
              <a:rPr lang="en-US" dirty="0" err="1"/>
              <a:t>lightgreen</a:t>
            </a:r>
            <a:r>
              <a:rPr lang="en-US" dirty="0"/>
              <a:t>"),</a:t>
            </a:r>
          </a:p>
          <a:p>
            <a:r>
              <a:rPr lang="en-US" dirty="0"/>
              <a:t>        name = 'Test Classifier', type='scatter', mode='lines', </a:t>
            </a:r>
            <a:r>
              <a:rPr lang="en-US" dirty="0" err="1"/>
              <a:t>showlegend</a:t>
            </a:r>
            <a:r>
              <a:rPr lang="en-US" dirty="0"/>
              <a:t>=T) %&gt;%</a:t>
            </a:r>
          </a:p>
          <a:p>
            <a:r>
              <a:rPr lang="en-US" dirty="0"/>
              <a:t>  </a:t>
            </a:r>
            <a:r>
              <a:rPr lang="en-US" dirty="0" err="1"/>
              <a:t>add_lines</a:t>
            </a:r>
            <a:r>
              <a:rPr lang="en-US" dirty="0"/>
              <a:t>(x=c(0,1), y=c(0,1), line=list(color="black", dash='dash'),</a:t>
            </a:r>
          </a:p>
          <a:p>
            <a:r>
              <a:rPr lang="en-US" dirty="0"/>
              <a:t>            name="Classifier with no predictive value") %&gt;%</a:t>
            </a:r>
          </a:p>
          <a:p>
            <a:r>
              <a:rPr lang="en-US" dirty="0"/>
              <a:t>  </a:t>
            </a:r>
            <a:r>
              <a:rPr lang="en-US" dirty="0" err="1"/>
              <a:t>add_segments</a:t>
            </a:r>
            <a:r>
              <a:rPr lang="en-US" dirty="0"/>
              <a:t>(x=0, </a:t>
            </a:r>
            <a:r>
              <a:rPr lang="en-US" dirty="0" err="1"/>
              <a:t>xend</a:t>
            </a:r>
            <a:r>
              <a:rPr lang="en-US" dirty="0"/>
              <a:t>=0, y=0, </a:t>
            </a:r>
            <a:r>
              <a:rPr lang="en-US" dirty="0" err="1"/>
              <a:t>yend</a:t>
            </a:r>
            <a:r>
              <a:rPr lang="en-US" dirty="0"/>
              <a:t> = 1, line=list(color="blue"), </a:t>
            </a:r>
          </a:p>
          <a:p>
            <a:r>
              <a:rPr lang="en-US" dirty="0"/>
              <a:t>               name="Perfect Classifier") %&gt;%</a:t>
            </a:r>
          </a:p>
          <a:p>
            <a:r>
              <a:rPr lang="en-US" dirty="0"/>
              <a:t>  </a:t>
            </a:r>
            <a:r>
              <a:rPr lang="en-US" dirty="0" err="1"/>
              <a:t>add_segments</a:t>
            </a:r>
            <a:r>
              <a:rPr lang="en-US" dirty="0"/>
              <a:t>(x=0, </a:t>
            </a:r>
            <a:r>
              <a:rPr lang="en-US" dirty="0" err="1"/>
              <a:t>xend</a:t>
            </a:r>
            <a:r>
              <a:rPr lang="en-US" dirty="0"/>
              <a:t>=1, y=1, </a:t>
            </a:r>
            <a:r>
              <a:rPr lang="en-US" dirty="0" err="1"/>
              <a:t>yend</a:t>
            </a:r>
            <a:r>
              <a:rPr lang="en-US" dirty="0"/>
              <a:t> = 1, line=list(color="blue"), </a:t>
            </a:r>
          </a:p>
          <a:p>
            <a:r>
              <a:rPr lang="en-US" dirty="0"/>
              <a:t>               name="Perfect Classifier 2", </a:t>
            </a:r>
            <a:r>
              <a:rPr lang="en-US" dirty="0" err="1"/>
              <a:t>showlegend</a:t>
            </a:r>
            <a:r>
              <a:rPr lang="en-US" dirty="0"/>
              <a:t>=F) %&gt;%</a:t>
            </a:r>
          </a:p>
          <a:p>
            <a:r>
              <a:rPr lang="en-US" dirty="0"/>
              <a:t>  layout(title="ROC curve", legend = list(orientation = 'h'),</a:t>
            </a:r>
          </a:p>
          <a:p>
            <a:r>
              <a:rPr lang="en-US" dirty="0"/>
              <a:t>         </a:t>
            </a:r>
            <a:r>
              <a:rPr lang="en-US" dirty="0" err="1"/>
              <a:t>xaxis</a:t>
            </a:r>
            <a:r>
              <a:rPr lang="en-US" dirty="0"/>
              <a:t>=list(title="False Positive Rate", </a:t>
            </a:r>
            <a:r>
              <a:rPr lang="en-US" dirty="0" err="1"/>
              <a:t>scaleanchor</a:t>
            </a:r>
            <a:r>
              <a:rPr lang="en-US" dirty="0"/>
              <a:t>="y", range=c(0,1)), </a:t>
            </a:r>
          </a:p>
          <a:p>
            <a:r>
              <a:rPr lang="en-US" dirty="0"/>
              <a:t>         </a:t>
            </a:r>
            <a:r>
              <a:rPr lang="en-US" dirty="0" err="1"/>
              <a:t>yaxis</a:t>
            </a:r>
            <a:r>
              <a:rPr lang="en-US" dirty="0"/>
              <a:t>=list(title="True Positive Rate", </a:t>
            </a:r>
            <a:r>
              <a:rPr lang="en-US" dirty="0" err="1"/>
              <a:t>scaleanchor</a:t>
            </a:r>
            <a:r>
              <a:rPr lang="en-US" dirty="0"/>
              <a:t>="x"))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49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head(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pred_prob</a:t>
            </a:r>
            <a:r>
              <a:rPr lang="en-US" dirty="0"/>
              <a:t>[, 2], </a:t>
            </a:r>
            <a:r>
              <a:rPr lang="en-US" dirty="0" err="1"/>
              <a:t>qol_test$cd</a:t>
            </a:r>
            <a:r>
              <a:rPr lang="en-US" dirty="0"/>
              <a:t>))</a:t>
            </a:r>
          </a:p>
          <a:p>
            <a:r>
              <a:rPr lang="en-US" dirty="0"/>
              <a:t>        [,1] 	[,2]</a:t>
            </a:r>
          </a:p>
          <a:p>
            <a:r>
              <a:rPr lang="en-US" dirty="0"/>
              <a:t>1  0.6237647    2</a:t>
            </a:r>
          </a:p>
          <a:p>
            <a:r>
              <a:rPr lang="en-US" dirty="0"/>
              <a:t>3  0.6237647    2</a:t>
            </a:r>
          </a:p>
          <a:p>
            <a:r>
              <a:rPr lang="en-US" dirty="0"/>
              <a:t>4  0.7057770    2</a:t>
            </a:r>
          </a:p>
          <a:p>
            <a:r>
              <a:rPr lang="en-US" dirty="0"/>
              <a:t>9  0.2623336    2</a:t>
            </a:r>
          </a:p>
          <a:p>
            <a:r>
              <a:rPr lang="en-US" dirty="0"/>
              <a:t>10 0.6237647    2</a:t>
            </a:r>
          </a:p>
          <a:p>
            <a:r>
              <a:rPr lang="en-US" dirty="0"/>
              <a:t>12 0.6237647    2</a:t>
            </a:r>
          </a:p>
          <a:p>
            <a:endParaRPr lang="en-US" dirty="0"/>
          </a:p>
          <a:p>
            <a:r>
              <a:rPr lang="en-US" dirty="0" err="1"/>
              <a:t>roc@y.name;roc@x.name;roc@alpha.name</a:t>
            </a:r>
            <a:endParaRPr lang="en-US" dirty="0"/>
          </a:p>
          <a:p>
            <a:r>
              <a:rPr lang="en-US" dirty="0" err="1"/>
              <a:t>roc@y.values;roc@x.values;roc@alpha.values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4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pROC</a:t>
            </a:r>
            <a:r>
              <a:rPr lang="en-US" dirty="0"/>
              <a:t>)</a:t>
            </a:r>
          </a:p>
          <a:p>
            <a:r>
              <a:rPr lang="en-US" dirty="0" err="1"/>
              <a:t>qol_pred</a:t>
            </a:r>
            <a:r>
              <a:rPr lang="en-US" dirty="0"/>
              <a:t> &lt;- predict(</a:t>
            </a:r>
            <a:r>
              <a:rPr lang="en-US" dirty="0" err="1"/>
              <a:t>qol_model</a:t>
            </a:r>
            <a:r>
              <a:rPr lang="en-US" dirty="0"/>
              <a:t>, </a:t>
            </a:r>
            <a:r>
              <a:rPr lang="en-US" dirty="0" err="1"/>
              <a:t>qol_test</a:t>
            </a:r>
            <a:r>
              <a:rPr lang="en-US" dirty="0"/>
              <a:t>, type = 'prob')</a:t>
            </a:r>
          </a:p>
          <a:p>
            <a:r>
              <a:rPr lang="en-US" dirty="0"/>
              <a:t>r &lt;- roc(</a:t>
            </a:r>
            <a:r>
              <a:rPr lang="en-US" dirty="0" err="1"/>
              <a:t>qol_test$cd</a:t>
            </a:r>
            <a:r>
              <a:rPr lang="en-US" dirty="0"/>
              <a:t>, </a:t>
            </a:r>
            <a:r>
              <a:rPr lang="en-US" dirty="0" err="1"/>
              <a:t>qol_pred</a:t>
            </a:r>
            <a:r>
              <a:rPr lang="en-US" dirty="0"/>
              <a:t>[,2])</a:t>
            </a:r>
          </a:p>
          <a:p>
            <a:r>
              <a:rPr lang="en-US" dirty="0" err="1"/>
              <a:t>plot.roc</a:t>
            </a:r>
            <a:r>
              <a:rPr lang="en-US" dirty="0"/>
              <a:t>(r)</a:t>
            </a:r>
          </a:p>
          <a:p>
            <a:r>
              <a:rPr lang="en-US" dirty="0" err="1"/>
              <a:t>auc</a:t>
            </a:r>
            <a:r>
              <a:rPr lang="en-US" dirty="0"/>
              <a:t>(r)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9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r$sensitivities</a:t>
            </a:r>
            <a:endParaRPr lang="en-US" dirty="0"/>
          </a:p>
          <a:p>
            <a:r>
              <a:rPr lang="en-US" dirty="0" err="1"/>
              <a:t>r$specificities</a:t>
            </a:r>
            <a:endParaRPr lang="en-US" dirty="0"/>
          </a:p>
          <a:p>
            <a:r>
              <a:rPr lang="en-US" dirty="0" err="1"/>
              <a:t>r$thresholds</a:t>
            </a:r>
            <a:endParaRPr lang="en-US" dirty="0"/>
          </a:p>
          <a:p>
            <a:r>
              <a:rPr lang="en-US" dirty="0"/>
              <a:t>#cbind(r$sensitivities, </a:t>
            </a:r>
            <a:r>
              <a:rPr lang="en-US" dirty="0" err="1"/>
              <a:t>r$specificities</a:t>
            </a:r>
            <a:r>
              <a:rPr lang="en-US" dirty="0"/>
              <a:t>, </a:t>
            </a:r>
            <a:r>
              <a:rPr lang="en-US" dirty="0" err="1"/>
              <a:t>r$thresholds</a:t>
            </a:r>
            <a:r>
              <a:rPr lang="en-US" dirty="0"/>
              <a:t>)</a:t>
            </a:r>
          </a:p>
          <a:p>
            <a:r>
              <a:rPr lang="en-US" dirty="0"/>
              <a:t>plot(1-r$specificities, </a:t>
            </a:r>
            <a:r>
              <a:rPr lang="en-US" dirty="0" err="1"/>
              <a:t>r$sensitivities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roc@y.values</a:t>
            </a:r>
            <a:endParaRPr lang="en-US" dirty="0"/>
          </a:p>
          <a:p>
            <a:r>
              <a:rPr lang="en-US" dirty="0" err="1"/>
              <a:t>roc@x.values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qol_model</a:t>
            </a:r>
            <a:r>
              <a:rPr lang="en-US" dirty="0"/>
              <a:t>)</a:t>
            </a:r>
          </a:p>
          <a:p>
            <a:r>
              <a:rPr lang="en-US" dirty="0"/>
              <a:t>plot(</a:t>
            </a:r>
            <a:r>
              <a:rPr lang="en-US" dirty="0" err="1"/>
              <a:t>qol_model</a:t>
            </a:r>
            <a:r>
              <a:rPr lang="en-US" dirty="0"/>
              <a:t>, type="simple")</a:t>
            </a:r>
          </a:p>
          <a:p>
            <a:endParaRPr lang="en-US" dirty="0"/>
          </a:p>
          <a:p>
            <a:r>
              <a:rPr lang="en-US" dirty="0" err="1"/>
              <a:t>qol_pred</a:t>
            </a:r>
            <a:r>
              <a:rPr lang="en-US" dirty="0"/>
              <a:t>&lt;-predict(</a:t>
            </a:r>
            <a:r>
              <a:rPr lang="en-US" dirty="0" err="1"/>
              <a:t>qol_model</a:t>
            </a:r>
            <a:r>
              <a:rPr lang="en-US" dirty="0"/>
              <a:t>, </a:t>
            </a:r>
            <a:r>
              <a:rPr lang="en-US" dirty="0" err="1"/>
              <a:t>qol_test</a:t>
            </a:r>
            <a:r>
              <a:rPr lang="en-US" dirty="0"/>
              <a:t>, type="prob")</a:t>
            </a:r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pred_prob</a:t>
            </a:r>
            <a:r>
              <a:rPr lang="en-US" dirty="0"/>
              <a:t>[,2]&gt;0.5, 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"), levels = c("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")),</a:t>
            </a:r>
          </a:p>
          <a:p>
            <a:r>
              <a:rPr lang="en-US" dirty="0"/>
              <a:t>                factor(</a:t>
            </a:r>
            <a:r>
              <a:rPr lang="en-US" dirty="0" err="1"/>
              <a:t>qol_test$cd</a:t>
            </a:r>
            <a:r>
              <a:rPr lang="en-US" dirty="0"/>
              <a:t>, levels = c("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")), </a:t>
            </a:r>
          </a:p>
          <a:p>
            <a:r>
              <a:rPr lang="en-US" dirty="0"/>
              <a:t>                positive="</a:t>
            </a:r>
            <a:r>
              <a:rPr lang="en-US" dirty="0" err="1"/>
              <a:t>severe_disease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&lt;-</a:t>
            </a:r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rowid</a:t>
            </a:r>
            <a:r>
              <a:rPr lang="en-US" dirty="0"/>
              <a:t>=</a:t>
            </a:r>
            <a:r>
              <a:rPr lang="en-US" dirty="0" err="1"/>
              <a:t>row.names</a:t>
            </a:r>
            <a:r>
              <a:rPr lang="en-US" dirty="0"/>
              <a:t>(</a:t>
            </a:r>
            <a:r>
              <a:rPr lang="en-US" dirty="0" err="1"/>
              <a:t>qol_test</a:t>
            </a:r>
            <a:r>
              <a:rPr lang="en-US" dirty="0"/>
              <a:t>),</a:t>
            </a:r>
          </a:p>
          <a:p>
            <a:r>
              <a:rPr lang="en-US" dirty="0"/>
              <a:t>                        pred_2=</a:t>
            </a:r>
            <a:r>
              <a:rPr lang="en-US" dirty="0" err="1"/>
              <a:t>qol_pred</a:t>
            </a:r>
            <a:r>
              <a:rPr lang="en-US" dirty="0"/>
              <a:t>[,2],	</a:t>
            </a:r>
          </a:p>
          <a:p>
            <a:r>
              <a:rPr lang="en-US" dirty="0"/>
              <a:t>                        cd=</a:t>
            </a:r>
            <a:r>
              <a:rPr lang="en-US" dirty="0" err="1"/>
              <a:t>qol_test$cd</a:t>
            </a:r>
            <a:r>
              <a:rPr lang="en-US" dirty="0"/>
              <a:t>,	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severe_disease</a:t>
            </a:r>
            <a:r>
              <a:rPr lang="en-US" dirty="0"/>
              <a:t>=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qol_test$cd</a:t>
            </a:r>
            <a:r>
              <a:rPr lang="en-US" dirty="0"/>
              <a:t> == "</a:t>
            </a:r>
            <a:r>
              <a:rPr lang="en-US" dirty="0" err="1"/>
              <a:t>severe_disease</a:t>
            </a:r>
            <a:r>
              <a:rPr lang="en-US" dirty="0"/>
              <a:t>", 1,0)))</a:t>
            </a:r>
          </a:p>
          <a:p>
            <a:r>
              <a:rPr lang="en-US" dirty="0" err="1"/>
              <a:t>df</a:t>
            </a:r>
            <a:r>
              <a:rPr lang="en-US" dirty="0"/>
              <a:t>&lt;-</a:t>
            </a:r>
            <a:r>
              <a:rPr lang="en-US" dirty="0" err="1"/>
              <a:t>df</a:t>
            </a:r>
            <a:r>
              <a:rPr lang="en-US" dirty="0"/>
              <a:t>[order(</a:t>
            </a:r>
            <a:r>
              <a:rPr lang="en-US" dirty="0" err="1"/>
              <a:t>qol_pred</a:t>
            </a:r>
            <a:r>
              <a:rPr lang="en-US" dirty="0"/>
              <a:t>[,2], decreasing = TRUE), ]</a:t>
            </a:r>
          </a:p>
          <a:p>
            <a:endParaRPr lang="en-US" dirty="0"/>
          </a:p>
          <a:p>
            <a:r>
              <a:rPr lang="en-US" dirty="0"/>
              <a:t>#write.csv(df, file = "df.csv")</a:t>
            </a:r>
          </a:p>
          <a:p>
            <a:endParaRPr lang="en-US" dirty="0"/>
          </a:p>
          <a:p>
            <a:r>
              <a:rPr lang="en-US" dirty="0" err="1"/>
              <a:t>qol_test</a:t>
            </a:r>
            <a:r>
              <a:rPr lang="en-US" dirty="0"/>
              <a:t>(</a:t>
            </a:r>
            <a:r>
              <a:rPr lang="en-US" dirty="0" err="1"/>
              <a:t>rowid</a:t>
            </a:r>
            <a:r>
              <a:rPr lang="en-US" dirty="0"/>
              <a:t>)</a:t>
            </a:r>
            <a:r>
              <a:rPr lang="en-US" dirty="0" err="1"/>
              <a:t>qol_pred</a:t>
            </a:r>
            <a:r>
              <a:rPr lang="en-US" dirty="0"/>
              <a:t>[,2]	</a:t>
            </a:r>
            <a:r>
              <a:rPr lang="en-US" dirty="0" err="1"/>
              <a:t>qol_test$cd</a:t>
            </a:r>
            <a:r>
              <a:rPr lang="en-US" dirty="0"/>
              <a:t>	</a:t>
            </a:r>
            <a:r>
              <a:rPr lang="en-US" dirty="0" err="1"/>
              <a:t>severe_disease</a:t>
            </a:r>
            <a:r>
              <a:rPr lang="en-US" dirty="0"/>
              <a:t>				</a:t>
            </a:r>
          </a:p>
          <a:p>
            <a:r>
              <a:rPr lang="en-US" dirty="0"/>
              <a:t>4	0.705777000	2	1	Inf	0	0	</a:t>
            </a:r>
          </a:p>
          <a:p>
            <a:r>
              <a:rPr lang="en-US" dirty="0"/>
              <a:t>102	0.705777000	2	1		228	215	</a:t>
            </a:r>
          </a:p>
          <a:p>
            <a:r>
              <a:rPr lang="en-US" dirty="0"/>
              <a:t>402	0.705777000	2	1		0.00000000	1.00000000	0.485327314</a:t>
            </a:r>
          </a:p>
          <a:p>
            <a:r>
              <a:rPr lang="en-US" dirty="0"/>
              <a:t>842	0.705777000	2	1				</a:t>
            </a:r>
          </a:p>
          <a:p>
            <a:r>
              <a:rPr lang="en-US" dirty="0"/>
              <a:t>1088	0.705777000	1	0				</a:t>
            </a:r>
          </a:p>
          <a:p>
            <a:r>
              <a:rPr lang="en-US" dirty="0"/>
              <a:t>1	0.623764700	2	1	0.6647708	4	1	</a:t>
            </a:r>
          </a:p>
          <a:p>
            <a:r>
              <a:rPr lang="en-US" dirty="0"/>
              <a:t>3	0.623764700	2	1		224	214	</a:t>
            </a:r>
          </a:p>
          <a:p>
            <a:r>
              <a:rPr lang="en-US" dirty="0"/>
              <a:t>10	0.623764700	2	1		0.01754386	0.995348837	0.492099323</a:t>
            </a:r>
          </a:p>
          <a:p>
            <a:r>
              <a:rPr lang="en-US" dirty="0"/>
              <a:t>12	0.623764700	2	1				</a:t>
            </a:r>
          </a:p>
          <a:p>
            <a:r>
              <a:rPr lang="en-US" dirty="0"/>
              <a:t>19	0.623764700	1	0				</a:t>
            </a:r>
          </a:p>
          <a:p>
            <a:r>
              <a:rPr lang="en-US" dirty="0"/>
              <a:t>32	0.623764700	1	0				</a:t>
            </a:r>
          </a:p>
          <a:p>
            <a:r>
              <a:rPr lang="en-US" dirty="0"/>
              <a:t>44	0.623764700	1	0				</a:t>
            </a:r>
          </a:p>
          <a:p>
            <a:r>
              <a:rPr lang="en-US" dirty="0"/>
              <a:t>45	0.623764700	1	0				</a:t>
            </a:r>
          </a:p>
          <a:p>
            <a:r>
              <a:rPr lang="en-US" dirty="0"/>
              <a:t>77	0.623764700	2	1				</a:t>
            </a:r>
          </a:p>
          <a:p>
            <a:r>
              <a:rPr lang="en-US" dirty="0"/>
              <a:t>79	0.623764700	2	1				</a:t>
            </a:r>
          </a:p>
          <a:p>
            <a:r>
              <a:rPr lang="en-US" dirty="0"/>
              <a:t>89	0.623764700	2	1				</a:t>
            </a:r>
          </a:p>
          <a:p>
            <a:r>
              <a:rPr lang="en-US" dirty="0"/>
              <a:t>93	0.623764700	2	1				</a:t>
            </a:r>
          </a:p>
          <a:p>
            <a:r>
              <a:rPr lang="en-US" dirty="0"/>
              <a:t>94	0.623764700	2	1				</a:t>
            </a:r>
          </a:p>
          <a:p>
            <a:r>
              <a:rPr lang="en-US" dirty="0"/>
              <a:t>105	0.623764700	1	0				</a:t>
            </a:r>
          </a:p>
          <a:p>
            <a:r>
              <a:rPr lang="en-US" dirty="0"/>
              <a:t>108	0.623764700	1	0				</a:t>
            </a:r>
          </a:p>
          <a:p>
            <a:r>
              <a:rPr lang="en-US" dirty="0"/>
              <a:t>150	0.623764700	2	1				</a:t>
            </a:r>
          </a:p>
          <a:p>
            <a:r>
              <a:rPr lang="en-US" dirty="0"/>
              <a:t>151	0.623764700	2	1				</a:t>
            </a:r>
          </a:p>
          <a:p>
            <a:r>
              <a:rPr lang="en-US" dirty="0"/>
              <a:t>165	0.623764700	2	1				</a:t>
            </a:r>
          </a:p>
          <a:p>
            <a:r>
              <a:rPr lang="en-US" dirty="0"/>
              <a:t>183	0.623764700	1	0				</a:t>
            </a:r>
          </a:p>
          <a:p>
            <a:r>
              <a:rPr lang="en-US" dirty="0"/>
              <a:t>190	0.623764700	1	0				</a:t>
            </a:r>
          </a:p>
          <a:p>
            <a:r>
              <a:rPr lang="en-US" dirty="0"/>
              <a:t>206	0.623764700	2	1				</a:t>
            </a:r>
          </a:p>
          <a:p>
            <a:r>
              <a:rPr lang="en-US" dirty="0"/>
              <a:t>227	0.623764700	2	1				</a:t>
            </a:r>
          </a:p>
          <a:p>
            <a:r>
              <a:rPr lang="en-US" dirty="0"/>
              <a:t>246	0.623764700	1	0				</a:t>
            </a:r>
          </a:p>
          <a:p>
            <a:r>
              <a:rPr lang="en-US" dirty="0"/>
              <a:t>248	0.623764700	1	0				</a:t>
            </a:r>
          </a:p>
          <a:p>
            <a:r>
              <a:rPr lang="en-US" dirty="0"/>
              <a:t>271	0.623764700	2	1				</a:t>
            </a:r>
          </a:p>
          <a:p>
            <a:r>
              <a:rPr lang="en-US" dirty="0"/>
              <a:t>273	0.623764700	2	1				</a:t>
            </a:r>
          </a:p>
          <a:p>
            <a:r>
              <a:rPr lang="en-US" dirty="0"/>
              <a:t>276	0.623764700	1	0				</a:t>
            </a:r>
          </a:p>
          <a:p>
            <a:r>
              <a:rPr lang="en-US" dirty="0"/>
              <a:t>280	0.623764700	2	1				</a:t>
            </a:r>
          </a:p>
          <a:p>
            <a:r>
              <a:rPr lang="en-US" dirty="0"/>
              <a:t>281	0.623764700	2	1				</a:t>
            </a:r>
          </a:p>
          <a:p>
            <a:r>
              <a:rPr lang="en-US" dirty="0"/>
              <a:t>282	0.623764700	2	1				</a:t>
            </a:r>
          </a:p>
          <a:p>
            <a:r>
              <a:rPr lang="en-US" dirty="0"/>
              <a:t>302	0.623764700	2	1				</a:t>
            </a:r>
          </a:p>
          <a:p>
            <a:r>
              <a:rPr lang="en-US" dirty="0"/>
              <a:t>333	0.623764700	2	1				</a:t>
            </a:r>
          </a:p>
          <a:p>
            <a:r>
              <a:rPr lang="en-US" dirty="0"/>
              <a:t>342	0.623764700	2	1				</a:t>
            </a:r>
          </a:p>
          <a:p>
            <a:r>
              <a:rPr lang="en-US" dirty="0"/>
              <a:t>345	0.623764700	1	0				</a:t>
            </a:r>
          </a:p>
          <a:p>
            <a:r>
              <a:rPr lang="en-US" dirty="0"/>
              <a:t>347	0.623764700	2	1				</a:t>
            </a:r>
          </a:p>
          <a:p>
            <a:r>
              <a:rPr lang="en-US" dirty="0"/>
              <a:t>359	0.623764700	2	1				</a:t>
            </a:r>
          </a:p>
          <a:p>
            <a:r>
              <a:rPr lang="en-US" dirty="0"/>
              <a:t>371	0.623764700	1	0				</a:t>
            </a:r>
          </a:p>
          <a:p>
            <a:r>
              <a:rPr lang="en-US" dirty="0"/>
              <a:t>375	0.623764700	2	1				</a:t>
            </a:r>
          </a:p>
          <a:p>
            <a:r>
              <a:rPr lang="en-US" dirty="0"/>
              <a:t>387	0.623764700	2	1				</a:t>
            </a:r>
          </a:p>
          <a:p>
            <a:r>
              <a:rPr lang="en-US" dirty="0"/>
              <a:t>419	0.623764700	1	0				</a:t>
            </a:r>
          </a:p>
          <a:p>
            <a:r>
              <a:rPr lang="en-US" dirty="0"/>
              <a:t>426	0.623764700	2	1				</a:t>
            </a:r>
          </a:p>
          <a:p>
            <a:r>
              <a:rPr lang="en-US" dirty="0"/>
              <a:t>430	0.623764700	1	0				</a:t>
            </a:r>
          </a:p>
          <a:p>
            <a:r>
              <a:rPr lang="en-US" dirty="0"/>
              <a:t>431	0.623764700	1	0				</a:t>
            </a:r>
          </a:p>
          <a:p>
            <a:r>
              <a:rPr lang="en-US" dirty="0"/>
              <a:t>442	0.623764700	2	1				</a:t>
            </a:r>
          </a:p>
          <a:p>
            <a:r>
              <a:rPr lang="en-US" dirty="0"/>
              <a:t>456	0.623764700	2	1				</a:t>
            </a:r>
          </a:p>
          <a:p>
            <a:r>
              <a:rPr lang="en-US" dirty="0"/>
              <a:t>457	0.623764700	2	1				</a:t>
            </a:r>
          </a:p>
          <a:p>
            <a:r>
              <a:rPr lang="en-US" dirty="0"/>
              <a:t>468	0.623764700	2	1				</a:t>
            </a:r>
          </a:p>
          <a:p>
            <a:r>
              <a:rPr lang="en-US" dirty="0"/>
              <a:t>471	0.623764700	2	1				</a:t>
            </a:r>
          </a:p>
          <a:p>
            <a:r>
              <a:rPr lang="en-US" dirty="0"/>
              <a:t>479	0.623764700	2	1				</a:t>
            </a:r>
          </a:p>
          <a:p>
            <a:r>
              <a:rPr lang="en-US" dirty="0"/>
              <a:t>485	0.623764700	1	0				</a:t>
            </a:r>
          </a:p>
          <a:p>
            <a:r>
              <a:rPr lang="en-US" dirty="0"/>
              <a:t>493	0.623764700	2	1				</a:t>
            </a:r>
          </a:p>
          <a:p>
            <a:r>
              <a:rPr lang="en-US" dirty="0"/>
              <a:t>506	0.623764700	1	0				</a:t>
            </a:r>
          </a:p>
          <a:p>
            <a:r>
              <a:rPr lang="en-US" dirty="0"/>
              <a:t>550	0.623764700	2	1				</a:t>
            </a:r>
          </a:p>
          <a:p>
            <a:r>
              <a:rPr lang="en-US" dirty="0"/>
              <a:t>565	0.623764700	2	1				</a:t>
            </a:r>
          </a:p>
          <a:p>
            <a:r>
              <a:rPr lang="en-US" dirty="0"/>
              <a:t>603	0.623764700	1	0				</a:t>
            </a:r>
          </a:p>
          <a:p>
            <a:r>
              <a:rPr lang="en-US" dirty="0"/>
              <a:t>623	0.623764700	1	0				</a:t>
            </a:r>
          </a:p>
          <a:p>
            <a:r>
              <a:rPr lang="en-US" dirty="0"/>
              <a:t>634	0.623764700	2	1				</a:t>
            </a:r>
          </a:p>
          <a:p>
            <a:r>
              <a:rPr lang="en-US" dirty="0"/>
              <a:t>647	0.623764700	2	1				</a:t>
            </a:r>
          </a:p>
          <a:p>
            <a:r>
              <a:rPr lang="en-US" dirty="0"/>
              <a:t>653	0.623764700	1	0				</a:t>
            </a:r>
          </a:p>
          <a:p>
            <a:r>
              <a:rPr lang="en-US" dirty="0"/>
              <a:t>661	0.623764700	2	1				</a:t>
            </a:r>
          </a:p>
          <a:p>
            <a:r>
              <a:rPr lang="en-US" dirty="0"/>
              <a:t>662	0.623764700	2	1				</a:t>
            </a:r>
          </a:p>
          <a:p>
            <a:r>
              <a:rPr lang="en-US" dirty="0"/>
              <a:t>670	0.623764700	2	1				</a:t>
            </a:r>
          </a:p>
          <a:p>
            <a:r>
              <a:rPr lang="en-US" dirty="0"/>
              <a:t>683	0.623764700	2	1				</a:t>
            </a:r>
          </a:p>
          <a:p>
            <a:r>
              <a:rPr lang="en-US" dirty="0"/>
              <a:t>688	0.623764700	1	0				</a:t>
            </a:r>
          </a:p>
          <a:p>
            <a:r>
              <a:rPr lang="en-US" dirty="0"/>
              <a:t>696	0.623764700	2	1				</a:t>
            </a:r>
          </a:p>
          <a:p>
            <a:r>
              <a:rPr lang="en-US" dirty="0"/>
              <a:t>705	0.623764700	1	0				</a:t>
            </a:r>
          </a:p>
          <a:p>
            <a:r>
              <a:rPr lang="en-US" dirty="0"/>
              <a:t>707	0.623764700	2	1				</a:t>
            </a:r>
          </a:p>
          <a:p>
            <a:r>
              <a:rPr lang="en-US" dirty="0"/>
              <a:t>708	0.623764700	2	1				</a:t>
            </a:r>
          </a:p>
          <a:p>
            <a:r>
              <a:rPr lang="en-US" dirty="0"/>
              <a:t>717	0.623764700	1	0				</a:t>
            </a:r>
          </a:p>
          <a:p>
            <a:r>
              <a:rPr lang="en-US" dirty="0"/>
              <a:t>720	0.623764700	1	0				</a:t>
            </a:r>
          </a:p>
          <a:p>
            <a:r>
              <a:rPr lang="en-US" dirty="0"/>
              <a:t>761	0.623764700	2	1				</a:t>
            </a:r>
          </a:p>
          <a:p>
            <a:r>
              <a:rPr lang="en-US" dirty="0"/>
              <a:t>764	0.623764700	1	0				</a:t>
            </a:r>
          </a:p>
          <a:p>
            <a:r>
              <a:rPr lang="en-US" dirty="0"/>
              <a:t>784	0.623764700	2	1				</a:t>
            </a:r>
          </a:p>
          <a:p>
            <a:r>
              <a:rPr lang="en-US" dirty="0"/>
              <a:t>790	0.623764700	2	1				</a:t>
            </a:r>
          </a:p>
          <a:p>
            <a:r>
              <a:rPr lang="en-US" dirty="0"/>
              <a:t>803	0.623764700	1	0				</a:t>
            </a:r>
          </a:p>
          <a:p>
            <a:r>
              <a:rPr lang="en-US" dirty="0"/>
              <a:t>805	0.623764700	2	1				</a:t>
            </a:r>
          </a:p>
          <a:p>
            <a:r>
              <a:rPr lang="en-US" dirty="0"/>
              <a:t>811	0.623764700	1	0				</a:t>
            </a:r>
          </a:p>
          <a:p>
            <a:r>
              <a:rPr lang="en-US" dirty="0"/>
              <a:t>816	0.623764700	1	0				</a:t>
            </a:r>
          </a:p>
          <a:p>
            <a:r>
              <a:rPr lang="en-US" dirty="0"/>
              <a:t>835	0.623764700	2	1				</a:t>
            </a:r>
          </a:p>
          <a:p>
            <a:r>
              <a:rPr lang="en-US" dirty="0"/>
              <a:t>845	0.623764700	2	1				</a:t>
            </a:r>
          </a:p>
          <a:p>
            <a:r>
              <a:rPr lang="en-US" dirty="0"/>
              <a:t>846	0.623764700	2	1				</a:t>
            </a:r>
          </a:p>
          <a:p>
            <a:r>
              <a:rPr lang="en-US" dirty="0"/>
              <a:t>847	0.623764700	2	1				</a:t>
            </a:r>
          </a:p>
          <a:p>
            <a:r>
              <a:rPr lang="en-US" dirty="0"/>
              <a:t>876	0.623764700	2	1				</a:t>
            </a:r>
          </a:p>
          <a:p>
            <a:r>
              <a:rPr lang="en-US" dirty="0"/>
              <a:t>895	0.623764700	2	1				</a:t>
            </a:r>
          </a:p>
          <a:p>
            <a:r>
              <a:rPr lang="en-US" dirty="0"/>
              <a:t>906	0.623764700	2	1				</a:t>
            </a:r>
          </a:p>
          <a:p>
            <a:r>
              <a:rPr lang="en-US" dirty="0"/>
              <a:t>909	0.623764700	1	0				</a:t>
            </a:r>
          </a:p>
          <a:p>
            <a:r>
              <a:rPr lang="en-US" dirty="0"/>
              <a:t>928	0.623764700	2	1				</a:t>
            </a:r>
          </a:p>
          <a:p>
            <a:r>
              <a:rPr lang="en-US" dirty="0"/>
              <a:t>933	0.623764700	1	0				</a:t>
            </a:r>
          </a:p>
          <a:p>
            <a:r>
              <a:rPr lang="en-US" dirty="0"/>
              <a:t>941	0.623764700	2	1				</a:t>
            </a:r>
          </a:p>
          <a:p>
            <a:r>
              <a:rPr lang="en-US" dirty="0"/>
              <a:t>954	0.623764700	2	1				</a:t>
            </a:r>
          </a:p>
          <a:p>
            <a:r>
              <a:rPr lang="en-US" dirty="0"/>
              <a:t>955	0.623764700	2	1				</a:t>
            </a:r>
          </a:p>
          <a:p>
            <a:r>
              <a:rPr lang="en-US" dirty="0"/>
              <a:t>959	0.623764700	2	1				</a:t>
            </a:r>
          </a:p>
          <a:p>
            <a:r>
              <a:rPr lang="en-US" dirty="0"/>
              <a:t>982	0.623764700	2	1				</a:t>
            </a:r>
          </a:p>
          <a:p>
            <a:r>
              <a:rPr lang="en-US" dirty="0"/>
              <a:t>988	0.623764700	2	1				</a:t>
            </a:r>
          </a:p>
          <a:p>
            <a:r>
              <a:rPr lang="en-US" dirty="0"/>
              <a:t>1001	0.623764700	2	1				</a:t>
            </a:r>
          </a:p>
          <a:p>
            <a:r>
              <a:rPr lang="en-US" dirty="0"/>
              <a:t>1011	0.623764700	2	1				</a:t>
            </a:r>
          </a:p>
          <a:p>
            <a:r>
              <a:rPr lang="en-US" dirty="0"/>
              <a:t>1018	0.623764700	2	1				</a:t>
            </a:r>
          </a:p>
          <a:p>
            <a:r>
              <a:rPr lang="en-US" dirty="0"/>
              <a:t>1022	0.623764700	2	1				</a:t>
            </a:r>
          </a:p>
          <a:p>
            <a:r>
              <a:rPr lang="en-US" dirty="0"/>
              <a:t>1031	0.623764700	1	0				</a:t>
            </a:r>
          </a:p>
          <a:p>
            <a:r>
              <a:rPr lang="en-US" dirty="0"/>
              <a:t>1040	0.623764700	1	0				</a:t>
            </a:r>
          </a:p>
          <a:p>
            <a:r>
              <a:rPr lang="en-US" dirty="0"/>
              <a:t>1051	0.623764700	2	1				</a:t>
            </a:r>
          </a:p>
          <a:p>
            <a:r>
              <a:rPr lang="en-US" dirty="0"/>
              <a:t>1056	0.623764700	2	1				</a:t>
            </a:r>
          </a:p>
          <a:p>
            <a:r>
              <a:rPr lang="en-US" dirty="0"/>
              <a:t>1068	0.623764700	1	0				</a:t>
            </a:r>
          </a:p>
          <a:p>
            <a:r>
              <a:rPr lang="en-US" dirty="0"/>
              <a:t>1082	0.623764700	1	0				</a:t>
            </a:r>
          </a:p>
          <a:p>
            <a:r>
              <a:rPr lang="en-US" dirty="0"/>
              <a:t>1087	0.623764700	2	1				</a:t>
            </a:r>
          </a:p>
          <a:p>
            <a:r>
              <a:rPr lang="en-US" dirty="0"/>
              <a:t>1096	0.623764700	2	1				</a:t>
            </a:r>
          </a:p>
          <a:p>
            <a:r>
              <a:rPr lang="en-US" dirty="0"/>
              <a:t>1097	0.623764700	2	1				</a:t>
            </a:r>
          </a:p>
          <a:p>
            <a:r>
              <a:rPr lang="en-US" dirty="0"/>
              <a:t>1114	0.623764700	2	1				</a:t>
            </a:r>
          </a:p>
          <a:p>
            <a:r>
              <a:rPr lang="en-US" dirty="0"/>
              <a:t>1164	0.623764700	2	1				</a:t>
            </a:r>
          </a:p>
          <a:p>
            <a:r>
              <a:rPr lang="en-US" dirty="0"/>
              <a:t>1177	0.623764700	2	1				</a:t>
            </a:r>
          </a:p>
          <a:p>
            <a:r>
              <a:rPr lang="en-US" dirty="0"/>
              <a:t>1179	0.623764700	2	1				</a:t>
            </a:r>
          </a:p>
          <a:p>
            <a:r>
              <a:rPr lang="en-US" dirty="0"/>
              <a:t>1209	0.623764700	1	0				</a:t>
            </a:r>
          </a:p>
          <a:p>
            <a:r>
              <a:rPr lang="en-US" dirty="0"/>
              <a:t>1216	0.623764700	2	1				</a:t>
            </a:r>
          </a:p>
          <a:p>
            <a:r>
              <a:rPr lang="en-US" dirty="0"/>
              <a:t>1218	0.623764700	2	1				</a:t>
            </a:r>
          </a:p>
          <a:p>
            <a:r>
              <a:rPr lang="en-US" dirty="0"/>
              <a:t>1241	0.623764700	2	1				</a:t>
            </a:r>
          </a:p>
          <a:p>
            <a:r>
              <a:rPr lang="en-US" dirty="0"/>
              <a:t>1244	0.623764700	1	0				</a:t>
            </a:r>
          </a:p>
          <a:p>
            <a:r>
              <a:rPr lang="en-US" dirty="0"/>
              <a:t>1268	0.623764700	2	1				</a:t>
            </a:r>
          </a:p>
          <a:p>
            <a:r>
              <a:rPr lang="en-US" dirty="0"/>
              <a:t>1299	0.623764700	2	1				</a:t>
            </a:r>
          </a:p>
          <a:p>
            <a:r>
              <a:rPr lang="en-US" dirty="0"/>
              <a:t>1303	0.623764700	2	1				</a:t>
            </a:r>
          </a:p>
          <a:p>
            <a:r>
              <a:rPr lang="en-US" dirty="0"/>
              <a:t>1324	0.623764700	2	1				</a:t>
            </a:r>
          </a:p>
          <a:p>
            <a:r>
              <a:rPr lang="en-US" dirty="0"/>
              <a:t>1328	0.623764700	2	1				</a:t>
            </a:r>
          </a:p>
          <a:p>
            <a:r>
              <a:rPr lang="en-US" dirty="0"/>
              <a:t>1329	0.623764700	2	1				</a:t>
            </a:r>
          </a:p>
          <a:p>
            <a:r>
              <a:rPr lang="en-US" dirty="0"/>
              <a:t>1338	0.623764700	2	1				</a:t>
            </a:r>
          </a:p>
          <a:p>
            <a:r>
              <a:rPr lang="en-US" dirty="0"/>
              <a:t>1339	0.623764700	2	1				</a:t>
            </a:r>
          </a:p>
          <a:p>
            <a:r>
              <a:rPr lang="en-US" dirty="0"/>
              <a:t>1346	0.623764700	2	1				</a:t>
            </a:r>
          </a:p>
          <a:p>
            <a:r>
              <a:rPr lang="en-US" dirty="0"/>
              <a:t>1354	0.623764700	2	1				</a:t>
            </a:r>
          </a:p>
          <a:p>
            <a:r>
              <a:rPr lang="en-US" dirty="0"/>
              <a:t>1355	0.623764700	2	1				</a:t>
            </a:r>
          </a:p>
          <a:p>
            <a:r>
              <a:rPr lang="en-US" dirty="0"/>
              <a:t>1365	0.623764700	2	1				</a:t>
            </a:r>
          </a:p>
          <a:p>
            <a:r>
              <a:rPr lang="en-US" dirty="0"/>
              <a:t>1377	0.623764700	1	0				</a:t>
            </a:r>
          </a:p>
          <a:p>
            <a:r>
              <a:rPr lang="en-US" dirty="0"/>
              <a:t>1391	0.623764700	1	0				</a:t>
            </a:r>
          </a:p>
          <a:p>
            <a:r>
              <a:rPr lang="en-US" dirty="0"/>
              <a:t>1393	0.623764700	2	1				</a:t>
            </a:r>
          </a:p>
          <a:p>
            <a:r>
              <a:rPr lang="en-US" dirty="0"/>
              <a:t>1397	0.623764700	2	1				</a:t>
            </a:r>
          </a:p>
          <a:p>
            <a:r>
              <a:rPr lang="en-US" dirty="0"/>
              <a:t>1398	0.623764700	1	0				</a:t>
            </a:r>
          </a:p>
          <a:p>
            <a:r>
              <a:rPr lang="en-US" dirty="0"/>
              <a:t>1408	0.623764700	1	0				</a:t>
            </a:r>
          </a:p>
          <a:p>
            <a:r>
              <a:rPr lang="en-US" dirty="0"/>
              <a:t>1435	0.623764700	2	1				</a:t>
            </a:r>
          </a:p>
          <a:p>
            <a:r>
              <a:rPr lang="en-US" dirty="0"/>
              <a:t>1436	0.623764700	2	1				</a:t>
            </a:r>
          </a:p>
          <a:p>
            <a:r>
              <a:rPr lang="en-US" dirty="0"/>
              <a:t>1442	0.623764700	1	0				</a:t>
            </a:r>
          </a:p>
          <a:p>
            <a:r>
              <a:rPr lang="en-US" dirty="0"/>
              <a:t>1448	0.623764700	2	1				</a:t>
            </a:r>
          </a:p>
          <a:p>
            <a:r>
              <a:rPr lang="en-US" dirty="0"/>
              <a:t>1466	0.623764700	2	1				</a:t>
            </a:r>
          </a:p>
          <a:p>
            <a:r>
              <a:rPr lang="en-US" dirty="0"/>
              <a:t>1488	0.623764700	2	1				</a:t>
            </a:r>
          </a:p>
          <a:p>
            <a:r>
              <a:rPr lang="en-US" dirty="0"/>
              <a:t>1489	0.623764700	2	1				</a:t>
            </a:r>
          </a:p>
          <a:p>
            <a:r>
              <a:rPr lang="en-US" dirty="0"/>
              <a:t>1500	0.623764700	2	1				</a:t>
            </a:r>
          </a:p>
          <a:p>
            <a:r>
              <a:rPr lang="en-US" dirty="0"/>
              <a:t>1516	0.623764700	2	1				</a:t>
            </a:r>
          </a:p>
          <a:p>
            <a:r>
              <a:rPr lang="en-US" dirty="0"/>
              <a:t>1520	0.623764700	2	1				</a:t>
            </a:r>
          </a:p>
          <a:p>
            <a:r>
              <a:rPr lang="en-US" dirty="0"/>
              <a:t>1532	0.623764700	1	0				</a:t>
            </a:r>
          </a:p>
          <a:p>
            <a:r>
              <a:rPr lang="en-US" dirty="0"/>
              <a:t>1535	0.623764700	2	1				</a:t>
            </a:r>
          </a:p>
          <a:p>
            <a:r>
              <a:rPr lang="en-US" dirty="0"/>
              <a:t>1541	0.623764700	2	1				</a:t>
            </a:r>
          </a:p>
          <a:p>
            <a:r>
              <a:rPr lang="en-US" dirty="0"/>
              <a:t>1549	0.623764700	2	1				</a:t>
            </a:r>
          </a:p>
          <a:p>
            <a:r>
              <a:rPr lang="en-US" dirty="0"/>
              <a:t>1550	0.623764700	1	0				</a:t>
            </a:r>
          </a:p>
          <a:p>
            <a:r>
              <a:rPr lang="en-US" dirty="0"/>
              <a:t>1568	0.623764700	2	1				</a:t>
            </a:r>
          </a:p>
          <a:p>
            <a:r>
              <a:rPr lang="en-US" dirty="0"/>
              <a:t>1607	0.623764700	2	1				</a:t>
            </a:r>
          </a:p>
          <a:p>
            <a:r>
              <a:rPr lang="en-US" dirty="0"/>
              <a:t>1616	0.623764700	2	1				</a:t>
            </a:r>
          </a:p>
          <a:p>
            <a:r>
              <a:rPr lang="en-US" dirty="0"/>
              <a:t>1635	0.623764700	2	1				</a:t>
            </a:r>
          </a:p>
          <a:p>
            <a:r>
              <a:rPr lang="en-US" dirty="0"/>
              <a:t>1638	0.623764700	2	1				</a:t>
            </a:r>
          </a:p>
          <a:p>
            <a:r>
              <a:rPr lang="en-US" dirty="0"/>
              <a:t>1646	0.623764700	1	0				</a:t>
            </a:r>
          </a:p>
          <a:p>
            <a:r>
              <a:rPr lang="en-US" dirty="0"/>
              <a:t>1652	0.623764700	2	1				</a:t>
            </a:r>
          </a:p>
          <a:p>
            <a:r>
              <a:rPr lang="en-US" dirty="0"/>
              <a:t>1653	0.623764700	1	0				</a:t>
            </a:r>
          </a:p>
          <a:p>
            <a:r>
              <a:rPr lang="en-US" dirty="0"/>
              <a:t>1671	0.623764700	2	1				</a:t>
            </a:r>
          </a:p>
          <a:p>
            <a:r>
              <a:rPr lang="en-US" dirty="0"/>
              <a:t>1674	0.623764700	1	0				</a:t>
            </a:r>
          </a:p>
          <a:p>
            <a:r>
              <a:rPr lang="en-US" dirty="0"/>
              <a:t>1684	0.623764700	2	1				</a:t>
            </a:r>
          </a:p>
          <a:p>
            <a:r>
              <a:rPr lang="en-US" dirty="0"/>
              <a:t>1691	0.623764700	2	1				</a:t>
            </a:r>
          </a:p>
          <a:p>
            <a:r>
              <a:rPr lang="en-US" dirty="0"/>
              <a:t>1735	0.623764700	2	1				</a:t>
            </a:r>
          </a:p>
          <a:p>
            <a:r>
              <a:rPr lang="en-US" dirty="0"/>
              <a:t>1736	0.623764700	1	0				</a:t>
            </a:r>
          </a:p>
          <a:p>
            <a:r>
              <a:rPr lang="en-US" dirty="0"/>
              <a:t>1744	0.623764700	2	1				</a:t>
            </a:r>
          </a:p>
          <a:p>
            <a:r>
              <a:rPr lang="en-US" dirty="0"/>
              <a:t>1785	0.623764700	2	1				</a:t>
            </a:r>
          </a:p>
          <a:p>
            <a:r>
              <a:rPr lang="en-US" dirty="0"/>
              <a:t>1789	0.623764700	1	0				</a:t>
            </a:r>
          </a:p>
          <a:p>
            <a:r>
              <a:rPr lang="en-US" dirty="0"/>
              <a:t>1791	0.623764700	2	1				</a:t>
            </a:r>
          </a:p>
          <a:p>
            <a:r>
              <a:rPr lang="en-US" dirty="0"/>
              <a:t>1798	0.623764700	1	0				</a:t>
            </a:r>
          </a:p>
          <a:p>
            <a:r>
              <a:rPr lang="en-US" dirty="0"/>
              <a:t>1812	0.623764700	2	1				</a:t>
            </a:r>
          </a:p>
          <a:p>
            <a:r>
              <a:rPr lang="en-US" dirty="0"/>
              <a:t>1815	0.623764700	2	1				</a:t>
            </a:r>
          </a:p>
          <a:p>
            <a:r>
              <a:rPr lang="en-US" dirty="0"/>
              <a:t>1826	0.623764700	2	1				</a:t>
            </a:r>
          </a:p>
          <a:p>
            <a:r>
              <a:rPr lang="en-US" dirty="0"/>
              <a:t>1845	0.623764700	2	1				</a:t>
            </a:r>
          </a:p>
          <a:p>
            <a:r>
              <a:rPr lang="en-US" dirty="0"/>
              <a:t>1862	0.623764700	2	1				</a:t>
            </a:r>
          </a:p>
          <a:p>
            <a:r>
              <a:rPr lang="en-US" dirty="0"/>
              <a:t>1863	0.623764700	2	1				</a:t>
            </a:r>
          </a:p>
          <a:p>
            <a:r>
              <a:rPr lang="en-US" dirty="0"/>
              <a:t>1868	0.623764700	2	1				</a:t>
            </a:r>
          </a:p>
          <a:p>
            <a:r>
              <a:rPr lang="en-US" dirty="0"/>
              <a:t>1872	0.623764700	1	0				</a:t>
            </a:r>
          </a:p>
          <a:p>
            <a:r>
              <a:rPr lang="en-US" dirty="0"/>
              <a:t>1874	0.623764700	2	1				</a:t>
            </a:r>
          </a:p>
          <a:p>
            <a:r>
              <a:rPr lang="en-US" dirty="0"/>
              <a:t>1898	0.623764700	1	0				</a:t>
            </a:r>
          </a:p>
          <a:p>
            <a:r>
              <a:rPr lang="en-US" dirty="0"/>
              <a:t>1900	0.623764700	2	1				</a:t>
            </a:r>
          </a:p>
          <a:p>
            <a:r>
              <a:rPr lang="en-US" dirty="0"/>
              <a:t>1928	0.623764700	2	1				</a:t>
            </a:r>
          </a:p>
          <a:p>
            <a:r>
              <a:rPr lang="en-US" dirty="0"/>
              <a:t>1930	0.623764700	1	0				</a:t>
            </a:r>
          </a:p>
          <a:p>
            <a:r>
              <a:rPr lang="en-US" dirty="0"/>
              <a:t>1936	0.623764700	1	0				</a:t>
            </a:r>
          </a:p>
          <a:p>
            <a:r>
              <a:rPr lang="en-US" dirty="0"/>
              <a:t>1940	0.623764700	2	1				</a:t>
            </a:r>
          </a:p>
          <a:p>
            <a:r>
              <a:rPr lang="en-US" dirty="0"/>
              <a:t>1942	0.623764700	2	1				</a:t>
            </a:r>
          </a:p>
          <a:p>
            <a:r>
              <a:rPr lang="en-US" dirty="0"/>
              <a:t>1945	0.623764700	2	1				</a:t>
            </a:r>
          </a:p>
          <a:p>
            <a:r>
              <a:rPr lang="en-US" dirty="0"/>
              <a:t>1955	0.623764700	1	0				</a:t>
            </a:r>
          </a:p>
          <a:p>
            <a:r>
              <a:rPr lang="en-US" dirty="0"/>
              <a:t>1970	0.623764700	1	0				</a:t>
            </a:r>
          </a:p>
          <a:p>
            <a:r>
              <a:rPr lang="en-US" dirty="0"/>
              <a:t>1981	0.623764700	1	0				</a:t>
            </a:r>
          </a:p>
          <a:p>
            <a:r>
              <a:rPr lang="en-US" dirty="0"/>
              <a:t>1982	0.623764700	2	1				</a:t>
            </a:r>
          </a:p>
          <a:p>
            <a:r>
              <a:rPr lang="en-US" dirty="0"/>
              <a:t>1983	0.623764700	1	0				</a:t>
            </a:r>
          </a:p>
          <a:p>
            <a:r>
              <a:rPr lang="en-US" dirty="0"/>
              <a:t>2005	0.623764700	2	1				</a:t>
            </a:r>
          </a:p>
          <a:p>
            <a:r>
              <a:rPr lang="en-US" dirty="0"/>
              <a:t>2014	0.623764700	2	1				</a:t>
            </a:r>
          </a:p>
          <a:p>
            <a:r>
              <a:rPr lang="en-US" dirty="0"/>
              <a:t>2038	0.623764700	2	1				</a:t>
            </a:r>
          </a:p>
          <a:p>
            <a:r>
              <a:rPr lang="en-US" dirty="0"/>
              <a:t>2043	0.623764700	2	1				</a:t>
            </a:r>
          </a:p>
          <a:p>
            <a:r>
              <a:rPr lang="en-US" dirty="0"/>
              <a:t>2053	0.623764700	1	0				</a:t>
            </a:r>
          </a:p>
          <a:p>
            <a:r>
              <a:rPr lang="en-US" dirty="0"/>
              <a:t>2058	0.623764700	1	0				</a:t>
            </a:r>
          </a:p>
          <a:p>
            <a:r>
              <a:rPr lang="en-US" dirty="0"/>
              <a:t>2083	0.623764700	2	1				</a:t>
            </a:r>
          </a:p>
          <a:p>
            <a:r>
              <a:rPr lang="en-US" dirty="0"/>
              <a:t>2085	0.623764700	2	1				</a:t>
            </a:r>
          </a:p>
          <a:p>
            <a:r>
              <a:rPr lang="en-US" dirty="0"/>
              <a:t>2106	0.623764700	1	0				</a:t>
            </a:r>
          </a:p>
          <a:p>
            <a:r>
              <a:rPr lang="en-US" dirty="0"/>
              <a:t>2129	0.623764700	1	0				</a:t>
            </a:r>
          </a:p>
          <a:p>
            <a:r>
              <a:rPr lang="en-US" dirty="0"/>
              <a:t>2140	0.623764700	1	0				</a:t>
            </a:r>
          </a:p>
          <a:p>
            <a:r>
              <a:rPr lang="en-US" dirty="0"/>
              <a:t>2147	0.623764700	1	0				</a:t>
            </a:r>
          </a:p>
          <a:p>
            <a:r>
              <a:rPr lang="en-US" dirty="0"/>
              <a:t>2150	0.623764700	2	1				</a:t>
            </a:r>
          </a:p>
          <a:p>
            <a:r>
              <a:rPr lang="en-US" dirty="0"/>
              <a:t>2154	0.623764700	2	1				</a:t>
            </a:r>
          </a:p>
          <a:p>
            <a:r>
              <a:rPr lang="en-US" dirty="0"/>
              <a:t>2155	0.623764700	2	1				</a:t>
            </a:r>
          </a:p>
          <a:p>
            <a:r>
              <a:rPr lang="en-US" dirty="0"/>
              <a:t>2161	0.623764700	2	1				</a:t>
            </a:r>
          </a:p>
          <a:p>
            <a:r>
              <a:rPr lang="en-US" dirty="0"/>
              <a:t>2162	0.623764700	1	0				</a:t>
            </a:r>
          </a:p>
          <a:p>
            <a:r>
              <a:rPr lang="en-US" dirty="0"/>
              <a:t>2176	0.623764700	2	1				</a:t>
            </a:r>
          </a:p>
          <a:p>
            <a:r>
              <a:rPr lang="en-US" dirty="0"/>
              <a:t>2192	0.623764700	2	1				</a:t>
            </a:r>
          </a:p>
          <a:p>
            <a:r>
              <a:rPr lang="en-US" dirty="0"/>
              <a:t>2193	0.623764700	2	1				</a:t>
            </a:r>
          </a:p>
          <a:p>
            <a:r>
              <a:rPr lang="en-US" dirty="0"/>
              <a:t>2196	0.623764700	1	0				</a:t>
            </a:r>
          </a:p>
          <a:p>
            <a:r>
              <a:rPr lang="en-US" dirty="0"/>
              <a:t>2202	0.623764700	2	1				</a:t>
            </a:r>
          </a:p>
          <a:p>
            <a:r>
              <a:rPr lang="en-US" dirty="0"/>
              <a:t>2208	0.623764700	1	0				</a:t>
            </a:r>
          </a:p>
          <a:p>
            <a:r>
              <a:rPr lang="en-US" dirty="0"/>
              <a:t>2218	0.623764700	2	1				</a:t>
            </a:r>
          </a:p>
          <a:p>
            <a:r>
              <a:rPr lang="en-US" dirty="0"/>
              <a:t>2223	0.623764700	2	1				</a:t>
            </a:r>
          </a:p>
          <a:p>
            <a:r>
              <a:rPr lang="en-US" dirty="0"/>
              <a:t>2251	0.623764700	2	1				</a:t>
            </a:r>
          </a:p>
          <a:p>
            <a:r>
              <a:rPr lang="en-US" dirty="0"/>
              <a:t>2257	0.623764700	2	1				</a:t>
            </a:r>
          </a:p>
          <a:p>
            <a:r>
              <a:rPr lang="en-US" dirty="0"/>
              <a:t>2271	0.623764700	1	0				</a:t>
            </a:r>
          </a:p>
          <a:p>
            <a:r>
              <a:rPr lang="en-US" dirty="0"/>
              <a:t>2290	0.623764700	1	0				</a:t>
            </a:r>
          </a:p>
          <a:p>
            <a:r>
              <a:rPr lang="en-US" dirty="0"/>
              <a:t>2318	0.623764700	2	1				</a:t>
            </a:r>
          </a:p>
          <a:p>
            <a:r>
              <a:rPr lang="en-US" dirty="0"/>
              <a:t>2319	0.623764700	1	0				</a:t>
            </a:r>
          </a:p>
          <a:p>
            <a:r>
              <a:rPr lang="en-US" dirty="0"/>
              <a:t>2320	0.623764700	1	0				</a:t>
            </a:r>
          </a:p>
          <a:p>
            <a:r>
              <a:rPr lang="en-US" dirty="0"/>
              <a:t>2332	0.623764700	2	1				</a:t>
            </a:r>
          </a:p>
          <a:p>
            <a:r>
              <a:rPr lang="en-US" dirty="0"/>
              <a:t>2351	0.623764700	2	1				</a:t>
            </a:r>
          </a:p>
          <a:p>
            <a:r>
              <a:rPr lang="en-US" dirty="0"/>
              <a:t>109	0.346772600	2	1	0.4852687	157	72	</a:t>
            </a:r>
          </a:p>
          <a:p>
            <a:r>
              <a:rPr lang="en-US" dirty="0"/>
              <a:t>127	0.346772600	1	0		71	143	</a:t>
            </a:r>
          </a:p>
          <a:p>
            <a:r>
              <a:rPr lang="en-US" dirty="0"/>
              <a:t>154	0.346772600	2	1		0.688596491	0.665116279	0.677200903</a:t>
            </a:r>
          </a:p>
          <a:p>
            <a:r>
              <a:rPr lang="en-US" dirty="0"/>
              <a:t>161	0.346772600	1	0				</a:t>
            </a:r>
          </a:p>
          <a:p>
            <a:r>
              <a:rPr lang="en-US" dirty="0"/>
              <a:t>254	0.346772600	2	1				</a:t>
            </a:r>
          </a:p>
          <a:p>
            <a:r>
              <a:rPr lang="en-US" dirty="0"/>
              <a:t>304	0.346772600	2	1				</a:t>
            </a:r>
          </a:p>
          <a:p>
            <a:r>
              <a:rPr lang="en-US" dirty="0"/>
              <a:t>308	0.346772600	2	1				</a:t>
            </a:r>
          </a:p>
          <a:p>
            <a:r>
              <a:rPr lang="en-US" dirty="0"/>
              <a:t>464	0.346772600	1	0				</a:t>
            </a:r>
          </a:p>
          <a:p>
            <a:r>
              <a:rPr lang="en-US" dirty="0"/>
              <a:t>481	0.346772600	1	0				</a:t>
            </a:r>
          </a:p>
          <a:p>
            <a:r>
              <a:rPr lang="en-US" dirty="0"/>
              <a:t>530	0.346772600	2	1				</a:t>
            </a:r>
          </a:p>
          <a:p>
            <a:r>
              <a:rPr lang="en-US" dirty="0"/>
              <a:t>734	0.346772600	2	1				</a:t>
            </a:r>
          </a:p>
          <a:p>
            <a:r>
              <a:rPr lang="en-US" dirty="0"/>
              <a:t>796	0.346772600	1	0				</a:t>
            </a:r>
          </a:p>
          <a:p>
            <a:r>
              <a:rPr lang="en-US" dirty="0"/>
              <a:t>960	0.346772600	2	1				</a:t>
            </a:r>
          </a:p>
          <a:p>
            <a:r>
              <a:rPr lang="en-US" dirty="0"/>
              <a:t>972	0.346772600	1	0				</a:t>
            </a:r>
          </a:p>
          <a:p>
            <a:r>
              <a:rPr lang="en-US" dirty="0"/>
              <a:t>1032	0.346772600	1	0				</a:t>
            </a:r>
          </a:p>
          <a:p>
            <a:r>
              <a:rPr lang="en-US" dirty="0"/>
              <a:t>1176	0.346772600	1	0				</a:t>
            </a:r>
          </a:p>
          <a:p>
            <a:r>
              <a:rPr lang="en-US" dirty="0"/>
              <a:t>1232	0.346772600	1	0				</a:t>
            </a:r>
          </a:p>
          <a:p>
            <a:r>
              <a:rPr lang="en-US" dirty="0"/>
              <a:t>1284	0.346772600	2	1				</a:t>
            </a:r>
          </a:p>
          <a:p>
            <a:r>
              <a:rPr lang="en-US" dirty="0"/>
              <a:t>1421	0.346772600	1	0				</a:t>
            </a:r>
          </a:p>
          <a:p>
            <a:r>
              <a:rPr lang="en-US" dirty="0"/>
              <a:t>1452	0.346772600	1	0				</a:t>
            </a:r>
          </a:p>
          <a:p>
            <a:r>
              <a:rPr lang="en-US" dirty="0"/>
              <a:t>1551	0.346772600	2	1				</a:t>
            </a:r>
          </a:p>
          <a:p>
            <a:r>
              <a:rPr lang="en-US" dirty="0"/>
              <a:t>1598	0.346772600	1	0				</a:t>
            </a:r>
          </a:p>
          <a:p>
            <a:r>
              <a:rPr lang="en-US" dirty="0"/>
              <a:t>1694	0.346772600	2	1				</a:t>
            </a:r>
          </a:p>
          <a:p>
            <a:r>
              <a:rPr lang="en-US" dirty="0"/>
              <a:t>1698	0.346772600	2	1				</a:t>
            </a:r>
          </a:p>
          <a:p>
            <a:r>
              <a:rPr lang="en-US" dirty="0"/>
              <a:t>1830	0.346772600	1	0				</a:t>
            </a:r>
          </a:p>
          <a:p>
            <a:r>
              <a:rPr lang="en-US" dirty="0"/>
              <a:t>1968	0.346772600	2	1				</a:t>
            </a:r>
          </a:p>
          <a:p>
            <a:r>
              <a:rPr lang="en-US" dirty="0"/>
              <a:t>1987	0.346772600	2	1				</a:t>
            </a:r>
          </a:p>
          <a:p>
            <a:r>
              <a:rPr lang="en-US" dirty="0"/>
              <a:t>2087	0.346772600	1	0				</a:t>
            </a:r>
          </a:p>
          <a:p>
            <a:r>
              <a:rPr lang="en-US" dirty="0"/>
              <a:t>2088	0.346772600	1	0				</a:t>
            </a:r>
          </a:p>
          <a:p>
            <a:r>
              <a:rPr lang="en-US" dirty="0"/>
              <a:t>2095	0.346772600	1	0				</a:t>
            </a:r>
          </a:p>
          <a:p>
            <a:r>
              <a:rPr lang="en-US" dirty="0"/>
              <a:t>2219	0.346772600	2	1				</a:t>
            </a:r>
          </a:p>
          <a:p>
            <a:r>
              <a:rPr lang="en-US" dirty="0"/>
              <a:t>2261	0.346772600	2	1				</a:t>
            </a:r>
          </a:p>
          <a:p>
            <a:r>
              <a:rPr lang="en-US" dirty="0"/>
              <a:t>2313	0.346772600	2	1				</a:t>
            </a:r>
          </a:p>
          <a:p>
            <a:r>
              <a:rPr lang="en-US" dirty="0"/>
              <a:t>1989	0.315584400	2	1	0.3311785	174	88	</a:t>
            </a:r>
          </a:p>
          <a:p>
            <a:r>
              <a:rPr lang="en-US" dirty="0"/>
              <a:t>2013	0.315584400	1	0		54	127	</a:t>
            </a:r>
          </a:p>
          <a:p>
            <a:r>
              <a:rPr lang="en-US" dirty="0"/>
              <a:t>2107	0.315584400	1	0		0.763157895	0.590697674	0.679458239</a:t>
            </a:r>
          </a:p>
          <a:p>
            <a:r>
              <a:rPr lang="en-US" dirty="0"/>
              <a:t>9	0.262333600	2	1	0.288959	175	90	</a:t>
            </a:r>
          </a:p>
          <a:p>
            <a:r>
              <a:rPr lang="en-US" dirty="0"/>
              <a:t>25	0.262333600	2	1		53	125	</a:t>
            </a:r>
          </a:p>
          <a:p>
            <a:r>
              <a:rPr lang="en-US" dirty="0"/>
              <a:t>57	0.262333600	1	0		0.76754386	0.581395349	0.677200903</a:t>
            </a:r>
          </a:p>
          <a:p>
            <a:r>
              <a:rPr lang="en-US" dirty="0"/>
              <a:t>60	0.262333600	2	1				</a:t>
            </a:r>
          </a:p>
          <a:p>
            <a:r>
              <a:rPr lang="en-US" dirty="0"/>
              <a:t>69	0.262333600	1	0				</a:t>
            </a:r>
          </a:p>
          <a:p>
            <a:r>
              <a:rPr lang="en-US" dirty="0"/>
              <a:t>73	0.262333600	1	0				</a:t>
            </a:r>
          </a:p>
          <a:p>
            <a:r>
              <a:rPr lang="en-US" dirty="0"/>
              <a:t>74	0.262333600	1	0				</a:t>
            </a:r>
          </a:p>
          <a:p>
            <a:r>
              <a:rPr lang="en-US" dirty="0"/>
              <a:t>78	0.262333600	1	0				</a:t>
            </a:r>
          </a:p>
          <a:p>
            <a:r>
              <a:rPr lang="en-US" dirty="0"/>
              <a:t>85	0.262333600	2	1				</a:t>
            </a:r>
          </a:p>
          <a:p>
            <a:r>
              <a:rPr lang="en-US" dirty="0"/>
              <a:t>97	0.262333600	1	0				</a:t>
            </a:r>
          </a:p>
          <a:p>
            <a:r>
              <a:rPr lang="en-US" dirty="0"/>
              <a:t>103	0.262333600	2	1				</a:t>
            </a:r>
          </a:p>
          <a:p>
            <a:r>
              <a:rPr lang="en-US" dirty="0"/>
              <a:t>112	0.262333600	2	1				</a:t>
            </a:r>
          </a:p>
          <a:p>
            <a:r>
              <a:rPr lang="en-US" dirty="0"/>
              <a:t>153	0.262333600	1	0				</a:t>
            </a:r>
          </a:p>
          <a:p>
            <a:r>
              <a:rPr lang="en-US" dirty="0"/>
              <a:t>156	0.262333600	1	0				</a:t>
            </a:r>
          </a:p>
          <a:p>
            <a:r>
              <a:rPr lang="en-US" dirty="0"/>
              <a:t>184	0.262333600	2	1				</a:t>
            </a:r>
          </a:p>
          <a:p>
            <a:r>
              <a:rPr lang="en-US" dirty="0"/>
              <a:t>197	0.262333600	1	0				</a:t>
            </a:r>
          </a:p>
          <a:p>
            <a:r>
              <a:rPr lang="en-US" dirty="0"/>
              <a:t>226	0.262333600	1	0				</a:t>
            </a:r>
          </a:p>
          <a:p>
            <a:r>
              <a:rPr lang="en-US" dirty="0"/>
              <a:t>234	0.262333600	1	0				</a:t>
            </a:r>
          </a:p>
          <a:p>
            <a:r>
              <a:rPr lang="en-US" dirty="0"/>
              <a:t>256	0.262333600	2	1				</a:t>
            </a:r>
          </a:p>
          <a:p>
            <a:r>
              <a:rPr lang="en-US" dirty="0"/>
              <a:t>264	0.262333600	2	1				</a:t>
            </a:r>
          </a:p>
          <a:p>
            <a:r>
              <a:rPr lang="en-US" dirty="0"/>
              <a:t>268	0.262333600	1	0				</a:t>
            </a:r>
          </a:p>
          <a:p>
            <a:r>
              <a:rPr lang="en-US" dirty="0"/>
              <a:t>269	0.262333600	1	0				</a:t>
            </a:r>
          </a:p>
          <a:p>
            <a:r>
              <a:rPr lang="en-US" dirty="0"/>
              <a:t>290	0.262333600	2	1				</a:t>
            </a:r>
          </a:p>
          <a:p>
            <a:r>
              <a:rPr lang="en-US" dirty="0"/>
              <a:t>291	0.262333600	1	0				</a:t>
            </a:r>
          </a:p>
          <a:p>
            <a:r>
              <a:rPr lang="en-US" dirty="0"/>
              <a:t>319	0.262333600	2	1				</a:t>
            </a:r>
          </a:p>
          <a:p>
            <a:r>
              <a:rPr lang="en-US" dirty="0"/>
              <a:t>321	0.262333600	1	0				</a:t>
            </a:r>
          </a:p>
          <a:p>
            <a:r>
              <a:rPr lang="en-US" dirty="0"/>
              <a:t>336	0.262333600	1	0				</a:t>
            </a:r>
          </a:p>
          <a:p>
            <a:r>
              <a:rPr lang="en-US" dirty="0"/>
              <a:t>337	0.262333600	1	0				</a:t>
            </a:r>
          </a:p>
          <a:p>
            <a:r>
              <a:rPr lang="en-US" dirty="0"/>
              <a:t>343	0.262333600	1	0				</a:t>
            </a:r>
          </a:p>
          <a:p>
            <a:r>
              <a:rPr lang="en-US" dirty="0"/>
              <a:t>350	0.262333600	1	0				</a:t>
            </a:r>
          </a:p>
          <a:p>
            <a:r>
              <a:rPr lang="en-US" dirty="0"/>
              <a:t>358	0.262333600	1	0				</a:t>
            </a:r>
          </a:p>
          <a:p>
            <a:r>
              <a:rPr lang="en-US" dirty="0"/>
              <a:t>378	0.262333600	1	0				</a:t>
            </a:r>
          </a:p>
          <a:p>
            <a:r>
              <a:rPr lang="en-US" dirty="0"/>
              <a:t>380	0.262333600	1	0				</a:t>
            </a:r>
          </a:p>
          <a:p>
            <a:r>
              <a:rPr lang="en-US" dirty="0"/>
              <a:t>381	0.262333600	1	0				</a:t>
            </a:r>
          </a:p>
          <a:p>
            <a:r>
              <a:rPr lang="en-US" dirty="0"/>
              <a:t>382	0.262333600	2	1				</a:t>
            </a:r>
          </a:p>
          <a:p>
            <a:r>
              <a:rPr lang="en-US" dirty="0"/>
              <a:t>435	0.262333600	1	0				</a:t>
            </a:r>
          </a:p>
          <a:p>
            <a:r>
              <a:rPr lang="en-US" dirty="0"/>
              <a:t>445	0.262333600	1	0				</a:t>
            </a:r>
          </a:p>
          <a:p>
            <a:r>
              <a:rPr lang="en-US" dirty="0"/>
              <a:t>455	0.262333600	2	1				</a:t>
            </a:r>
          </a:p>
          <a:p>
            <a:r>
              <a:rPr lang="en-US" dirty="0"/>
              <a:t>458	0.262333600	1	0				</a:t>
            </a:r>
          </a:p>
          <a:p>
            <a:r>
              <a:rPr lang="en-US" dirty="0"/>
              <a:t>461	0.262333600	1	0				</a:t>
            </a:r>
          </a:p>
          <a:p>
            <a:r>
              <a:rPr lang="en-US" dirty="0"/>
              <a:t>486	0.262333600	1	0				</a:t>
            </a:r>
          </a:p>
          <a:p>
            <a:r>
              <a:rPr lang="en-US" dirty="0"/>
              <a:t>502	0.262333600	2	1				</a:t>
            </a:r>
          </a:p>
          <a:p>
            <a:r>
              <a:rPr lang="en-US" dirty="0"/>
              <a:t>551	0.262333600	1	0				</a:t>
            </a:r>
          </a:p>
          <a:p>
            <a:r>
              <a:rPr lang="en-US" dirty="0"/>
              <a:t>591	0.262333600	1	0				</a:t>
            </a:r>
          </a:p>
          <a:p>
            <a:r>
              <a:rPr lang="en-US" dirty="0"/>
              <a:t>602	0.262333600	2	1				</a:t>
            </a:r>
          </a:p>
          <a:p>
            <a:r>
              <a:rPr lang="en-US" dirty="0"/>
              <a:t>614	0.262333600	1	0				</a:t>
            </a:r>
          </a:p>
          <a:p>
            <a:r>
              <a:rPr lang="en-US" dirty="0"/>
              <a:t>628	0.262333600	2	1				</a:t>
            </a:r>
          </a:p>
          <a:p>
            <a:r>
              <a:rPr lang="en-US" dirty="0"/>
              <a:t>673	0.262333600	1	0				</a:t>
            </a:r>
          </a:p>
          <a:p>
            <a:r>
              <a:rPr lang="en-US" dirty="0"/>
              <a:t>699	0.262333600	1	0				</a:t>
            </a:r>
          </a:p>
          <a:p>
            <a:r>
              <a:rPr lang="en-US" dirty="0"/>
              <a:t>703	0.262333600	1	0				</a:t>
            </a:r>
          </a:p>
          <a:p>
            <a:r>
              <a:rPr lang="en-US" dirty="0"/>
              <a:t>718	0.262333600	1	0				</a:t>
            </a:r>
          </a:p>
          <a:p>
            <a:r>
              <a:rPr lang="en-US" dirty="0"/>
              <a:t>732	0.262333600	1	0				</a:t>
            </a:r>
          </a:p>
          <a:p>
            <a:r>
              <a:rPr lang="en-US" dirty="0"/>
              <a:t>733	0.262333600	1	0				</a:t>
            </a:r>
          </a:p>
          <a:p>
            <a:r>
              <a:rPr lang="en-US" dirty="0"/>
              <a:t>747	0.262333600	1	0				</a:t>
            </a:r>
          </a:p>
          <a:p>
            <a:r>
              <a:rPr lang="en-US" dirty="0"/>
              <a:t>763	0.262333600	1	0				</a:t>
            </a:r>
          </a:p>
          <a:p>
            <a:r>
              <a:rPr lang="en-US" dirty="0"/>
              <a:t>768	0.262333600	1	0				</a:t>
            </a:r>
          </a:p>
          <a:p>
            <a:r>
              <a:rPr lang="en-US" dirty="0"/>
              <a:t>800	0.262333600	2	1				</a:t>
            </a:r>
          </a:p>
          <a:p>
            <a:r>
              <a:rPr lang="en-US" dirty="0"/>
              <a:t>813	0.262333600	1	0				</a:t>
            </a:r>
          </a:p>
          <a:p>
            <a:r>
              <a:rPr lang="en-US" dirty="0"/>
              <a:t>830	0.262333600	2	1				</a:t>
            </a:r>
          </a:p>
          <a:p>
            <a:r>
              <a:rPr lang="en-US" dirty="0"/>
              <a:t>837	0.262333600	1	0				</a:t>
            </a:r>
          </a:p>
          <a:p>
            <a:r>
              <a:rPr lang="en-US" dirty="0"/>
              <a:t>852	0.262333600	1	0				</a:t>
            </a:r>
          </a:p>
          <a:p>
            <a:r>
              <a:rPr lang="en-US" dirty="0"/>
              <a:t>866	0.262333600	1	0				</a:t>
            </a:r>
          </a:p>
          <a:p>
            <a:r>
              <a:rPr lang="en-US" dirty="0"/>
              <a:t>893	0.262333600	2	1				</a:t>
            </a:r>
          </a:p>
          <a:p>
            <a:r>
              <a:rPr lang="en-US" dirty="0"/>
              <a:t>898	0.262333600	1	0				</a:t>
            </a:r>
          </a:p>
          <a:p>
            <a:r>
              <a:rPr lang="en-US" dirty="0"/>
              <a:t>907	0.262333600	1	0				</a:t>
            </a:r>
          </a:p>
          <a:p>
            <a:r>
              <a:rPr lang="en-US" dirty="0"/>
              <a:t>919	0.262333600	1	0				</a:t>
            </a:r>
          </a:p>
          <a:p>
            <a:r>
              <a:rPr lang="en-US" dirty="0"/>
              <a:t>944	0.262333600	1	0				</a:t>
            </a:r>
          </a:p>
          <a:p>
            <a:r>
              <a:rPr lang="en-US" dirty="0"/>
              <a:t>969	0.262333600	1	0				</a:t>
            </a:r>
          </a:p>
          <a:p>
            <a:r>
              <a:rPr lang="en-US" dirty="0"/>
              <a:t>970	0.262333600	1	0				</a:t>
            </a:r>
          </a:p>
          <a:p>
            <a:r>
              <a:rPr lang="en-US" dirty="0"/>
              <a:t>978	0.262333600	1	0				</a:t>
            </a:r>
          </a:p>
          <a:p>
            <a:r>
              <a:rPr lang="en-US" dirty="0"/>
              <a:t>998	0.262333600	1	0				</a:t>
            </a:r>
          </a:p>
          <a:p>
            <a:r>
              <a:rPr lang="en-US" dirty="0"/>
              <a:t>1023	0.262333600	2	1				</a:t>
            </a:r>
          </a:p>
          <a:p>
            <a:r>
              <a:rPr lang="en-US" dirty="0"/>
              <a:t>1042	0.262333600	2	1				</a:t>
            </a:r>
          </a:p>
          <a:p>
            <a:r>
              <a:rPr lang="en-US" dirty="0"/>
              <a:t>1047	0.262333600	1	0				</a:t>
            </a:r>
          </a:p>
          <a:p>
            <a:r>
              <a:rPr lang="en-US" dirty="0"/>
              <a:t>1063	0.262333600	1	0				</a:t>
            </a:r>
          </a:p>
          <a:p>
            <a:r>
              <a:rPr lang="en-US" dirty="0"/>
              <a:t>1076	0.262333600	2	1				</a:t>
            </a:r>
          </a:p>
          <a:p>
            <a:r>
              <a:rPr lang="en-US" dirty="0"/>
              <a:t>1090	0.262333600	1	0				</a:t>
            </a:r>
          </a:p>
          <a:p>
            <a:r>
              <a:rPr lang="en-US" dirty="0"/>
              <a:t>1095	0.262333600	1	0				</a:t>
            </a:r>
          </a:p>
          <a:p>
            <a:r>
              <a:rPr lang="en-US" dirty="0"/>
              <a:t>1103	0.262333600	1	0				</a:t>
            </a:r>
          </a:p>
          <a:p>
            <a:r>
              <a:rPr lang="en-US" dirty="0"/>
              <a:t>1104	0.262333600	1	0				</a:t>
            </a:r>
          </a:p>
          <a:p>
            <a:r>
              <a:rPr lang="en-US" dirty="0"/>
              <a:t>1110	0.262333600	1	0				</a:t>
            </a:r>
          </a:p>
          <a:p>
            <a:r>
              <a:rPr lang="en-US" dirty="0"/>
              <a:t>1111	0.262333600	2	1				</a:t>
            </a:r>
          </a:p>
          <a:p>
            <a:r>
              <a:rPr lang="en-US" dirty="0"/>
              <a:t>1118	0.262333600	1	0				</a:t>
            </a:r>
          </a:p>
          <a:p>
            <a:r>
              <a:rPr lang="en-US" dirty="0"/>
              <a:t>1122	0.262333600	1	0				</a:t>
            </a:r>
          </a:p>
          <a:p>
            <a:r>
              <a:rPr lang="en-US" dirty="0"/>
              <a:t>1146	0.262333600	1	0				</a:t>
            </a:r>
          </a:p>
          <a:p>
            <a:r>
              <a:rPr lang="en-US" dirty="0"/>
              <a:t>1150	0.262333600	1	0				</a:t>
            </a:r>
          </a:p>
          <a:p>
            <a:r>
              <a:rPr lang="en-US" dirty="0"/>
              <a:t>1154	0.262333600	1	0				</a:t>
            </a:r>
          </a:p>
          <a:p>
            <a:r>
              <a:rPr lang="en-US" dirty="0"/>
              <a:t>1157	0.262333600	1	0				</a:t>
            </a:r>
          </a:p>
          <a:p>
            <a:r>
              <a:rPr lang="en-US" dirty="0"/>
              <a:t>1183	0.262333600	1	0				</a:t>
            </a:r>
          </a:p>
          <a:p>
            <a:r>
              <a:rPr lang="en-US" dirty="0"/>
              <a:t>1196	0.262333600	1	0				</a:t>
            </a:r>
          </a:p>
          <a:p>
            <a:r>
              <a:rPr lang="en-US" dirty="0"/>
              <a:t>1226	0.262333600	1	0				</a:t>
            </a:r>
          </a:p>
          <a:p>
            <a:r>
              <a:rPr lang="en-US" dirty="0"/>
              <a:t>1301	0.262333600	2	1				</a:t>
            </a:r>
          </a:p>
          <a:p>
            <a:r>
              <a:rPr lang="en-US" dirty="0"/>
              <a:t>1312	0.262333600	1	0				</a:t>
            </a:r>
          </a:p>
          <a:p>
            <a:r>
              <a:rPr lang="en-US" dirty="0"/>
              <a:t>1321	0.262333600	1	0				</a:t>
            </a:r>
          </a:p>
          <a:p>
            <a:r>
              <a:rPr lang="en-US" dirty="0"/>
              <a:t>1331	0.262333600	1	0				</a:t>
            </a:r>
          </a:p>
          <a:p>
            <a:r>
              <a:rPr lang="en-US" dirty="0"/>
              <a:t>1333	0.262333600	1	0				</a:t>
            </a:r>
          </a:p>
          <a:p>
            <a:r>
              <a:rPr lang="en-US" dirty="0"/>
              <a:t>1348	0.262333600	1	0				</a:t>
            </a:r>
          </a:p>
          <a:p>
            <a:r>
              <a:rPr lang="en-US" dirty="0"/>
              <a:t>1349	0.262333600	2	1				</a:t>
            </a:r>
          </a:p>
          <a:p>
            <a:r>
              <a:rPr lang="en-US" dirty="0"/>
              <a:t>1357	0.262333600	1	0				</a:t>
            </a:r>
          </a:p>
          <a:p>
            <a:r>
              <a:rPr lang="en-US" dirty="0"/>
              <a:t>1367	0.262333600	1	0				</a:t>
            </a:r>
          </a:p>
          <a:p>
            <a:r>
              <a:rPr lang="en-US" dirty="0"/>
              <a:t>1390	0.262333600	2	1				</a:t>
            </a:r>
          </a:p>
          <a:p>
            <a:r>
              <a:rPr lang="en-US" dirty="0"/>
              <a:t>1399	0.262333600	2	1				</a:t>
            </a:r>
          </a:p>
          <a:p>
            <a:r>
              <a:rPr lang="en-US" dirty="0"/>
              <a:t>1412	0.262333600	1	0				</a:t>
            </a:r>
          </a:p>
          <a:p>
            <a:r>
              <a:rPr lang="en-US" dirty="0"/>
              <a:t>1420	0.262333600	1	0				</a:t>
            </a:r>
          </a:p>
          <a:p>
            <a:r>
              <a:rPr lang="en-US" dirty="0"/>
              <a:t>1429	0.262333600	2	1				</a:t>
            </a:r>
          </a:p>
          <a:p>
            <a:r>
              <a:rPr lang="en-US" dirty="0"/>
              <a:t>1454	0.262333600	1	0				</a:t>
            </a:r>
          </a:p>
          <a:p>
            <a:r>
              <a:rPr lang="en-US" dirty="0"/>
              <a:t>1460	0.262333600	1	0				</a:t>
            </a:r>
          </a:p>
          <a:p>
            <a:r>
              <a:rPr lang="en-US" dirty="0"/>
              <a:t>1473	0.262333600	2	1				</a:t>
            </a:r>
          </a:p>
          <a:p>
            <a:r>
              <a:rPr lang="en-US" dirty="0"/>
              <a:t>1480	0.262333600	1	0				</a:t>
            </a:r>
          </a:p>
          <a:p>
            <a:r>
              <a:rPr lang="en-US" dirty="0"/>
              <a:t>1494	0.262333600	2	1				</a:t>
            </a:r>
          </a:p>
          <a:p>
            <a:r>
              <a:rPr lang="en-US" dirty="0"/>
              <a:t>1510	0.262333600	1	0				</a:t>
            </a:r>
          </a:p>
          <a:p>
            <a:r>
              <a:rPr lang="en-US" dirty="0"/>
              <a:t>1515	0.262333600	1	0				</a:t>
            </a:r>
          </a:p>
          <a:p>
            <a:r>
              <a:rPr lang="en-US" dirty="0"/>
              <a:t>1518	0.262333600	1	0				</a:t>
            </a:r>
          </a:p>
          <a:p>
            <a:r>
              <a:rPr lang="en-US" dirty="0"/>
              <a:t>1519	0.262333600	1	0				</a:t>
            </a:r>
          </a:p>
          <a:p>
            <a:r>
              <a:rPr lang="en-US" dirty="0"/>
              <a:t>1526	0.262333600	2	1				</a:t>
            </a:r>
          </a:p>
          <a:p>
            <a:r>
              <a:rPr lang="en-US" dirty="0"/>
              <a:t>1544	0.262333600	2	1				</a:t>
            </a:r>
          </a:p>
          <a:p>
            <a:r>
              <a:rPr lang="en-US" dirty="0"/>
              <a:t>1555	0.262333600	1	0				</a:t>
            </a:r>
          </a:p>
          <a:p>
            <a:r>
              <a:rPr lang="en-US" dirty="0"/>
              <a:t>1561	0.262333600	1	0				</a:t>
            </a:r>
          </a:p>
          <a:p>
            <a:r>
              <a:rPr lang="en-US" dirty="0"/>
              <a:t>1574	0.262333600	1	0				</a:t>
            </a:r>
          </a:p>
          <a:p>
            <a:r>
              <a:rPr lang="en-US" dirty="0"/>
              <a:t>1577	0.262333600	2	1				</a:t>
            </a:r>
          </a:p>
          <a:p>
            <a:r>
              <a:rPr lang="en-US" dirty="0"/>
              <a:t>1584	0.262333600	1	0				</a:t>
            </a:r>
          </a:p>
          <a:p>
            <a:r>
              <a:rPr lang="en-US" dirty="0"/>
              <a:t>1627	0.262333600	1	0				</a:t>
            </a:r>
          </a:p>
          <a:p>
            <a:r>
              <a:rPr lang="en-US" dirty="0"/>
              <a:t>1630	0.262333600	1	0				</a:t>
            </a:r>
          </a:p>
          <a:p>
            <a:r>
              <a:rPr lang="en-US" dirty="0"/>
              <a:t>1631	0.262333600	2	1				</a:t>
            </a:r>
          </a:p>
          <a:p>
            <a:r>
              <a:rPr lang="en-US" dirty="0"/>
              <a:t>1639	0.262333600	2	1				</a:t>
            </a:r>
          </a:p>
          <a:p>
            <a:r>
              <a:rPr lang="en-US" dirty="0"/>
              <a:t>1644	0.262333600	1	0				</a:t>
            </a:r>
          </a:p>
          <a:p>
            <a:r>
              <a:rPr lang="en-US" dirty="0"/>
              <a:t>1660	0.262333600	1	0				</a:t>
            </a:r>
          </a:p>
          <a:p>
            <a:r>
              <a:rPr lang="en-US" dirty="0"/>
              <a:t>1688	0.262333600	2	1				</a:t>
            </a:r>
          </a:p>
          <a:p>
            <a:r>
              <a:rPr lang="en-US" dirty="0"/>
              <a:t>1690	0.262333600	1	0				</a:t>
            </a:r>
          </a:p>
          <a:p>
            <a:r>
              <a:rPr lang="en-US" dirty="0"/>
              <a:t>1693	0.262333600	2	1				</a:t>
            </a:r>
          </a:p>
          <a:p>
            <a:r>
              <a:rPr lang="en-US" dirty="0"/>
              <a:t>1713	0.262333600	2	1				</a:t>
            </a:r>
          </a:p>
          <a:p>
            <a:r>
              <a:rPr lang="en-US" dirty="0"/>
              <a:t>1718	0.262333600	1	0				</a:t>
            </a:r>
          </a:p>
          <a:p>
            <a:r>
              <a:rPr lang="en-US" dirty="0"/>
              <a:t>1727	0.262333600	2	1				</a:t>
            </a:r>
          </a:p>
          <a:p>
            <a:r>
              <a:rPr lang="en-US" dirty="0"/>
              <a:t>1740	0.262333600	1	0				</a:t>
            </a:r>
          </a:p>
          <a:p>
            <a:r>
              <a:rPr lang="en-US" dirty="0"/>
              <a:t>1759	0.262333600	1	0				</a:t>
            </a:r>
          </a:p>
          <a:p>
            <a:r>
              <a:rPr lang="en-US" dirty="0"/>
              <a:t>1811	0.262333600	1	0				</a:t>
            </a:r>
          </a:p>
          <a:p>
            <a:r>
              <a:rPr lang="en-US" dirty="0"/>
              <a:t>1824	0.262333600	2	1				</a:t>
            </a:r>
          </a:p>
          <a:p>
            <a:r>
              <a:rPr lang="en-US" dirty="0"/>
              <a:t>1848	0.262333600	1	0				</a:t>
            </a:r>
          </a:p>
          <a:p>
            <a:r>
              <a:rPr lang="en-US" dirty="0"/>
              <a:t>1857	0.262333600	1	0				</a:t>
            </a:r>
          </a:p>
          <a:p>
            <a:r>
              <a:rPr lang="en-US" dirty="0"/>
              <a:t>1859	0.262333600	2	1				</a:t>
            </a:r>
          </a:p>
          <a:p>
            <a:r>
              <a:rPr lang="en-US" dirty="0"/>
              <a:t>1877	0.262333600	2	1				</a:t>
            </a:r>
          </a:p>
          <a:p>
            <a:r>
              <a:rPr lang="en-US" dirty="0"/>
              <a:t>1882	0.262333600	2	1				</a:t>
            </a:r>
          </a:p>
          <a:p>
            <a:r>
              <a:rPr lang="en-US" dirty="0"/>
              <a:t>1909	0.262333600	1	0				</a:t>
            </a:r>
          </a:p>
          <a:p>
            <a:r>
              <a:rPr lang="en-US" dirty="0"/>
              <a:t>1910	0.262333600	1	0				</a:t>
            </a:r>
          </a:p>
          <a:p>
            <a:r>
              <a:rPr lang="en-US" dirty="0"/>
              <a:t>1919	0.262333600	1	0				</a:t>
            </a:r>
          </a:p>
          <a:p>
            <a:r>
              <a:rPr lang="en-US" dirty="0"/>
              <a:t>1920	0.262333600	2	1				</a:t>
            </a:r>
          </a:p>
          <a:p>
            <a:r>
              <a:rPr lang="en-US" dirty="0"/>
              <a:t>1921	0.262333600	2	1				</a:t>
            </a:r>
          </a:p>
          <a:p>
            <a:r>
              <a:rPr lang="en-US" dirty="0"/>
              <a:t>1922	0.262333600	1	0				</a:t>
            </a:r>
          </a:p>
          <a:p>
            <a:r>
              <a:rPr lang="en-US" dirty="0"/>
              <a:t>1923	0.262333600	1	0				</a:t>
            </a:r>
          </a:p>
          <a:p>
            <a:r>
              <a:rPr lang="en-US" dirty="0"/>
              <a:t>1952	0.262333600	1	0				</a:t>
            </a:r>
          </a:p>
          <a:p>
            <a:r>
              <a:rPr lang="en-US" dirty="0"/>
              <a:t>1995	0.262333600	1	0				</a:t>
            </a:r>
          </a:p>
          <a:p>
            <a:r>
              <a:rPr lang="en-US" dirty="0"/>
              <a:t>1998	0.262333600	2	1				</a:t>
            </a:r>
          </a:p>
          <a:p>
            <a:r>
              <a:rPr lang="en-US" dirty="0"/>
              <a:t>2001	0.262333600	2	1				</a:t>
            </a:r>
          </a:p>
          <a:p>
            <a:r>
              <a:rPr lang="en-US" dirty="0"/>
              <a:t>2059	0.262333600	1	0				</a:t>
            </a:r>
          </a:p>
          <a:p>
            <a:r>
              <a:rPr lang="en-US" dirty="0"/>
              <a:t>2067	0.262333600	1	0				</a:t>
            </a:r>
          </a:p>
          <a:p>
            <a:r>
              <a:rPr lang="en-US" dirty="0"/>
              <a:t>2081	0.262333600	1	0				</a:t>
            </a:r>
          </a:p>
          <a:p>
            <a:r>
              <a:rPr lang="en-US" dirty="0"/>
              <a:t>2082	0.262333600	1	0				</a:t>
            </a:r>
          </a:p>
          <a:p>
            <a:r>
              <a:rPr lang="en-US" dirty="0"/>
              <a:t>2103	0.262333600	1	0				</a:t>
            </a:r>
          </a:p>
          <a:p>
            <a:r>
              <a:rPr lang="en-US" dirty="0"/>
              <a:t>2108	0.262333600	1	0				</a:t>
            </a:r>
          </a:p>
          <a:p>
            <a:r>
              <a:rPr lang="en-US" dirty="0"/>
              <a:t>2132	0.262333600	2	1				</a:t>
            </a:r>
          </a:p>
          <a:p>
            <a:r>
              <a:rPr lang="en-US" dirty="0"/>
              <a:t>2137	0.262333600	1	0				</a:t>
            </a:r>
          </a:p>
          <a:p>
            <a:r>
              <a:rPr lang="en-US" dirty="0"/>
              <a:t>2144	0.262333600	1	0				</a:t>
            </a:r>
          </a:p>
          <a:p>
            <a:r>
              <a:rPr lang="en-US" dirty="0"/>
              <a:t>2145	0.262333600	2	1				</a:t>
            </a:r>
          </a:p>
          <a:p>
            <a:r>
              <a:rPr lang="en-US" dirty="0"/>
              <a:t>2148	0.262333600	2	1				</a:t>
            </a:r>
          </a:p>
          <a:p>
            <a:r>
              <a:rPr lang="en-US" dirty="0"/>
              <a:t>2149	0.262333600	1	0				</a:t>
            </a:r>
          </a:p>
          <a:p>
            <a:r>
              <a:rPr lang="en-US" dirty="0"/>
              <a:t>2158	0.262333600	1	0				</a:t>
            </a:r>
          </a:p>
          <a:p>
            <a:r>
              <a:rPr lang="en-US" dirty="0"/>
              <a:t>2179	0.262333600	1	0				</a:t>
            </a:r>
          </a:p>
          <a:p>
            <a:r>
              <a:rPr lang="en-US" dirty="0"/>
              <a:t>2222	0.262333600	1	0				</a:t>
            </a:r>
          </a:p>
          <a:p>
            <a:r>
              <a:rPr lang="en-US" dirty="0"/>
              <a:t>2287	0.262333600	2	1				</a:t>
            </a:r>
          </a:p>
          <a:p>
            <a:r>
              <a:rPr lang="en-US" dirty="0"/>
              <a:t>2289	0.262333600	1	0				</a:t>
            </a:r>
          </a:p>
          <a:p>
            <a:r>
              <a:rPr lang="en-US" dirty="0"/>
              <a:t>2301	0.262333600	1	0				</a:t>
            </a:r>
          </a:p>
          <a:p>
            <a:r>
              <a:rPr lang="en-US" dirty="0"/>
              <a:t>2304	0.262333600	1	0				</a:t>
            </a:r>
          </a:p>
          <a:p>
            <a:r>
              <a:rPr lang="en-US" dirty="0"/>
              <a:t>2334	0.262333600	2	1				</a:t>
            </a:r>
          </a:p>
          <a:p>
            <a:r>
              <a:rPr lang="en-US" dirty="0"/>
              <a:t>2337	0.262333600	1	0				</a:t>
            </a:r>
          </a:p>
          <a:p>
            <a:r>
              <a:rPr lang="en-US" dirty="0"/>
              <a:t>2343	0.262333600	1	0				</a:t>
            </a:r>
          </a:p>
          <a:p>
            <a:r>
              <a:rPr lang="en-US" dirty="0"/>
              <a:t>2346	0.262333600	1	0				</a:t>
            </a:r>
          </a:p>
          <a:p>
            <a:r>
              <a:rPr lang="en-US" dirty="0"/>
              <a:t>2349	0.262333600	1	0				</a:t>
            </a:r>
          </a:p>
          <a:p>
            <a:r>
              <a:rPr lang="en-US" dirty="0"/>
              <a:t>2350	0.262333600	2	1				</a:t>
            </a:r>
          </a:p>
          <a:p>
            <a:r>
              <a:rPr lang="en-US" dirty="0"/>
              <a:t>			#_of_row=443	-Inf	228	215	</a:t>
            </a:r>
          </a:p>
          <a:p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pred_prob</a:t>
            </a:r>
            <a:r>
              <a:rPr lang="en-US" dirty="0"/>
              <a:t>[,2], </a:t>
            </a:r>
            <a:r>
              <a:rPr lang="en-US" dirty="0" err="1"/>
              <a:t>qol_test$cd</a:t>
            </a:r>
            <a:r>
              <a:rPr lang="en-US" dirty="0"/>
              <a:t>)	228		0	0	</a:t>
            </a:r>
          </a:p>
          <a:p>
            <a:r>
              <a:rPr lang="en-US" dirty="0"/>
              <a:t>					1.00000000	0.00000000	0.514672686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5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indices &lt;- sample(1:500, 500, replace=TRUE) # sample With Replacement</a:t>
            </a:r>
          </a:p>
          <a:p>
            <a:r>
              <a:rPr lang="en-US" dirty="0"/>
              <a:t>length(unique(indices))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length(unique(indices))/500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4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https://medium.com/analytics-vidhya/confusion-matrix-accuracy-precision-recall-f1-score-ade299cf63cd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8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may not need table()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qol_pred</a:t>
            </a:r>
            <a:r>
              <a:rPr lang="en-US" dirty="0"/>
              <a:t>&lt;-predict(</a:t>
            </a:r>
            <a:r>
              <a:rPr lang="en-US" dirty="0" err="1"/>
              <a:t>qol_model</a:t>
            </a:r>
            <a:r>
              <a:rPr lang="en-US" dirty="0"/>
              <a:t>, </a:t>
            </a:r>
            <a:r>
              <a:rPr lang="en-US" dirty="0" err="1"/>
              <a:t>qol_test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qol_pred</a:t>
            </a:r>
            <a:r>
              <a:rPr lang="en-US" dirty="0"/>
              <a:t>, </a:t>
            </a:r>
            <a:r>
              <a:rPr lang="en-US" dirty="0" err="1"/>
              <a:t>qol_test$cd</a:t>
            </a:r>
            <a:r>
              <a:rPr lang="en-US" dirty="0"/>
              <a:t>, positive="</a:t>
            </a:r>
            <a:r>
              <a:rPr lang="en-US" dirty="0" err="1"/>
              <a:t>severe_disease</a:t>
            </a:r>
            <a:r>
              <a:rPr lang="en-US" dirty="0"/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re-level class</a:t>
            </a:r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qol_pred</a:t>
            </a:r>
            <a:r>
              <a:rPr lang="en-US" dirty="0"/>
              <a:t>, levels = c("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")), </a:t>
            </a:r>
          </a:p>
          <a:p>
            <a:r>
              <a:rPr lang="en-US" dirty="0"/>
              <a:t>                factor(</a:t>
            </a:r>
            <a:r>
              <a:rPr lang="en-US" dirty="0" err="1"/>
              <a:t>qol_test$cd</a:t>
            </a:r>
            <a:r>
              <a:rPr lang="en-US" dirty="0"/>
              <a:t>, levels = c("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")),</a:t>
            </a:r>
          </a:p>
          <a:p>
            <a:r>
              <a:rPr lang="en-US" dirty="0"/>
              <a:t>                positive = "</a:t>
            </a:r>
            <a:r>
              <a:rPr lang="en-US" dirty="0" err="1"/>
              <a:t>severe_disease</a:t>
            </a:r>
            <a:r>
              <a:rPr lang="en-US" dirty="0"/>
              <a:t>")</a:t>
            </a:r>
          </a:p>
          <a:p>
            <a:r>
              <a:rPr lang="en-US" dirty="0"/>
              <a:t># predict </a:t>
            </a:r>
            <a:r>
              <a:rPr lang="en-US" dirty="0" err="1"/>
              <a:t>probobility</a:t>
            </a:r>
            <a:endParaRPr lang="en-US" dirty="0"/>
          </a:p>
          <a:p>
            <a:r>
              <a:rPr lang="en-US" dirty="0" err="1"/>
              <a:t>qol_pred</a:t>
            </a:r>
            <a:r>
              <a:rPr lang="en-US" dirty="0"/>
              <a:t>&lt;-predict(</a:t>
            </a:r>
            <a:r>
              <a:rPr lang="en-US" dirty="0" err="1"/>
              <a:t>qol_model</a:t>
            </a:r>
            <a:r>
              <a:rPr lang="en-US" dirty="0"/>
              <a:t>, </a:t>
            </a:r>
            <a:r>
              <a:rPr lang="en-US" dirty="0" err="1"/>
              <a:t>qol_test</a:t>
            </a:r>
            <a:r>
              <a:rPr lang="en-US" dirty="0"/>
              <a:t>, type="prob")</a:t>
            </a:r>
          </a:p>
          <a:p>
            <a:r>
              <a:rPr lang="en-US" dirty="0" err="1"/>
              <a:t>confusionMatrix</a:t>
            </a:r>
            <a:r>
              <a:rPr lang="en-US" dirty="0"/>
              <a:t>(table(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qol_pred</a:t>
            </a:r>
            <a:r>
              <a:rPr lang="en-US" dirty="0"/>
              <a:t>[,2]&gt;0.5, "</a:t>
            </a:r>
            <a:r>
              <a:rPr lang="en-US" dirty="0" err="1"/>
              <a:t>severe_disease</a:t>
            </a:r>
            <a:r>
              <a:rPr lang="en-US" dirty="0"/>
              <a:t>", "</a:t>
            </a:r>
            <a:r>
              <a:rPr lang="en-US" dirty="0" err="1"/>
              <a:t>minor_disease</a:t>
            </a:r>
            <a:r>
              <a:rPr lang="en-US" dirty="0"/>
              <a:t>"), </a:t>
            </a:r>
            <a:r>
              <a:rPr lang="en-US" dirty="0" err="1"/>
              <a:t>qol_test$cd</a:t>
            </a:r>
            <a:r>
              <a:rPr lang="en-US" dirty="0"/>
              <a:t>), positive="</a:t>
            </a:r>
            <a:r>
              <a:rPr lang="en-US" dirty="0" err="1"/>
              <a:t>severe_disease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0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5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9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511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9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9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3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2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13</a:t>
            </a:r>
          </a:p>
          <a:p>
            <a:r>
              <a:rPr lang="en-US" dirty="0"/>
              <a:t>Evaluating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 and measurements</a:t>
            </a:r>
          </a:p>
          <a:p>
            <a:pPr lvl="1"/>
            <a:r>
              <a:rPr lang="en-US" dirty="0"/>
              <a:t>table() function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0FC335-930D-46A8-BB40-810252AE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02805"/>
              </p:ext>
            </p:extLst>
          </p:nvPr>
        </p:nvGraphicFramePr>
        <p:xfrm>
          <a:off x="6675120" y="3108960"/>
          <a:ext cx="40033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B0957D-93C6-4AF3-B1A4-19BB90297F1A}"/>
              </a:ext>
            </a:extLst>
          </p:cNvPr>
          <p:cNvSpPr txBox="1"/>
          <p:nvPr/>
        </p:nvSpPr>
        <p:spPr>
          <a:xfrm>
            <a:off x="6675120" y="4889837"/>
            <a:ext cx="4003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this accuracy (0.73) good?</a:t>
            </a:r>
          </a:p>
          <a:p>
            <a:r>
              <a:rPr lang="en-US" sz="1400" dirty="0"/>
              <a:t>Which class is positive? (Identifying positive or negative class has no effect on accuracy and error rate.)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2C05A-77F1-452D-BBAA-81776048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05" y="4422784"/>
            <a:ext cx="1586865" cy="728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9920EB-7BBD-4960-AB18-B1A6B01A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04" y="3297448"/>
            <a:ext cx="3092768" cy="8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to obtain confusion matrix</a:t>
            </a:r>
          </a:p>
          <a:p>
            <a:pPr lvl="1"/>
            <a:r>
              <a:rPr lang="en-US" dirty="0" err="1"/>
              <a:t>CrossTable</a:t>
            </a:r>
            <a:r>
              <a:rPr lang="en-US" dirty="0"/>
              <a:t>()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E13FE2-05BC-400F-97CE-1004333C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002" y="2042282"/>
            <a:ext cx="3675698" cy="4274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3E05B-E5BD-48DE-9A76-DBA90A171DDF}"/>
                  </a:ext>
                </a:extLst>
              </p:cNvPr>
              <p:cNvSpPr txBox="1"/>
              <p:nvPr/>
            </p:nvSpPr>
            <p:spPr>
              <a:xfrm>
                <a:off x="2373052" y="3911139"/>
                <a:ext cx="1864613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83E05B-E5BD-48DE-9A76-DBA90A171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52" y="3911139"/>
                <a:ext cx="1864613" cy="612540"/>
              </a:xfrm>
              <a:prstGeom prst="rect">
                <a:avLst/>
              </a:prstGeom>
              <a:blipFill>
                <a:blip r:embed="rId3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E30205-74BB-4129-88AC-4274B51DF2F1}"/>
                  </a:ext>
                </a:extLst>
              </p:cNvPr>
              <p:cNvSpPr txBox="1"/>
              <p:nvPr/>
            </p:nvSpPr>
            <p:spPr>
              <a:xfrm>
                <a:off x="2380381" y="4848192"/>
                <a:ext cx="781111" cy="37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E30205-74BB-4129-88AC-4274B51DF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381" y="4848192"/>
                <a:ext cx="781111" cy="378180"/>
              </a:xfrm>
              <a:prstGeom prst="rect">
                <a:avLst/>
              </a:prstGeom>
              <a:blipFill>
                <a:blip r:embed="rId4"/>
                <a:stretch>
                  <a:fillRect l="-1550" r="-310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9E99A-E5A7-4FAA-BFA5-7EAC1E11FCEC}"/>
                  </a:ext>
                </a:extLst>
              </p:cNvPr>
              <p:cNvSpPr txBox="1"/>
              <p:nvPr/>
            </p:nvSpPr>
            <p:spPr>
              <a:xfrm>
                <a:off x="4966076" y="4055829"/>
                <a:ext cx="9716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𝑒𝑥𝑝𝑒𝑐𝑡𝑒𝑑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A9E99A-E5A7-4FAA-BFA5-7EAC1E11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76" y="4055829"/>
                <a:ext cx="971676" cy="430887"/>
              </a:xfrm>
              <a:prstGeom prst="rect">
                <a:avLst/>
              </a:prstGeom>
              <a:blipFill>
                <a:blip r:embed="rId5"/>
                <a:stretch>
                  <a:fillRect l="-2516" r="-3145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2C60CE-E839-4339-9337-9BE6C183171F}"/>
                  </a:ext>
                </a:extLst>
              </p:cNvPr>
              <p:cNvSpPr txBox="1"/>
              <p:nvPr/>
            </p:nvSpPr>
            <p:spPr>
              <a:xfrm>
                <a:off x="4966076" y="4834740"/>
                <a:ext cx="1118511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96∗77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2C60CE-E839-4339-9337-9BE6C183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76" y="4834740"/>
                <a:ext cx="1118511" cy="404726"/>
              </a:xfrm>
              <a:prstGeom prst="rect">
                <a:avLst/>
              </a:prstGeom>
              <a:blipFill>
                <a:blip r:embed="rId6"/>
                <a:stretch>
                  <a:fillRect l="-1639" r="-273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15021-63E9-4D1D-BB3E-E5FA6B390621}"/>
                  </a:ext>
                </a:extLst>
              </p:cNvPr>
              <p:cNvSpPr txBox="1"/>
              <p:nvPr/>
            </p:nvSpPr>
            <p:spPr>
              <a:xfrm>
                <a:off x="2288896" y="5505341"/>
                <a:ext cx="5354360" cy="811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96∗77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96∗77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(73−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73.92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73.92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=0.01145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15021-63E9-4D1D-BB3E-E5FA6B390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96" y="5505341"/>
                <a:ext cx="5354360" cy="811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F3B330C-94E7-4E52-9B1B-8637FD3C9EC8}"/>
              </a:ext>
            </a:extLst>
          </p:cNvPr>
          <p:cNvSpPr txBox="1"/>
          <p:nvPr/>
        </p:nvSpPr>
        <p:spPr>
          <a:xfrm>
            <a:off x="2359149" y="3096987"/>
            <a:ext cx="4783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Chi-square value computes relative discrepancy between observed and expected counts.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14AB44-FE35-483A-8D42-C634516A66F7}"/>
              </a:ext>
            </a:extLst>
          </p:cNvPr>
          <p:cNvSpPr/>
          <p:nvPr/>
        </p:nvSpPr>
        <p:spPr>
          <a:xfrm>
            <a:off x="9232136" y="4572004"/>
            <a:ext cx="544224" cy="157086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A7ADD8-B494-4247-B100-E5F68989E4D5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7643256" y="4729090"/>
            <a:ext cx="1588880" cy="11821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49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Measures of Performance Beyond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caret::confusionMatrix()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4F12-DE0A-4846-90E0-33C02223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200" y="2646132"/>
            <a:ext cx="4865846" cy="3797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4BC94E-8322-4EE0-9178-ADF1489EDA1F}"/>
              </a:ext>
            </a:extLst>
          </p:cNvPr>
          <p:cNvSpPr txBox="1"/>
          <p:nvPr/>
        </p:nvSpPr>
        <p:spPr>
          <a:xfrm>
            <a:off x="6813308" y="6080001"/>
            <a:ext cx="2111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May not need table()</a:t>
            </a:r>
          </a:p>
        </p:txBody>
      </p:sp>
    </p:spTree>
    <p:extLst>
      <p:ext uri="{BB962C8B-B14F-4D97-AF65-F5344CB8AC3E}">
        <p14:creationId xmlns:p14="http://schemas.microsoft.com/office/powerpoint/2010/main" val="77929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Kappa (</a:t>
            </a:r>
            <a:r>
              <a:rPr lang="el-GR" dirty="0"/>
              <a:t>κ) </a:t>
            </a:r>
            <a:r>
              <a:rPr lang="en-US" dirty="0"/>
              <a:t>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Kappa statistic compares classifier result with ground truth</a:t>
            </a:r>
          </a:p>
          <a:p>
            <a:pPr lvl="1"/>
            <a:r>
              <a:rPr lang="en-US" dirty="0"/>
              <a:t>Compares an observed classification accuracy with an expected classification accuracy</a:t>
            </a:r>
          </a:p>
          <a:p>
            <a:r>
              <a:rPr lang="en-US" dirty="0"/>
              <a:t>How much better is the agreement than would be expected by chance alone?</a:t>
            </a:r>
          </a:p>
          <a:p>
            <a:pPr lvl="1"/>
            <a:r>
              <a:rPr lang="en-US" dirty="0"/>
              <a:t>No agreement: ≤ 0</a:t>
            </a:r>
          </a:p>
          <a:p>
            <a:pPr lvl="1"/>
            <a:r>
              <a:rPr lang="en-US" dirty="0"/>
              <a:t>Poor agreement: 0-0.20</a:t>
            </a:r>
          </a:p>
          <a:p>
            <a:pPr lvl="1"/>
            <a:r>
              <a:rPr lang="en-US" dirty="0"/>
              <a:t>Fair agreement: 0.20-0.40</a:t>
            </a:r>
          </a:p>
          <a:p>
            <a:pPr lvl="1"/>
            <a:r>
              <a:rPr lang="en-US" dirty="0"/>
              <a:t>Moderate agreement: 0.40-0.60</a:t>
            </a:r>
          </a:p>
          <a:p>
            <a:pPr lvl="1"/>
            <a:r>
              <a:rPr lang="en-US" dirty="0"/>
              <a:t>Good agreement: 0.60-0.80</a:t>
            </a:r>
          </a:p>
          <a:p>
            <a:pPr lvl="1"/>
            <a:r>
              <a:rPr lang="en-US" dirty="0"/>
              <a:t>Very good agreement: 0.80-1</a:t>
            </a:r>
          </a:p>
        </p:txBody>
      </p:sp>
    </p:spTree>
    <p:extLst>
      <p:ext uri="{BB962C8B-B14F-4D97-AF65-F5344CB8AC3E}">
        <p14:creationId xmlns:p14="http://schemas.microsoft.com/office/powerpoint/2010/main" val="270437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Kappa (</a:t>
            </a:r>
            <a:r>
              <a:rPr lang="el-GR" dirty="0"/>
              <a:t>κ) </a:t>
            </a:r>
            <a:r>
              <a:rPr lang="en-US" dirty="0"/>
              <a:t>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Kappa statistic compares classifier result with ground truth</a:t>
            </a:r>
          </a:p>
          <a:p>
            <a:pPr lvl="1"/>
            <a:r>
              <a:rPr lang="en-US" dirty="0"/>
              <a:t>Calculation of kappa statistics on “qol” case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D3031F2-C28D-4FA7-BC28-F695CE5C9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479558"/>
              </p:ext>
            </p:extLst>
          </p:nvPr>
        </p:nvGraphicFramePr>
        <p:xfrm>
          <a:off x="7167560" y="3137395"/>
          <a:ext cx="4337052" cy="141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727393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898843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  <a:gridCol w="898843">
                  <a:extLst>
                    <a:ext uri="{9D8B030D-6E8A-4147-A177-3AD203B41FA5}">
                      <a16:colId xmlns:a16="http://schemas.microsoft.com/office/drawing/2014/main" val="4084556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268450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315135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A=143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B=71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A+B=214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246073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C=72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D=157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C+D=229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  <a:tr h="167156"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A+C=215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B+D=228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N=443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26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2D2AA4-B093-491E-A510-E09EB0CBAAE9}"/>
                  </a:ext>
                </a:extLst>
              </p:cNvPr>
              <p:cNvSpPr txBox="1"/>
              <p:nvPr/>
            </p:nvSpPr>
            <p:spPr>
              <a:xfrm>
                <a:off x="2021398" y="3729697"/>
                <a:ext cx="4895123" cy="839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𝐸𝑥𝑝𝑒𝑐𝑡𝑒𝑑𝐴𝑔𝑟𝑒𝑒𝑚𝑒𝑛𝑡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14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214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215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229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228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443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98222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443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=221.72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2D2AA4-B093-491E-A510-E09EB0CB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98" y="3729697"/>
                <a:ext cx="4895123" cy="839845"/>
              </a:xfrm>
              <a:prstGeom prst="rect">
                <a:avLst/>
              </a:prstGeom>
              <a:blipFill>
                <a:blip r:embed="rId3"/>
                <a:stretch>
                  <a:fillRect l="-872" t="-725" r="-747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E26F2-BC7B-461F-92B2-DBDE805B007A}"/>
                  </a:ext>
                </a:extLst>
              </p:cNvPr>
              <p:cNvSpPr txBox="1"/>
              <p:nvPr/>
            </p:nvSpPr>
            <p:spPr>
              <a:xfrm>
                <a:off x="2021398" y="3137395"/>
                <a:ext cx="42932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𝑂𝑏𝑠𝑒𝑟𝑣𝑒𝑑𝐴𝑔𝑟𝑒𝑒𝑚𝑒𝑛𝑡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=(143+157)=300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E26F2-BC7B-461F-92B2-DBDE805B0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98" y="3137395"/>
                <a:ext cx="4293290" cy="215444"/>
              </a:xfrm>
              <a:prstGeom prst="rect">
                <a:avLst/>
              </a:prstGeom>
              <a:blipFill>
                <a:blip r:embed="rId4"/>
                <a:stretch>
                  <a:fillRect l="-994" r="-28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2E6871-E145-4BE5-B895-39C4146F3FCC}"/>
                  </a:ext>
                </a:extLst>
              </p:cNvPr>
              <p:cNvSpPr txBox="1"/>
              <p:nvPr/>
            </p:nvSpPr>
            <p:spPr>
              <a:xfrm>
                <a:off x="2021398" y="4991680"/>
                <a:ext cx="5507558" cy="341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𝐾𝑎𝑝𝑝𝑎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𝑂𝑏𝑠𝑒𝑟𝑣𝑒𝑑𝐴𝑔𝑟𝑒𝑒𝑚𝑒𝑛𝑡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𝐸𝑥𝑝𝑒𝑐𝑡𝑒𝑑𝐴𝑔𝑟𝑒𝑒𝑚𝑒𝑛𝑡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𝐸𝑥𝑝𝑒𝑐𝑡𝑒𝑑𝐴𝑔𝑟𝑒𝑒𝑚𝑒𝑛𝑡</m:t>
                        </m:r>
                      </m:den>
                    </m:f>
                  </m:oMath>
                </a14:m>
                <a:r>
                  <a:rPr lang="en-US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300−221.72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443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221.72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=0.35376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2E6871-E145-4BE5-B895-39C4146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398" y="4991680"/>
                <a:ext cx="5507558" cy="341888"/>
              </a:xfrm>
              <a:prstGeom prst="rect">
                <a:avLst/>
              </a:prstGeom>
              <a:blipFill>
                <a:blip r:embed="rId5"/>
                <a:stretch>
                  <a:fillRect l="-111" t="-3571" r="-55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4460D6-A490-4BD5-8FC8-55E4056F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096" y="5046549"/>
            <a:ext cx="2987516" cy="1303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24236-5E9E-43AF-B337-4E2316180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318" y="5702345"/>
            <a:ext cx="2631281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300BCA-E746-4194-8C84-71D554DE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239" y="4261004"/>
            <a:ext cx="5562124" cy="2307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 (true positive rate) measures the proportion of “success” observations that are correctly classified</a:t>
            </a:r>
          </a:p>
          <a:p>
            <a:pPr lvl="1"/>
            <a:r>
              <a:rPr lang="en-US" sz="1600" dirty="0"/>
              <a:t>sensitivity = TP/(TP+FN)</a:t>
            </a:r>
            <a:endParaRPr lang="en-US" dirty="0"/>
          </a:p>
          <a:p>
            <a:r>
              <a:rPr lang="en-US" dirty="0"/>
              <a:t>Specificity (true negative rate) measures the proportion of “failure” observations that are correctly classified</a:t>
            </a:r>
          </a:p>
          <a:p>
            <a:pPr lvl="1"/>
            <a:r>
              <a:rPr lang="en-US" dirty="0"/>
              <a:t>specificity = TN/(TN+FP)</a:t>
            </a:r>
          </a:p>
        </p:txBody>
      </p:sp>
    </p:spTree>
    <p:extLst>
      <p:ext uri="{BB962C8B-B14F-4D97-AF65-F5344CB8AC3E}">
        <p14:creationId xmlns:p14="http://schemas.microsoft.com/office/powerpoint/2010/main" val="401909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class</a:t>
            </a:r>
          </a:p>
          <a:p>
            <a:pPr lvl="1"/>
            <a:r>
              <a:rPr lang="en-US" dirty="0"/>
              <a:t>Many times, it is more important to predict membership correctly in one class than another</a:t>
            </a:r>
          </a:p>
          <a:p>
            <a:r>
              <a:rPr lang="en-US" dirty="0"/>
              <a:t>Simultaneously high sensitivity and specificity may not be attainable</a:t>
            </a:r>
          </a:p>
          <a:p>
            <a:pPr lvl="1"/>
            <a:r>
              <a:rPr lang="en-US" dirty="0"/>
              <a:t>Tradeoff between sensitivity and specificity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5698856-AA39-415F-B238-0F734DC98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975503"/>
              </p:ext>
            </p:extLst>
          </p:nvPr>
        </p:nvGraphicFramePr>
        <p:xfrm>
          <a:off x="3341060" y="4237450"/>
          <a:ext cx="40033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</a:tblGrid>
              <a:tr h="14765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09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measures the proportion of true “success” observations among predicted “success” observations</a:t>
            </a:r>
          </a:p>
          <a:p>
            <a:r>
              <a:rPr lang="en-US" dirty="0"/>
              <a:t>Recall is the proportion of true “success” among all “success”</a:t>
            </a:r>
          </a:p>
          <a:p>
            <a:pPr lvl="1"/>
            <a:r>
              <a:rPr lang="en-US" dirty="0"/>
              <a:t>A model with high recall captures most “interesting”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13889-E251-4442-9086-76ECE55E9246}"/>
              </a:ext>
            </a:extLst>
          </p:cNvPr>
          <p:cNvSpPr txBox="1"/>
          <p:nvPr/>
        </p:nvSpPr>
        <p:spPr>
          <a:xfrm>
            <a:off x="3205459" y="3811906"/>
            <a:ext cx="351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precision = TP/(TP+FP)</a:t>
            </a:r>
          </a:p>
          <a:p>
            <a:r>
              <a:rPr lang="en-US" sz="1600" dirty="0"/>
              <a:t>recall 	= TP/(TP+FN) -- sensitivity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623265-3F90-4EC1-A7AD-6536F84A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59" y="4765331"/>
            <a:ext cx="1465421" cy="777240"/>
          </a:xfrm>
          <a:prstGeom prst="rect">
            <a:avLst/>
          </a:prstGeo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BB5A6C6-42BD-45E4-B225-C58C7AF3E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711976"/>
              </p:ext>
            </p:extLst>
          </p:nvPr>
        </p:nvGraphicFramePr>
        <p:xfrm>
          <a:off x="7124390" y="4237450"/>
          <a:ext cx="40033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</a:tblGrid>
              <a:tr h="14765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6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the Area under the ROC Curve (AUC)</a:t>
            </a:r>
          </a:p>
          <a:p>
            <a:pPr lvl="1"/>
            <a:r>
              <a:rPr lang="en-US" dirty="0"/>
              <a:t>Use ROCR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566F7-CDAB-49A9-B0A1-63F23532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80" y="2983741"/>
            <a:ext cx="3724275" cy="1092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095ED-B193-4E27-B9E6-F7CF210CF1D8}"/>
              </a:ext>
            </a:extLst>
          </p:cNvPr>
          <p:cNvSpPr txBox="1"/>
          <p:nvPr/>
        </p:nvSpPr>
        <p:spPr>
          <a:xfrm>
            <a:off x="8404949" y="2998024"/>
            <a:ext cx="20899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ROCR::performance()</a:t>
            </a:r>
          </a:p>
          <a:p>
            <a:r>
              <a:rPr lang="en-US" sz="1400" dirty="0"/>
              <a:t>“</a:t>
            </a:r>
            <a:r>
              <a:rPr lang="en-US" sz="1400" dirty="0" err="1"/>
              <a:t>prec</a:t>
            </a:r>
            <a:r>
              <a:rPr lang="en-US" sz="1400" dirty="0"/>
              <a:t>” – precision</a:t>
            </a:r>
          </a:p>
          <a:p>
            <a:r>
              <a:rPr lang="en-US" sz="1400" dirty="0"/>
              <a:t>“rec” – recall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6FBBE4-EAA4-46C9-A955-3AE8D255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948" y="3765535"/>
            <a:ext cx="2552700" cy="244316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F95E1E-D3FC-43BF-B9B4-7D4E58C86415}"/>
              </a:ext>
            </a:extLst>
          </p:cNvPr>
          <p:cNvSpPr/>
          <p:nvPr/>
        </p:nvSpPr>
        <p:spPr>
          <a:xfrm>
            <a:off x="3928348" y="3451695"/>
            <a:ext cx="2124122" cy="11841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A53A11-DECC-427B-B027-8706A74C9D3B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6052470" y="3367356"/>
            <a:ext cx="2352479" cy="14354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E732E6A-143D-4310-A267-7EC0D618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980" y="4206275"/>
            <a:ext cx="4517708" cy="23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5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5D6C-5E0C-4031-8F2F-18BF1711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 and Type II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9F23-10FF-474F-9C6F-2C73ACB0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I error is a false positive conclusion</a:t>
            </a:r>
          </a:p>
          <a:p>
            <a:r>
              <a:rPr lang="en-US" dirty="0"/>
              <a:t>Type II error is a false negative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AF3AB-AD0C-4955-B75C-312822E7D9BA}"/>
              </a:ext>
            </a:extLst>
          </p:cNvPr>
          <p:cNvSpPr txBox="1"/>
          <p:nvPr/>
        </p:nvSpPr>
        <p:spPr>
          <a:xfrm>
            <a:off x="2701316" y="3135069"/>
            <a:ext cx="51471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precision = TP/(TP+FP)</a:t>
            </a:r>
          </a:p>
          <a:p>
            <a:r>
              <a:rPr lang="en-US" sz="1600" dirty="0"/>
              <a:t>recall 	= TP/(TP+FN) -- sensitivity</a:t>
            </a:r>
          </a:p>
          <a:p>
            <a:endParaRPr lang="en-US" sz="1600" dirty="0"/>
          </a:p>
          <a:p>
            <a:r>
              <a:rPr lang="en-US" sz="1600" dirty="0"/>
              <a:t>type I err = 1-precision = 1-TP/(TP+FP) = FP/(TP+FP)</a:t>
            </a:r>
          </a:p>
          <a:p>
            <a:r>
              <a:rPr lang="en-US" sz="1600" dirty="0"/>
              <a:t>type II err = 1-recall = 1-TP/(TP+FN) = FN/(TP+FN)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CA375-5472-4DCB-BE69-7A6C49E94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521" y="4788930"/>
            <a:ext cx="1206341" cy="76104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2294555-9360-4880-803A-6FC8C1471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08410"/>
              </p:ext>
            </p:extLst>
          </p:nvPr>
        </p:nvGraphicFramePr>
        <p:xfrm>
          <a:off x="7848500" y="3029938"/>
          <a:ext cx="40033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0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evaluation strategies for prediction, clustering, classification, regression, and decision trees</a:t>
            </a:r>
          </a:p>
          <a:p>
            <a:r>
              <a:rPr lang="en-US" dirty="0"/>
              <a:t>Visualization of ROC curves and performance tradeoffs</a:t>
            </a:r>
          </a:p>
          <a:p>
            <a:r>
              <a:rPr lang="en-US" dirty="0"/>
              <a:t>Estimation of future performance, internal statistical cross-validation and bootstrap sampling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3B6C-F809-4B4E-9594-7270F4FF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F-Measure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BC66-CDF7-45B3-AE33-57F0B2D7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F-measure (F1-score, F-score) combines precision and recall using the harmonic mean assuming equal weights</a:t>
            </a:r>
          </a:p>
          <a:p>
            <a:pPr lvl="1"/>
            <a:r>
              <a:rPr lang="en-US" dirty="0"/>
              <a:t>High F1-score means high precision and high recall</a:t>
            </a:r>
          </a:p>
          <a:p>
            <a:pPr lvl="1"/>
            <a:r>
              <a:rPr lang="en-US" dirty="0"/>
              <a:t>A perfect model will have F1-score of 1 (all correct predictions)</a:t>
            </a:r>
          </a:p>
          <a:p>
            <a:pPr lvl="1"/>
            <a:r>
              <a:rPr lang="en-US" dirty="0"/>
              <a:t>The more the precision and recall scores deviate from each other, the worse the F1-score will be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4AF99-5E32-4DA0-B736-1C0090F7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64" y="5225687"/>
            <a:ext cx="5052060" cy="5991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516186-A934-4C31-8902-649600CAF648}"/>
                  </a:ext>
                </a:extLst>
              </p:cNvPr>
              <p:cNvSpPr txBox="1"/>
              <p:nvPr/>
            </p:nvSpPr>
            <p:spPr>
              <a:xfrm>
                <a:off x="3329164" y="4377026"/>
                <a:ext cx="3899978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516186-A934-4C31-8902-649600CA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64" y="4377026"/>
                <a:ext cx="3899978" cy="445315"/>
              </a:xfrm>
              <a:prstGeom prst="rect">
                <a:avLst/>
              </a:prstGeom>
              <a:blipFill>
                <a:blip r:embed="rId3"/>
                <a:stretch>
                  <a:fillRect l="-469" t="-2740" r="-313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890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F89D-2EB6-43AF-80C1-2D3AE062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Performance Tradeoffs </a:t>
            </a:r>
            <a:br>
              <a:rPr lang="en-US" dirty="0"/>
            </a:br>
            <a:r>
              <a:rPr lang="en-US" dirty="0"/>
              <a:t>(ROC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E249-A62D-4404-8B0C-9BF0436B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(receiver operating characteristic) curves examines the trade-off between detecting true positives (TP) and avoiding the false positives (FP)</a:t>
            </a:r>
          </a:p>
          <a:p>
            <a:pPr lvl="1"/>
            <a:r>
              <a:rPr lang="en-US" dirty="0"/>
              <a:t>Show the performance of a classification model at all classification thresholds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01035-1A21-41F2-9EBF-BEF57D26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315" y="3272968"/>
            <a:ext cx="3213881" cy="231574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E14DA8-88BE-433C-94FE-3539EF4FF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59474"/>
              </p:ext>
            </p:extLst>
          </p:nvPr>
        </p:nvGraphicFramePr>
        <p:xfrm>
          <a:off x="7046912" y="3473771"/>
          <a:ext cx="3539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204980-ADF0-4CFF-A40B-A3E7AC985C31}"/>
              </a:ext>
            </a:extLst>
          </p:cNvPr>
          <p:cNvSpPr txBox="1"/>
          <p:nvPr/>
        </p:nvSpPr>
        <p:spPr>
          <a:xfrm>
            <a:off x="3107315" y="5817310"/>
            <a:ext cx="3385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TPR = TP/(TP+FN) -&gt; sensitivity</a:t>
            </a:r>
          </a:p>
          <a:p>
            <a:r>
              <a:rPr lang="en-US" sz="1600" dirty="0"/>
              <a:t>FPR = FP/(FP+TN) -&gt; 1- specificity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A6F8B-092E-4303-879B-857CA719F265}"/>
              </a:ext>
            </a:extLst>
          </p:cNvPr>
          <p:cNvSpPr txBox="1"/>
          <p:nvPr/>
        </p:nvSpPr>
        <p:spPr>
          <a:xfrm>
            <a:off x="7046912" y="4903761"/>
            <a:ext cx="26724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AUC (area under curve):</a:t>
            </a:r>
          </a:p>
          <a:p>
            <a:r>
              <a:rPr lang="en-US" sz="1400" dirty="0"/>
              <a:t>Outstanding: 		0.9-1.0</a:t>
            </a:r>
          </a:p>
          <a:p>
            <a:r>
              <a:rPr lang="en-US" sz="1400" dirty="0"/>
              <a:t>Excellent/good: 	0.8-0.9</a:t>
            </a:r>
          </a:p>
          <a:p>
            <a:r>
              <a:rPr lang="en-US" sz="1400" dirty="0"/>
              <a:t>Acceptable/fair: 	0.7-0.8</a:t>
            </a:r>
          </a:p>
          <a:p>
            <a:r>
              <a:rPr lang="en-US" sz="1400" dirty="0"/>
              <a:t>Poor: 			0.6-0.7</a:t>
            </a:r>
          </a:p>
          <a:p>
            <a:r>
              <a:rPr lang="en-US" sz="1400" dirty="0"/>
              <a:t>No discrimination: 	0.5-0.6</a:t>
            </a:r>
          </a:p>
        </p:txBody>
      </p:sp>
    </p:spTree>
    <p:extLst>
      <p:ext uri="{BB962C8B-B14F-4D97-AF65-F5344CB8AC3E}">
        <p14:creationId xmlns:p14="http://schemas.microsoft.com/office/powerpoint/2010/main" val="1424169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F89D-2EB6-43AF-80C1-2D3AE062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Performance Tradeoffs </a:t>
            </a:r>
            <a:br>
              <a:rPr lang="en-US" dirty="0"/>
            </a:br>
            <a:r>
              <a:rPr lang="en-US" dirty="0"/>
              <a:t>(ROC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E249-A62D-4404-8B0C-9BF0436B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 using function ROCR::performance()</a:t>
            </a:r>
          </a:p>
          <a:p>
            <a:pPr lvl="1"/>
            <a:r>
              <a:rPr lang="en-US" dirty="0"/>
              <a:t>Specify a “performance” object by providing "</a:t>
            </a:r>
            <a:r>
              <a:rPr lang="en-US" dirty="0" err="1"/>
              <a:t>tpr</a:t>
            </a:r>
            <a:r>
              <a:rPr lang="en-US" dirty="0"/>
              <a:t>" and "</a:t>
            </a:r>
            <a:r>
              <a:rPr lang="en-US" dirty="0" err="1"/>
              <a:t>fpr</a:t>
            </a:r>
            <a:r>
              <a:rPr lang="en-US" dirty="0"/>
              <a:t>"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3F47-BD77-4ADE-8559-F8FB0C4C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584" y="3188676"/>
            <a:ext cx="4000847" cy="3217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54A614-8692-4583-8D73-E798C68DA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73" y="3188676"/>
            <a:ext cx="4833461" cy="232362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2D9F9F-B741-46AD-A4F3-62F747643BDE}"/>
              </a:ext>
            </a:extLst>
          </p:cNvPr>
          <p:cNvSpPr/>
          <p:nvPr/>
        </p:nvSpPr>
        <p:spPr>
          <a:xfrm>
            <a:off x="3434352" y="3274768"/>
            <a:ext cx="3832080" cy="154232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948D1-EAEC-4552-ACE9-906F3CACCB21}"/>
              </a:ext>
            </a:extLst>
          </p:cNvPr>
          <p:cNvSpPr txBox="1"/>
          <p:nvPr/>
        </p:nvSpPr>
        <p:spPr>
          <a:xfrm>
            <a:off x="2541673" y="5878212"/>
            <a:ext cx="35916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ROCR</a:t>
            </a:r>
            <a:r>
              <a:rPr lang="en-US" sz="1400" dirty="0"/>
              <a:t>::Prediction() takes</a:t>
            </a:r>
          </a:p>
          <a:p>
            <a:r>
              <a:rPr lang="en-US" sz="1400" dirty="0"/>
              <a:t>predicted probabilities and class labels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A3955B-164B-4582-9E2B-B88C8F89F83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337521" y="3429000"/>
            <a:ext cx="1012871" cy="24492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7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Performance Tradeoffs </a:t>
            </a:r>
            <a:br>
              <a:rPr lang="en-US" dirty="0"/>
            </a:br>
            <a:r>
              <a:rPr lang="en-US" dirty="0"/>
              <a:t>(ROC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ROC curve using function </a:t>
            </a:r>
            <a:r>
              <a:rPr lang="en-US" dirty="0" err="1"/>
              <a:t>pROC</a:t>
            </a:r>
            <a:r>
              <a:rPr lang="en-US" dirty="0"/>
              <a:t>::roc()</a:t>
            </a:r>
          </a:p>
          <a:p>
            <a:pPr lvl="1"/>
            <a:r>
              <a:rPr lang="en-US" dirty="0"/>
              <a:t>Curve plot</a:t>
            </a:r>
          </a:p>
          <a:p>
            <a:pPr lvl="1"/>
            <a:r>
              <a:rPr lang="en-US" dirty="0"/>
              <a:t>AUC=0.6916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B3B12-CC39-410F-AEB2-385ADE69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57" y="2506134"/>
            <a:ext cx="3651409" cy="39104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C9ACBA-BC96-4981-85D8-E2E19D0890C6}"/>
              </a:ext>
            </a:extLst>
          </p:cNvPr>
          <p:cNvSpPr txBox="1"/>
          <p:nvPr/>
        </p:nvSpPr>
        <p:spPr>
          <a:xfrm>
            <a:off x="9602788" y="369993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AUC=0.6916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5C674-2DA2-4A9B-9098-CD3E68F02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80" y="3559805"/>
            <a:ext cx="4080510" cy="96345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3F928B-C1F3-4B64-BED6-550E6A74B0A1}"/>
              </a:ext>
            </a:extLst>
          </p:cNvPr>
          <p:cNvSpPr/>
          <p:nvPr/>
        </p:nvSpPr>
        <p:spPr>
          <a:xfrm>
            <a:off x="3462528" y="3791712"/>
            <a:ext cx="2072640" cy="14544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FB243-6F54-42DC-9F6B-7E67C376EE6A}"/>
              </a:ext>
            </a:extLst>
          </p:cNvPr>
          <p:cNvSpPr txBox="1"/>
          <p:nvPr/>
        </p:nvSpPr>
        <p:spPr>
          <a:xfrm>
            <a:off x="3023880" y="5760783"/>
            <a:ext cx="36514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pROC</a:t>
            </a:r>
            <a:r>
              <a:rPr lang="en-US" sz="1400" dirty="0"/>
              <a:t>::roc() takes</a:t>
            </a:r>
          </a:p>
          <a:p>
            <a:r>
              <a:rPr lang="en-US" sz="1400" dirty="0"/>
              <a:t>class labels and predicted probabilities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F6B857-8C70-46F8-804D-E580F102619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498848" y="3937159"/>
            <a:ext cx="350737" cy="18236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95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Performance Tradeoffs </a:t>
            </a:r>
            <a:br>
              <a:rPr lang="en-US" dirty="0"/>
            </a:br>
            <a:r>
              <a:rPr lang="en-US" dirty="0"/>
              <a:t>(ROC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pairs {sensitivity, 1-specificity} as the threshold value increases</a:t>
            </a:r>
          </a:p>
          <a:p>
            <a:pPr lvl="1"/>
            <a:r>
              <a:rPr lang="en-US"/>
              <a:t>Between 0 </a:t>
            </a:r>
            <a:r>
              <a:rPr lang="en-US" dirty="0"/>
              <a:t>and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89C1F-B58F-40CC-BA3D-B0945BE3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23" y="2581081"/>
            <a:ext cx="4371975" cy="408622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1501098-2686-4E14-8223-DB31391A2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51503"/>
              </p:ext>
            </p:extLst>
          </p:nvPr>
        </p:nvGraphicFramePr>
        <p:xfrm>
          <a:off x="2589212" y="5191984"/>
          <a:ext cx="35398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C7471-2F0B-4F13-AB8E-E2799F4CC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7285"/>
              </p:ext>
            </p:extLst>
          </p:nvPr>
        </p:nvGraphicFramePr>
        <p:xfrm>
          <a:off x="8433215" y="5725454"/>
          <a:ext cx="5321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64625170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9979871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37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14714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60726E-BD7F-436C-B445-38C3DB494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40320"/>
              </p:ext>
            </p:extLst>
          </p:nvPr>
        </p:nvGraphicFramePr>
        <p:xfrm>
          <a:off x="8683050" y="5244600"/>
          <a:ext cx="5321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967970515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18782383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102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38700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F96C1D-D284-4D9D-8FB2-3FBF22FAC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8980"/>
              </p:ext>
            </p:extLst>
          </p:nvPr>
        </p:nvGraphicFramePr>
        <p:xfrm>
          <a:off x="9312945" y="4100975"/>
          <a:ext cx="5321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339417371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357177935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85027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4382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8FE53F-2BD0-4F27-A330-29A8ECD83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26479"/>
              </p:ext>
            </p:extLst>
          </p:nvPr>
        </p:nvGraphicFramePr>
        <p:xfrm>
          <a:off x="9624524" y="3629141"/>
          <a:ext cx="5321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3968437348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35105832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513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16506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DDA969-0610-49D3-9E99-11545708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76658"/>
              </p:ext>
            </p:extLst>
          </p:nvPr>
        </p:nvGraphicFramePr>
        <p:xfrm>
          <a:off x="9987370" y="3190540"/>
          <a:ext cx="5321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915737209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424077415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273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333374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9B14AC-B618-4054-8FB5-25BBA7A47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52086"/>
              </p:ext>
            </p:extLst>
          </p:nvPr>
        </p:nvGraphicFramePr>
        <p:xfrm>
          <a:off x="11363206" y="2862120"/>
          <a:ext cx="53213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224954834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4881364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68547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66088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F7C7622-5A6C-4452-9A79-9CD9E3936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212" y="3014038"/>
            <a:ext cx="453390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EC6C-1894-46E2-95CE-E7DA46F7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Future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C6A1-D6D0-4359-A600-4C03E806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building the model on training data and measuring the model error on test data, there are alternative strategies</a:t>
            </a:r>
          </a:p>
          <a:p>
            <a:r>
              <a:rPr lang="en-US" dirty="0"/>
              <a:t>The holdout method</a:t>
            </a:r>
          </a:p>
          <a:p>
            <a:pPr lvl="1"/>
            <a:r>
              <a:rPr lang="en-US" dirty="0"/>
              <a:t>Reserve certain amount for testing</a:t>
            </a:r>
          </a:p>
          <a:p>
            <a:r>
              <a:rPr lang="en-US" dirty="0"/>
              <a:t>Cross-validation</a:t>
            </a:r>
          </a:p>
          <a:p>
            <a:pPr lvl="1"/>
            <a:r>
              <a:rPr lang="en-US" dirty="0"/>
              <a:t>Avoid overlapping test sets</a:t>
            </a:r>
          </a:p>
          <a:p>
            <a:r>
              <a:rPr lang="en-US" dirty="0"/>
              <a:t>Bootstrap sampling</a:t>
            </a:r>
          </a:p>
          <a:p>
            <a:pPr lvl="1"/>
            <a:r>
              <a:rPr lang="en-US" dirty="0"/>
              <a:t>Sample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4285681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C8-AC4B-42A0-8A39-8F41EF8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Holdout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AF57-32F3-4528-A6FE-90F2A67A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dataset into two separate sets</a:t>
            </a:r>
          </a:p>
          <a:p>
            <a:pPr lvl="1"/>
            <a:r>
              <a:rPr lang="en-US" dirty="0"/>
              <a:t>For training the model and testing (validating) the model performance</a:t>
            </a:r>
          </a:p>
          <a:p>
            <a:r>
              <a:rPr lang="en-US" dirty="0"/>
              <a:t>Randomized partition </a:t>
            </a:r>
          </a:p>
          <a:p>
            <a:pPr lvl="1"/>
            <a:r>
              <a:rPr lang="en-US" dirty="0"/>
              <a:t>Create a parameter that randomly draws numbers and use this parameter to extract random rows from the original dataset</a:t>
            </a:r>
          </a:p>
          <a:p>
            <a:pPr lvl="1"/>
            <a:r>
              <a:rPr lang="en-US" dirty="0"/>
              <a:t>Use caret::</a:t>
            </a:r>
            <a:r>
              <a:rPr lang="en-US" dirty="0" err="1"/>
              <a:t>createDatePartition</a:t>
            </a:r>
            <a:r>
              <a:rPr lang="en-US" dirty="0"/>
              <a:t>()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D2310-C794-437A-8B33-9E6DE73F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81" y="4570236"/>
            <a:ext cx="7173278" cy="11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08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C8-AC4B-42A0-8A39-8F41EF8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Holdout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AF57-32F3-4528-A6FE-90F2A67A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partition the original dataset into three separate subsets</a:t>
            </a:r>
          </a:p>
          <a:p>
            <a:pPr lvl="1"/>
            <a:r>
              <a:rPr lang="en-US" dirty="0"/>
              <a:t>For training, validation, and testing</a:t>
            </a:r>
          </a:p>
          <a:p>
            <a:pPr lvl="1"/>
            <a:r>
              <a:rPr lang="en-US" dirty="0"/>
              <a:t>May be 50%, 25%, and 25%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ED820-C696-4F18-B5E9-80AE11C0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643" y="3552980"/>
            <a:ext cx="4120991" cy="16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12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C8-AC4B-42A0-8A39-8F41EF8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AF57-32F3-4528-A6FE-90F2A67A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Validating predictive models by assessing the reliability and stability based on independent datasets</a:t>
            </a:r>
          </a:p>
          <a:p>
            <a:pPr lvl="1"/>
            <a:r>
              <a:rPr lang="en-US" dirty="0"/>
              <a:t>k-fold cross-validation (k-fold CV)</a:t>
            </a:r>
          </a:p>
          <a:p>
            <a:pPr lvl="2"/>
            <a:r>
              <a:rPr lang="en-US" dirty="0"/>
              <a:t>When k=n, k-fold CV is equivalent to LOOCV</a:t>
            </a:r>
          </a:p>
          <a:p>
            <a:pPr lvl="1"/>
            <a:r>
              <a:rPr lang="en-US" dirty="0"/>
              <a:t>Leave-one-out cross-validation (LOOCV)</a:t>
            </a:r>
          </a:p>
          <a:p>
            <a:pPr lvl="1"/>
            <a:r>
              <a:rPr lang="en-US" dirty="0"/>
              <a:t>Stratified cross-validation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1E77D-6CD0-4C6D-A87D-C8E598E8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76" y="4533096"/>
            <a:ext cx="3338032" cy="1737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9A020D-DD78-4251-838B-5A3C4680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4533096"/>
            <a:ext cx="4461701" cy="174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0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69BB23-3678-44DE-B537-32A1846A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73" y="2133600"/>
            <a:ext cx="3300413" cy="3745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DF2C8-AC4B-42A0-8A39-8F41EF8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AF57-32F3-4528-A6FE-90F2A67A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k-fold cross-validation (k-fold CV)</a:t>
            </a:r>
          </a:p>
          <a:p>
            <a:pPr lvl="1"/>
            <a:r>
              <a:rPr lang="en-US" dirty="0"/>
              <a:t>Randomly partitions data into k folds</a:t>
            </a:r>
          </a:p>
          <a:p>
            <a:pPr lvl="1"/>
            <a:r>
              <a:rPr lang="en-US" dirty="0"/>
              <a:t>Each time, one is reserved for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8FCDD-0E1B-450B-AE69-3F8D264B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111" y="3668614"/>
            <a:ext cx="3748564" cy="193500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3A86FB-22BC-4C56-B8BF-D483BA2885BC}"/>
              </a:ext>
            </a:extLst>
          </p:cNvPr>
          <p:cNvSpPr/>
          <p:nvPr/>
        </p:nvSpPr>
        <p:spPr>
          <a:xfrm>
            <a:off x="3779048" y="3897219"/>
            <a:ext cx="2727259" cy="17068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5DBFB-0568-4155-AA01-C64C5FE27A88}"/>
              </a:ext>
            </a:extLst>
          </p:cNvPr>
          <p:cNvSpPr txBox="1"/>
          <p:nvPr/>
        </p:nvSpPr>
        <p:spPr>
          <a:xfrm>
            <a:off x="4206078" y="5926113"/>
            <a:ext cx="27555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caret::</a:t>
            </a:r>
            <a:r>
              <a:rPr lang="en-US" sz="1400" dirty="0" err="1"/>
              <a:t>createFolds</a:t>
            </a:r>
            <a:r>
              <a:rPr lang="en-US" sz="1400" dirty="0"/>
              <a:t>()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AEB98D-7729-4E4F-B67B-286ACF9B5E1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2678" y="4067908"/>
            <a:ext cx="441199" cy="18582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4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Predictive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Predictive accuracy is not the same as goodness-of-fit</a:t>
            </a:r>
          </a:p>
          <a:p>
            <a:r>
              <a:rPr lang="en-US" dirty="0"/>
              <a:t>Prediction – predicted numerical value</a:t>
            </a:r>
          </a:p>
          <a:p>
            <a:pPr lvl="1"/>
            <a:r>
              <a:rPr lang="en-US" dirty="0"/>
              <a:t>Mean absolute error (MAE), root mean squared error (RMSE), correlation</a:t>
            </a:r>
          </a:p>
          <a:p>
            <a:r>
              <a:rPr lang="en-US" dirty="0"/>
              <a:t>Classification – predicted class membership</a:t>
            </a:r>
          </a:p>
          <a:p>
            <a:pPr lvl="1"/>
            <a:r>
              <a:rPr lang="en-US" dirty="0"/>
              <a:t>Confusion matrix: accuracy, error rate, sensitivity, specificity, precision, recall, ROC, AUC</a:t>
            </a:r>
          </a:p>
        </p:txBody>
      </p:sp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F2C8-AC4B-42A0-8A39-8F41EF8C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AF57-32F3-4528-A6FE-90F2A67A5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network model for the Google Trends data</a:t>
            </a:r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Training and testing data</a:t>
            </a:r>
          </a:p>
          <a:p>
            <a:pPr lvl="1"/>
            <a:r>
              <a:rPr lang="en-US" dirty="0"/>
              <a:t>Model and prediction</a:t>
            </a:r>
          </a:p>
          <a:p>
            <a:pPr lvl="1"/>
            <a:r>
              <a:rPr lang="en-US" dirty="0"/>
              <a:t>Report the agreement</a:t>
            </a:r>
          </a:p>
          <a:p>
            <a:r>
              <a:rPr lang="en-US" dirty="0"/>
              <a:t>Overall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6E28B-E74E-4933-9934-6E8B897547E6}"/>
              </a:ext>
            </a:extLst>
          </p:cNvPr>
          <p:cNvSpPr txBox="1"/>
          <p:nvPr/>
        </p:nvSpPr>
        <p:spPr>
          <a:xfrm>
            <a:off x="3303682" y="5044058"/>
            <a:ext cx="28847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Refer to NN model on PPT ch10 slides 26-28 where 75% training vs. 25% testing and correlation received.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72C08-3DD1-47AB-8058-9E567984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55" y="2962071"/>
            <a:ext cx="4412456" cy="3036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BA6CA-A5CD-4EEB-B1DC-FB3F74CF81A7}"/>
              </a:ext>
            </a:extLst>
          </p:cNvPr>
          <p:cNvSpPr txBox="1"/>
          <p:nvPr/>
        </p:nvSpPr>
        <p:spPr>
          <a:xfrm>
            <a:off x="9004384" y="5594454"/>
            <a:ext cx="1934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mean of overall model performance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56D806-3FEA-4A86-81EA-8AA6820CAFAA}"/>
              </a:ext>
            </a:extLst>
          </p:cNvPr>
          <p:cNvSpPr/>
          <p:nvPr/>
        </p:nvSpPr>
        <p:spPr>
          <a:xfrm>
            <a:off x="6526355" y="5713964"/>
            <a:ext cx="1562324" cy="28420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15CCC6-E76D-4803-876D-CE456983C901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8088679" y="5856064"/>
            <a:ext cx="915705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03C50-2E50-47C6-9289-0C623753CB72}"/>
              </a:ext>
            </a:extLst>
          </p:cNvPr>
          <p:cNvSpPr/>
          <p:nvPr/>
        </p:nvSpPr>
        <p:spPr>
          <a:xfrm>
            <a:off x="7658411" y="3078598"/>
            <a:ext cx="468924" cy="13551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9F4DF-1871-4EF1-BA55-408C88F9D4DD}"/>
              </a:ext>
            </a:extLst>
          </p:cNvPr>
          <p:cNvSpPr txBox="1"/>
          <p:nvPr/>
        </p:nvSpPr>
        <p:spPr>
          <a:xfrm>
            <a:off x="9301180" y="2369601"/>
            <a:ext cx="16376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10 folds created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D6493-D937-4BC4-925B-B7F0FC8D6057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flipV="1">
            <a:off x="7892873" y="2523490"/>
            <a:ext cx="1408307" cy="5551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868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FA88-C2D1-4CEA-9713-3DC2F85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A9DA-DAB9-4967-9DF8-389695D7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Sampling with replacement</a:t>
            </a:r>
          </a:p>
          <a:p>
            <a:pPr lvl="1"/>
            <a:r>
              <a:rPr lang="en-US" dirty="0"/>
              <a:t>Each observation could appear in multiple folds</a:t>
            </a:r>
          </a:p>
          <a:p>
            <a:r>
              <a:rPr lang="en-US" dirty="0"/>
              <a:t>Special case 632 bootstrap (0.632 training vs. 0.368 testing)</a:t>
            </a:r>
          </a:p>
          <a:p>
            <a:pPr lvl="1"/>
            <a:r>
              <a:rPr lang="en-US" dirty="0"/>
              <a:t>Training data will contain approximately 63.2% of the instances</a:t>
            </a:r>
          </a:p>
          <a:p>
            <a:pPr lvl="1"/>
            <a:r>
              <a:rPr lang="en-US" dirty="0"/>
              <a:t>error = 0.632*error</a:t>
            </a:r>
            <a:r>
              <a:rPr lang="en-US" baseline="-25000" dirty="0"/>
              <a:t>test</a:t>
            </a:r>
            <a:r>
              <a:rPr lang="en-US" dirty="0"/>
              <a:t> + 0.368*error</a:t>
            </a:r>
            <a:r>
              <a:rPr lang="en-US" baseline="-25000" dirty="0"/>
              <a:t>train</a:t>
            </a:r>
          </a:p>
          <a:p>
            <a:pPr lvl="1"/>
            <a:r>
              <a:rPr lang="en-US" dirty="0"/>
              <a:t>Weighting corresponding errors: optimistic model performance on training data and the pessimistic model performance on testing data</a:t>
            </a:r>
          </a:p>
          <a:p>
            <a:pPr lvl="1"/>
            <a:r>
              <a:rPr lang="en-US" dirty="0"/>
              <a:t>Reliable for small samples, computationally intensive for large samples</a:t>
            </a:r>
          </a:p>
        </p:txBody>
      </p:sp>
    </p:spTree>
    <p:extLst>
      <p:ext uri="{BB962C8B-B14F-4D97-AF65-F5344CB8AC3E}">
        <p14:creationId xmlns:p14="http://schemas.microsoft.com/office/powerpoint/2010/main" val="1368346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FA88-C2D1-4CEA-9713-3DC2F85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A9DA-DAB9-4967-9DF8-389695D7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With bootstrap samples, the m models can be fitted (estimated) and aggregated</a:t>
            </a:r>
          </a:p>
          <a:p>
            <a:pPr lvl="1"/>
            <a:r>
              <a:rPr lang="en-US" dirty="0"/>
              <a:t>averaging the outputs for regression</a:t>
            </a:r>
          </a:p>
          <a:p>
            <a:pPr lvl="1"/>
            <a:r>
              <a:rPr lang="en-US" dirty="0"/>
              <a:t>voting methods for classification</a:t>
            </a:r>
          </a:p>
          <a:p>
            <a:r>
              <a:rPr lang="en-US" dirty="0"/>
              <a:t>Implementation of the </a:t>
            </a:r>
            <a:r>
              <a:rPr lang="en-US"/>
              <a:t>0.632 bootstrap </a:t>
            </a:r>
            <a:r>
              <a:rPr lang="en-US" dirty="0"/>
              <a:t>technique for the QoL case-study</a:t>
            </a:r>
          </a:p>
        </p:txBody>
      </p:sp>
    </p:spTree>
    <p:extLst>
      <p:ext uri="{BB962C8B-B14F-4D97-AF65-F5344CB8AC3E}">
        <p14:creationId xmlns:p14="http://schemas.microsoft.com/office/powerpoint/2010/main" val="16195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the Performance of Regression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Prediction – predicted numerical value</a:t>
            </a:r>
          </a:p>
          <a:p>
            <a:pPr lvl="1"/>
            <a:r>
              <a:rPr lang="en-US" dirty="0"/>
              <a:t>Mean absolute error (MAE)</a:t>
            </a:r>
          </a:p>
          <a:p>
            <a:pPr lvl="2"/>
            <a:r>
              <a:rPr lang="en-US" dirty="0"/>
              <a:t>Average of residuals, more interpretable</a:t>
            </a:r>
          </a:p>
          <a:p>
            <a:pPr lvl="1"/>
            <a:r>
              <a:rPr lang="en-US" dirty="0"/>
              <a:t>Root mean squared error (RMSE)</a:t>
            </a:r>
          </a:p>
          <a:p>
            <a:pPr lvl="2"/>
            <a:r>
              <a:rPr lang="en-US" dirty="0"/>
              <a:t>Standard deviation of residuals, more sensitive to outliers</a:t>
            </a:r>
          </a:p>
          <a:p>
            <a:pPr lvl="1"/>
            <a:r>
              <a:rPr lang="en-US" dirty="0"/>
              <a:t>Correlation</a:t>
            </a:r>
          </a:p>
          <a:p>
            <a:pPr lvl="2"/>
            <a:r>
              <a:rPr lang="en-US" dirty="0"/>
              <a:t>Strength of statistical relationship, unitless</a:t>
            </a:r>
          </a:p>
          <a:p>
            <a:pPr lvl="1"/>
            <a:r>
              <a:rPr lang="en-US" dirty="0"/>
              <a:t>R-squared</a:t>
            </a:r>
          </a:p>
          <a:p>
            <a:pPr lvl="2"/>
            <a:r>
              <a:rPr lang="en-US" dirty="0"/>
              <a:t>Percentage of variance in outcome variable is explained</a:t>
            </a:r>
          </a:p>
        </p:txBody>
      </p:sp>
    </p:spTree>
    <p:extLst>
      <p:ext uri="{BB962C8B-B14F-4D97-AF65-F5344CB8AC3E}">
        <p14:creationId xmlns:p14="http://schemas.microsoft.com/office/powerpoint/2010/main" val="400162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Performance of 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Classification accuracy represents just one view at evaluation of model performance or the reliability of clustering methods</a:t>
            </a:r>
          </a:p>
          <a:p>
            <a:pPr lvl="1"/>
            <a:r>
              <a:rPr lang="en-US" dirty="0"/>
              <a:t>For example, we may want the model to have as few true-negatives as possible</a:t>
            </a:r>
          </a:p>
          <a:p>
            <a:r>
              <a:rPr lang="en-US" dirty="0"/>
              <a:t>Three types of data to evaluate the performance of a classifier model</a:t>
            </a:r>
          </a:p>
          <a:p>
            <a:pPr lvl="1"/>
            <a:r>
              <a:rPr lang="en-US" dirty="0"/>
              <a:t>Actual class values (for supervised classification)</a:t>
            </a:r>
          </a:p>
          <a:p>
            <a:pPr lvl="1"/>
            <a:r>
              <a:rPr lang="en-US" dirty="0"/>
              <a:t>Predicted class values</a:t>
            </a:r>
          </a:p>
          <a:p>
            <a:pPr lvl="1"/>
            <a:r>
              <a:rPr lang="en-US" dirty="0"/>
              <a:t>Estimated probabilities of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133497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Performance of 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Estimated probabilities of the prediction</a:t>
            </a:r>
          </a:p>
          <a:p>
            <a:pPr lvl="1"/>
            <a:r>
              <a:rPr lang="en-US" dirty="0"/>
              <a:t>Case study from chapter 7 naïve Bayes</a:t>
            </a:r>
          </a:p>
          <a:p>
            <a:pPr lvl="1"/>
            <a:r>
              <a:rPr lang="en-US" dirty="0"/>
              <a:t>Head and Neck Cancer Medication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18795-BE42-4CDA-99CD-C5F93A9C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13060"/>
            <a:ext cx="3878104" cy="2064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83948-3C4B-4A19-B5A1-51CE377B39EC}"/>
              </a:ext>
            </a:extLst>
          </p:cNvPr>
          <p:cNvSpPr txBox="1"/>
          <p:nvPr/>
        </p:nvSpPr>
        <p:spPr>
          <a:xfrm>
            <a:off x="7772400" y="4114800"/>
            <a:ext cx="2555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prediction with type="raw“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E2CA46-8C5D-4716-AA4D-1BA4646F9E4E}"/>
              </a:ext>
            </a:extLst>
          </p:cNvPr>
          <p:cNvSpPr/>
          <p:nvPr/>
        </p:nvSpPr>
        <p:spPr>
          <a:xfrm>
            <a:off x="6096000" y="3646586"/>
            <a:ext cx="771907" cy="15960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41C15E-981F-4546-820A-522CDC14F00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867907" y="3726388"/>
            <a:ext cx="904493" cy="5423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Performance of Classification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Estimated probabilities of the prediction</a:t>
            </a:r>
          </a:p>
          <a:p>
            <a:pPr lvl="1"/>
            <a:r>
              <a:rPr lang="en-US" dirty="0"/>
              <a:t>Case study from chapter 8 classification tree</a:t>
            </a:r>
          </a:p>
          <a:p>
            <a:pPr lvl="1"/>
            <a:r>
              <a:rPr lang="en-US" dirty="0"/>
              <a:t>Quality of Life and Chronic Disease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EDE7B-5641-436E-9FE7-357F5866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13060"/>
            <a:ext cx="5805011" cy="2793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E7DEC-76C3-4183-858B-1C360AAF5A31}"/>
              </a:ext>
            </a:extLst>
          </p:cNvPr>
          <p:cNvSpPr txBox="1"/>
          <p:nvPr/>
        </p:nvSpPr>
        <p:spPr>
          <a:xfrm>
            <a:off x="7772400" y="4114800"/>
            <a:ext cx="2628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prediction with type=“prob“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B736DE-785D-4AA2-9C7E-72FE8B2E17CA}"/>
              </a:ext>
            </a:extLst>
          </p:cNvPr>
          <p:cNvSpPr/>
          <p:nvPr/>
        </p:nvSpPr>
        <p:spPr>
          <a:xfrm>
            <a:off x="5920740" y="3876755"/>
            <a:ext cx="870049" cy="14660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3F150E-F606-4389-BE71-2EA830DC679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6790789" y="3950058"/>
            <a:ext cx="981611" cy="3186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5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6093-0091-4AC6-8933-AA2133F7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3D76-A8AC-4657-B5C3-CD66878F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Summaries of basic types of evaluation and validation strategies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4C48E56-0BAA-49DD-B5FB-F9F8F32FE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52577"/>
              </p:ext>
            </p:extLst>
          </p:nvPr>
        </p:nvGraphicFramePr>
        <p:xfrm>
          <a:off x="2352771" y="3047552"/>
          <a:ext cx="915184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388">
                  <a:extLst>
                    <a:ext uri="{9D8B030D-6E8A-4147-A177-3AD203B41FA5}">
                      <a16:colId xmlns:a16="http://schemas.microsoft.com/office/drawing/2014/main" val="3258842726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1923825147"/>
                    </a:ext>
                  </a:extLst>
                </a:gridCol>
                <a:gridCol w="3222146">
                  <a:extLst>
                    <a:ext uri="{9D8B030D-6E8A-4147-A177-3AD203B41FA5}">
                      <a16:colId xmlns:a16="http://schemas.microsoft.com/office/drawing/2014/main" val="627783640"/>
                    </a:ext>
                  </a:extLst>
                </a:gridCol>
                <a:gridCol w="2184914">
                  <a:extLst>
                    <a:ext uri="{9D8B030D-6E8A-4147-A177-3AD203B41FA5}">
                      <a16:colId xmlns:a16="http://schemas.microsoft.com/office/drawing/2014/main" val="111953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Evaluation Metrics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6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Classification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Accuracy, Sensitivity, Specificity, PPV/Precision, NPV/Recall, 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caret::confusionMatrix, gmodels::CrossTable, cluster::silhouette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85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Classification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Accuracy, Sensitivity/Specificity, PPV, NPV, LOR, Silhouette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caret::confusionMatrix, gmodels::CrossTable, cluster::silhouette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79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Regression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Quantitative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correlation coefficient, 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, RMSE, Mutual Information, Homogeneity and Completeness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cor, metrics::mse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8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7227-E0D5-4024-A989-5B8ED323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BD73-F882-4732-9E17-84FB7108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 and measurements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0FC335-930D-46A8-BB40-810252AE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04494"/>
              </p:ext>
            </p:extLst>
          </p:nvPr>
        </p:nvGraphicFramePr>
        <p:xfrm>
          <a:off x="6675120" y="3108620"/>
          <a:ext cx="400335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3">
                  <a:extLst>
                    <a:ext uri="{9D8B030D-6E8A-4147-A177-3AD203B41FA5}">
                      <a16:colId xmlns:a16="http://schemas.microsoft.com/office/drawing/2014/main" val="4194058332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348232384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494927090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434344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5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1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5839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01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B11C5-4C31-44C2-941A-B52BF6B14391}"/>
              </a:ext>
            </a:extLst>
          </p:cNvPr>
          <p:cNvSpPr txBox="1"/>
          <p:nvPr/>
        </p:nvSpPr>
        <p:spPr>
          <a:xfrm>
            <a:off x="2772444" y="2989332"/>
            <a:ext cx="45758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accuracy 	= (TP+TN)/(TP+TN+FP+FN)</a:t>
            </a:r>
          </a:p>
          <a:p>
            <a:r>
              <a:rPr lang="en-US" sz="1400" dirty="0"/>
              <a:t>error rate 	= (FP+FN)/(TP+TN+FP+FN) </a:t>
            </a:r>
          </a:p>
          <a:p>
            <a:r>
              <a:rPr lang="en-US" sz="1400" dirty="0"/>
              <a:t>		= 1-accuracy</a:t>
            </a:r>
          </a:p>
          <a:p>
            <a:endParaRPr lang="en-US" sz="1400" dirty="0"/>
          </a:p>
          <a:p>
            <a:r>
              <a:rPr lang="en-US" sz="1400" dirty="0"/>
              <a:t>sensitivity 	= TP/(TP+FN)</a:t>
            </a:r>
          </a:p>
          <a:p>
            <a:r>
              <a:rPr lang="en-US" sz="1400" dirty="0"/>
              <a:t>specificity 	= TN/(TN+FP)</a:t>
            </a:r>
          </a:p>
          <a:p>
            <a:endParaRPr lang="en-US" sz="1400" dirty="0"/>
          </a:p>
          <a:p>
            <a:r>
              <a:rPr lang="en-US" sz="1400" dirty="0"/>
              <a:t>precision 	= TP/(TP+FP)</a:t>
            </a:r>
          </a:p>
          <a:p>
            <a:r>
              <a:rPr lang="en-US" sz="1400" dirty="0"/>
              <a:t>recall 	= TP/(TP+FN) -- sensitivity</a:t>
            </a:r>
          </a:p>
          <a:p>
            <a:endParaRPr lang="en-US" sz="1400" dirty="0"/>
          </a:p>
          <a:p>
            <a:r>
              <a:rPr lang="en-US" sz="1400" dirty="0"/>
              <a:t>type I err 	= 1-precision = 1-TP/(TP+FP) = FP/(TP+FP)</a:t>
            </a:r>
          </a:p>
          <a:p>
            <a:r>
              <a:rPr lang="en-US" sz="1400" dirty="0"/>
              <a:t>type II err 	= 1-recall = 1-TP/(TP+FN) = FN/(TP+FN)</a:t>
            </a:r>
          </a:p>
        </p:txBody>
      </p:sp>
    </p:spTree>
    <p:extLst>
      <p:ext uri="{BB962C8B-B14F-4D97-AF65-F5344CB8AC3E}">
        <p14:creationId xmlns:p14="http://schemas.microsoft.com/office/powerpoint/2010/main" val="30567853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20946</TotalTime>
  <Words>7623</Words>
  <Application>Microsoft Office PowerPoint</Application>
  <PresentationFormat>Widescreen</PresentationFormat>
  <Paragraphs>873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Wingdings 3</vt:lpstr>
      <vt:lpstr>Wisp</vt:lpstr>
      <vt:lpstr>CSDA 5430 Predictive Analytics</vt:lpstr>
      <vt:lpstr>Introduction</vt:lpstr>
      <vt:lpstr>Evaluating Predictive Performance</vt:lpstr>
      <vt:lpstr>Measuring the Performance of Regression Methods</vt:lpstr>
      <vt:lpstr>Measuring the Performance of Classification Methods</vt:lpstr>
      <vt:lpstr>Measuring the Performance of Classification Methods</vt:lpstr>
      <vt:lpstr>Measuring the Performance of Classification Methods</vt:lpstr>
      <vt:lpstr>Evaluation Strategies</vt:lpstr>
      <vt:lpstr>Binary Outcomes</vt:lpstr>
      <vt:lpstr>Binary Outcomes</vt:lpstr>
      <vt:lpstr>Binary Outcomes</vt:lpstr>
      <vt:lpstr>Other Measures of Performance Beyond Accuracy</vt:lpstr>
      <vt:lpstr>The Kappa (κ) Statistic</vt:lpstr>
      <vt:lpstr>The Kappa (κ) Statistic</vt:lpstr>
      <vt:lpstr>Sensitivity and Specificity</vt:lpstr>
      <vt:lpstr>Sensitivity and Specificity</vt:lpstr>
      <vt:lpstr>Precision and Recall</vt:lpstr>
      <vt:lpstr>AUC</vt:lpstr>
      <vt:lpstr>Type I and Type II Errors</vt:lpstr>
      <vt:lpstr>The F-Measure</vt:lpstr>
      <vt:lpstr>Visualizing Performance Tradeoffs  (ROC Curve)</vt:lpstr>
      <vt:lpstr>Visualizing Performance Tradeoffs  (ROC Curve)</vt:lpstr>
      <vt:lpstr>Visualizing Performance Tradeoffs  (ROC Curve)</vt:lpstr>
      <vt:lpstr>Visualizing Performance Tradeoffs  (ROC Curve)</vt:lpstr>
      <vt:lpstr>Estimating Future Performance</vt:lpstr>
      <vt:lpstr>The Holdout Method</vt:lpstr>
      <vt:lpstr>The Holdout Method</vt:lpstr>
      <vt:lpstr>Cross-Validation</vt:lpstr>
      <vt:lpstr>Cross-Validation</vt:lpstr>
      <vt:lpstr>Cross-Validation</vt:lpstr>
      <vt:lpstr>Bootstrap Sampling</vt:lpstr>
      <vt:lpstr>Bootstrap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Jiangping Wang</cp:lastModifiedBy>
  <cp:revision>892</cp:revision>
  <dcterms:created xsi:type="dcterms:W3CDTF">2021-06-06T13:08:34Z</dcterms:created>
  <dcterms:modified xsi:type="dcterms:W3CDTF">2024-03-07T16:13:26Z</dcterms:modified>
</cp:coreProperties>
</file>