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1" r:id="rId1"/>
  </p:sldMasterIdLst>
  <p:notesMasterIdLst>
    <p:notesMasterId r:id="rId32"/>
  </p:notesMasterIdLst>
  <p:sldIdLst>
    <p:sldId id="256" r:id="rId2"/>
    <p:sldId id="281" r:id="rId3"/>
    <p:sldId id="257" r:id="rId4"/>
    <p:sldId id="362" r:id="rId5"/>
    <p:sldId id="338" r:id="rId6"/>
    <p:sldId id="361" r:id="rId7"/>
    <p:sldId id="343" r:id="rId8"/>
    <p:sldId id="356" r:id="rId9"/>
    <p:sldId id="340" r:id="rId10"/>
    <p:sldId id="365" r:id="rId11"/>
    <p:sldId id="341" r:id="rId12"/>
    <p:sldId id="342" r:id="rId13"/>
    <p:sldId id="344" r:id="rId14"/>
    <p:sldId id="345" r:id="rId15"/>
    <p:sldId id="348" r:id="rId16"/>
    <p:sldId id="349" r:id="rId17"/>
    <p:sldId id="347" r:id="rId18"/>
    <p:sldId id="350" r:id="rId19"/>
    <p:sldId id="357" r:id="rId20"/>
    <p:sldId id="351" r:id="rId21"/>
    <p:sldId id="352" r:id="rId22"/>
    <p:sldId id="353" r:id="rId23"/>
    <p:sldId id="354" r:id="rId24"/>
    <p:sldId id="355" r:id="rId25"/>
    <p:sldId id="358" r:id="rId26"/>
    <p:sldId id="359" r:id="rId27"/>
    <p:sldId id="363" r:id="rId28"/>
    <p:sldId id="360" r:id="rId29"/>
    <p:sldId id="364" r:id="rId30"/>
    <p:sldId id="3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3872" autoAdjust="0"/>
  </p:normalViewPr>
  <p:slideViewPr>
    <p:cSldViewPr snapToGrid="0">
      <p:cViewPr varScale="1">
        <p:scale>
          <a:sx n="96" d="100"/>
          <a:sy n="96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ED8B2-5347-43B4-A2A0-4AA40B083EE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1C839-2077-4BEE-8219-CB19091B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1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https://www.socr.umich.edu/people/dinov/courses/DSPA_notes/14_ImprovingModelPerformance.html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7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rf&lt;-</a:t>
            </a:r>
            <a:r>
              <a:rPr lang="en-US" dirty="0" err="1"/>
              <a:t>randomForest</a:t>
            </a:r>
            <a:r>
              <a:rPr lang="en-US" dirty="0"/>
              <a:t>(</a:t>
            </a:r>
            <a:r>
              <a:rPr lang="en-US" dirty="0" err="1"/>
              <a:t>as.factor</a:t>
            </a:r>
            <a:r>
              <a:rPr lang="en-US" dirty="0"/>
              <a:t>(CHARLSONSCORE) ~ . , data=</a:t>
            </a:r>
            <a:r>
              <a:rPr lang="en-US" dirty="0" err="1"/>
              <a:t>qol</a:t>
            </a:r>
            <a:r>
              <a:rPr lang="en-US" dirty="0"/>
              <a:t>)</a:t>
            </a:r>
          </a:p>
          <a:p>
            <a:r>
              <a:rPr lang="en-US" dirty="0"/>
              <a:t># OOB estimate of  error rate: 46.48%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12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May take around 2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confusionMatrix</a:t>
            </a:r>
            <a:r>
              <a:rPr lang="en-US" dirty="0"/>
              <a:t>(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qol_boost$class</a:t>
            </a:r>
            <a:r>
              <a:rPr lang="en-US" dirty="0"/>
              <a:t>),</a:t>
            </a:r>
            <a:r>
              <a:rPr lang="en-US" dirty="0" err="1"/>
              <a:t>qol$cd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7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take up to 20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16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29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from chapter 8</a:t>
            </a:r>
          </a:p>
          <a:p>
            <a:r>
              <a:rPr lang="en-US" dirty="0"/>
              <a:t># 4.2 Step 2: exploring and preparing the data</a:t>
            </a:r>
          </a:p>
          <a:p>
            <a:r>
              <a:rPr lang="en-US" dirty="0" err="1"/>
              <a:t>qol</a:t>
            </a:r>
            <a:r>
              <a:rPr lang="en-US" dirty="0"/>
              <a:t>&lt;-read.csv("https://umich.instructure.com/files/481332/</a:t>
            </a:r>
            <a:r>
              <a:rPr lang="en-US" dirty="0" err="1"/>
              <a:t>download?download_frd</a:t>
            </a:r>
            <a:r>
              <a:rPr lang="en-US" dirty="0"/>
              <a:t>=1")</a:t>
            </a:r>
          </a:p>
          <a:p>
            <a:r>
              <a:rPr lang="en-US" dirty="0"/>
              <a:t>str(</a:t>
            </a:r>
            <a:r>
              <a:rPr lang="en-US" dirty="0" err="1"/>
              <a:t>qol</a:t>
            </a:r>
            <a:r>
              <a:rPr lang="en-US" dirty="0"/>
              <a:t>)</a:t>
            </a:r>
          </a:p>
          <a:p>
            <a:r>
              <a:rPr lang="en-US" dirty="0"/>
              <a:t>table(qol$QOL_Q_01)</a:t>
            </a:r>
          </a:p>
          <a:p>
            <a:r>
              <a:rPr lang="en-US" dirty="0" err="1"/>
              <a:t>qol</a:t>
            </a:r>
            <a:r>
              <a:rPr lang="en-US" dirty="0"/>
              <a:t>&lt;-</a:t>
            </a:r>
            <a:r>
              <a:rPr lang="en-US" dirty="0" err="1"/>
              <a:t>qol</a:t>
            </a:r>
            <a:r>
              <a:rPr lang="en-US" dirty="0"/>
              <a:t>[!</a:t>
            </a:r>
            <a:r>
              <a:rPr lang="en-US" dirty="0" err="1"/>
              <a:t>qol$CHRONICDISEASESCORE</a:t>
            </a:r>
            <a:r>
              <a:rPr lang="en-US" dirty="0"/>
              <a:t>==-9, ]</a:t>
            </a:r>
          </a:p>
          <a:p>
            <a:r>
              <a:rPr lang="en-US" dirty="0"/>
              <a:t>summary(</a:t>
            </a:r>
            <a:r>
              <a:rPr lang="en-US" dirty="0" err="1"/>
              <a:t>qol$CHRONICDISEASESCORE</a:t>
            </a:r>
            <a:r>
              <a:rPr lang="en-US" dirty="0"/>
              <a:t>)</a:t>
            </a:r>
          </a:p>
          <a:p>
            <a:r>
              <a:rPr lang="en-US" dirty="0" err="1"/>
              <a:t>qol$cd</a:t>
            </a:r>
            <a:r>
              <a:rPr lang="en-US" dirty="0"/>
              <a:t>&lt;-</a:t>
            </a:r>
            <a:r>
              <a:rPr lang="en-US" dirty="0" err="1"/>
              <a:t>qol$CHRONICDISEASESCORE</a:t>
            </a:r>
            <a:r>
              <a:rPr lang="en-US" dirty="0"/>
              <a:t>&gt;1.497</a:t>
            </a:r>
          </a:p>
          <a:p>
            <a:r>
              <a:rPr lang="en-US" dirty="0"/>
              <a:t># </a:t>
            </a:r>
            <a:r>
              <a:rPr lang="en-US" dirty="0" err="1"/>
              <a:t>qol$cd</a:t>
            </a:r>
            <a:r>
              <a:rPr lang="en-US" dirty="0"/>
              <a:t>&lt;-factor(</a:t>
            </a:r>
            <a:r>
              <a:rPr lang="en-US" dirty="0" err="1"/>
              <a:t>qol$cd</a:t>
            </a:r>
            <a:r>
              <a:rPr lang="en-US" dirty="0"/>
              <a:t>, levels=c(F, T), labels = c("</a:t>
            </a:r>
            <a:r>
              <a:rPr lang="en-US" dirty="0" err="1"/>
              <a:t>minor_disease</a:t>
            </a:r>
            <a:r>
              <a:rPr lang="en-US" dirty="0"/>
              <a:t>", "</a:t>
            </a:r>
            <a:r>
              <a:rPr lang="en-US" dirty="0" err="1"/>
              <a:t>severe_disease</a:t>
            </a:r>
            <a:r>
              <a:rPr lang="en-US" dirty="0"/>
              <a:t>"))</a:t>
            </a:r>
          </a:p>
          <a:p>
            <a:r>
              <a:rPr lang="en-US" dirty="0"/>
              <a:t># assuming it's more important to identify "severe disease"</a:t>
            </a:r>
          </a:p>
          <a:p>
            <a:r>
              <a:rPr lang="en-US" dirty="0" err="1"/>
              <a:t>qol$cd</a:t>
            </a:r>
            <a:r>
              <a:rPr lang="en-US" dirty="0"/>
              <a:t>&lt;-factor(</a:t>
            </a:r>
            <a:r>
              <a:rPr lang="en-US" dirty="0" err="1"/>
              <a:t>qol$cd</a:t>
            </a:r>
            <a:r>
              <a:rPr lang="en-US" dirty="0"/>
              <a:t>, levels=c(T, F), labels = c("</a:t>
            </a:r>
            <a:r>
              <a:rPr lang="en-US" dirty="0" err="1"/>
              <a:t>severe_disease</a:t>
            </a:r>
            <a:r>
              <a:rPr lang="en-US" dirty="0"/>
              <a:t>", "</a:t>
            </a:r>
            <a:r>
              <a:rPr lang="en-US" dirty="0" err="1"/>
              <a:t>minor_disease</a:t>
            </a:r>
            <a:r>
              <a:rPr lang="en-US" dirty="0"/>
              <a:t>"))</a:t>
            </a:r>
          </a:p>
          <a:p>
            <a:endParaRPr lang="en-US" dirty="0"/>
          </a:p>
          <a:p>
            <a:r>
              <a:rPr lang="en-US" dirty="0"/>
              <a:t># 4.2.1 Data preparation: creating random training and test datasets</a:t>
            </a:r>
          </a:p>
          <a:p>
            <a:r>
              <a:rPr lang="en-US" dirty="0" err="1"/>
              <a:t>qol</a:t>
            </a:r>
            <a:r>
              <a:rPr lang="en-US" dirty="0"/>
              <a:t>&lt;-</a:t>
            </a:r>
            <a:r>
              <a:rPr lang="en-US" dirty="0" err="1"/>
              <a:t>qol</a:t>
            </a:r>
            <a:r>
              <a:rPr lang="en-US" dirty="0"/>
              <a:t>[order(</a:t>
            </a:r>
            <a:r>
              <a:rPr lang="en-US" dirty="0" err="1"/>
              <a:t>qol$ID</a:t>
            </a:r>
            <a:r>
              <a:rPr lang="en-US" dirty="0"/>
              <a:t>), ]</a:t>
            </a:r>
          </a:p>
          <a:p>
            <a:r>
              <a:rPr lang="en-US" dirty="0"/>
              <a:t># Remove ID (col=1) # the clinical Diagnosis (col=41) will be handled later</a:t>
            </a:r>
          </a:p>
          <a:p>
            <a:r>
              <a:rPr lang="en-US" dirty="0" err="1"/>
              <a:t>qol</a:t>
            </a:r>
            <a:r>
              <a:rPr lang="en-US" dirty="0"/>
              <a:t> &lt;- </a:t>
            </a:r>
            <a:r>
              <a:rPr lang="en-US" dirty="0" err="1"/>
              <a:t>qol</a:t>
            </a:r>
            <a:r>
              <a:rPr lang="en-US" dirty="0"/>
              <a:t>[ , -1]</a:t>
            </a:r>
          </a:p>
          <a:p>
            <a:r>
              <a:rPr lang="en-US" dirty="0"/>
              <a:t>#qol_train&lt;-qol[1:2114, ]</a:t>
            </a:r>
          </a:p>
          <a:p>
            <a:r>
              <a:rPr lang="en-US" dirty="0"/>
              <a:t>#qol_test&lt;-qol[2115:2214, ]</a:t>
            </a:r>
          </a:p>
          <a:p>
            <a:r>
              <a:rPr lang="en-US" dirty="0" err="1"/>
              <a:t>set.seed</a:t>
            </a:r>
            <a:r>
              <a:rPr lang="en-US" dirty="0"/>
              <a:t>(1234)</a:t>
            </a:r>
          </a:p>
          <a:p>
            <a:r>
              <a:rPr lang="en-US" dirty="0" err="1"/>
              <a:t>train_index</a:t>
            </a:r>
            <a:r>
              <a:rPr lang="en-US" dirty="0"/>
              <a:t> &lt;- sample(</a:t>
            </a:r>
            <a:r>
              <a:rPr lang="en-US" dirty="0" err="1"/>
              <a:t>seq_len</a:t>
            </a:r>
            <a:r>
              <a:rPr lang="en-US" dirty="0"/>
              <a:t>(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qol</a:t>
            </a:r>
            <a:r>
              <a:rPr lang="en-US" dirty="0"/>
              <a:t>)), size = 0.8*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qol</a:t>
            </a:r>
            <a:r>
              <a:rPr lang="en-US" dirty="0"/>
              <a:t>))</a:t>
            </a:r>
          </a:p>
          <a:p>
            <a:r>
              <a:rPr lang="en-US" dirty="0" err="1"/>
              <a:t>qol_train</a:t>
            </a:r>
            <a:r>
              <a:rPr lang="en-US" dirty="0"/>
              <a:t>&lt;-</a:t>
            </a:r>
            <a:r>
              <a:rPr lang="en-US" dirty="0" err="1"/>
              <a:t>qol</a:t>
            </a:r>
            <a:r>
              <a:rPr lang="en-US" dirty="0"/>
              <a:t>[</a:t>
            </a:r>
            <a:r>
              <a:rPr lang="en-US" dirty="0" err="1"/>
              <a:t>train_index</a:t>
            </a:r>
            <a:r>
              <a:rPr lang="en-US" dirty="0"/>
              <a:t>, ]</a:t>
            </a:r>
          </a:p>
          <a:p>
            <a:r>
              <a:rPr lang="en-US" dirty="0" err="1"/>
              <a:t>qol_test</a:t>
            </a:r>
            <a:r>
              <a:rPr lang="en-US" dirty="0"/>
              <a:t>&lt;-</a:t>
            </a:r>
            <a:r>
              <a:rPr lang="en-US" dirty="0" err="1"/>
              <a:t>qol</a:t>
            </a:r>
            <a:r>
              <a:rPr lang="en-US" dirty="0"/>
              <a:t>[-</a:t>
            </a:r>
            <a:r>
              <a:rPr lang="en-US" dirty="0" err="1"/>
              <a:t>train_index</a:t>
            </a:r>
            <a:r>
              <a:rPr lang="en-US" dirty="0"/>
              <a:t>, ]</a:t>
            </a:r>
          </a:p>
          <a:p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dirty="0" err="1"/>
              <a:t>qol_train$cd</a:t>
            </a:r>
            <a:r>
              <a:rPr lang="en-US" dirty="0"/>
              <a:t>))</a:t>
            </a:r>
          </a:p>
          <a:p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dirty="0" err="1"/>
              <a:t>qol_test$cd</a:t>
            </a:r>
            <a:r>
              <a:rPr lang="en-US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0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single tree</a:t>
            </a:r>
          </a:p>
          <a:p>
            <a:r>
              <a:rPr lang="en-US" dirty="0"/>
              <a:t>library(</a:t>
            </a:r>
            <a:r>
              <a:rPr lang="en-US" dirty="0" err="1"/>
              <a:t>rpart</a:t>
            </a:r>
            <a:r>
              <a:rPr lang="en-US" dirty="0"/>
              <a:t>) </a:t>
            </a:r>
          </a:p>
          <a:p>
            <a:r>
              <a:rPr lang="en-US" dirty="0"/>
              <a:t>library(</a:t>
            </a:r>
            <a:r>
              <a:rPr lang="en-US" dirty="0" err="1"/>
              <a:t>rpart.plot</a:t>
            </a:r>
            <a:r>
              <a:rPr lang="en-US" dirty="0"/>
              <a:t>)</a:t>
            </a:r>
          </a:p>
          <a:p>
            <a:r>
              <a:rPr lang="en-US" dirty="0" err="1"/>
              <a:t>rpart_tree</a:t>
            </a:r>
            <a:r>
              <a:rPr lang="en-US" dirty="0"/>
              <a:t> &lt;- </a:t>
            </a:r>
            <a:r>
              <a:rPr lang="en-US" dirty="0" err="1"/>
              <a:t>rpart</a:t>
            </a:r>
            <a:r>
              <a:rPr lang="en-US" dirty="0"/>
              <a:t>(cd ~ ., data = </a:t>
            </a:r>
            <a:r>
              <a:rPr lang="en-US" dirty="0" err="1"/>
              <a:t>qol_train</a:t>
            </a:r>
            <a:r>
              <a:rPr lang="en-US" dirty="0"/>
              <a:t>[,-40])</a:t>
            </a:r>
          </a:p>
          <a:p>
            <a:r>
              <a:rPr lang="en-US" dirty="0" err="1"/>
              <a:t>rpart.plot</a:t>
            </a:r>
            <a:r>
              <a:rPr lang="en-US" dirty="0"/>
              <a:t>(</a:t>
            </a:r>
            <a:r>
              <a:rPr lang="en-US" dirty="0" err="1"/>
              <a:t>rpart_tree</a:t>
            </a:r>
            <a:r>
              <a:rPr lang="en-US" dirty="0"/>
              <a:t>)</a:t>
            </a:r>
          </a:p>
          <a:p>
            <a:r>
              <a:rPr lang="en-US" dirty="0" err="1"/>
              <a:t>rpart_pred</a:t>
            </a:r>
            <a:r>
              <a:rPr lang="en-US" dirty="0"/>
              <a:t> &lt;- predict(</a:t>
            </a:r>
            <a:r>
              <a:rPr lang="en-US" dirty="0" err="1"/>
              <a:t>rpart_tree</a:t>
            </a:r>
            <a:r>
              <a:rPr lang="en-US" dirty="0"/>
              <a:t>, </a:t>
            </a:r>
            <a:r>
              <a:rPr lang="en-US" dirty="0" err="1"/>
              <a:t>qol_test</a:t>
            </a:r>
            <a:r>
              <a:rPr lang="en-US" dirty="0"/>
              <a:t>, type = "class")</a:t>
            </a:r>
          </a:p>
          <a:p>
            <a:r>
              <a:rPr lang="en-US" dirty="0" err="1"/>
              <a:t>confusionMatrix</a:t>
            </a:r>
            <a:r>
              <a:rPr lang="en-US" dirty="0"/>
              <a:t>(</a:t>
            </a:r>
            <a:r>
              <a:rPr lang="en-US" dirty="0" err="1"/>
              <a:t>rpart_pred</a:t>
            </a:r>
            <a:r>
              <a:rPr lang="en-US" dirty="0"/>
              <a:t>, </a:t>
            </a:r>
            <a:r>
              <a:rPr lang="en-US" dirty="0" err="1"/>
              <a:t>qol_test$cd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11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bagging default </a:t>
            </a:r>
            <a:r>
              <a:rPr lang="en-US" dirty="0" err="1"/>
              <a:t>nbagg</a:t>
            </a:r>
            <a:r>
              <a:rPr lang="en-US" dirty="0"/>
              <a:t>=25</a:t>
            </a:r>
          </a:p>
          <a:p>
            <a:r>
              <a:rPr lang="en-US" dirty="0"/>
              <a:t>bag &lt;- </a:t>
            </a:r>
            <a:r>
              <a:rPr lang="en-US" dirty="0" err="1"/>
              <a:t>ipred</a:t>
            </a:r>
            <a:r>
              <a:rPr lang="en-US" dirty="0"/>
              <a:t>::bagging(cd ~ ., data = </a:t>
            </a:r>
            <a:r>
              <a:rPr lang="en-US" dirty="0" err="1"/>
              <a:t>qol_train</a:t>
            </a:r>
            <a:r>
              <a:rPr lang="en-US" dirty="0"/>
              <a:t>[,-40])</a:t>
            </a:r>
          </a:p>
          <a:p>
            <a:r>
              <a:rPr lang="en-US" dirty="0" err="1"/>
              <a:t>bag_pred</a:t>
            </a:r>
            <a:r>
              <a:rPr lang="en-US" dirty="0"/>
              <a:t> &lt;- predict(bag, </a:t>
            </a:r>
            <a:r>
              <a:rPr lang="en-US" dirty="0" err="1"/>
              <a:t>qol_test</a:t>
            </a:r>
            <a:r>
              <a:rPr lang="en-US" dirty="0"/>
              <a:t>, type = "class")</a:t>
            </a:r>
          </a:p>
          <a:p>
            <a:r>
              <a:rPr lang="en-US" dirty="0" err="1"/>
              <a:t>confusionMatrix</a:t>
            </a:r>
            <a:r>
              <a:rPr lang="en-US" dirty="0"/>
              <a:t>(factor(</a:t>
            </a:r>
            <a:r>
              <a:rPr lang="en-US" dirty="0" err="1"/>
              <a:t>bag_pred</a:t>
            </a:r>
            <a:r>
              <a:rPr lang="en-US" dirty="0"/>
              <a:t>, levels = c('severe_disease','</a:t>
            </a:r>
            <a:r>
              <a:rPr lang="en-US" dirty="0" err="1"/>
              <a:t>minor_disease</a:t>
            </a:r>
            <a:r>
              <a:rPr lang="en-US" dirty="0"/>
              <a:t>')), 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qol_test$cd</a:t>
            </a:r>
            <a:r>
              <a:rPr lang="en-US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4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random forest</a:t>
            </a:r>
          </a:p>
          <a:p>
            <a:r>
              <a:rPr lang="en-US" dirty="0"/>
              <a:t>library(</a:t>
            </a:r>
            <a:r>
              <a:rPr lang="en-US" dirty="0" err="1"/>
              <a:t>randomForest</a:t>
            </a:r>
            <a:r>
              <a:rPr lang="en-US" dirty="0"/>
              <a:t>)</a:t>
            </a:r>
          </a:p>
          <a:p>
            <a:r>
              <a:rPr lang="en-US" dirty="0"/>
              <a:t>rf &lt;- </a:t>
            </a:r>
            <a:r>
              <a:rPr lang="en-US" dirty="0" err="1"/>
              <a:t>randomForest</a:t>
            </a:r>
            <a:r>
              <a:rPr lang="en-US" dirty="0"/>
              <a:t>(cd ~ ., data = </a:t>
            </a:r>
            <a:r>
              <a:rPr lang="en-US" dirty="0" err="1"/>
              <a:t>qol_train</a:t>
            </a:r>
            <a:r>
              <a:rPr lang="en-US" dirty="0"/>
              <a:t>[,-40])  </a:t>
            </a:r>
          </a:p>
          <a:p>
            <a:r>
              <a:rPr lang="en-US" dirty="0" err="1"/>
              <a:t>rf_pred</a:t>
            </a:r>
            <a:r>
              <a:rPr lang="en-US" dirty="0"/>
              <a:t> &lt;- predict(rf, </a:t>
            </a:r>
            <a:r>
              <a:rPr lang="en-US" dirty="0" err="1"/>
              <a:t>qol_test</a:t>
            </a:r>
            <a:r>
              <a:rPr lang="en-US" dirty="0"/>
              <a:t>, type = "class")</a:t>
            </a:r>
          </a:p>
          <a:p>
            <a:r>
              <a:rPr lang="en-US" dirty="0" err="1"/>
              <a:t>confusionMatrix</a:t>
            </a:r>
            <a:r>
              <a:rPr lang="en-US" dirty="0"/>
              <a:t>(</a:t>
            </a:r>
            <a:r>
              <a:rPr lang="en-US" dirty="0" err="1"/>
              <a:t>rf_pred</a:t>
            </a:r>
            <a:r>
              <a:rPr lang="en-US" dirty="0"/>
              <a:t>, </a:t>
            </a:r>
            <a:r>
              <a:rPr lang="en-US" dirty="0" err="1"/>
              <a:t>qol_test$cd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4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boosting default: </a:t>
            </a:r>
            <a:r>
              <a:rPr lang="en-US" dirty="0" err="1"/>
              <a:t>coeflearn</a:t>
            </a:r>
            <a:r>
              <a:rPr lang="en-US" dirty="0"/>
              <a:t> = '</a:t>
            </a:r>
            <a:r>
              <a:rPr lang="en-US" dirty="0" err="1"/>
              <a:t>Breiman</a:t>
            </a:r>
            <a:r>
              <a:rPr lang="en-US" dirty="0"/>
              <a:t>'</a:t>
            </a:r>
          </a:p>
          <a:p>
            <a:r>
              <a:rPr lang="en-US" dirty="0"/>
              <a:t>boost &lt;- </a:t>
            </a:r>
            <a:r>
              <a:rPr lang="en-US" dirty="0" err="1"/>
              <a:t>adabag</a:t>
            </a:r>
            <a:r>
              <a:rPr lang="en-US" dirty="0"/>
              <a:t>::boosting(cd ~ ., data = </a:t>
            </a:r>
            <a:r>
              <a:rPr lang="en-US" dirty="0" err="1"/>
              <a:t>qol_train</a:t>
            </a:r>
            <a:r>
              <a:rPr lang="en-US" dirty="0"/>
              <a:t>[,-40])</a:t>
            </a:r>
          </a:p>
          <a:p>
            <a:r>
              <a:rPr lang="en-US" dirty="0" err="1"/>
              <a:t>boost_pred</a:t>
            </a:r>
            <a:r>
              <a:rPr lang="en-US" dirty="0"/>
              <a:t> &lt;- predict(boost, </a:t>
            </a:r>
            <a:r>
              <a:rPr lang="en-US" dirty="0" err="1"/>
              <a:t>qol_test</a:t>
            </a:r>
            <a:r>
              <a:rPr lang="en-US" dirty="0"/>
              <a:t>, type = "class")</a:t>
            </a:r>
          </a:p>
          <a:p>
            <a:r>
              <a:rPr lang="en-US" dirty="0" err="1"/>
              <a:t>confusionMatrix</a:t>
            </a:r>
            <a:r>
              <a:rPr lang="en-US" dirty="0"/>
              <a:t>(factor(</a:t>
            </a:r>
            <a:r>
              <a:rPr lang="en-US" dirty="0" err="1"/>
              <a:t>boost_pred$class</a:t>
            </a:r>
            <a:r>
              <a:rPr lang="en-US" dirty="0"/>
              <a:t>, levels = c('severe_disease','</a:t>
            </a:r>
            <a:r>
              <a:rPr lang="en-US" dirty="0" err="1"/>
              <a:t>minor_disease</a:t>
            </a:r>
            <a:r>
              <a:rPr lang="en-US" dirty="0"/>
              <a:t>')), 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qol_test$cd</a:t>
            </a:r>
            <a:r>
              <a:rPr lang="en-US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33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Variables:</a:t>
            </a:r>
          </a:p>
          <a:p>
            <a:pPr lvl="1"/>
            <a:r>
              <a:rPr lang="en-US" b="1" dirty="0"/>
              <a:t>ID</a:t>
            </a:r>
            <a:r>
              <a:rPr lang="en-US" dirty="0"/>
              <a:t>: Case subject identifier</a:t>
            </a:r>
          </a:p>
          <a:p>
            <a:pPr lvl="1"/>
            <a:r>
              <a:rPr lang="en-US" b="1" dirty="0"/>
              <a:t>Sex</a:t>
            </a:r>
            <a:r>
              <a:rPr lang="en-US" dirty="0"/>
              <a:t>: dichotomous variable (1=male, 2=female)</a:t>
            </a:r>
          </a:p>
          <a:p>
            <a:pPr lvl="1"/>
            <a:r>
              <a:rPr lang="en-US" b="1" dirty="0"/>
              <a:t>GPA</a:t>
            </a:r>
            <a:r>
              <a:rPr lang="en-US" dirty="0"/>
              <a:t>: Interval-level variable with range of 0-5 (0-“A” average, 1- “B” average, 2- “C” average, 3- “D” average, 4-“E”, 5-“F”")</a:t>
            </a:r>
          </a:p>
          <a:p>
            <a:pPr lvl="1"/>
            <a:r>
              <a:rPr lang="en-US" b="1" dirty="0"/>
              <a:t>Alcohol use</a:t>
            </a:r>
            <a:r>
              <a:rPr lang="en-US" dirty="0"/>
              <a:t>: Interval level variable from 0-11 (drink everyday - never </a:t>
            </a:r>
            <a:r>
              <a:rPr lang="en-US" dirty="0" err="1"/>
              <a:t>drinked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Attitudes on drinking in the household</a:t>
            </a:r>
            <a:r>
              <a:rPr lang="en-US" dirty="0"/>
              <a:t>: </a:t>
            </a:r>
            <a:r>
              <a:rPr lang="en-US" dirty="0" err="1"/>
              <a:t>Alcatt</a:t>
            </a:r>
            <a:r>
              <a:rPr lang="en-US" dirty="0"/>
              <a:t>- Interval level variable from 0-6 (totally approve - totally disapprove)</a:t>
            </a:r>
          </a:p>
          <a:p>
            <a:pPr lvl="1"/>
            <a:r>
              <a:rPr lang="en-US" b="1" dirty="0" err="1"/>
              <a:t>DadJob</a:t>
            </a:r>
            <a:r>
              <a:rPr lang="en-US" dirty="0"/>
              <a:t>: 1-yes, dad has a job and 2- no</a:t>
            </a:r>
          </a:p>
          <a:p>
            <a:pPr lvl="1"/>
            <a:r>
              <a:rPr lang="en-US" b="1" dirty="0" err="1"/>
              <a:t>MomJob</a:t>
            </a:r>
            <a:r>
              <a:rPr lang="en-US" dirty="0"/>
              <a:t>: 1-yes and 2-no</a:t>
            </a:r>
          </a:p>
          <a:p>
            <a:pPr lvl="1"/>
            <a:r>
              <a:rPr lang="en-US" b="1" dirty="0"/>
              <a:t>Parent closeness </a:t>
            </a:r>
            <a:r>
              <a:rPr lang="en-US" dirty="0"/>
              <a:t>(example: In your opinion, does your mother make you feel close to her?)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Dadclose</a:t>
            </a:r>
            <a:r>
              <a:rPr lang="en-US" dirty="0"/>
              <a:t>: Interval level variable 0-7 (usually-never)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Momclose</a:t>
            </a:r>
            <a:r>
              <a:rPr lang="en-US" dirty="0"/>
              <a:t>: interval level variable 0-7 (usually-never)</a:t>
            </a:r>
          </a:p>
          <a:p>
            <a:pPr lvl="1"/>
            <a:r>
              <a:rPr lang="en-US" b="1" dirty="0"/>
              <a:t>Delinquency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larceny (how many times have you taken things &gt;$50?): Interval level data 0-4 (never - many times),</a:t>
            </a:r>
          </a:p>
          <a:p>
            <a:pPr lvl="1"/>
            <a:r>
              <a:rPr lang="en-US" dirty="0"/>
              <a:t>vandalism: Interval level data 0-7 (never - many times)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41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&lt;- </a:t>
            </a:r>
            <a:r>
              <a:rPr lang="en-US" dirty="0" err="1"/>
              <a:t>trainControl</a:t>
            </a:r>
            <a:r>
              <a:rPr lang="en-US" dirty="0"/>
              <a:t>(method="</a:t>
            </a:r>
            <a:r>
              <a:rPr lang="en-US" dirty="0" err="1"/>
              <a:t>repeatedcv</a:t>
            </a:r>
            <a:r>
              <a:rPr lang="en-US" dirty="0"/>
              <a:t>", number=10, repeats=3)</a:t>
            </a:r>
          </a:p>
          <a:p>
            <a:r>
              <a:rPr lang="en-US" dirty="0"/>
              <a:t>## Run all subsequent models in parallel</a:t>
            </a:r>
          </a:p>
          <a:p>
            <a:r>
              <a:rPr lang="en-US" dirty="0"/>
              <a:t>library(</a:t>
            </a:r>
            <a:r>
              <a:rPr lang="en-US" dirty="0" err="1"/>
              <a:t>doParallel</a:t>
            </a:r>
            <a:r>
              <a:rPr lang="en-US" dirty="0"/>
              <a:t>)</a:t>
            </a:r>
          </a:p>
          <a:p>
            <a:r>
              <a:rPr lang="en-US" dirty="0"/>
              <a:t>cl &lt;- </a:t>
            </a:r>
            <a:r>
              <a:rPr lang="en-US" dirty="0" err="1"/>
              <a:t>makePSOCKcluster</a:t>
            </a:r>
            <a:r>
              <a:rPr lang="en-US" dirty="0"/>
              <a:t>(5)</a:t>
            </a:r>
          </a:p>
          <a:p>
            <a:r>
              <a:rPr lang="en-US" dirty="0" err="1"/>
              <a:t>registerDoParallel</a:t>
            </a:r>
            <a:r>
              <a:rPr lang="en-US" dirty="0"/>
              <a:t>(cl)</a:t>
            </a:r>
          </a:p>
          <a:p>
            <a:r>
              <a:rPr lang="en-US" dirty="0" err="1"/>
              <a:t>system.time</a:t>
            </a:r>
            <a:r>
              <a:rPr lang="en-US" dirty="0"/>
              <a:t>({</a:t>
            </a:r>
          </a:p>
          <a:p>
            <a:r>
              <a:rPr lang="en-US" dirty="0"/>
              <a:t>  </a:t>
            </a:r>
            <a:r>
              <a:rPr lang="en-US" dirty="0" err="1"/>
              <a:t>rpart.fit</a:t>
            </a:r>
            <a:r>
              <a:rPr lang="en-US" dirty="0"/>
              <a:t>     &lt;- train(cd~., data=</a:t>
            </a:r>
            <a:r>
              <a:rPr lang="en-US" dirty="0" err="1"/>
              <a:t>qol</a:t>
            </a:r>
            <a:r>
              <a:rPr lang="en-US" dirty="0"/>
              <a:t>[,-40], method="</a:t>
            </a:r>
            <a:r>
              <a:rPr lang="en-US" dirty="0" err="1"/>
              <a:t>rpart</a:t>
            </a:r>
            <a:r>
              <a:rPr lang="en-US" dirty="0"/>
              <a:t>", </a:t>
            </a:r>
            <a:r>
              <a:rPr lang="en-US" dirty="0" err="1"/>
              <a:t>trControl</a:t>
            </a:r>
            <a:r>
              <a:rPr lang="en-US" dirty="0"/>
              <a:t>=control);</a:t>
            </a:r>
          </a:p>
          <a:p>
            <a:r>
              <a:rPr lang="en-US" dirty="0"/>
              <a:t>  </a:t>
            </a:r>
            <a:r>
              <a:rPr lang="en-US" dirty="0" err="1"/>
              <a:t>rf.fit</a:t>
            </a:r>
            <a:r>
              <a:rPr lang="en-US" dirty="0"/>
              <a:t>        &lt;- train(cd~., data=</a:t>
            </a:r>
            <a:r>
              <a:rPr lang="en-US" dirty="0" err="1"/>
              <a:t>qol</a:t>
            </a:r>
            <a:r>
              <a:rPr lang="en-US" dirty="0"/>
              <a:t>[,-40], method="rf", </a:t>
            </a:r>
            <a:r>
              <a:rPr lang="en-US" dirty="0" err="1"/>
              <a:t>trControl</a:t>
            </a:r>
            <a:r>
              <a:rPr lang="en-US" dirty="0"/>
              <a:t>=control);</a:t>
            </a:r>
          </a:p>
          <a:p>
            <a:r>
              <a:rPr lang="en-US" dirty="0"/>
              <a:t>  </a:t>
            </a:r>
            <a:r>
              <a:rPr lang="en-US" dirty="0" err="1"/>
              <a:t>adabag.fit</a:t>
            </a:r>
            <a:r>
              <a:rPr lang="en-US" dirty="0"/>
              <a:t>    &lt;- train(cd~., data=</a:t>
            </a:r>
            <a:r>
              <a:rPr lang="en-US" dirty="0" err="1"/>
              <a:t>qol</a:t>
            </a:r>
            <a:r>
              <a:rPr lang="en-US" dirty="0"/>
              <a:t>[,-40], method="</a:t>
            </a:r>
            <a:r>
              <a:rPr lang="en-US" dirty="0" err="1"/>
              <a:t>AdaBag</a:t>
            </a:r>
            <a:r>
              <a:rPr lang="en-US" dirty="0"/>
              <a:t>", </a:t>
            </a:r>
            <a:r>
              <a:rPr lang="en-US" dirty="0" err="1"/>
              <a:t>trControl</a:t>
            </a:r>
            <a:r>
              <a:rPr lang="en-US" dirty="0"/>
              <a:t>=control);</a:t>
            </a:r>
          </a:p>
          <a:p>
            <a:r>
              <a:rPr lang="en-US" dirty="0"/>
              <a:t>  </a:t>
            </a:r>
            <a:r>
              <a:rPr lang="en-US" dirty="0" err="1"/>
              <a:t>adaboost.fit</a:t>
            </a:r>
            <a:r>
              <a:rPr lang="en-US" dirty="0"/>
              <a:t>  &lt;- train(cd~., data=</a:t>
            </a:r>
            <a:r>
              <a:rPr lang="en-US" dirty="0" err="1"/>
              <a:t>qol</a:t>
            </a:r>
            <a:r>
              <a:rPr lang="en-US" dirty="0"/>
              <a:t>[,-40], method="AdaBoost.M1", </a:t>
            </a:r>
            <a:r>
              <a:rPr lang="en-US" dirty="0" err="1"/>
              <a:t>trControl</a:t>
            </a:r>
            <a:r>
              <a:rPr lang="en-US" dirty="0"/>
              <a:t>=control)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 err="1"/>
              <a:t>stopCluster</a:t>
            </a:r>
            <a:r>
              <a:rPr lang="en-US" dirty="0"/>
              <a:t>(cl) # close multi-core cluster</a:t>
            </a:r>
          </a:p>
          <a:p>
            <a:r>
              <a:rPr lang="en-US" dirty="0"/>
              <a:t>rm(cl)</a:t>
            </a:r>
          </a:p>
          <a:p>
            <a:endParaRPr lang="en-US" dirty="0"/>
          </a:p>
          <a:p>
            <a:r>
              <a:rPr lang="en-US" dirty="0"/>
              <a:t>results &lt;- resamples(list(</a:t>
            </a:r>
            <a:r>
              <a:rPr lang="en-US" dirty="0" err="1"/>
              <a:t>rpart</a:t>
            </a:r>
            <a:r>
              <a:rPr lang="en-US" dirty="0"/>
              <a:t>=</a:t>
            </a:r>
            <a:r>
              <a:rPr lang="en-US" dirty="0" err="1"/>
              <a:t>rpart.fit</a:t>
            </a:r>
            <a:r>
              <a:rPr lang="en-US" dirty="0"/>
              <a:t>, RF=</a:t>
            </a:r>
            <a:r>
              <a:rPr lang="en-US" dirty="0" err="1"/>
              <a:t>rf.fit</a:t>
            </a:r>
            <a:r>
              <a:rPr lang="en-US" dirty="0"/>
              <a:t>, Bag=</a:t>
            </a:r>
            <a:r>
              <a:rPr lang="en-US" dirty="0" err="1"/>
              <a:t>adabag.fit</a:t>
            </a:r>
            <a:r>
              <a:rPr lang="en-US" dirty="0"/>
              <a:t>, Boost=</a:t>
            </a:r>
            <a:r>
              <a:rPr lang="en-US" dirty="0" err="1"/>
              <a:t>adaboost.fit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# summary of model differences</a:t>
            </a:r>
          </a:p>
          <a:p>
            <a:r>
              <a:rPr lang="en-US" dirty="0"/>
              <a:t>summary(results)</a:t>
            </a:r>
          </a:p>
          <a:p>
            <a:endParaRPr lang="en-US" dirty="0"/>
          </a:p>
          <a:p>
            <a:r>
              <a:rPr lang="en-US" dirty="0"/>
              <a:t># Plot Accuracy Summaries</a:t>
            </a:r>
          </a:p>
          <a:p>
            <a:r>
              <a:rPr lang="en-US" dirty="0"/>
              <a:t>scales &lt;- list(x=list(relation="free"), y=list(relation="free"))</a:t>
            </a:r>
          </a:p>
          <a:p>
            <a:r>
              <a:rPr lang="en-US" dirty="0" err="1"/>
              <a:t>bwplot</a:t>
            </a:r>
            <a:r>
              <a:rPr lang="en-US" dirty="0"/>
              <a:t>(results, scales=scales)                 # Box plots of accuracy</a:t>
            </a:r>
          </a:p>
          <a:p>
            <a:r>
              <a:rPr lang="en-US" dirty="0" err="1"/>
              <a:t>densityplot</a:t>
            </a:r>
            <a:r>
              <a:rPr lang="en-US" dirty="0"/>
              <a:t>(results, scales=scales, </a:t>
            </a:r>
            <a:r>
              <a:rPr lang="en-US" dirty="0" err="1"/>
              <a:t>pch</a:t>
            </a:r>
            <a:r>
              <a:rPr lang="en-US" dirty="0"/>
              <a:t> = "|") # Density plots of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boystown_n$gpa</a:t>
            </a:r>
            <a:r>
              <a:rPr lang="en-US" dirty="0"/>
              <a:t> as predictor?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Resampling method		Method name	Additional options and default values</a:t>
            </a:r>
          </a:p>
          <a:p>
            <a:r>
              <a:rPr lang="en-US" dirty="0"/>
              <a:t>Holdout sampling		LGOCV		p = 0.75 (training data proportion)</a:t>
            </a:r>
          </a:p>
          <a:p>
            <a:r>
              <a:rPr lang="en-US" dirty="0"/>
              <a:t>k-fold cross-validation		cv		number = 10 (number of folds)</a:t>
            </a:r>
          </a:p>
          <a:p>
            <a:r>
              <a:rPr lang="en-US" dirty="0"/>
              <a:t>Repeated k-fold cross validation	</a:t>
            </a:r>
            <a:r>
              <a:rPr lang="en-US" dirty="0" err="1"/>
              <a:t>repeatedcv</a:t>
            </a:r>
            <a:r>
              <a:rPr lang="en-US" dirty="0"/>
              <a:t>		number = 10 (number of folds), repeats = 10 (number of iterations)</a:t>
            </a:r>
          </a:p>
          <a:p>
            <a:r>
              <a:rPr lang="en-US" dirty="0"/>
              <a:t>Bootstrap sampling		boot		number = 25 (resampling iterations)</a:t>
            </a:r>
          </a:p>
          <a:p>
            <a:r>
              <a:rPr lang="en-US" dirty="0"/>
              <a:t>0.632 bootstrap		boot632		number = 25 (resampling iterations)</a:t>
            </a:r>
          </a:p>
          <a:p>
            <a:r>
              <a:rPr lang="en-US" dirty="0"/>
              <a:t>Leave-one-out cross-validation	LOOCV		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55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98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1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caret::</a:t>
            </a:r>
            <a:r>
              <a:rPr lang="fr-FR" dirty="0" err="1"/>
              <a:t>confusionMatrix</a:t>
            </a:r>
            <a:r>
              <a:rPr lang="fr-FR" dirty="0"/>
              <a:t>(</a:t>
            </a:r>
            <a:r>
              <a:rPr lang="fr-FR" dirty="0" err="1"/>
              <a:t>bt_pred,qol$CHARLSONSCORE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take over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58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take over 1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6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0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2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72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02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9019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93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30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7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8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5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0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5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1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2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  <p:sldLayoutId id="2147484463" r:id="rId12"/>
    <p:sldLayoutId id="2147484464" r:id="rId13"/>
    <p:sldLayoutId id="2147484465" r:id="rId14"/>
    <p:sldLayoutId id="2147484466" r:id="rId15"/>
    <p:sldLayoutId id="21474844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FE190F-5138-4630-BE71-7E5C6A4B9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CSDA 5430</a:t>
            </a:r>
            <a:br>
              <a:rPr lang="en-US" dirty="0"/>
            </a:br>
            <a:r>
              <a:rPr lang="en-US" dirty="0"/>
              <a:t>Predictive Analytics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A465D0B-2DA9-4E15-8171-E2B42A663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14</a:t>
            </a:r>
          </a:p>
          <a:p>
            <a:r>
              <a:rPr lang="en-US" dirty="0"/>
              <a:t>Improving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82048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58E1-40D8-41CC-BBE3-FD0A5A4F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04DE-2B44-4A23-A885-DD6AE94E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Combining results from multiple prediction methods or classifiers</a:t>
            </a:r>
          </a:p>
          <a:p>
            <a:r>
              <a:rPr lang="en-US" dirty="0"/>
              <a:t>Combining predictions (regressions)</a:t>
            </a:r>
          </a:p>
          <a:p>
            <a:pPr lvl="1"/>
            <a:r>
              <a:rPr lang="en-US" dirty="0"/>
              <a:t>Taking average, median, or weighted average </a:t>
            </a:r>
          </a:p>
          <a:p>
            <a:pPr lvl="1"/>
            <a:r>
              <a:rPr lang="en-US" dirty="0"/>
              <a:t>Weights can be proportional to model accuracy or to data quality</a:t>
            </a:r>
          </a:p>
          <a:p>
            <a:r>
              <a:rPr lang="en-US" dirty="0"/>
              <a:t>Combining classifications</a:t>
            </a:r>
          </a:p>
          <a:p>
            <a:pPr lvl="1"/>
            <a:r>
              <a:rPr lang="en-US" dirty="0"/>
              <a:t>Combining the results by voting on predicted classes for each observation</a:t>
            </a:r>
          </a:p>
          <a:p>
            <a:pPr lvl="1"/>
            <a:r>
              <a:rPr lang="en-US" dirty="0"/>
              <a:t>Weighted voting, assign heavier weights to scores from some models, based on considerations such as model accuracy or data quality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3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EAD1-36DE-4381-820E-F8139582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2AA3-D3B3-4054-8D3E-9179FA17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 (bootstrap aggregating)</a:t>
            </a:r>
          </a:p>
          <a:p>
            <a:r>
              <a:rPr lang="en-US" dirty="0"/>
              <a:t>Build multiple models with bootstrap samples using a single algorithm</a:t>
            </a:r>
          </a:p>
          <a:p>
            <a:r>
              <a:rPr lang="en-US" dirty="0"/>
              <a:t>The models’ predictions are combined with voting (for classification) or averaging (for numeric prediction). </a:t>
            </a:r>
          </a:p>
          <a:p>
            <a:r>
              <a:rPr lang="en-US" dirty="0"/>
              <a:t>Two steps</a:t>
            </a:r>
          </a:p>
          <a:p>
            <a:pPr lvl="1"/>
            <a:r>
              <a:rPr lang="en-US" dirty="0"/>
              <a:t>Generate multiple random samples – bootstrap sampling </a:t>
            </a:r>
          </a:p>
          <a:p>
            <a:pPr lvl="1"/>
            <a:r>
              <a:rPr lang="en-US" dirty="0"/>
              <a:t>Running an algorithm on each sample and producing scores</a:t>
            </a:r>
          </a:p>
        </p:txBody>
      </p:sp>
    </p:spTree>
    <p:extLst>
      <p:ext uri="{BB962C8B-B14F-4D97-AF65-F5344CB8AC3E}">
        <p14:creationId xmlns:p14="http://schemas.microsoft.com/office/powerpoint/2010/main" val="76441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EAD1-36DE-4381-820E-F8139582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2AA3-D3B3-4054-8D3E-9179FA17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ipred</a:t>
            </a:r>
            <a:r>
              <a:rPr lang="en-US" dirty="0"/>
              <a:t>::bagging()</a:t>
            </a:r>
          </a:p>
          <a:p>
            <a:pPr lvl="1"/>
            <a:r>
              <a:rPr lang="en-US" dirty="0"/>
              <a:t>By default, bagging() uses </a:t>
            </a:r>
            <a:r>
              <a:rPr lang="en-US" dirty="0" err="1"/>
              <a:t>rpart</a:t>
            </a:r>
            <a:r>
              <a:rPr lang="en-US" dirty="0"/>
              <a:t>::</a:t>
            </a:r>
            <a:r>
              <a:rPr lang="en-US" dirty="0" err="1"/>
              <a:t>rpart</a:t>
            </a:r>
            <a:r>
              <a:rPr lang="en-US" dirty="0"/>
              <a:t>() for decision tree base learners</a:t>
            </a:r>
          </a:p>
          <a:p>
            <a:pPr lvl="1"/>
            <a:r>
              <a:rPr lang="en-US" dirty="0"/>
              <a:t>Parameter </a:t>
            </a:r>
            <a:r>
              <a:rPr lang="en-US" dirty="0" err="1"/>
              <a:t>nbagg</a:t>
            </a:r>
            <a:r>
              <a:rPr lang="en-US" dirty="0"/>
              <a:t> controls the number of bootstrap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39F02-E1F8-4B37-BE26-07006751E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265" y="3534039"/>
            <a:ext cx="3619024" cy="1214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DBE4C-B2D1-4509-B05E-90326E0DF7D8}"/>
              </a:ext>
            </a:extLst>
          </p:cNvPr>
          <p:cNvSpPr txBox="1"/>
          <p:nvPr/>
        </p:nvSpPr>
        <p:spPr>
          <a:xfrm>
            <a:off x="3168265" y="5384169"/>
            <a:ext cx="2891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Works well on its training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8A56AD-D8F6-479D-92FB-E746368C2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341" y="3538088"/>
            <a:ext cx="3578543" cy="242077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55E79C-69DC-4EBA-BA06-6160B7AA0968}"/>
              </a:ext>
            </a:extLst>
          </p:cNvPr>
          <p:cNvSpPr/>
          <p:nvPr/>
        </p:nvSpPr>
        <p:spPr>
          <a:xfrm>
            <a:off x="5486399" y="3824868"/>
            <a:ext cx="609601" cy="25647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964C9-8C96-4125-ADE7-28306F1BF817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5791200" y="4081346"/>
            <a:ext cx="715087" cy="7757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7C53EF-2639-4E72-BF2E-5A4794E6D72F}"/>
              </a:ext>
            </a:extLst>
          </p:cNvPr>
          <p:cNvSpPr txBox="1"/>
          <p:nvPr/>
        </p:nvSpPr>
        <p:spPr>
          <a:xfrm>
            <a:off x="5798634" y="4857116"/>
            <a:ext cx="1415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Entire dataset</a:t>
            </a:r>
          </a:p>
        </p:txBody>
      </p:sp>
    </p:spTree>
    <p:extLst>
      <p:ext uri="{BB962C8B-B14F-4D97-AF65-F5344CB8AC3E}">
        <p14:creationId xmlns:p14="http://schemas.microsoft.com/office/powerpoint/2010/main" val="273452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EAD1-36DE-4381-820E-F8139582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2AA3-D3B3-4054-8D3E-9179FA17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its performance on testing data</a:t>
            </a:r>
          </a:p>
          <a:p>
            <a:pPr lvl="1"/>
            <a:r>
              <a:rPr lang="en-US" dirty="0"/>
              <a:t>Use caret::train(), outcome is </a:t>
            </a:r>
            <a:r>
              <a:rPr lang="en-US" dirty="0" err="1"/>
              <a:t>qol$CHARLSONSCORE</a:t>
            </a:r>
            <a:endParaRPr lang="en-US" dirty="0"/>
          </a:p>
          <a:p>
            <a:pPr lvl="2"/>
            <a:r>
              <a:rPr lang="en-US" dirty="0"/>
              <a:t>With 10 repeated CV as re-sampling method</a:t>
            </a:r>
          </a:p>
          <a:p>
            <a:pPr lvl="2"/>
            <a:r>
              <a:rPr lang="en-US" dirty="0"/>
              <a:t>number = 10 (number of folds), repeats = 10 (number of iterations)</a:t>
            </a:r>
          </a:p>
          <a:p>
            <a:pPr lvl="2"/>
            <a:r>
              <a:rPr lang="en-US" dirty="0"/>
              <a:t>Receiving marginal accuracy of 52% and a fair Kappa statistics.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ACDF5-9EF7-438B-9417-8EB65555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346" y="4075278"/>
            <a:ext cx="5432584" cy="2064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D73F9-954F-45B6-BAAE-209556B50C03}"/>
              </a:ext>
            </a:extLst>
          </p:cNvPr>
          <p:cNvSpPr txBox="1"/>
          <p:nvPr/>
        </p:nvSpPr>
        <p:spPr>
          <a:xfrm>
            <a:off x="8010652" y="5710670"/>
            <a:ext cx="25103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Cannot forecast CHARLSONSCORE too well</a:t>
            </a:r>
          </a:p>
        </p:txBody>
      </p:sp>
    </p:spTree>
    <p:extLst>
      <p:ext uri="{BB962C8B-B14F-4D97-AF65-F5344CB8AC3E}">
        <p14:creationId xmlns:p14="http://schemas.microsoft.com/office/powerpoint/2010/main" val="44956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EAD1-36DE-4381-820E-F81395822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2AA3-D3B3-4054-8D3E-9179FA17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outcome is qol$QOL_Q_01</a:t>
            </a:r>
          </a:p>
          <a:p>
            <a:pPr lvl="1"/>
            <a:r>
              <a:rPr lang="en-US" dirty="0"/>
              <a:t>Use caret::train(), </a:t>
            </a:r>
          </a:p>
          <a:p>
            <a:pPr lvl="2"/>
            <a:r>
              <a:rPr lang="en-US" dirty="0"/>
              <a:t>With 10 repeated CV as re-sampling method</a:t>
            </a:r>
          </a:p>
          <a:p>
            <a:pPr lvl="2"/>
            <a:r>
              <a:rPr lang="en-US" dirty="0"/>
              <a:t>number = 10 (number of folds), repeats = 10 (number of iterations)</a:t>
            </a:r>
          </a:p>
          <a:p>
            <a:pPr lvl="2"/>
            <a:r>
              <a:rPr lang="en-US" dirty="0"/>
              <a:t>Receiving marginal accuracy of 0.6 and k = 0.41.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88A90-83FB-4F8F-BE3A-CE3BC2288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178" y="4204818"/>
            <a:ext cx="6023610" cy="1935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56A71F-B212-4E1F-A604-7B177DCB9201}"/>
              </a:ext>
            </a:extLst>
          </p:cNvPr>
          <p:cNvSpPr txBox="1"/>
          <p:nvPr/>
        </p:nvSpPr>
        <p:spPr>
          <a:xfrm>
            <a:off x="8002731" y="5710670"/>
            <a:ext cx="2288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Better performance on qol$QOL_Q_p1</a:t>
            </a:r>
          </a:p>
        </p:txBody>
      </p:sp>
    </p:spTree>
    <p:extLst>
      <p:ext uri="{BB962C8B-B14F-4D97-AF65-F5344CB8AC3E}">
        <p14:creationId xmlns:p14="http://schemas.microsoft.com/office/powerpoint/2010/main" val="2591049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8240-9909-44C3-8DD5-C44D6CDE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929B-7B6F-4D16-B4BC-C777571B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forests, or decision tree forests, represents a bagging method focusing on decision tree learners</a:t>
            </a:r>
          </a:p>
          <a:p>
            <a:r>
              <a:rPr lang="en-US" dirty="0"/>
              <a:t>Training random forests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0796C-7A93-4198-A0D4-64685D7FBC7B}"/>
              </a:ext>
            </a:extLst>
          </p:cNvPr>
          <p:cNvSpPr txBox="1"/>
          <p:nvPr/>
        </p:nvSpPr>
        <p:spPr>
          <a:xfrm>
            <a:off x="7592994" y="5665054"/>
            <a:ext cx="3159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See also example on ch08 slide 46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9EDCA4-6A01-489D-8D29-2B5807BCA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409" y="3429000"/>
            <a:ext cx="3934778" cy="25746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D49DB1-5B9F-43C4-BE5C-D6A6B1E4878A}"/>
              </a:ext>
            </a:extLst>
          </p:cNvPr>
          <p:cNvSpPr txBox="1"/>
          <p:nvPr/>
        </p:nvSpPr>
        <p:spPr>
          <a:xfrm>
            <a:off x="7592993" y="4022411"/>
            <a:ext cx="36547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ntree</a:t>
            </a:r>
            <a:r>
              <a:rPr lang="en-US" sz="1400" dirty="0"/>
              <a:t>=500</a:t>
            </a:r>
          </a:p>
          <a:p>
            <a:r>
              <a:rPr lang="en-US" sz="1400" dirty="0" err="1"/>
              <a:t>mtry</a:t>
            </a:r>
            <a:r>
              <a:rPr lang="en-US" sz="1400" dirty="0"/>
              <a:t>=6 (Number of features to randomly select at each split)</a:t>
            </a:r>
          </a:p>
        </p:txBody>
      </p:sp>
    </p:spTree>
    <p:extLst>
      <p:ext uri="{BB962C8B-B14F-4D97-AF65-F5344CB8AC3E}">
        <p14:creationId xmlns:p14="http://schemas.microsoft.com/office/powerpoint/2010/main" val="76084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9ADB-D317-4865-A381-F81727AF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Random Forest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9A94-06FE-440B-9C42-F4AE44A1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Reports more detailed model performance evaluations</a:t>
            </a:r>
          </a:p>
          <a:p>
            <a:r>
              <a:rPr lang="en-US" dirty="0"/>
              <a:t>Use caret::train() with control grid</a:t>
            </a:r>
          </a:p>
          <a:p>
            <a:pPr lvl="1"/>
            <a:r>
              <a:rPr lang="en-US" dirty="0"/>
              <a:t>10-folded CV re-sampling method</a:t>
            </a:r>
          </a:p>
          <a:p>
            <a:r>
              <a:rPr lang="en-US" dirty="0"/>
              <a:t>When </a:t>
            </a:r>
            <a:r>
              <a:rPr lang="en-US" dirty="0" err="1"/>
              <a:t>mtry</a:t>
            </a:r>
            <a:r>
              <a:rPr lang="en-US" dirty="0"/>
              <a:t>=16</a:t>
            </a:r>
          </a:p>
          <a:p>
            <a:pPr lvl="1"/>
            <a:r>
              <a:rPr lang="en-US" dirty="0"/>
              <a:t>accuracy = 0.62 &amp; kappa = 0.44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042B4-02AF-484B-BB6C-6E69DC081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95" y="2909418"/>
            <a:ext cx="4663440" cy="32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1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9C0C-133E-4685-8EE6-E968A965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C373-86B3-4BD1-9031-ABD15B3A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Boosting employs non-uniform weights on different learners</a:t>
            </a:r>
          </a:p>
          <a:p>
            <a:pPr lvl="1"/>
            <a:r>
              <a:rPr lang="en-US" dirty="0"/>
              <a:t>More learners working on the remaining “hard-to-classify” observations</a:t>
            </a:r>
          </a:p>
          <a:p>
            <a:pPr lvl="1"/>
            <a:r>
              <a:rPr lang="en-US" dirty="0"/>
              <a:t>Directly improve areas in the data where our model makes errors</a:t>
            </a:r>
          </a:p>
          <a:p>
            <a:pPr lvl="1"/>
            <a:r>
              <a:rPr lang="en-US" dirty="0"/>
              <a:t>Usually, the boosting results are quite better than the top individual model</a:t>
            </a:r>
          </a:p>
          <a:p>
            <a:r>
              <a:rPr lang="en-US" dirty="0"/>
              <a:t>It is most commonly applied to decision trees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Fit a model to the data</a:t>
            </a:r>
          </a:p>
          <a:p>
            <a:pPr lvl="1"/>
            <a:r>
              <a:rPr lang="en-US" dirty="0"/>
              <a:t>Draw a sample from the data so that misclassified records have higher probabilities of selection</a:t>
            </a:r>
          </a:p>
          <a:p>
            <a:pPr lvl="1"/>
            <a:r>
              <a:rPr lang="en-US" dirty="0"/>
              <a:t>Fit the model to the new sample</a:t>
            </a:r>
          </a:p>
          <a:p>
            <a:pPr lvl="1"/>
            <a:r>
              <a:rPr lang="en-US" dirty="0"/>
              <a:t>Repeat Steps 2–3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359631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A95F-255D-44CA-901E-E749860F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D9A-D13E-4E44-A611-4DA102D4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boosting (AdaBoost)</a:t>
            </a:r>
          </a:p>
          <a:p>
            <a:pPr lvl="1"/>
            <a:r>
              <a:rPr lang="en-US" dirty="0"/>
              <a:t>Subsequent weak learners are tweaked in favor of those instances misclassified by the previous classifiers</a:t>
            </a:r>
          </a:p>
          <a:p>
            <a:r>
              <a:rPr lang="en-US" dirty="0"/>
              <a:t>Use </a:t>
            </a:r>
            <a:r>
              <a:rPr lang="en-US" dirty="0" err="1"/>
              <a:t>adabag</a:t>
            </a:r>
            <a:r>
              <a:rPr lang="en-US" dirty="0"/>
              <a:t>::boosting() function and specify </a:t>
            </a:r>
            <a:r>
              <a:rPr lang="en-US" dirty="0" err="1"/>
              <a:t>coeflearn</a:t>
            </a:r>
            <a:endParaRPr lang="en-US" dirty="0"/>
          </a:p>
          <a:p>
            <a:pPr lvl="1"/>
            <a:r>
              <a:rPr lang="en-US" dirty="0"/>
              <a:t>default: </a:t>
            </a:r>
            <a:r>
              <a:rPr lang="en-US" dirty="0" err="1"/>
              <a:t>coeflearn</a:t>
            </a:r>
            <a:r>
              <a:rPr lang="en-US" dirty="0"/>
              <a:t> = '</a:t>
            </a:r>
            <a:r>
              <a:rPr lang="en-US" dirty="0" err="1"/>
              <a:t>Breiman</a:t>
            </a:r>
            <a:r>
              <a:rPr lang="en-US" dirty="0"/>
              <a:t>'</a:t>
            </a:r>
          </a:p>
          <a:p>
            <a:r>
              <a:rPr lang="en-US" dirty="0"/>
              <a:t>AdaBoost.M1 (</a:t>
            </a:r>
            <a:r>
              <a:rPr lang="en-US" dirty="0" err="1"/>
              <a:t>Breiman</a:t>
            </a:r>
            <a:r>
              <a:rPr lang="en-US" dirty="0"/>
              <a:t> and Freund)</a:t>
            </a:r>
          </a:p>
          <a:p>
            <a:r>
              <a:rPr lang="en-US" dirty="0"/>
              <a:t>SAMME (Zhu)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D15B9-C121-40C0-9357-C44479DC1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88" y="4920622"/>
            <a:ext cx="6553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A95F-255D-44CA-901E-E749860F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D9A-D13E-4E44-A611-4DA102D4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adabag</a:t>
            </a:r>
            <a:r>
              <a:rPr lang="en-US" dirty="0"/>
              <a:t>::boosting() function and specify </a:t>
            </a:r>
            <a:r>
              <a:rPr lang="en-US" dirty="0" err="1"/>
              <a:t>coeflearn</a:t>
            </a:r>
            <a:endParaRPr lang="en-US" dirty="0"/>
          </a:p>
          <a:p>
            <a:pPr lvl="1"/>
            <a:r>
              <a:rPr lang="en-US" dirty="0"/>
              <a:t>Outcome variable: cd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F7E2B-F0B8-487E-9A20-A8EB7B07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23" y="3126952"/>
            <a:ext cx="5707856" cy="232362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4382DE-ECED-4925-8DD3-56F6DA492047}"/>
              </a:ext>
            </a:extLst>
          </p:cNvPr>
          <p:cNvSpPr/>
          <p:nvPr/>
        </p:nvSpPr>
        <p:spPr>
          <a:xfrm flipV="1">
            <a:off x="3172024" y="3732040"/>
            <a:ext cx="2039211" cy="13592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368F17-1F69-41D1-B0F6-2C5DF1FB1A6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211235" y="3800002"/>
            <a:ext cx="1741097" cy="20330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32BC75-F5F4-411F-836E-E9DCEAB08195}"/>
              </a:ext>
            </a:extLst>
          </p:cNvPr>
          <p:cNvSpPr txBox="1"/>
          <p:nvPr/>
        </p:nvSpPr>
        <p:spPr>
          <a:xfrm>
            <a:off x="6952332" y="5679176"/>
            <a:ext cx="112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47461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A7DE-9931-46C4-9ADD-13D11664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1392-A698-47ED-89D6-84E18442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Ensembles of forecasting methods</a:t>
            </a:r>
          </a:p>
          <a:p>
            <a:pPr lvl="1"/>
            <a:r>
              <a:rPr lang="en-US" dirty="0"/>
              <a:t>Aggregate different predictive analytics strategies</a:t>
            </a:r>
          </a:p>
          <a:p>
            <a:r>
              <a:rPr lang="en-US" dirty="0"/>
              <a:t>Optimal parameters for a single ML method</a:t>
            </a:r>
          </a:p>
          <a:p>
            <a:r>
              <a:rPr lang="en-US" dirty="0"/>
              <a:t>Aggregate different methods into ensembles</a:t>
            </a:r>
          </a:p>
          <a:p>
            <a:r>
              <a:rPr lang="en-US" dirty="0"/>
              <a:t>Automated and customized parameter tuning</a:t>
            </a:r>
          </a:p>
          <a:p>
            <a:r>
              <a:rPr lang="en-US" dirty="0"/>
              <a:t>Meta-learning via bagging and boosting</a:t>
            </a:r>
          </a:p>
        </p:txBody>
      </p:sp>
    </p:spTree>
    <p:extLst>
      <p:ext uri="{BB962C8B-B14F-4D97-AF65-F5344CB8AC3E}">
        <p14:creationId xmlns:p14="http://schemas.microsoft.com/office/powerpoint/2010/main" val="328593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A95F-255D-44CA-901E-E749860F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D9A-D13E-4E44-A611-4DA102D4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adabag</a:t>
            </a:r>
            <a:r>
              <a:rPr lang="en-US" dirty="0"/>
              <a:t>::boosting() function and specify </a:t>
            </a:r>
            <a:r>
              <a:rPr lang="en-US" dirty="0" err="1"/>
              <a:t>coeflearn</a:t>
            </a:r>
            <a:endParaRPr lang="en-US" dirty="0"/>
          </a:p>
          <a:p>
            <a:pPr lvl="1"/>
            <a:r>
              <a:rPr lang="en-US" dirty="0"/>
              <a:t>Outcome variables: CHARLSONSCORE and QOL_Q_01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45CE20-D9B7-435B-ABA7-A3DE7995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05" y="3258191"/>
            <a:ext cx="5634990" cy="1206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24FA4D-BF26-4A39-8DE9-E153B4C16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505" y="4890540"/>
            <a:ext cx="5570220" cy="12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07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E9FD22-350D-452A-9DCC-811F7B4F3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99" y="3074544"/>
            <a:ext cx="5877878" cy="2720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123C50-C082-4A4B-A362-C84158A3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Performance of Several Alternative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B23C-62CC-4946-A761-68EBA143D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comparison for classification using </a:t>
            </a:r>
            <a:r>
              <a:rPr lang="en-US" dirty="0" err="1"/>
              <a:t>rpart</a:t>
            </a:r>
            <a:r>
              <a:rPr lang="en-US" dirty="0"/>
              <a:t>, random forest, </a:t>
            </a:r>
            <a:r>
              <a:rPr lang="en-US" dirty="0" err="1"/>
              <a:t>knn</a:t>
            </a:r>
            <a:r>
              <a:rPr lang="en-US" dirty="0"/>
              <a:t>, bagging, and boosting</a:t>
            </a:r>
          </a:p>
        </p:txBody>
      </p:sp>
    </p:spTree>
    <p:extLst>
      <p:ext uri="{BB962C8B-B14F-4D97-AF65-F5344CB8AC3E}">
        <p14:creationId xmlns:p14="http://schemas.microsoft.com/office/powerpoint/2010/main" val="4033654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603D8F-DE69-4283-9214-28FFF5188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48" y="3045360"/>
            <a:ext cx="6857524" cy="32546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123C50-C082-4A4B-A362-C84158A3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Performance of Several Alternative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B23C-62CC-4946-A761-68EBA143D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comparison for classification using </a:t>
            </a:r>
            <a:r>
              <a:rPr lang="en-US" dirty="0" err="1"/>
              <a:t>rpart</a:t>
            </a:r>
            <a:r>
              <a:rPr lang="en-US" dirty="0"/>
              <a:t>, random forest, </a:t>
            </a:r>
            <a:r>
              <a:rPr lang="en-US" dirty="0" err="1"/>
              <a:t>knn</a:t>
            </a:r>
            <a:r>
              <a:rPr lang="en-US" dirty="0"/>
              <a:t>, bagging, and boosting</a:t>
            </a:r>
          </a:p>
        </p:txBody>
      </p:sp>
    </p:spTree>
    <p:extLst>
      <p:ext uri="{BB962C8B-B14F-4D97-AF65-F5344CB8AC3E}">
        <p14:creationId xmlns:p14="http://schemas.microsoft.com/office/powerpoint/2010/main" val="909226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3C50-C082-4A4B-A362-C84158A3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Performance of Several Alternative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B23C-62CC-4946-A761-68EBA143D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comparison for classification using </a:t>
            </a:r>
            <a:r>
              <a:rPr lang="en-US" dirty="0" err="1"/>
              <a:t>rpart</a:t>
            </a:r>
            <a:r>
              <a:rPr lang="en-US" dirty="0"/>
              <a:t>, random forest, </a:t>
            </a:r>
            <a:r>
              <a:rPr lang="en-US" dirty="0" err="1"/>
              <a:t>knn</a:t>
            </a:r>
            <a:r>
              <a:rPr lang="en-US" dirty="0"/>
              <a:t>, bagging, and boosting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F6982-B67B-41C1-A45C-28F64794E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76" y="3076221"/>
            <a:ext cx="4101186" cy="2954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F8E7A-FE20-4486-8B30-32BF94723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497" y="3099353"/>
            <a:ext cx="4069080" cy="293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1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3C50-C082-4A4B-A362-C84158A3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Performance of Several Alternative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CB23C-62CC-4946-A761-68EBA143D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comparison for classification using </a:t>
            </a:r>
            <a:r>
              <a:rPr lang="en-US" dirty="0" err="1"/>
              <a:t>rpart</a:t>
            </a:r>
            <a:r>
              <a:rPr lang="en-US" dirty="0"/>
              <a:t>, random forest, </a:t>
            </a:r>
            <a:r>
              <a:rPr lang="en-US" dirty="0" err="1"/>
              <a:t>knn</a:t>
            </a:r>
            <a:r>
              <a:rPr lang="en-US" dirty="0"/>
              <a:t>, bagging, and 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05B09-BFC4-4F9A-B116-BA4446187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0" y="3072384"/>
            <a:ext cx="4103370" cy="2931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8CD813-5B2A-47A3-AC6A-7FB1F2275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010" y="3072384"/>
            <a:ext cx="4103370" cy="293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26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268-47EB-43E6-9462-4886B521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All-in-One: Single Tree, Bagging, Random Forest, Adaptive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5E6-4F5D-4C4F-A2C0-CF9C940C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chapter 8 case study: quality of life and chronic disease</a:t>
            </a:r>
          </a:p>
          <a:p>
            <a:pPr lvl="1"/>
            <a:r>
              <a:rPr lang="en-US" dirty="0"/>
              <a:t>Preparing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1B681-9997-4E27-9704-B92916BD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969" y="3103728"/>
            <a:ext cx="5829300" cy="303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9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268-47EB-43E6-9462-4886B521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All-in-One: Single Tree, Bagging, Random Forest, Adaptive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5E6-4F5D-4C4F-A2C0-CF9C940C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chapter 8 case study: quality of life and chronic disease</a:t>
            </a:r>
          </a:p>
          <a:p>
            <a:pPr lvl="1"/>
            <a:r>
              <a:rPr lang="en-US" dirty="0"/>
              <a:t>Sigle tree (</a:t>
            </a:r>
            <a:r>
              <a:rPr lang="en-US" dirty="0" err="1"/>
              <a:t>rpart</a:t>
            </a:r>
            <a:r>
              <a:rPr lang="en-US" dirty="0"/>
              <a:t> tree)</a:t>
            </a:r>
          </a:p>
          <a:p>
            <a:pPr lvl="2"/>
            <a:r>
              <a:rPr lang="en-US" dirty="0"/>
              <a:t>c</a:t>
            </a:r>
            <a:r>
              <a:rPr lang="en-US"/>
              <a:t>p</a:t>
            </a:r>
            <a:r>
              <a:rPr lang="en-US" dirty="0"/>
              <a:t>=0.01</a:t>
            </a:r>
          </a:p>
          <a:p>
            <a:pPr lvl="1"/>
            <a:r>
              <a:rPr lang="en-US" dirty="0"/>
              <a:t>See ch08 slide 35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ED6DA-8D88-4A16-B079-6E505FFAE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955" y="2725580"/>
            <a:ext cx="4015740" cy="36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68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268-47EB-43E6-9462-4886B521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All-in-One: Single Tree, Bagging, Random Forest, Adaptive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5E6-4F5D-4C4F-A2C0-CF9C940C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chapter 8 case study: quality of life and chronic disease</a:t>
            </a:r>
          </a:p>
          <a:p>
            <a:pPr lvl="1"/>
            <a:r>
              <a:rPr lang="en-US" dirty="0"/>
              <a:t>Bagging </a:t>
            </a:r>
          </a:p>
          <a:p>
            <a:pPr lvl="2"/>
            <a:r>
              <a:rPr lang="en-US" dirty="0" err="1"/>
              <a:t>nbagg</a:t>
            </a:r>
            <a:r>
              <a:rPr lang="en-US" dirty="0"/>
              <a:t>=25</a:t>
            </a:r>
          </a:p>
          <a:p>
            <a:pPr lvl="1"/>
            <a:r>
              <a:rPr lang="en-US" dirty="0"/>
              <a:t>See slide 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15552-8EC4-4C69-ACD7-CF0BE1EC3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427" y="2710198"/>
            <a:ext cx="5294948" cy="36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61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268-47EB-43E6-9462-4886B521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All-in-One: Single Tree, Bagging, Random Forest, Adaptive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5E6-4F5D-4C4F-A2C0-CF9C940C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chapter 8 case study: quality of life and chronic disease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 err="1"/>
              <a:t>ntree</a:t>
            </a:r>
            <a:r>
              <a:rPr lang="en-US" dirty="0"/>
              <a:t>=500</a:t>
            </a:r>
          </a:p>
          <a:p>
            <a:pPr lvl="2"/>
            <a:r>
              <a:rPr lang="en-US" dirty="0" err="1"/>
              <a:t>mtry</a:t>
            </a:r>
            <a:r>
              <a:rPr lang="en-US" dirty="0"/>
              <a:t>=6</a:t>
            </a:r>
          </a:p>
          <a:p>
            <a:pPr lvl="1"/>
            <a:r>
              <a:rPr lang="en-US" dirty="0"/>
              <a:t>See slide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A8F15-92B8-4DD8-BDA7-D4837F5F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82" y="2670789"/>
            <a:ext cx="3432810" cy="368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8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268-47EB-43E6-9462-4886B521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All-in-One: Single Tree, Bagging, Random Forest, Adaptive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5E6-4F5D-4C4F-A2C0-CF9C940C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chapter 8 case study: quality of life and chronic disease</a:t>
            </a:r>
          </a:p>
          <a:p>
            <a:pPr lvl="1"/>
            <a:r>
              <a:rPr lang="en-US" dirty="0"/>
              <a:t>Adaptive boosting</a:t>
            </a:r>
          </a:p>
          <a:p>
            <a:pPr lvl="2"/>
            <a:r>
              <a:rPr lang="en-US" dirty="0" err="1"/>
              <a:t>coeflearn</a:t>
            </a:r>
            <a:r>
              <a:rPr lang="en-US" dirty="0"/>
              <a:t>='</a:t>
            </a:r>
            <a:r>
              <a:rPr lang="en-US" dirty="0" err="1"/>
              <a:t>Breiman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See slide 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6883F-E65B-4665-ADF9-E69AF36E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704" y="2592565"/>
            <a:ext cx="4671536" cy="40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7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Model Performance by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process of searching through the parameter space, for the optimal parameter(s)</a:t>
            </a:r>
          </a:p>
          <a:p>
            <a:r>
              <a:rPr lang="en-US" dirty="0"/>
              <a:t>Core parameters of several machine learning techniques (partial)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ACC9E-27AB-4B84-8573-E8FEF641E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566" y="3429000"/>
            <a:ext cx="4746117" cy="308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44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2268-47EB-43E6-9462-4886B521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All-in-One: Single Tree, Bagging, Random Forest, Adaptive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5E6-4F5D-4C4F-A2C0-CF9C940C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9DDFD-5A93-43F1-A0F9-7C85C9F1E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109" y="2851912"/>
            <a:ext cx="5999321" cy="2979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187FC0-8A2A-4A45-AAD0-6CA678F8A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058" y="2983402"/>
            <a:ext cx="253746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Use caret::train() function for parameter tuning</a:t>
            </a:r>
          </a:p>
          <a:p>
            <a:pPr lvl="1"/>
            <a:r>
              <a:rPr lang="en-US" dirty="0"/>
              <a:t>Specify outcome &amp; predictor features, and a specific method/algorithm</a:t>
            </a:r>
          </a:p>
          <a:p>
            <a:pPr lvl="2"/>
            <a:r>
              <a:rPr lang="en-US" dirty="0"/>
              <a:t>Possible values for method are found using names(</a:t>
            </a:r>
            <a:r>
              <a:rPr lang="en-US" dirty="0" err="1"/>
              <a:t>getModelInfo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kNN</a:t>
            </a:r>
            <a:endParaRPr lang="en-US" dirty="0"/>
          </a:p>
          <a:p>
            <a:pPr lvl="2"/>
            <a:r>
              <a:rPr lang="en-US" dirty="0" err="1"/>
              <a:t>kNN_mod</a:t>
            </a:r>
            <a:r>
              <a:rPr lang="en-US" dirty="0"/>
              <a:t> &lt;- train(grade~., data=</a:t>
            </a:r>
            <a:r>
              <a:rPr lang="en-US" dirty="0" err="1"/>
              <a:t>boystown_n</a:t>
            </a:r>
            <a:r>
              <a:rPr lang="en-US" dirty="0"/>
              <a:t>, method="</a:t>
            </a:r>
            <a:r>
              <a:rPr lang="en-US" dirty="0" err="1"/>
              <a:t>knn</a:t>
            </a:r>
            <a:r>
              <a:rPr lang="en-US" dirty="0"/>
              <a:t>")</a:t>
            </a:r>
          </a:p>
          <a:p>
            <a:pPr lvl="2"/>
            <a:r>
              <a:rPr lang="en-US" dirty="0"/>
              <a:t>Test simultaneously multiple k values</a:t>
            </a:r>
          </a:p>
          <a:p>
            <a:pPr lvl="2"/>
            <a:r>
              <a:rPr lang="en-US" dirty="0"/>
              <a:t>Select the parameter(s) yielding the highest prediction 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4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Boystown</a:t>
            </a:r>
            <a:r>
              <a:rPr lang="en-US" dirty="0"/>
              <a:t> case study (ch06)</a:t>
            </a:r>
          </a:p>
          <a:p>
            <a:pPr lvl="1"/>
            <a:r>
              <a:rPr lang="en-US" dirty="0"/>
              <a:t>The variable of most interest is the GPA variable</a:t>
            </a:r>
          </a:p>
          <a:p>
            <a:pPr lvl="1"/>
            <a:r>
              <a:rPr lang="en-US" dirty="0"/>
              <a:t>Two classes of interest for this case study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D69C8-2E6D-42E8-809B-7E02B7AF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937" y="3475292"/>
            <a:ext cx="3675698" cy="1335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2939FC-F476-48EA-A307-984FCD4B6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552" y="3429000"/>
            <a:ext cx="4177665" cy="3036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08DA35-DA4D-4494-874C-FC81BB4CFD0B}"/>
              </a:ext>
            </a:extLst>
          </p:cNvPr>
          <p:cNvSpPr txBox="1"/>
          <p:nvPr/>
        </p:nvSpPr>
        <p:spPr>
          <a:xfrm>
            <a:off x="7617937" y="5215756"/>
            <a:ext cx="34099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GPA “C” or higher: “above average”</a:t>
            </a:r>
          </a:p>
          <a:p>
            <a:r>
              <a:rPr lang="en-US" sz="1400" dirty="0"/>
              <a:t>GPA below “C”: “average or below”</a:t>
            </a:r>
          </a:p>
        </p:txBody>
      </p:sp>
    </p:spTree>
    <p:extLst>
      <p:ext uri="{BB962C8B-B14F-4D97-AF65-F5344CB8AC3E}">
        <p14:creationId xmlns:p14="http://schemas.microsoft.com/office/powerpoint/2010/main" val="30763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Boystown</a:t>
            </a:r>
            <a:r>
              <a:rPr lang="en-US" dirty="0"/>
              <a:t> case study (ch06)</a:t>
            </a:r>
          </a:p>
          <a:p>
            <a:pPr lvl="1"/>
            <a:r>
              <a:rPr lang="en-US" dirty="0"/>
              <a:t>caret::train() function uses the complete dataset</a:t>
            </a:r>
          </a:p>
          <a:p>
            <a:pPr lvl="1"/>
            <a:r>
              <a:rPr lang="en-US" dirty="0"/>
              <a:t>random sampling for cross-validation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BB189-D1D0-45DB-8420-97CEAA888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882" y="3429000"/>
            <a:ext cx="4574381" cy="2671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B9454-6B5D-4080-82D7-83CB97BC0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265" y="3666042"/>
            <a:ext cx="3343751" cy="1805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60B585-AB54-4ACE-8DBA-486B55592D3F}"/>
              </a:ext>
            </a:extLst>
          </p:cNvPr>
          <p:cNvSpPr txBox="1"/>
          <p:nvPr/>
        </p:nvSpPr>
        <p:spPr>
          <a:xfrm>
            <a:off x="8259265" y="6233890"/>
            <a:ext cx="211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effectLst/>
              </a:rPr>
              <a:t>re-substitution error</a:t>
            </a:r>
            <a:endParaRPr lang="en-US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C73362-09E1-4958-B5E4-6CFF2EF0D5B7}"/>
              </a:ext>
            </a:extLst>
          </p:cNvPr>
          <p:cNvSpPr/>
          <p:nvPr/>
        </p:nvSpPr>
        <p:spPr>
          <a:xfrm>
            <a:off x="3293831" y="5471506"/>
            <a:ext cx="2051293" cy="1509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9D33C-8190-43A7-AA3E-F803A6F129C7}"/>
              </a:ext>
            </a:extLst>
          </p:cNvPr>
          <p:cNvSpPr txBox="1"/>
          <p:nvPr/>
        </p:nvSpPr>
        <p:spPr>
          <a:xfrm>
            <a:off x="3234882" y="6233890"/>
            <a:ext cx="2418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optimal model k=7</a:t>
            </a:r>
          </a:p>
        </p:txBody>
      </p:sp>
    </p:spTree>
    <p:extLst>
      <p:ext uri="{BB962C8B-B14F-4D97-AF65-F5344CB8AC3E}">
        <p14:creationId xmlns:p14="http://schemas.microsoft.com/office/powerpoint/2010/main" val="395888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917D-C288-4DA4-AF87-BA07A7CA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Tuning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42F6-94A1-4641-AACB-DF9A1D63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Use caret::</a:t>
            </a:r>
            <a:r>
              <a:rPr lang="en-US" dirty="0" err="1"/>
              <a:t>trainControl</a:t>
            </a:r>
            <a:r>
              <a:rPr lang="en-US" dirty="0"/>
              <a:t>() to customize re-sampling methods</a:t>
            </a:r>
          </a:p>
          <a:p>
            <a:pPr lvl="1"/>
            <a:r>
              <a:rPr lang="en-US" dirty="0"/>
              <a:t>method = "boot632“</a:t>
            </a:r>
          </a:p>
          <a:p>
            <a:pPr lvl="2"/>
            <a:r>
              <a:rPr lang="en-US" dirty="0"/>
              <a:t>The resampling method</a:t>
            </a:r>
          </a:p>
          <a:p>
            <a:pPr lvl="1"/>
            <a:r>
              <a:rPr lang="en-US" dirty="0"/>
              <a:t>number=25</a:t>
            </a:r>
          </a:p>
          <a:p>
            <a:pPr lvl="2"/>
            <a:r>
              <a:rPr lang="en-US" dirty="0"/>
              <a:t>The number of resampling iterations</a:t>
            </a:r>
          </a:p>
          <a:p>
            <a:pPr lvl="1"/>
            <a:r>
              <a:rPr lang="en-US" dirty="0" err="1"/>
              <a:t>selectionFunction</a:t>
            </a:r>
            <a:r>
              <a:rPr lang="en-US" dirty="0"/>
              <a:t> = "</a:t>
            </a:r>
            <a:r>
              <a:rPr lang="en-US" dirty="0" err="1"/>
              <a:t>oneSE</a:t>
            </a:r>
            <a:r>
              <a:rPr lang="en-US" dirty="0"/>
              <a:t>“</a:t>
            </a:r>
          </a:p>
          <a:p>
            <a:pPr lvl="2"/>
            <a:r>
              <a:rPr lang="en-US" dirty="0"/>
              <a:t>the function used to select the optimal tuning parameter</a:t>
            </a:r>
          </a:p>
          <a:p>
            <a:pPr lvl="1"/>
            <a:r>
              <a:rPr lang="en-US" dirty="0"/>
              <a:t>grid&lt;-</a:t>
            </a:r>
            <a:r>
              <a:rPr lang="en-US" dirty="0" err="1"/>
              <a:t>expand.grid</a:t>
            </a:r>
            <a:r>
              <a:rPr lang="en-US" dirty="0"/>
              <a:t>(k=c(1, 3, 5, 7, 9)) </a:t>
            </a:r>
          </a:p>
          <a:p>
            <a:pPr lvl="2"/>
            <a:r>
              <a:rPr lang="en-US" dirty="0"/>
              <a:t>Possible tuning values</a:t>
            </a:r>
          </a:p>
          <a:p>
            <a:r>
              <a:rPr lang="en-US" dirty="0"/>
              <a:t>The optimal model has k=1</a:t>
            </a:r>
          </a:p>
          <a:p>
            <a:pPr lvl="1"/>
            <a:r>
              <a:rPr lang="en-US" dirty="0"/>
              <a:t>High accuracy and Kappa statistics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5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917D-C288-4DA4-AF87-BA07A7CA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Tuning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42F6-94A1-4641-AACB-DF9A1D63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caret::</a:t>
            </a:r>
            <a:r>
              <a:rPr lang="en-US" dirty="0" err="1"/>
              <a:t>trainControl</a:t>
            </a:r>
            <a:r>
              <a:rPr lang="en-US" dirty="0"/>
              <a:t>() to customize re-sampling methods</a:t>
            </a:r>
          </a:p>
          <a:p>
            <a:pPr lvl="1"/>
            <a:r>
              <a:rPr lang="en-US" dirty="0"/>
              <a:t>Candidate models are better</a:t>
            </a:r>
          </a:p>
          <a:p>
            <a:pPr lvl="1"/>
            <a:r>
              <a:rPr lang="en-US" dirty="0"/>
              <a:t>The optimal model has k=1</a:t>
            </a:r>
          </a:p>
          <a:p>
            <a:pPr lvl="1"/>
            <a:r>
              <a:rPr lang="en-US" dirty="0"/>
              <a:t>High accuracy and Kappa statistics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F025B-7549-48F5-964B-7C4063BB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40" y="3942837"/>
            <a:ext cx="5230178" cy="914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E94D85-8886-42A8-B5AB-CCE6EB80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265" y="3085631"/>
            <a:ext cx="3789045" cy="28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8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C5CD-9E34-4328-BDF6-10E0C702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Model Performance with Meta-Learning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39AF-1406-41BE-AD2F-2327132D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Meta-learning</a:t>
            </a:r>
          </a:p>
          <a:p>
            <a:pPr lvl="1"/>
            <a:r>
              <a:rPr lang="en-US" dirty="0"/>
              <a:t>Learning algorithms that learn from other learning algorithms</a:t>
            </a:r>
          </a:p>
          <a:p>
            <a:r>
              <a:rPr lang="en-US" dirty="0"/>
              <a:t>Ensemble of multiple learners relying either on single or multiple algorithms</a:t>
            </a:r>
          </a:p>
          <a:p>
            <a:pPr lvl="1"/>
            <a:r>
              <a:rPr lang="en-US" dirty="0"/>
              <a:t>Combine the outputs of several techniques and report consensus results that are more reliable</a:t>
            </a:r>
          </a:p>
          <a:p>
            <a:r>
              <a:rPr lang="en-US" dirty="0"/>
              <a:t>Bagging (Bootstrap Aggregating)</a:t>
            </a:r>
          </a:p>
          <a:p>
            <a:pPr lvl="1"/>
            <a:r>
              <a:rPr lang="en-US" dirty="0"/>
              <a:t>Averaging across multiple random data samples</a:t>
            </a:r>
          </a:p>
          <a:p>
            <a:pPr lvl="1"/>
            <a:r>
              <a:rPr lang="en-US" dirty="0"/>
              <a:t>Improve performance stability and decrease variance</a:t>
            </a:r>
          </a:p>
          <a:p>
            <a:r>
              <a:rPr lang="en-US" dirty="0"/>
              <a:t>Boosting</a:t>
            </a:r>
          </a:p>
          <a:p>
            <a:pPr lvl="1"/>
            <a:r>
              <a:rPr lang="en-US" dirty="0"/>
              <a:t>Improving areas in the data where our model makes errors, by forcing the model to pay more attention to those records</a:t>
            </a:r>
          </a:p>
          <a:p>
            <a:pPr lvl="1"/>
            <a:r>
              <a:rPr lang="en-US" dirty="0"/>
              <a:t>Reduce bias in parameter estimation</a:t>
            </a:r>
          </a:p>
        </p:txBody>
      </p:sp>
    </p:spTree>
    <p:extLst>
      <p:ext uri="{BB962C8B-B14F-4D97-AF65-F5344CB8AC3E}">
        <p14:creationId xmlns:p14="http://schemas.microsoft.com/office/powerpoint/2010/main" val="37455156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21233</TotalTime>
  <Words>2426</Words>
  <Application>Microsoft Office PowerPoint</Application>
  <PresentationFormat>Widescreen</PresentationFormat>
  <Paragraphs>286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Wisp</vt:lpstr>
      <vt:lpstr>CSDA 5430 Predictive Analytics</vt:lpstr>
      <vt:lpstr>Introduction</vt:lpstr>
      <vt:lpstr>Improving Model Performance by Parameter Tuning</vt:lpstr>
      <vt:lpstr>Automated Parameter Tuning</vt:lpstr>
      <vt:lpstr>Automated Parameter Tuning</vt:lpstr>
      <vt:lpstr>Automated Parameter Tuning</vt:lpstr>
      <vt:lpstr>Customizing the Tuning Process</vt:lpstr>
      <vt:lpstr>Customizing the Tuning Process</vt:lpstr>
      <vt:lpstr>Improving Model Performance with Meta-Learning</vt:lpstr>
      <vt:lpstr>Ensemble</vt:lpstr>
      <vt:lpstr>Bagging</vt:lpstr>
      <vt:lpstr>Bagging</vt:lpstr>
      <vt:lpstr>Bagging</vt:lpstr>
      <vt:lpstr>Bagging</vt:lpstr>
      <vt:lpstr>Random Forests</vt:lpstr>
      <vt:lpstr>Evaluating Random Forest Performance</vt:lpstr>
      <vt:lpstr>Boosting</vt:lpstr>
      <vt:lpstr>Adaptive Boosting</vt:lpstr>
      <vt:lpstr>Adaptive Boosting</vt:lpstr>
      <vt:lpstr>Adaptive Boosting</vt:lpstr>
      <vt:lpstr>Comparing the Performance of Several Alternative Models</vt:lpstr>
      <vt:lpstr>Comparing the Performance of Several Alternative Models</vt:lpstr>
      <vt:lpstr>Comparing the Performance of Several Alternative Models</vt:lpstr>
      <vt:lpstr>Comparing the Performance of Several Alternative Models</vt:lpstr>
      <vt:lpstr>All-in-One: Single Tree, Bagging, Random Forest, Adaptive Boosting</vt:lpstr>
      <vt:lpstr>All-in-One: Single Tree, Bagging, Random Forest, Adaptive Boosting</vt:lpstr>
      <vt:lpstr>All-in-One: Single Tree, Bagging, Random Forest, Adaptive Boosting</vt:lpstr>
      <vt:lpstr>All-in-One: Single Tree, Bagging, Random Forest, Adaptive Boosting</vt:lpstr>
      <vt:lpstr>All-in-One: Single Tree, Bagging, Random Forest, Adaptive Boosting</vt:lpstr>
      <vt:lpstr>All-in-One: Single Tree, Bagging, Random Forest, Adaptive Boosting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</dc:title>
  <dc:creator>Jiangping Wang</dc:creator>
  <cp:lastModifiedBy>Jiangping Wang</cp:lastModifiedBy>
  <cp:revision>859</cp:revision>
  <dcterms:created xsi:type="dcterms:W3CDTF">2021-06-06T13:08:34Z</dcterms:created>
  <dcterms:modified xsi:type="dcterms:W3CDTF">2024-03-07T18:54:04Z</dcterms:modified>
</cp:coreProperties>
</file>