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1" r:id="rId1"/>
  </p:sldMasterIdLst>
  <p:notesMasterIdLst>
    <p:notesMasterId r:id="rId31"/>
  </p:notesMasterIdLst>
  <p:sldIdLst>
    <p:sldId id="256" r:id="rId2"/>
    <p:sldId id="257" r:id="rId3"/>
    <p:sldId id="258" r:id="rId4"/>
    <p:sldId id="319" r:id="rId5"/>
    <p:sldId id="314" r:id="rId6"/>
    <p:sldId id="320" r:id="rId7"/>
    <p:sldId id="305" r:id="rId8"/>
    <p:sldId id="259" r:id="rId9"/>
    <p:sldId id="315" r:id="rId10"/>
    <p:sldId id="309" r:id="rId11"/>
    <p:sldId id="285" r:id="rId12"/>
    <p:sldId id="275" r:id="rId13"/>
    <p:sldId id="280" r:id="rId14"/>
    <p:sldId id="307" r:id="rId15"/>
    <p:sldId id="281" r:id="rId16"/>
    <p:sldId id="384" r:id="rId17"/>
    <p:sldId id="273" r:id="rId18"/>
    <p:sldId id="295" r:id="rId19"/>
    <p:sldId id="308" r:id="rId20"/>
    <p:sldId id="260" r:id="rId21"/>
    <p:sldId id="261" r:id="rId22"/>
    <p:sldId id="263" r:id="rId23"/>
    <p:sldId id="311" r:id="rId24"/>
    <p:sldId id="265" r:id="rId25"/>
    <p:sldId id="294" r:id="rId26"/>
    <p:sldId id="268" r:id="rId27"/>
    <p:sldId id="269" r:id="rId28"/>
    <p:sldId id="304" r:id="rId29"/>
    <p:sldId id="31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54" autoAdjust="0"/>
    <p:restoredTop sz="93266" autoAdjust="0"/>
  </p:normalViewPr>
  <p:slideViewPr>
    <p:cSldViewPr snapToGrid="0">
      <p:cViewPr varScale="1">
        <p:scale>
          <a:sx n="89" d="100"/>
          <a:sy n="89" d="100"/>
        </p:scale>
        <p:origin x="90" y="23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E76A8F-FCC8-4479-9765-71DF44A01D8F}" type="doc">
      <dgm:prSet loTypeId="urn:microsoft.com/office/officeart/2005/8/layout/hProcess9" loCatId="process" qsTypeId="urn:microsoft.com/office/officeart/2005/8/quickstyle/simple1" qsCatId="simple" csTypeId="urn:microsoft.com/office/officeart/2005/8/colors/accent1_2" csCatId="accent1" phldr="1"/>
      <dgm:spPr/>
    </dgm:pt>
    <dgm:pt modelId="{0046D805-87AA-4352-80D6-9152083EC4D9}">
      <dgm:prSet phldrT="[Text]"/>
      <dgm:spPr/>
      <dgm:t>
        <a:bodyPr/>
        <a:lstStyle/>
        <a:p>
          <a:r>
            <a:rPr lang="en-US" dirty="0"/>
            <a:t>Define purpose</a:t>
          </a:r>
        </a:p>
      </dgm:t>
    </dgm:pt>
    <dgm:pt modelId="{FD5B4810-5C8F-4C76-AB5A-DD6CD845EA76}" type="parTrans" cxnId="{BE4447A2-B16F-49CB-8FEE-9E073FD7C497}">
      <dgm:prSet/>
      <dgm:spPr/>
      <dgm:t>
        <a:bodyPr/>
        <a:lstStyle/>
        <a:p>
          <a:endParaRPr lang="en-US"/>
        </a:p>
      </dgm:t>
    </dgm:pt>
    <dgm:pt modelId="{06122986-F4CB-4288-B656-D1181F3E6C3F}" type="sibTrans" cxnId="{BE4447A2-B16F-49CB-8FEE-9E073FD7C497}">
      <dgm:prSet/>
      <dgm:spPr/>
      <dgm:t>
        <a:bodyPr/>
        <a:lstStyle/>
        <a:p>
          <a:endParaRPr lang="en-US"/>
        </a:p>
      </dgm:t>
    </dgm:pt>
    <dgm:pt modelId="{09784578-B3DC-41CD-831F-1340E4074A2B}">
      <dgm:prSet phldrT="[Text]"/>
      <dgm:spPr/>
      <dgm:t>
        <a:bodyPr/>
        <a:lstStyle/>
        <a:p>
          <a:r>
            <a:rPr lang="en-US" dirty="0"/>
            <a:t>Obtain data</a:t>
          </a:r>
        </a:p>
      </dgm:t>
    </dgm:pt>
    <dgm:pt modelId="{A36E1C25-F6E4-4AFE-9932-40FA7E48CAFE}" type="parTrans" cxnId="{966678E9-23D4-45F6-9E40-798AA707D5EE}">
      <dgm:prSet/>
      <dgm:spPr/>
      <dgm:t>
        <a:bodyPr/>
        <a:lstStyle/>
        <a:p>
          <a:endParaRPr lang="en-US"/>
        </a:p>
      </dgm:t>
    </dgm:pt>
    <dgm:pt modelId="{E96F0C37-954F-447A-9536-AF3F09BC3007}" type="sibTrans" cxnId="{966678E9-23D4-45F6-9E40-798AA707D5EE}">
      <dgm:prSet/>
      <dgm:spPr/>
      <dgm:t>
        <a:bodyPr/>
        <a:lstStyle/>
        <a:p>
          <a:endParaRPr lang="en-US"/>
        </a:p>
      </dgm:t>
    </dgm:pt>
    <dgm:pt modelId="{260339E2-4F78-413C-9163-9E6C71D6FB59}">
      <dgm:prSet phldrT="[Text]"/>
      <dgm:spPr/>
      <dgm:t>
        <a:bodyPr/>
        <a:lstStyle/>
        <a:p>
          <a:r>
            <a:rPr lang="en-US" dirty="0"/>
            <a:t>Explore &amp; clean data</a:t>
          </a:r>
        </a:p>
      </dgm:t>
    </dgm:pt>
    <dgm:pt modelId="{EC9D179B-354E-458D-AD99-4C911EBC2D51}" type="parTrans" cxnId="{5ADB9409-1853-4A66-9E0A-A03E39F7BE6E}">
      <dgm:prSet/>
      <dgm:spPr/>
      <dgm:t>
        <a:bodyPr/>
        <a:lstStyle/>
        <a:p>
          <a:endParaRPr lang="en-US"/>
        </a:p>
      </dgm:t>
    </dgm:pt>
    <dgm:pt modelId="{BF7AB2CD-C225-47D4-80E8-980B76FC8785}" type="sibTrans" cxnId="{5ADB9409-1853-4A66-9E0A-A03E39F7BE6E}">
      <dgm:prSet/>
      <dgm:spPr/>
      <dgm:t>
        <a:bodyPr/>
        <a:lstStyle/>
        <a:p>
          <a:endParaRPr lang="en-US"/>
        </a:p>
      </dgm:t>
    </dgm:pt>
    <dgm:pt modelId="{385D0202-D250-4307-BA62-CAC1758E2D50}">
      <dgm:prSet phldrT="[Text]"/>
      <dgm:spPr/>
      <dgm:t>
        <a:bodyPr/>
        <a:lstStyle/>
        <a:p>
          <a:r>
            <a:rPr lang="en-US" dirty="0"/>
            <a:t>Determine ML task</a:t>
          </a:r>
        </a:p>
      </dgm:t>
    </dgm:pt>
    <dgm:pt modelId="{42D245D9-EE4C-4159-8976-C339667E68B6}" type="parTrans" cxnId="{57185A3F-9E4F-4A90-837E-9ADC7CB3A90F}">
      <dgm:prSet/>
      <dgm:spPr/>
      <dgm:t>
        <a:bodyPr/>
        <a:lstStyle/>
        <a:p>
          <a:endParaRPr lang="en-US"/>
        </a:p>
      </dgm:t>
    </dgm:pt>
    <dgm:pt modelId="{D0F6EE9F-E354-4B0A-886D-E2AAAFE0B56F}" type="sibTrans" cxnId="{57185A3F-9E4F-4A90-837E-9ADC7CB3A90F}">
      <dgm:prSet/>
      <dgm:spPr/>
      <dgm:t>
        <a:bodyPr/>
        <a:lstStyle/>
        <a:p>
          <a:endParaRPr lang="en-US"/>
        </a:p>
      </dgm:t>
    </dgm:pt>
    <dgm:pt modelId="{7988D775-68CE-454E-B7C4-20C78AC43AF5}">
      <dgm:prSet phldrT="[Text]"/>
      <dgm:spPr/>
      <dgm:t>
        <a:bodyPr/>
        <a:lstStyle/>
        <a:p>
          <a:r>
            <a:rPr lang="en-US" dirty="0"/>
            <a:t>Choose ML methods</a:t>
          </a:r>
        </a:p>
      </dgm:t>
    </dgm:pt>
    <dgm:pt modelId="{9C964FB9-9A33-4BF8-BD04-C4F99CBCCCE8}" type="parTrans" cxnId="{4A8793DC-085F-4B34-8F52-736919AADEB6}">
      <dgm:prSet/>
      <dgm:spPr/>
      <dgm:t>
        <a:bodyPr/>
        <a:lstStyle/>
        <a:p>
          <a:endParaRPr lang="en-US"/>
        </a:p>
      </dgm:t>
    </dgm:pt>
    <dgm:pt modelId="{19625764-1DCF-4CFC-B469-F00538908359}" type="sibTrans" cxnId="{4A8793DC-085F-4B34-8F52-736919AADEB6}">
      <dgm:prSet/>
      <dgm:spPr/>
      <dgm:t>
        <a:bodyPr/>
        <a:lstStyle/>
        <a:p>
          <a:endParaRPr lang="en-US"/>
        </a:p>
      </dgm:t>
    </dgm:pt>
    <dgm:pt modelId="{C2ED7552-89A0-4402-B893-2F537F390EC7}">
      <dgm:prSet phldrT="[Text]"/>
      <dgm:spPr/>
      <dgm:t>
        <a:bodyPr/>
        <a:lstStyle/>
        <a:p>
          <a:r>
            <a:rPr lang="en-US" dirty="0"/>
            <a:t>Apply methods &amp; select final model</a:t>
          </a:r>
        </a:p>
      </dgm:t>
    </dgm:pt>
    <dgm:pt modelId="{3CFCADE9-65CF-4B0D-8ABE-E54C869C2B44}" type="parTrans" cxnId="{8D36410E-C4F7-4574-AF00-DC6DBCAE32BB}">
      <dgm:prSet/>
      <dgm:spPr/>
      <dgm:t>
        <a:bodyPr/>
        <a:lstStyle/>
        <a:p>
          <a:endParaRPr lang="en-US"/>
        </a:p>
      </dgm:t>
    </dgm:pt>
    <dgm:pt modelId="{668F43D3-257F-47FC-819C-92329F6D4472}" type="sibTrans" cxnId="{8D36410E-C4F7-4574-AF00-DC6DBCAE32BB}">
      <dgm:prSet/>
      <dgm:spPr/>
      <dgm:t>
        <a:bodyPr/>
        <a:lstStyle/>
        <a:p>
          <a:endParaRPr lang="en-US"/>
        </a:p>
      </dgm:t>
    </dgm:pt>
    <dgm:pt modelId="{5EB22B1A-8E34-4CBB-9C3E-3854D20797D4}">
      <dgm:prSet phldrT="[Text]"/>
      <dgm:spPr/>
      <dgm:t>
        <a:bodyPr/>
        <a:lstStyle/>
        <a:p>
          <a:r>
            <a:rPr lang="en-US" dirty="0"/>
            <a:t>Evaluate performance</a:t>
          </a:r>
        </a:p>
      </dgm:t>
    </dgm:pt>
    <dgm:pt modelId="{7288C21E-3FF4-4DFF-8968-42ECCAB5E3A7}" type="parTrans" cxnId="{C6A93566-A2A5-4FDB-8F0C-CC8BF0C43757}">
      <dgm:prSet/>
      <dgm:spPr/>
      <dgm:t>
        <a:bodyPr/>
        <a:lstStyle/>
        <a:p>
          <a:endParaRPr lang="en-US"/>
        </a:p>
      </dgm:t>
    </dgm:pt>
    <dgm:pt modelId="{FA4BAA8D-57D8-46EE-9960-4BFAA849B1BA}" type="sibTrans" cxnId="{C6A93566-A2A5-4FDB-8F0C-CC8BF0C43757}">
      <dgm:prSet/>
      <dgm:spPr/>
      <dgm:t>
        <a:bodyPr/>
        <a:lstStyle/>
        <a:p>
          <a:endParaRPr lang="en-US"/>
        </a:p>
      </dgm:t>
    </dgm:pt>
    <dgm:pt modelId="{E0D2AE26-30C7-461A-9E60-6F9A526C8EA4}">
      <dgm:prSet phldrT="[Text]"/>
      <dgm:spPr/>
      <dgm:t>
        <a:bodyPr/>
        <a:lstStyle/>
        <a:p>
          <a:r>
            <a:rPr lang="en-US" dirty="0"/>
            <a:t>Deploy</a:t>
          </a:r>
        </a:p>
      </dgm:t>
    </dgm:pt>
    <dgm:pt modelId="{DDBF7F6F-0C84-428A-BDF7-A4A70252C5DD}" type="parTrans" cxnId="{B6353959-A59B-4771-BCF1-4151132E46F1}">
      <dgm:prSet/>
      <dgm:spPr/>
      <dgm:t>
        <a:bodyPr/>
        <a:lstStyle/>
        <a:p>
          <a:endParaRPr lang="en-US"/>
        </a:p>
      </dgm:t>
    </dgm:pt>
    <dgm:pt modelId="{839939A5-5A9B-4837-B195-F43A9E6D454A}" type="sibTrans" cxnId="{B6353959-A59B-4771-BCF1-4151132E46F1}">
      <dgm:prSet/>
      <dgm:spPr/>
      <dgm:t>
        <a:bodyPr/>
        <a:lstStyle/>
        <a:p>
          <a:endParaRPr lang="en-US"/>
        </a:p>
      </dgm:t>
    </dgm:pt>
    <dgm:pt modelId="{DC45C678-73DC-4112-8BC4-A7FAEB290F76}" type="pres">
      <dgm:prSet presAssocID="{41E76A8F-FCC8-4479-9765-71DF44A01D8F}" presName="CompostProcess" presStyleCnt="0">
        <dgm:presLayoutVars>
          <dgm:dir/>
          <dgm:resizeHandles val="exact"/>
        </dgm:presLayoutVars>
      </dgm:prSet>
      <dgm:spPr/>
    </dgm:pt>
    <dgm:pt modelId="{79985483-C5B4-4B81-9907-8CA83453BC3D}" type="pres">
      <dgm:prSet presAssocID="{41E76A8F-FCC8-4479-9765-71DF44A01D8F}" presName="arrow" presStyleLbl="bgShp" presStyleIdx="0" presStyleCnt="1"/>
      <dgm:spPr/>
    </dgm:pt>
    <dgm:pt modelId="{BA240B7A-8981-4000-920E-35A86CABCB03}" type="pres">
      <dgm:prSet presAssocID="{41E76A8F-FCC8-4479-9765-71DF44A01D8F}" presName="linearProcess" presStyleCnt="0"/>
      <dgm:spPr/>
    </dgm:pt>
    <dgm:pt modelId="{4D5794F0-792F-4840-9CDD-EEF28D270BD9}" type="pres">
      <dgm:prSet presAssocID="{0046D805-87AA-4352-80D6-9152083EC4D9}" presName="textNode" presStyleLbl="node1" presStyleIdx="0" presStyleCnt="8">
        <dgm:presLayoutVars>
          <dgm:bulletEnabled val="1"/>
        </dgm:presLayoutVars>
      </dgm:prSet>
      <dgm:spPr/>
    </dgm:pt>
    <dgm:pt modelId="{DFA83CEE-0B37-4616-B0EF-5C0DC24AA69A}" type="pres">
      <dgm:prSet presAssocID="{06122986-F4CB-4288-B656-D1181F3E6C3F}" presName="sibTrans" presStyleCnt="0"/>
      <dgm:spPr/>
    </dgm:pt>
    <dgm:pt modelId="{B7595BB8-1427-400E-8A7A-297F8F587539}" type="pres">
      <dgm:prSet presAssocID="{09784578-B3DC-41CD-831F-1340E4074A2B}" presName="textNode" presStyleLbl="node1" presStyleIdx="1" presStyleCnt="8">
        <dgm:presLayoutVars>
          <dgm:bulletEnabled val="1"/>
        </dgm:presLayoutVars>
      </dgm:prSet>
      <dgm:spPr/>
    </dgm:pt>
    <dgm:pt modelId="{DB8A08FD-6D81-449E-AF84-DE9CFE5613D7}" type="pres">
      <dgm:prSet presAssocID="{E96F0C37-954F-447A-9536-AF3F09BC3007}" presName="sibTrans" presStyleCnt="0"/>
      <dgm:spPr/>
    </dgm:pt>
    <dgm:pt modelId="{5A3BC8AD-D49E-4D1C-9F97-43252DA36BBD}" type="pres">
      <dgm:prSet presAssocID="{260339E2-4F78-413C-9163-9E6C71D6FB59}" presName="textNode" presStyleLbl="node1" presStyleIdx="2" presStyleCnt="8">
        <dgm:presLayoutVars>
          <dgm:bulletEnabled val="1"/>
        </dgm:presLayoutVars>
      </dgm:prSet>
      <dgm:spPr/>
    </dgm:pt>
    <dgm:pt modelId="{EE87C559-5F8B-47BC-A22F-9C8DBB5C5310}" type="pres">
      <dgm:prSet presAssocID="{BF7AB2CD-C225-47D4-80E8-980B76FC8785}" presName="sibTrans" presStyleCnt="0"/>
      <dgm:spPr/>
    </dgm:pt>
    <dgm:pt modelId="{2BC87E85-BED4-4CF3-8E8B-550331D11748}" type="pres">
      <dgm:prSet presAssocID="{385D0202-D250-4307-BA62-CAC1758E2D50}" presName="textNode" presStyleLbl="node1" presStyleIdx="3" presStyleCnt="8">
        <dgm:presLayoutVars>
          <dgm:bulletEnabled val="1"/>
        </dgm:presLayoutVars>
      </dgm:prSet>
      <dgm:spPr/>
    </dgm:pt>
    <dgm:pt modelId="{025F3309-ADCD-4C1B-B588-9DDE008066ED}" type="pres">
      <dgm:prSet presAssocID="{D0F6EE9F-E354-4B0A-886D-E2AAAFE0B56F}" presName="sibTrans" presStyleCnt="0"/>
      <dgm:spPr/>
    </dgm:pt>
    <dgm:pt modelId="{5E72B1DB-C062-4DF8-8207-45977B1EE7E7}" type="pres">
      <dgm:prSet presAssocID="{7988D775-68CE-454E-B7C4-20C78AC43AF5}" presName="textNode" presStyleLbl="node1" presStyleIdx="4" presStyleCnt="8">
        <dgm:presLayoutVars>
          <dgm:bulletEnabled val="1"/>
        </dgm:presLayoutVars>
      </dgm:prSet>
      <dgm:spPr/>
    </dgm:pt>
    <dgm:pt modelId="{B5089C10-BA97-46AD-8556-5EF691886952}" type="pres">
      <dgm:prSet presAssocID="{19625764-1DCF-4CFC-B469-F00538908359}" presName="sibTrans" presStyleCnt="0"/>
      <dgm:spPr/>
    </dgm:pt>
    <dgm:pt modelId="{CDEE0B78-EB8D-4A61-9AAD-F2902433177D}" type="pres">
      <dgm:prSet presAssocID="{C2ED7552-89A0-4402-B893-2F537F390EC7}" presName="textNode" presStyleLbl="node1" presStyleIdx="5" presStyleCnt="8">
        <dgm:presLayoutVars>
          <dgm:bulletEnabled val="1"/>
        </dgm:presLayoutVars>
      </dgm:prSet>
      <dgm:spPr/>
    </dgm:pt>
    <dgm:pt modelId="{B2DE957C-8928-48C4-BF2F-943C80464508}" type="pres">
      <dgm:prSet presAssocID="{668F43D3-257F-47FC-819C-92329F6D4472}" presName="sibTrans" presStyleCnt="0"/>
      <dgm:spPr/>
    </dgm:pt>
    <dgm:pt modelId="{6A63D5C2-62FB-48A1-9ABB-E5088E06EE62}" type="pres">
      <dgm:prSet presAssocID="{5EB22B1A-8E34-4CBB-9C3E-3854D20797D4}" presName="textNode" presStyleLbl="node1" presStyleIdx="6" presStyleCnt="8">
        <dgm:presLayoutVars>
          <dgm:bulletEnabled val="1"/>
        </dgm:presLayoutVars>
      </dgm:prSet>
      <dgm:spPr/>
    </dgm:pt>
    <dgm:pt modelId="{DD3FFB85-AAEB-4E69-96CC-E75A42EBE3C3}" type="pres">
      <dgm:prSet presAssocID="{FA4BAA8D-57D8-46EE-9960-4BFAA849B1BA}" presName="sibTrans" presStyleCnt="0"/>
      <dgm:spPr/>
    </dgm:pt>
    <dgm:pt modelId="{CF17297F-BABD-45A7-BAE1-C5E1C7713C83}" type="pres">
      <dgm:prSet presAssocID="{E0D2AE26-30C7-461A-9E60-6F9A526C8EA4}" presName="textNode" presStyleLbl="node1" presStyleIdx="7" presStyleCnt="8">
        <dgm:presLayoutVars>
          <dgm:bulletEnabled val="1"/>
        </dgm:presLayoutVars>
      </dgm:prSet>
      <dgm:spPr/>
    </dgm:pt>
  </dgm:ptLst>
  <dgm:cxnLst>
    <dgm:cxn modelId="{5ADB9409-1853-4A66-9E0A-A03E39F7BE6E}" srcId="{41E76A8F-FCC8-4479-9765-71DF44A01D8F}" destId="{260339E2-4F78-413C-9163-9E6C71D6FB59}" srcOrd="2" destOrd="0" parTransId="{EC9D179B-354E-458D-AD99-4C911EBC2D51}" sibTransId="{BF7AB2CD-C225-47D4-80E8-980B76FC8785}"/>
    <dgm:cxn modelId="{8D36410E-C4F7-4574-AF00-DC6DBCAE32BB}" srcId="{41E76A8F-FCC8-4479-9765-71DF44A01D8F}" destId="{C2ED7552-89A0-4402-B893-2F537F390EC7}" srcOrd="5" destOrd="0" parTransId="{3CFCADE9-65CF-4B0D-8ABE-E54C869C2B44}" sibTransId="{668F43D3-257F-47FC-819C-92329F6D4472}"/>
    <dgm:cxn modelId="{36B1992B-037A-49D8-86E9-13F12D344BB0}" type="presOf" srcId="{C2ED7552-89A0-4402-B893-2F537F390EC7}" destId="{CDEE0B78-EB8D-4A61-9AAD-F2902433177D}" srcOrd="0" destOrd="0" presId="urn:microsoft.com/office/officeart/2005/8/layout/hProcess9"/>
    <dgm:cxn modelId="{D2A41138-A6FD-4143-ABB7-19D668C7A7C3}" type="presOf" srcId="{260339E2-4F78-413C-9163-9E6C71D6FB59}" destId="{5A3BC8AD-D49E-4D1C-9F97-43252DA36BBD}" srcOrd="0" destOrd="0" presId="urn:microsoft.com/office/officeart/2005/8/layout/hProcess9"/>
    <dgm:cxn modelId="{57185A3F-9E4F-4A90-837E-9ADC7CB3A90F}" srcId="{41E76A8F-FCC8-4479-9765-71DF44A01D8F}" destId="{385D0202-D250-4307-BA62-CAC1758E2D50}" srcOrd="3" destOrd="0" parTransId="{42D245D9-EE4C-4159-8976-C339667E68B6}" sibTransId="{D0F6EE9F-E354-4B0A-886D-E2AAAFE0B56F}"/>
    <dgm:cxn modelId="{C6A93566-A2A5-4FDB-8F0C-CC8BF0C43757}" srcId="{41E76A8F-FCC8-4479-9765-71DF44A01D8F}" destId="{5EB22B1A-8E34-4CBB-9C3E-3854D20797D4}" srcOrd="6" destOrd="0" parTransId="{7288C21E-3FF4-4DFF-8968-42ECCAB5E3A7}" sibTransId="{FA4BAA8D-57D8-46EE-9960-4BFAA849B1BA}"/>
    <dgm:cxn modelId="{B6353959-A59B-4771-BCF1-4151132E46F1}" srcId="{41E76A8F-FCC8-4479-9765-71DF44A01D8F}" destId="{E0D2AE26-30C7-461A-9E60-6F9A526C8EA4}" srcOrd="7" destOrd="0" parTransId="{DDBF7F6F-0C84-428A-BDF7-A4A70252C5DD}" sibTransId="{839939A5-5A9B-4837-B195-F43A9E6D454A}"/>
    <dgm:cxn modelId="{BDE7927F-323A-4A2E-828E-672AE4B32BE9}" type="presOf" srcId="{385D0202-D250-4307-BA62-CAC1758E2D50}" destId="{2BC87E85-BED4-4CF3-8E8B-550331D11748}" srcOrd="0" destOrd="0" presId="urn:microsoft.com/office/officeart/2005/8/layout/hProcess9"/>
    <dgm:cxn modelId="{4DBD638D-DBF1-4003-96D9-63D43887356B}" type="presOf" srcId="{09784578-B3DC-41CD-831F-1340E4074A2B}" destId="{B7595BB8-1427-400E-8A7A-297F8F587539}" srcOrd="0" destOrd="0" presId="urn:microsoft.com/office/officeart/2005/8/layout/hProcess9"/>
    <dgm:cxn modelId="{BE4447A2-B16F-49CB-8FEE-9E073FD7C497}" srcId="{41E76A8F-FCC8-4479-9765-71DF44A01D8F}" destId="{0046D805-87AA-4352-80D6-9152083EC4D9}" srcOrd="0" destOrd="0" parTransId="{FD5B4810-5C8F-4C76-AB5A-DD6CD845EA76}" sibTransId="{06122986-F4CB-4288-B656-D1181F3E6C3F}"/>
    <dgm:cxn modelId="{9E811EC9-8657-427C-BA83-525CC879A9B6}" type="presOf" srcId="{41E76A8F-FCC8-4479-9765-71DF44A01D8F}" destId="{DC45C678-73DC-4112-8BC4-A7FAEB290F76}" srcOrd="0" destOrd="0" presId="urn:microsoft.com/office/officeart/2005/8/layout/hProcess9"/>
    <dgm:cxn modelId="{D94DB7CB-7319-4B35-BCF2-21F52F9B7C14}" type="presOf" srcId="{7988D775-68CE-454E-B7C4-20C78AC43AF5}" destId="{5E72B1DB-C062-4DF8-8207-45977B1EE7E7}" srcOrd="0" destOrd="0" presId="urn:microsoft.com/office/officeart/2005/8/layout/hProcess9"/>
    <dgm:cxn modelId="{5C20F2CE-5121-475F-BEFC-C10C10DB1B56}" type="presOf" srcId="{5EB22B1A-8E34-4CBB-9C3E-3854D20797D4}" destId="{6A63D5C2-62FB-48A1-9ABB-E5088E06EE62}" srcOrd="0" destOrd="0" presId="urn:microsoft.com/office/officeart/2005/8/layout/hProcess9"/>
    <dgm:cxn modelId="{498A55DB-A75C-4EA3-B15D-19FEF7A419AC}" type="presOf" srcId="{0046D805-87AA-4352-80D6-9152083EC4D9}" destId="{4D5794F0-792F-4840-9CDD-EEF28D270BD9}" srcOrd="0" destOrd="0" presId="urn:microsoft.com/office/officeart/2005/8/layout/hProcess9"/>
    <dgm:cxn modelId="{4A8793DC-085F-4B34-8F52-736919AADEB6}" srcId="{41E76A8F-FCC8-4479-9765-71DF44A01D8F}" destId="{7988D775-68CE-454E-B7C4-20C78AC43AF5}" srcOrd="4" destOrd="0" parTransId="{9C964FB9-9A33-4BF8-BD04-C4F99CBCCCE8}" sibTransId="{19625764-1DCF-4CFC-B469-F00538908359}"/>
    <dgm:cxn modelId="{966678E9-23D4-45F6-9E40-798AA707D5EE}" srcId="{41E76A8F-FCC8-4479-9765-71DF44A01D8F}" destId="{09784578-B3DC-41CD-831F-1340E4074A2B}" srcOrd="1" destOrd="0" parTransId="{A36E1C25-F6E4-4AFE-9932-40FA7E48CAFE}" sibTransId="{E96F0C37-954F-447A-9536-AF3F09BC3007}"/>
    <dgm:cxn modelId="{EF7AF0F6-41C8-42D6-83E9-E1F7BD64DC4D}" type="presOf" srcId="{E0D2AE26-30C7-461A-9E60-6F9A526C8EA4}" destId="{CF17297F-BABD-45A7-BAE1-C5E1C7713C83}" srcOrd="0" destOrd="0" presId="urn:microsoft.com/office/officeart/2005/8/layout/hProcess9"/>
    <dgm:cxn modelId="{3AEBB439-85B6-4619-9820-E92F6B4C0455}" type="presParOf" srcId="{DC45C678-73DC-4112-8BC4-A7FAEB290F76}" destId="{79985483-C5B4-4B81-9907-8CA83453BC3D}" srcOrd="0" destOrd="0" presId="urn:microsoft.com/office/officeart/2005/8/layout/hProcess9"/>
    <dgm:cxn modelId="{9100331B-2093-48B3-A67C-C762E99D60FC}" type="presParOf" srcId="{DC45C678-73DC-4112-8BC4-A7FAEB290F76}" destId="{BA240B7A-8981-4000-920E-35A86CABCB03}" srcOrd="1" destOrd="0" presId="urn:microsoft.com/office/officeart/2005/8/layout/hProcess9"/>
    <dgm:cxn modelId="{032A7F9E-C6E2-444E-8771-C88E903B2731}" type="presParOf" srcId="{BA240B7A-8981-4000-920E-35A86CABCB03}" destId="{4D5794F0-792F-4840-9CDD-EEF28D270BD9}" srcOrd="0" destOrd="0" presId="urn:microsoft.com/office/officeart/2005/8/layout/hProcess9"/>
    <dgm:cxn modelId="{F64B0F41-F123-4323-A070-0A47F733DD14}" type="presParOf" srcId="{BA240B7A-8981-4000-920E-35A86CABCB03}" destId="{DFA83CEE-0B37-4616-B0EF-5C0DC24AA69A}" srcOrd="1" destOrd="0" presId="urn:microsoft.com/office/officeart/2005/8/layout/hProcess9"/>
    <dgm:cxn modelId="{0156EEB2-57AD-46F7-86BE-1DA5C5DC0EF2}" type="presParOf" srcId="{BA240B7A-8981-4000-920E-35A86CABCB03}" destId="{B7595BB8-1427-400E-8A7A-297F8F587539}" srcOrd="2" destOrd="0" presId="urn:microsoft.com/office/officeart/2005/8/layout/hProcess9"/>
    <dgm:cxn modelId="{790538B8-367E-414F-BE3B-DE5D9A17058D}" type="presParOf" srcId="{BA240B7A-8981-4000-920E-35A86CABCB03}" destId="{DB8A08FD-6D81-449E-AF84-DE9CFE5613D7}" srcOrd="3" destOrd="0" presId="urn:microsoft.com/office/officeart/2005/8/layout/hProcess9"/>
    <dgm:cxn modelId="{6920DBEA-F86E-4B40-99FF-0A3D7A84DC3F}" type="presParOf" srcId="{BA240B7A-8981-4000-920E-35A86CABCB03}" destId="{5A3BC8AD-D49E-4D1C-9F97-43252DA36BBD}" srcOrd="4" destOrd="0" presId="urn:microsoft.com/office/officeart/2005/8/layout/hProcess9"/>
    <dgm:cxn modelId="{2C1D5A1E-EC3A-451B-9A3B-2AD11A8018DB}" type="presParOf" srcId="{BA240B7A-8981-4000-920E-35A86CABCB03}" destId="{EE87C559-5F8B-47BC-A22F-9C8DBB5C5310}" srcOrd="5" destOrd="0" presId="urn:microsoft.com/office/officeart/2005/8/layout/hProcess9"/>
    <dgm:cxn modelId="{C84DB733-6DA5-46EF-A4AE-6204F15F3145}" type="presParOf" srcId="{BA240B7A-8981-4000-920E-35A86CABCB03}" destId="{2BC87E85-BED4-4CF3-8E8B-550331D11748}" srcOrd="6" destOrd="0" presId="urn:microsoft.com/office/officeart/2005/8/layout/hProcess9"/>
    <dgm:cxn modelId="{F1757EED-0419-4057-A414-AD470D9D08BB}" type="presParOf" srcId="{BA240B7A-8981-4000-920E-35A86CABCB03}" destId="{025F3309-ADCD-4C1B-B588-9DDE008066ED}" srcOrd="7" destOrd="0" presId="urn:microsoft.com/office/officeart/2005/8/layout/hProcess9"/>
    <dgm:cxn modelId="{31A94A6E-3707-4FF9-836E-615B1C08E24D}" type="presParOf" srcId="{BA240B7A-8981-4000-920E-35A86CABCB03}" destId="{5E72B1DB-C062-4DF8-8207-45977B1EE7E7}" srcOrd="8" destOrd="0" presId="urn:microsoft.com/office/officeart/2005/8/layout/hProcess9"/>
    <dgm:cxn modelId="{2088CAA2-AA74-413D-9F9E-C57371C291F4}" type="presParOf" srcId="{BA240B7A-8981-4000-920E-35A86CABCB03}" destId="{B5089C10-BA97-46AD-8556-5EF691886952}" srcOrd="9" destOrd="0" presId="urn:microsoft.com/office/officeart/2005/8/layout/hProcess9"/>
    <dgm:cxn modelId="{9C385EAE-3C17-4629-8C9B-8B868C5517C3}" type="presParOf" srcId="{BA240B7A-8981-4000-920E-35A86CABCB03}" destId="{CDEE0B78-EB8D-4A61-9AAD-F2902433177D}" srcOrd="10" destOrd="0" presId="urn:microsoft.com/office/officeart/2005/8/layout/hProcess9"/>
    <dgm:cxn modelId="{EA16F4B5-D163-49D7-A639-2FF2BB4DB554}" type="presParOf" srcId="{BA240B7A-8981-4000-920E-35A86CABCB03}" destId="{B2DE957C-8928-48C4-BF2F-943C80464508}" srcOrd="11" destOrd="0" presId="urn:microsoft.com/office/officeart/2005/8/layout/hProcess9"/>
    <dgm:cxn modelId="{CA68F865-38B7-402A-A854-18C77A1EC897}" type="presParOf" srcId="{BA240B7A-8981-4000-920E-35A86CABCB03}" destId="{6A63D5C2-62FB-48A1-9ABB-E5088E06EE62}" srcOrd="12" destOrd="0" presId="urn:microsoft.com/office/officeart/2005/8/layout/hProcess9"/>
    <dgm:cxn modelId="{AF1AC138-EE71-40D9-A971-CBF796F45BDA}" type="presParOf" srcId="{BA240B7A-8981-4000-920E-35A86CABCB03}" destId="{DD3FFB85-AAEB-4E69-96CC-E75A42EBE3C3}" srcOrd="13" destOrd="0" presId="urn:microsoft.com/office/officeart/2005/8/layout/hProcess9"/>
    <dgm:cxn modelId="{2AA7256A-F12F-4356-BE88-13E58FCFE6B6}" type="presParOf" srcId="{BA240B7A-8981-4000-920E-35A86CABCB03}" destId="{CF17297F-BABD-45A7-BAE1-C5E1C7713C83}" srcOrd="1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85483-C5B4-4B81-9907-8CA83453BC3D}">
      <dsp:nvSpPr>
        <dsp:cNvPr id="0" name=""/>
        <dsp:cNvSpPr/>
      </dsp:nvSpPr>
      <dsp:spPr>
        <a:xfrm>
          <a:off x="617219" y="0"/>
          <a:ext cx="6995160" cy="45259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5794F0-792F-4840-9CDD-EEF28D270BD9}">
      <dsp:nvSpPr>
        <dsp:cNvPr id="0" name=""/>
        <dsp:cNvSpPr/>
      </dsp:nvSpPr>
      <dsp:spPr>
        <a:xfrm>
          <a:off x="326"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Define purpose</a:t>
          </a:r>
        </a:p>
      </dsp:txBody>
      <dsp:txXfrm>
        <a:off x="48434" y="1405896"/>
        <a:ext cx="889286" cy="1714168"/>
      </dsp:txXfrm>
    </dsp:sp>
    <dsp:sp modelId="{B7595BB8-1427-400E-8A7A-297F8F587539}">
      <dsp:nvSpPr>
        <dsp:cNvPr id="0" name=""/>
        <dsp:cNvSpPr/>
      </dsp:nvSpPr>
      <dsp:spPr>
        <a:xfrm>
          <a:off x="1035104"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Obtain data</a:t>
          </a:r>
        </a:p>
      </dsp:txBody>
      <dsp:txXfrm>
        <a:off x="1083212" y="1405896"/>
        <a:ext cx="889286" cy="1714168"/>
      </dsp:txXfrm>
    </dsp:sp>
    <dsp:sp modelId="{5A3BC8AD-D49E-4D1C-9F97-43252DA36BBD}">
      <dsp:nvSpPr>
        <dsp:cNvPr id="0" name=""/>
        <dsp:cNvSpPr/>
      </dsp:nvSpPr>
      <dsp:spPr>
        <a:xfrm>
          <a:off x="2069882"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Explore &amp; clean data</a:t>
          </a:r>
        </a:p>
      </dsp:txBody>
      <dsp:txXfrm>
        <a:off x="2117990" y="1405896"/>
        <a:ext cx="889286" cy="1714168"/>
      </dsp:txXfrm>
    </dsp:sp>
    <dsp:sp modelId="{2BC87E85-BED4-4CF3-8E8B-550331D11748}">
      <dsp:nvSpPr>
        <dsp:cNvPr id="0" name=""/>
        <dsp:cNvSpPr/>
      </dsp:nvSpPr>
      <dsp:spPr>
        <a:xfrm>
          <a:off x="3104659"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Determine ML task</a:t>
          </a:r>
        </a:p>
      </dsp:txBody>
      <dsp:txXfrm>
        <a:off x="3152767" y="1405896"/>
        <a:ext cx="889286" cy="1714168"/>
      </dsp:txXfrm>
    </dsp:sp>
    <dsp:sp modelId="{5E72B1DB-C062-4DF8-8207-45977B1EE7E7}">
      <dsp:nvSpPr>
        <dsp:cNvPr id="0" name=""/>
        <dsp:cNvSpPr/>
      </dsp:nvSpPr>
      <dsp:spPr>
        <a:xfrm>
          <a:off x="4139437"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Choose ML methods</a:t>
          </a:r>
        </a:p>
      </dsp:txBody>
      <dsp:txXfrm>
        <a:off x="4187545" y="1405896"/>
        <a:ext cx="889286" cy="1714168"/>
      </dsp:txXfrm>
    </dsp:sp>
    <dsp:sp modelId="{CDEE0B78-EB8D-4A61-9AAD-F2902433177D}">
      <dsp:nvSpPr>
        <dsp:cNvPr id="0" name=""/>
        <dsp:cNvSpPr/>
      </dsp:nvSpPr>
      <dsp:spPr>
        <a:xfrm>
          <a:off x="5174215"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Apply methods &amp; select final model</a:t>
          </a:r>
        </a:p>
      </dsp:txBody>
      <dsp:txXfrm>
        <a:off x="5222323" y="1405896"/>
        <a:ext cx="889286" cy="1714168"/>
      </dsp:txXfrm>
    </dsp:sp>
    <dsp:sp modelId="{6A63D5C2-62FB-48A1-9ABB-E5088E06EE62}">
      <dsp:nvSpPr>
        <dsp:cNvPr id="0" name=""/>
        <dsp:cNvSpPr/>
      </dsp:nvSpPr>
      <dsp:spPr>
        <a:xfrm>
          <a:off x="6208993"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Evaluate performance</a:t>
          </a:r>
        </a:p>
      </dsp:txBody>
      <dsp:txXfrm>
        <a:off x="6257101" y="1405896"/>
        <a:ext cx="889286" cy="1714168"/>
      </dsp:txXfrm>
    </dsp:sp>
    <dsp:sp modelId="{CF17297F-BABD-45A7-BAE1-C5E1C7713C83}">
      <dsp:nvSpPr>
        <dsp:cNvPr id="0" name=""/>
        <dsp:cNvSpPr/>
      </dsp:nvSpPr>
      <dsp:spPr>
        <a:xfrm>
          <a:off x="7243770" y="1357788"/>
          <a:ext cx="985502" cy="181038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Deploy</a:t>
          </a:r>
        </a:p>
      </dsp:txBody>
      <dsp:txXfrm>
        <a:off x="7291878" y="1405896"/>
        <a:ext cx="889286" cy="17141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ED8B2-5347-43B4-A2A0-4AA40B083EE5}" type="datetimeFigureOut">
              <a:rPr lang="en-US" smtClean="0"/>
              <a:t>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1C839-2077-4BEE-8219-CB19091B1CF0}" type="slidenum">
              <a:rPr lang="en-US" smtClean="0"/>
              <a:t>‹#›</a:t>
            </a:fld>
            <a:endParaRPr lang="en-US"/>
          </a:p>
        </p:txBody>
      </p:sp>
    </p:spTree>
    <p:extLst>
      <p:ext uri="{BB962C8B-B14F-4D97-AF65-F5344CB8AC3E}">
        <p14:creationId xmlns:p14="http://schemas.microsoft.com/office/powerpoint/2010/main" val="340891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https://www.socr.umich.edu/people/dinov/courses/DSPA_Topics.html</a:t>
            </a:r>
          </a:p>
        </p:txBody>
      </p:sp>
      <p:sp>
        <p:nvSpPr>
          <p:cNvPr id="4" name="Slide Number Placeholder 3"/>
          <p:cNvSpPr>
            <a:spLocks noGrp="1"/>
          </p:cNvSpPr>
          <p:nvPr>
            <p:ph type="sldNum" sz="quarter" idx="5"/>
          </p:nvPr>
        </p:nvSpPr>
        <p:spPr/>
        <p:txBody>
          <a:bodyPr/>
          <a:lstStyle/>
          <a:p>
            <a:fld id="{EE61C839-2077-4BEE-8219-CB19091B1CF0}" type="slidenum">
              <a:rPr lang="en-US" smtClean="0"/>
              <a:t>1</a:t>
            </a:fld>
            <a:endParaRPr lang="en-US"/>
          </a:p>
        </p:txBody>
      </p:sp>
    </p:spTree>
    <p:extLst>
      <p:ext uri="{BB962C8B-B14F-4D97-AF65-F5344CB8AC3E}">
        <p14:creationId xmlns:p14="http://schemas.microsoft.com/office/powerpoint/2010/main" val="4068383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P.17, </a:t>
            </a:r>
            <a:r>
              <a:rPr lang="en-US" dirty="0" err="1"/>
              <a:t>Shmueli</a:t>
            </a:r>
            <a:r>
              <a:rPr lang="en-US" dirty="0"/>
              <a:t>, Machine Learning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17</a:t>
            </a:fld>
            <a:endParaRPr lang="en-US"/>
          </a:p>
        </p:txBody>
      </p:sp>
    </p:spTree>
    <p:extLst>
      <p:ext uri="{BB962C8B-B14F-4D97-AF65-F5344CB8AC3E}">
        <p14:creationId xmlns:p14="http://schemas.microsoft.com/office/powerpoint/2010/main" val="4027872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P.21, </a:t>
            </a:r>
            <a:r>
              <a:rPr lang="en-US" dirty="0" err="1"/>
              <a:t>Shmueli</a:t>
            </a:r>
            <a:r>
              <a:rPr lang="en-US" dirty="0"/>
              <a:t>, Machine Learning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19</a:t>
            </a:fld>
            <a:endParaRPr lang="en-US"/>
          </a:p>
        </p:txBody>
      </p:sp>
    </p:spTree>
    <p:extLst>
      <p:ext uri="{BB962C8B-B14F-4D97-AF65-F5344CB8AC3E}">
        <p14:creationId xmlns:p14="http://schemas.microsoft.com/office/powerpoint/2010/main" val="22575551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P.41, </a:t>
            </a:r>
            <a:r>
              <a:rPr lang="en-US" dirty="0" err="1"/>
              <a:t>Shmueli</a:t>
            </a:r>
            <a:r>
              <a:rPr lang="en-US" dirty="0"/>
              <a:t>, Machine Learning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20</a:t>
            </a:fld>
            <a:endParaRPr lang="en-US"/>
          </a:p>
        </p:txBody>
      </p:sp>
    </p:spTree>
    <p:extLst>
      <p:ext uri="{BB962C8B-B14F-4D97-AF65-F5344CB8AC3E}">
        <p14:creationId xmlns:p14="http://schemas.microsoft.com/office/powerpoint/2010/main" val="462690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 OF VARIABLES IN WEST ROXBURY (BOSTON) HOME VALUE DATASET</a:t>
            </a:r>
          </a:p>
          <a:p>
            <a:r>
              <a:rPr lang="en-US" dirty="0"/>
              <a:t>TOTAL VALUE Total assessed value for property, in thousands of USD</a:t>
            </a:r>
          </a:p>
          <a:p>
            <a:r>
              <a:rPr lang="en-US" dirty="0"/>
              <a:t>TAX </a:t>
            </a:r>
            <a:r>
              <a:rPr lang="en-US" dirty="0" err="1"/>
              <a:t>Tax</a:t>
            </a:r>
            <a:r>
              <a:rPr lang="en-US" dirty="0"/>
              <a:t> bill amount based on total assessed value multiplied by the tax rate, in USD</a:t>
            </a:r>
          </a:p>
          <a:p>
            <a:r>
              <a:rPr lang="en-US" dirty="0"/>
              <a:t>LOT SQ FT Total lot size of parcel in square feet</a:t>
            </a:r>
          </a:p>
          <a:p>
            <a:r>
              <a:rPr lang="en-US" dirty="0"/>
              <a:t>YR BUILT Year the property was built</a:t>
            </a:r>
          </a:p>
          <a:p>
            <a:r>
              <a:rPr lang="en-US" dirty="0"/>
              <a:t>GROSS AREA Gross floor area</a:t>
            </a:r>
          </a:p>
          <a:p>
            <a:r>
              <a:rPr lang="en-US" dirty="0"/>
              <a:t>LIVING AREA Total living area for residential properties (ft2)</a:t>
            </a:r>
          </a:p>
          <a:p>
            <a:r>
              <a:rPr lang="en-US" dirty="0"/>
              <a:t>FLOORS Number of floors</a:t>
            </a:r>
          </a:p>
          <a:p>
            <a:r>
              <a:rPr lang="en-US" dirty="0"/>
              <a:t>ROOMS Total number of rooms</a:t>
            </a:r>
          </a:p>
          <a:p>
            <a:r>
              <a:rPr lang="en-US" dirty="0"/>
              <a:t>BEDROOMS Total number of bedrooms</a:t>
            </a:r>
          </a:p>
          <a:p>
            <a:r>
              <a:rPr lang="en-US" dirty="0"/>
              <a:t>FULL BATH Total number of full baths</a:t>
            </a:r>
          </a:p>
          <a:p>
            <a:r>
              <a:rPr lang="en-US" dirty="0"/>
              <a:t>HALF BATH Total number of half baths</a:t>
            </a:r>
          </a:p>
          <a:p>
            <a:r>
              <a:rPr lang="en-US" dirty="0"/>
              <a:t>KITCHEN Total number of kitchens</a:t>
            </a:r>
          </a:p>
          <a:p>
            <a:r>
              <a:rPr lang="en-US" dirty="0"/>
              <a:t>FIREPLACE Total number of fireplaces</a:t>
            </a:r>
          </a:p>
          <a:p>
            <a:r>
              <a:rPr lang="en-US" dirty="0"/>
              <a:t>REMODEL When the house was remodeled (Recent/Old/None)</a:t>
            </a:r>
          </a:p>
        </p:txBody>
      </p:sp>
      <p:sp>
        <p:nvSpPr>
          <p:cNvPr id="4" name="Slide Number Placeholder 3"/>
          <p:cNvSpPr>
            <a:spLocks noGrp="1"/>
          </p:cNvSpPr>
          <p:nvPr>
            <p:ph type="sldNum" sz="quarter" idx="5"/>
          </p:nvPr>
        </p:nvSpPr>
        <p:spPr/>
        <p:txBody>
          <a:bodyPr/>
          <a:lstStyle/>
          <a:p>
            <a:fld id="{EE61C839-2077-4BEE-8219-CB19091B1CF0}" type="slidenum">
              <a:rPr lang="en-US" smtClean="0"/>
              <a:t>21</a:t>
            </a:fld>
            <a:endParaRPr lang="en-US"/>
          </a:p>
        </p:txBody>
      </p:sp>
    </p:spTree>
    <p:extLst>
      <p:ext uri="{BB962C8B-B14F-4D97-AF65-F5344CB8AC3E}">
        <p14:creationId xmlns:p14="http://schemas.microsoft.com/office/powerpoint/2010/main" val="3999762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475F8F-677A-48F9-9090-D17E45207AF7}" type="slidenum">
              <a:rPr lang="en-US" smtClean="0"/>
              <a:t>24</a:t>
            </a:fld>
            <a:endParaRPr lang="en-US"/>
          </a:p>
        </p:txBody>
      </p:sp>
    </p:spTree>
    <p:extLst>
      <p:ext uri="{BB962C8B-B14F-4D97-AF65-F5344CB8AC3E}">
        <p14:creationId xmlns:p14="http://schemas.microsoft.com/office/powerpoint/2010/main" val="2390291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Ivo </a:t>
            </a:r>
            <a:r>
              <a:rPr lang="en-US" dirty="0" err="1"/>
              <a:t>Dinov</a:t>
            </a:r>
            <a:r>
              <a:rPr lang="en-US" dirty="0"/>
              <a:t>, Data Science and Predictive Analytics</a:t>
            </a:r>
          </a:p>
          <a:p>
            <a:r>
              <a:rPr lang="en-US" dirty="0" err="1"/>
              <a:t>Galit</a:t>
            </a:r>
            <a:r>
              <a:rPr lang="en-US" dirty="0"/>
              <a:t> </a:t>
            </a:r>
            <a:r>
              <a:rPr lang="en-US" dirty="0" err="1"/>
              <a:t>Shmueli</a:t>
            </a:r>
            <a:r>
              <a:rPr lang="en-US" dirty="0"/>
              <a:t>, Machine Learning for Business Analytics</a:t>
            </a:r>
          </a:p>
        </p:txBody>
      </p:sp>
      <p:sp>
        <p:nvSpPr>
          <p:cNvPr id="4" name="Slide Number Placeholder 3"/>
          <p:cNvSpPr>
            <a:spLocks noGrp="1"/>
          </p:cNvSpPr>
          <p:nvPr>
            <p:ph type="sldNum" sz="quarter" idx="5"/>
          </p:nvPr>
        </p:nvSpPr>
        <p:spPr/>
        <p:txBody>
          <a:bodyPr/>
          <a:lstStyle/>
          <a:p>
            <a:fld id="{EE61C839-2077-4BEE-8219-CB19091B1CF0}" type="slidenum">
              <a:rPr lang="en-US" smtClean="0"/>
              <a:t>29</a:t>
            </a:fld>
            <a:endParaRPr lang="en-US"/>
          </a:p>
        </p:txBody>
      </p:sp>
    </p:spTree>
    <p:extLst>
      <p:ext uri="{BB962C8B-B14F-4D97-AF65-F5344CB8AC3E}">
        <p14:creationId xmlns:p14="http://schemas.microsoft.com/office/powerpoint/2010/main" val="4223328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3</a:t>
            </a:fld>
            <a:endParaRPr lang="en-US"/>
          </a:p>
        </p:txBody>
      </p:sp>
    </p:spTree>
    <p:extLst>
      <p:ext uri="{BB962C8B-B14F-4D97-AF65-F5344CB8AC3E}">
        <p14:creationId xmlns:p14="http://schemas.microsoft.com/office/powerpoint/2010/main" val="2854611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Foster Provost &amp; Tom Fawcett, Data Science for Business</a:t>
            </a:r>
          </a:p>
          <a:p>
            <a:endParaRPr lang="en-US" dirty="0"/>
          </a:p>
          <a:p>
            <a:r>
              <a:rPr lang="en-US" dirty="0"/>
              <a:t>https://en.wikipedia.org/wiki/Hurricane_Frances</a:t>
            </a:r>
          </a:p>
          <a:p>
            <a:r>
              <a:rPr lang="en-US" dirty="0"/>
              <a:t>Hurricane Frances (formed 8/24/2004), The second most intense tropical cyclone in the Atlantic during 2004 and proved to be very destructive in Florida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https://en.wikipedia.org/wiki/Hurricane_Charley</a:t>
            </a:r>
          </a:p>
          <a:p>
            <a:r>
              <a:rPr lang="en-US" dirty="0"/>
              <a:t>Hurricane Charley (formed 8/9/2004), The first of four separate hurricanes to impact or strike Florida during 2004, along with Frances, Ivan and Jeanne, as well as one of the strongest hurricanes ever to strike the United States</a:t>
            </a:r>
          </a:p>
          <a:p>
            <a:endParaRPr lang="en-US" dirty="0"/>
          </a:p>
        </p:txBody>
      </p:sp>
      <p:sp>
        <p:nvSpPr>
          <p:cNvPr id="4" name="Slide Number Placeholder 3"/>
          <p:cNvSpPr>
            <a:spLocks noGrp="1"/>
          </p:cNvSpPr>
          <p:nvPr>
            <p:ph type="sldNum" sz="quarter" idx="5"/>
          </p:nvPr>
        </p:nvSpPr>
        <p:spPr/>
        <p:txBody>
          <a:bodyPr/>
          <a:lstStyle/>
          <a:p>
            <a:fld id="{EE61C839-2077-4BEE-8219-CB19091B1CF0}" type="slidenum">
              <a:rPr lang="en-US" smtClean="0"/>
              <a:t>4</a:t>
            </a:fld>
            <a:endParaRPr lang="en-US"/>
          </a:p>
        </p:txBody>
      </p:sp>
    </p:spTree>
    <p:extLst>
      <p:ext uri="{BB962C8B-B14F-4D97-AF65-F5344CB8AC3E}">
        <p14:creationId xmlns:p14="http://schemas.microsoft.com/office/powerpoint/2010/main" val="2126825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Foster Provost &amp; Tom Fawcett, Data Science for Business</a:t>
            </a:r>
          </a:p>
        </p:txBody>
      </p:sp>
      <p:sp>
        <p:nvSpPr>
          <p:cNvPr id="4" name="Slide Number Placeholder 3"/>
          <p:cNvSpPr>
            <a:spLocks noGrp="1"/>
          </p:cNvSpPr>
          <p:nvPr>
            <p:ph type="sldNum" sz="quarter" idx="5"/>
          </p:nvPr>
        </p:nvSpPr>
        <p:spPr/>
        <p:txBody>
          <a:bodyPr/>
          <a:lstStyle/>
          <a:p>
            <a:fld id="{EE61C839-2077-4BEE-8219-CB19091B1CF0}" type="slidenum">
              <a:rPr lang="en-US" smtClean="0"/>
              <a:t>5</a:t>
            </a:fld>
            <a:endParaRPr lang="en-US"/>
          </a:p>
        </p:txBody>
      </p:sp>
    </p:spTree>
    <p:extLst>
      <p:ext uri="{BB962C8B-B14F-4D97-AF65-F5344CB8AC3E}">
        <p14:creationId xmlns:p14="http://schemas.microsoft.com/office/powerpoint/2010/main" val="1038163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Foster Provost &amp; Tom Fawcett, Data Science for Business</a:t>
            </a:r>
          </a:p>
        </p:txBody>
      </p:sp>
      <p:sp>
        <p:nvSpPr>
          <p:cNvPr id="4" name="Slide Number Placeholder 3"/>
          <p:cNvSpPr>
            <a:spLocks noGrp="1"/>
          </p:cNvSpPr>
          <p:nvPr>
            <p:ph type="sldNum" sz="quarter" idx="5"/>
          </p:nvPr>
        </p:nvSpPr>
        <p:spPr/>
        <p:txBody>
          <a:bodyPr/>
          <a:lstStyle/>
          <a:p>
            <a:fld id="{EE61C839-2077-4BEE-8219-CB19091B1CF0}" type="slidenum">
              <a:rPr lang="en-US" smtClean="0"/>
              <a:t>6</a:t>
            </a:fld>
            <a:endParaRPr lang="en-US"/>
          </a:p>
        </p:txBody>
      </p:sp>
    </p:spTree>
    <p:extLst>
      <p:ext uri="{BB962C8B-B14F-4D97-AF65-F5344CB8AC3E}">
        <p14:creationId xmlns:p14="http://schemas.microsoft.com/office/powerpoint/2010/main" val="2254237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P.131, </a:t>
            </a:r>
            <a:r>
              <a:rPr lang="en-US" dirty="0" err="1"/>
              <a:t>Shmueli</a:t>
            </a:r>
            <a:r>
              <a:rPr lang="en-US" dirty="0"/>
              <a:t>, Machine Learning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11</a:t>
            </a:fld>
            <a:endParaRPr lang="en-US"/>
          </a:p>
        </p:txBody>
      </p:sp>
    </p:spTree>
    <p:extLst>
      <p:ext uri="{BB962C8B-B14F-4D97-AF65-F5344CB8AC3E}">
        <p14:creationId xmlns:p14="http://schemas.microsoft.com/office/powerpoint/2010/main" val="193950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P.139, </a:t>
            </a:r>
            <a:r>
              <a:rPr lang="en-US" dirty="0" err="1"/>
              <a:t>Shmueli</a:t>
            </a:r>
            <a:r>
              <a:rPr lang="en-US" dirty="0"/>
              <a:t>, Machine Learning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12</a:t>
            </a:fld>
            <a:endParaRPr lang="en-US"/>
          </a:p>
        </p:txBody>
      </p:sp>
    </p:spTree>
    <p:extLst>
      <p:ext uri="{BB962C8B-B14F-4D97-AF65-F5344CB8AC3E}">
        <p14:creationId xmlns:p14="http://schemas.microsoft.com/office/powerpoint/2010/main" val="1147596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P.143, </a:t>
            </a:r>
            <a:r>
              <a:rPr lang="en-US" dirty="0" err="1"/>
              <a:t>Shmueli</a:t>
            </a:r>
            <a:r>
              <a:rPr lang="en-US" dirty="0"/>
              <a:t>, Machine Learning for Business Analytics: Concepts, Techniques, and Applications in R</a:t>
            </a:r>
          </a:p>
        </p:txBody>
      </p:sp>
      <p:sp>
        <p:nvSpPr>
          <p:cNvPr id="4" name="Slide Number Placeholder 3"/>
          <p:cNvSpPr>
            <a:spLocks noGrp="1"/>
          </p:cNvSpPr>
          <p:nvPr>
            <p:ph type="sldNum" sz="quarter" idx="5"/>
          </p:nvPr>
        </p:nvSpPr>
        <p:spPr/>
        <p:txBody>
          <a:bodyPr/>
          <a:lstStyle/>
          <a:p>
            <a:fld id="{EE61C839-2077-4BEE-8219-CB19091B1CF0}" type="slidenum">
              <a:rPr lang="en-US" smtClean="0"/>
              <a:t>13</a:t>
            </a:fld>
            <a:endParaRPr lang="en-US"/>
          </a:p>
        </p:txBody>
      </p:sp>
    </p:spTree>
    <p:extLst>
      <p:ext uri="{BB962C8B-B14F-4D97-AF65-F5344CB8AC3E}">
        <p14:creationId xmlns:p14="http://schemas.microsoft.com/office/powerpoint/2010/main" val="59248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patientID</a:t>
            </a:r>
            <a:r>
              <a:rPr lang="en-US" dirty="0"/>
              <a:t> &lt;- c(1, 2, 3, 4)</a:t>
            </a:r>
          </a:p>
          <a:p>
            <a:r>
              <a:rPr lang="en-US" dirty="0" err="1"/>
              <a:t>admDate</a:t>
            </a:r>
            <a:r>
              <a:rPr lang="en-US" dirty="0"/>
              <a:t> &lt;- c("10/15/2018", "11/01/2018", "10/21/2018", "10/28/2018")</a:t>
            </a:r>
          </a:p>
          <a:p>
            <a:r>
              <a:rPr lang="en-US" dirty="0"/>
              <a:t>age &lt;- c(25, 34, 28, 52)</a:t>
            </a:r>
          </a:p>
          <a:p>
            <a:r>
              <a:rPr lang="en-US" dirty="0"/>
              <a:t>diabetes &lt;- c("Type1", "Type2", "Type1", "Type1")</a:t>
            </a:r>
          </a:p>
          <a:p>
            <a:r>
              <a:rPr lang="en-US" dirty="0"/>
              <a:t>status &lt;- c("Poor", "Improved", "Excellent", "Poor")</a:t>
            </a:r>
          </a:p>
          <a:p>
            <a:r>
              <a:rPr lang="en-US" dirty="0" err="1"/>
              <a:t>patientData</a:t>
            </a:r>
            <a:r>
              <a:rPr lang="en-US" dirty="0"/>
              <a:t> &lt;- </a:t>
            </a:r>
            <a:r>
              <a:rPr lang="en-US" dirty="0" err="1"/>
              <a:t>data.frame</a:t>
            </a:r>
            <a:r>
              <a:rPr lang="en-US" dirty="0"/>
              <a:t>(</a:t>
            </a:r>
            <a:r>
              <a:rPr lang="en-US" dirty="0" err="1"/>
              <a:t>patientID</a:t>
            </a:r>
            <a:r>
              <a:rPr lang="en-US" dirty="0"/>
              <a:t>, </a:t>
            </a:r>
            <a:r>
              <a:rPr lang="en-US" dirty="0" err="1"/>
              <a:t>admDate</a:t>
            </a:r>
            <a:r>
              <a:rPr lang="en-US" dirty="0"/>
              <a:t>, age, diabetes, status)</a:t>
            </a:r>
          </a:p>
          <a:p>
            <a:r>
              <a:rPr lang="en-US" dirty="0"/>
              <a:t>str(</a:t>
            </a:r>
            <a:r>
              <a:rPr lang="en-US" dirty="0" err="1"/>
              <a:t>patientData</a:t>
            </a:r>
            <a:r>
              <a:rPr lang="en-US" dirty="0"/>
              <a:t>)</a:t>
            </a:r>
          </a:p>
          <a:p>
            <a:endParaRPr lang="en-US" dirty="0"/>
          </a:p>
          <a:p>
            <a:r>
              <a:rPr lang="en-US" dirty="0" err="1"/>
              <a:t>patientData$diabetes</a:t>
            </a:r>
            <a:r>
              <a:rPr lang="en-US" dirty="0"/>
              <a:t> &lt;- factor(</a:t>
            </a:r>
            <a:r>
              <a:rPr lang="en-US" dirty="0" err="1"/>
              <a:t>patientData$diabetes</a:t>
            </a:r>
            <a:r>
              <a:rPr lang="en-US" dirty="0"/>
              <a:t>)</a:t>
            </a:r>
          </a:p>
          <a:p>
            <a:r>
              <a:rPr lang="en-US" dirty="0" err="1"/>
              <a:t>patientData$status</a:t>
            </a:r>
            <a:r>
              <a:rPr lang="en-US" dirty="0"/>
              <a:t> &lt;- factor(</a:t>
            </a:r>
            <a:r>
              <a:rPr lang="en-US" dirty="0" err="1"/>
              <a:t>patientData$status</a:t>
            </a:r>
            <a:r>
              <a:rPr lang="en-US" dirty="0"/>
              <a:t>)</a:t>
            </a:r>
          </a:p>
          <a:p>
            <a:r>
              <a:rPr lang="en-US" dirty="0"/>
              <a:t># or using </a:t>
            </a:r>
            <a:r>
              <a:rPr lang="en-US" dirty="0" err="1"/>
              <a:t>as.factor</a:t>
            </a:r>
            <a:r>
              <a:rPr lang="en-US" dirty="0"/>
              <a:t>()</a:t>
            </a:r>
          </a:p>
          <a:p>
            <a:r>
              <a:rPr lang="en-US" dirty="0"/>
              <a:t># </a:t>
            </a:r>
            <a:r>
              <a:rPr lang="en-US" dirty="0" err="1"/>
              <a:t>patientData$diabetes</a:t>
            </a:r>
            <a:r>
              <a:rPr lang="en-US" dirty="0"/>
              <a:t> &lt;- </a:t>
            </a:r>
            <a:r>
              <a:rPr lang="en-US" dirty="0" err="1"/>
              <a:t>as.factor</a:t>
            </a:r>
            <a:r>
              <a:rPr lang="en-US" dirty="0"/>
              <a:t>(</a:t>
            </a:r>
            <a:r>
              <a:rPr lang="en-US" dirty="0" err="1"/>
              <a:t>patientData$diabetes</a:t>
            </a:r>
            <a:r>
              <a:rPr lang="en-US" dirty="0"/>
              <a:t>)</a:t>
            </a:r>
          </a:p>
          <a:p>
            <a:r>
              <a:rPr lang="en-US" dirty="0"/>
              <a:t># </a:t>
            </a:r>
            <a:r>
              <a:rPr lang="en-US" dirty="0" err="1"/>
              <a:t>patientData$status</a:t>
            </a:r>
            <a:r>
              <a:rPr lang="en-US" dirty="0"/>
              <a:t> &lt;- </a:t>
            </a:r>
            <a:r>
              <a:rPr lang="en-US" dirty="0" err="1"/>
              <a:t>as.factor</a:t>
            </a:r>
            <a:r>
              <a:rPr lang="en-US" dirty="0"/>
              <a:t>(</a:t>
            </a:r>
            <a:r>
              <a:rPr lang="en-US" dirty="0" err="1"/>
              <a:t>patientData$status</a:t>
            </a:r>
            <a:r>
              <a:rPr lang="en-US" dirty="0"/>
              <a:t>)</a:t>
            </a:r>
          </a:p>
          <a:p>
            <a:r>
              <a:rPr lang="en-US" dirty="0"/>
              <a:t>levels(</a:t>
            </a:r>
            <a:r>
              <a:rPr lang="en-US" dirty="0" err="1"/>
              <a:t>patientData$status</a:t>
            </a:r>
            <a:r>
              <a:rPr lang="en-US" dirty="0"/>
              <a:t>)</a:t>
            </a:r>
          </a:p>
          <a:p>
            <a:r>
              <a:rPr lang="en-US" dirty="0"/>
              <a:t>str(</a:t>
            </a:r>
            <a:r>
              <a:rPr lang="en-US" dirty="0" err="1"/>
              <a:t>patientData</a:t>
            </a:r>
            <a:r>
              <a:rPr lang="en-US" dirty="0"/>
              <a:t>)</a:t>
            </a:r>
          </a:p>
          <a:p>
            <a:endParaRPr lang="en-US" dirty="0"/>
          </a:p>
          <a:p>
            <a:r>
              <a:rPr lang="en-US" dirty="0"/>
              <a:t># override the default by specifying a levels option</a:t>
            </a:r>
          </a:p>
          <a:p>
            <a:r>
              <a:rPr lang="en-US" dirty="0" err="1"/>
              <a:t>patientData$status</a:t>
            </a:r>
            <a:r>
              <a:rPr lang="en-US" dirty="0"/>
              <a:t> &lt;- factor(</a:t>
            </a:r>
            <a:r>
              <a:rPr lang="en-US" dirty="0" err="1"/>
              <a:t>patientData$status</a:t>
            </a:r>
            <a:r>
              <a:rPr lang="en-US" dirty="0"/>
              <a:t>, levels=c("Poor", "Improved", "Excellent"))</a:t>
            </a:r>
          </a:p>
          <a:p>
            <a:r>
              <a:rPr lang="en-US" dirty="0"/>
              <a:t>levels(</a:t>
            </a:r>
            <a:r>
              <a:rPr lang="en-US" dirty="0" err="1"/>
              <a:t>patientData$status</a:t>
            </a:r>
            <a:r>
              <a:rPr lang="en-US" dirty="0"/>
              <a:t>)</a:t>
            </a:r>
          </a:p>
          <a:p>
            <a:r>
              <a:rPr lang="en-US" dirty="0"/>
              <a:t>str(</a:t>
            </a:r>
            <a:r>
              <a:rPr lang="en-US" dirty="0" err="1"/>
              <a:t>patientData</a:t>
            </a:r>
            <a:r>
              <a:rPr lang="en-US" dirty="0"/>
              <a:t>)</a:t>
            </a:r>
          </a:p>
          <a:p>
            <a:endParaRPr lang="en-US" dirty="0"/>
          </a:p>
          <a:p>
            <a:r>
              <a:rPr lang="en-US" dirty="0"/>
              <a:t>library(</a:t>
            </a:r>
            <a:r>
              <a:rPr lang="en-US" dirty="0" err="1"/>
              <a:t>fastDummies</a:t>
            </a:r>
            <a:r>
              <a:rPr lang="en-US" dirty="0"/>
              <a:t>)</a:t>
            </a:r>
          </a:p>
          <a:p>
            <a:r>
              <a:rPr lang="en-US" dirty="0" err="1"/>
              <a:t>patientData_dummies</a:t>
            </a:r>
            <a:r>
              <a:rPr lang="en-US" dirty="0"/>
              <a:t> &lt;- </a:t>
            </a:r>
            <a:r>
              <a:rPr lang="en-US" dirty="0" err="1"/>
              <a:t>dummy_cols</a:t>
            </a:r>
            <a:r>
              <a:rPr lang="en-US" dirty="0"/>
              <a:t>(</a:t>
            </a:r>
            <a:r>
              <a:rPr lang="en-US" dirty="0" err="1"/>
              <a:t>patientData</a:t>
            </a:r>
            <a:r>
              <a:rPr lang="en-US" dirty="0"/>
              <a:t>, </a:t>
            </a:r>
            <a:r>
              <a:rPr lang="en-US" dirty="0" err="1"/>
              <a:t>select_columns</a:t>
            </a:r>
            <a:r>
              <a:rPr lang="en-US" dirty="0"/>
              <a:t> = c("diabetes", "status"), </a:t>
            </a:r>
          </a:p>
          <a:p>
            <a:r>
              <a:rPr lang="en-US" dirty="0"/>
              <a:t>                              </a:t>
            </a:r>
            <a:r>
              <a:rPr lang="en-US" dirty="0" err="1"/>
              <a:t>remove_first_dummy</a:t>
            </a:r>
            <a:r>
              <a:rPr lang="en-US" dirty="0"/>
              <a:t> = FALSE, </a:t>
            </a:r>
            <a:r>
              <a:rPr lang="en-US" dirty="0" err="1"/>
              <a:t>remove_selected_columns</a:t>
            </a:r>
            <a:r>
              <a:rPr lang="en-US" dirty="0"/>
              <a:t> = FALSE)</a:t>
            </a:r>
          </a:p>
          <a:p>
            <a:r>
              <a:rPr lang="en-US" dirty="0"/>
              <a:t>str(</a:t>
            </a:r>
            <a:r>
              <a:rPr lang="en-US" dirty="0" err="1"/>
              <a:t>patientData_dummies</a:t>
            </a:r>
            <a:r>
              <a:rPr lang="en-US" dirty="0"/>
              <a:t>)</a:t>
            </a:r>
          </a:p>
        </p:txBody>
      </p:sp>
      <p:sp>
        <p:nvSpPr>
          <p:cNvPr id="4" name="Slide Number Placeholder 3"/>
          <p:cNvSpPr>
            <a:spLocks noGrp="1"/>
          </p:cNvSpPr>
          <p:nvPr>
            <p:ph type="sldNum" sz="quarter" idx="5"/>
          </p:nvPr>
        </p:nvSpPr>
        <p:spPr/>
        <p:txBody>
          <a:bodyPr/>
          <a:lstStyle/>
          <a:p>
            <a:fld id="{EE61C839-2077-4BEE-8219-CB19091B1CF0}" type="slidenum">
              <a:rPr lang="en-US" smtClean="0"/>
              <a:t>16</a:t>
            </a:fld>
            <a:endParaRPr lang="en-US"/>
          </a:p>
        </p:txBody>
      </p:sp>
    </p:spTree>
    <p:extLst>
      <p:ext uri="{BB962C8B-B14F-4D97-AF65-F5344CB8AC3E}">
        <p14:creationId xmlns:p14="http://schemas.microsoft.com/office/powerpoint/2010/main" val="320281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22359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469451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7209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894101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60017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964087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387815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18640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420430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714835-0F51-48BD-BDB7-28DEFDB6AFA2}"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74615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714835-0F51-48BD-BDB7-28DEFDB6AFA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463872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714835-0F51-48BD-BDB7-28DEFDB6AFA2}"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397942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714835-0F51-48BD-BDB7-28DEFDB6AFA2}"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9023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4835-0F51-48BD-BDB7-28DEFDB6AFA2}"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200741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139094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714835-0F51-48BD-BDB7-28DEFDB6AFA2}"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DC60C7-7F51-40DB-98AD-DFE333069250}" type="slidenum">
              <a:rPr lang="en-US" smtClean="0"/>
              <a:t>‹#›</a:t>
            </a:fld>
            <a:endParaRPr lang="en-US"/>
          </a:p>
        </p:txBody>
      </p:sp>
    </p:spTree>
    <p:extLst>
      <p:ext uri="{BB962C8B-B14F-4D97-AF65-F5344CB8AC3E}">
        <p14:creationId xmlns:p14="http://schemas.microsoft.com/office/powerpoint/2010/main" val="219505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714835-0F51-48BD-BDB7-28DEFDB6AFA2}" type="datetimeFigureOut">
              <a:rPr lang="en-US" smtClean="0"/>
              <a:t>1/17/2024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DC60C7-7F51-40DB-98AD-DFE333069250}" type="slidenum">
              <a:rPr lang="en-US" smtClean="0"/>
              <a:t>‹#›</a:t>
            </a:fld>
            <a:endParaRPr lang="en-US"/>
          </a:p>
        </p:txBody>
      </p:sp>
    </p:spTree>
    <p:extLst>
      <p:ext uri="{BB962C8B-B14F-4D97-AF65-F5344CB8AC3E}">
        <p14:creationId xmlns:p14="http://schemas.microsoft.com/office/powerpoint/2010/main" val="4142492979"/>
      </p:ext>
    </p:extLst>
  </p:cSld>
  <p:clrMap bg1="lt1" tx1="dk1" bg2="lt2" tx2="dk2" accent1="accent1" accent2="accent2" accent3="accent3" accent4="accent4" accent5="accent5" accent6="accent6" hlink="hlink" folHlink="folHlink"/>
  <p:sldLayoutIdLst>
    <p:sldLayoutId id="2147484452" r:id="rId1"/>
    <p:sldLayoutId id="2147484453" r:id="rId2"/>
    <p:sldLayoutId id="2147484454" r:id="rId3"/>
    <p:sldLayoutId id="2147484455" r:id="rId4"/>
    <p:sldLayoutId id="2147484456" r:id="rId5"/>
    <p:sldLayoutId id="2147484457" r:id="rId6"/>
    <p:sldLayoutId id="2147484458" r:id="rId7"/>
    <p:sldLayoutId id="2147484459" r:id="rId8"/>
    <p:sldLayoutId id="2147484460" r:id="rId9"/>
    <p:sldLayoutId id="2147484461" r:id="rId10"/>
    <p:sldLayoutId id="2147484462" r:id="rId11"/>
    <p:sldLayoutId id="2147484463" r:id="rId12"/>
    <p:sldLayoutId id="2147484464" r:id="rId13"/>
    <p:sldLayoutId id="2147484465" r:id="rId14"/>
    <p:sldLayoutId id="2147484466" r:id="rId15"/>
    <p:sldLayoutId id="21474844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8FE190F-5138-4630-BE71-7E5C6A4B90E7}"/>
              </a:ext>
            </a:extLst>
          </p:cNvPr>
          <p:cNvSpPr>
            <a:spLocks noGrp="1"/>
          </p:cNvSpPr>
          <p:nvPr>
            <p:ph type="ctrTitle"/>
          </p:nvPr>
        </p:nvSpPr>
        <p:spPr/>
        <p:txBody>
          <a:bodyPr/>
          <a:lstStyle/>
          <a:p>
            <a:r>
              <a:rPr lang="en-US" dirty="0"/>
              <a:t>CSDA 5430</a:t>
            </a:r>
            <a:br>
              <a:rPr lang="en-US" dirty="0"/>
            </a:br>
            <a:r>
              <a:rPr lang="en-US" dirty="0"/>
              <a:t>Predictive Analytics</a:t>
            </a:r>
          </a:p>
        </p:txBody>
      </p:sp>
      <p:sp>
        <p:nvSpPr>
          <p:cNvPr id="11" name="Subtitle 10">
            <a:extLst>
              <a:ext uri="{FF2B5EF4-FFF2-40B4-BE49-F238E27FC236}">
                <a16:creationId xmlns:a16="http://schemas.microsoft.com/office/drawing/2014/main" id="{5A465D0B-2DA9-4E15-8171-E2B42A663F56}"/>
              </a:ext>
            </a:extLst>
          </p:cNvPr>
          <p:cNvSpPr>
            <a:spLocks noGrp="1"/>
          </p:cNvSpPr>
          <p:nvPr>
            <p:ph type="subTitle" idx="1"/>
          </p:nvPr>
        </p:nvSpPr>
        <p:spPr/>
        <p:txBody>
          <a:bodyPr/>
          <a:lstStyle/>
          <a:p>
            <a:r>
              <a:rPr lang="en-US" dirty="0"/>
              <a:t>Chapter 00</a:t>
            </a:r>
          </a:p>
          <a:p>
            <a:r>
              <a:rPr lang="en-US" dirty="0"/>
              <a:t>Introduction to Predictive Analytics</a:t>
            </a:r>
          </a:p>
          <a:p>
            <a:endParaRPr lang="en-US" dirty="0"/>
          </a:p>
        </p:txBody>
      </p:sp>
    </p:spTree>
    <p:extLst>
      <p:ext uri="{BB962C8B-B14F-4D97-AF65-F5344CB8AC3E}">
        <p14:creationId xmlns:p14="http://schemas.microsoft.com/office/powerpoint/2010/main" val="82048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DE6A5-3A06-4DCD-8711-B5B2617BE283}"/>
              </a:ext>
            </a:extLst>
          </p:cNvPr>
          <p:cNvSpPr>
            <a:spLocks noGrp="1"/>
          </p:cNvSpPr>
          <p:nvPr>
            <p:ph type="title"/>
          </p:nvPr>
        </p:nvSpPr>
        <p:spPr/>
        <p:txBody>
          <a:bodyPr>
            <a:normAutofit/>
          </a:bodyPr>
          <a:lstStyle/>
          <a:p>
            <a:r>
              <a:rPr lang="en-US" dirty="0"/>
              <a:t>Supervised and Unsupervised Learning</a:t>
            </a:r>
            <a:br>
              <a:rPr lang="en-US" dirty="0"/>
            </a:br>
            <a:endParaRPr lang="en-US" dirty="0"/>
          </a:p>
        </p:txBody>
      </p:sp>
      <p:sp>
        <p:nvSpPr>
          <p:cNvPr id="3" name="Content Placeholder 2">
            <a:extLst>
              <a:ext uri="{FF2B5EF4-FFF2-40B4-BE49-F238E27FC236}">
                <a16:creationId xmlns:a16="http://schemas.microsoft.com/office/drawing/2014/main" id="{D7A4A0B8-1FB8-4A63-9FE9-4E13CDB79521}"/>
              </a:ext>
            </a:extLst>
          </p:cNvPr>
          <p:cNvSpPr>
            <a:spLocks noGrp="1"/>
          </p:cNvSpPr>
          <p:nvPr>
            <p:ph idx="1"/>
          </p:nvPr>
        </p:nvSpPr>
        <p:spPr/>
        <p:txBody>
          <a:bodyPr>
            <a:noAutofit/>
          </a:bodyPr>
          <a:lstStyle/>
          <a:p>
            <a:r>
              <a:rPr lang="en-US" dirty="0"/>
              <a:t>In supervised learning, predict or classify the outcome variable, “learning” from training data</a:t>
            </a:r>
          </a:p>
          <a:p>
            <a:pPr lvl="1"/>
            <a:r>
              <a:rPr lang="en-US" dirty="0"/>
              <a:t>Classification, prediction (regression)</a:t>
            </a:r>
          </a:p>
          <a:p>
            <a:r>
              <a:rPr lang="en-US" dirty="0"/>
              <a:t>In unsupervised learning, no outcome variable to predict or classify, no “learning”</a:t>
            </a:r>
          </a:p>
          <a:p>
            <a:pPr lvl="1"/>
            <a:r>
              <a:rPr lang="en-US" dirty="0"/>
              <a:t>Clustering, association rules</a:t>
            </a:r>
          </a:p>
          <a:p>
            <a:r>
              <a:rPr lang="en-US" dirty="0"/>
              <a:t>Predictive power in supervised learning and overfitting</a:t>
            </a:r>
          </a:p>
          <a:p>
            <a:pPr lvl="1"/>
            <a:r>
              <a:rPr lang="en-US" dirty="0"/>
              <a:t>Data partitions for training, holdout (testing)</a:t>
            </a:r>
          </a:p>
          <a:p>
            <a:pPr lvl="1"/>
            <a:r>
              <a:rPr lang="en-US" dirty="0"/>
              <a:t>Predictive accuracy is not the same as goodness-of-fit</a:t>
            </a:r>
          </a:p>
        </p:txBody>
      </p:sp>
    </p:spTree>
    <p:extLst>
      <p:ext uri="{BB962C8B-B14F-4D97-AF65-F5344CB8AC3E}">
        <p14:creationId xmlns:p14="http://schemas.microsoft.com/office/powerpoint/2010/main" val="128733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a:effectLst/>
              </a:rPr>
              <a:t>Prediction Performance Measures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en-US" dirty="0"/>
                  <a:t>Prediction error</a:t>
                </a:r>
              </a:p>
              <a:p>
                <a:pPr lvl="1"/>
                <a:r>
                  <a:rPr lang="en-US" dirty="0"/>
                  <a:t>Difference between actual value and predicted value</a:t>
                </a:r>
              </a:p>
              <a:p>
                <a:r>
                  <a:rPr lang="en-US" dirty="0"/>
                  <a:t>Measures of predictive accuracy</a:t>
                </a:r>
              </a:p>
              <a:p>
                <a:pPr lvl="1"/>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r>
                  <a:rPr lang="en-US" dirty="0"/>
                  <a:t> : </a:t>
                </a:r>
                <a:r>
                  <a:rPr lang="en-US" sz="2000" dirty="0"/>
                  <a:t>MAE (mean absolute error/deviation)</a:t>
                </a:r>
              </a:p>
              <a:p>
                <a:pPr lvl="1"/>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e>
                    </m:nary>
                  </m:oMath>
                </a14:m>
                <a:r>
                  <a:rPr lang="en-US" dirty="0"/>
                  <a:t> : </a:t>
                </a:r>
                <a:r>
                  <a:rPr lang="en-US" sz="2000" dirty="0"/>
                  <a:t>ME (mean error)</a:t>
                </a:r>
              </a:p>
              <a:p>
                <a:pPr lvl="1"/>
                <a14:m>
                  <m:oMath xmlns:m="http://schemas.openxmlformats.org/officeDocument/2006/math">
                    <m:r>
                      <a:rPr lang="en-US" b="0" i="1" smtClean="0">
                        <a:latin typeface="Cambria Math" panose="02040503050406030204" pitchFamily="18" charset="0"/>
                      </a:rPr>
                      <m:t>100</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den>
                        </m:f>
                      </m:e>
                    </m:nary>
                  </m:oMath>
                </a14:m>
                <a:r>
                  <a:rPr lang="en-US" dirty="0"/>
                  <a:t> : </a:t>
                </a:r>
                <a:r>
                  <a:rPr lang="en-US" sz="2000" dirty="0"/>
                  <a:t>MPE (mean percentage error)</a:t>
                </a:r>
              </a:p>
              <a:p>
                <a:pPr lvl="1"/>
                <a14:m>
                  <m:oMath xmlns:m="http://schemas.openxmlformats.org/officeDocument/2006/math">
                    <m:r>
                      <a:rPr lang="en-US" b="0" i="1" smtClean="0">
                        <a:latin typeface="Cambria Math" panose="02040503050406030204" pitchFamily="18" charset="0"/>
                      </a:rPr>
                      <m:t>100</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den>
                        </m:f>
                        <m:r>
                          <a:rPr lang="en-US" i="1">
                            <a:latin typeface="Cambria Math" panose="02040503050406030204" pitchFamily="18" charset="0"/>
                          </a:rPr>
                          <m:t>|</m:t>
                        </m:r>
                      </m:e>
                    </m:nary>
                  </m:oMath>
                </a14:m>
                <a:r>
                  <a:rPr lang="en-US" dirty="0"/>
                  <a:t> : </a:t>
                </a:r>
                <a:r>
                  <a:rPr lang="en-US" sz="2000" dirty="0"/>
                  <a:t>MAPE (mean absolute percentage error)</a:t>
                </a:r>
              </a:p>
              <a:p>
                <a:pPr lvl="1"/>
                <a14:m>
                  <m:oMath xmlns:m="http://schemas.openxmlformats.org/officeDocument/2006/math">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e>
                    </m:rad>
                  </m:oMath>
                </a14:m>
                <a:r>
                  <a:rPr lang="en-US" dirty="0"/>
                  <a:t> : </a:t>
                </a:r>
                <a:r>
                  <a:rPr lang="en-US" sz="2000" dirty="0"/>
                  <a:t>RMSE (root mean squared error)</a:t>
                </a:r>
              </a:p>
              <a:p>
                <a:r>
                  <a:rPr lang="en-US" dirty="0"/>
                  <a:t>We expect training errors to be smaller than the validation and test errors</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479" t="-806" b="-11452"/>
                </a:stretch>
              </a:blipFill>
            </p:spPr>
            <p:txBody>
              <a:bodyPr/>
              <a:lstStyle/>
              <a:p>
                <a:r>
                  <a:rPr lang="en-US">
                    <a:noFill/>
                  </a:rPr>
                  <a:t> </a:t>
                </a:r>
              </a:p>
            </p:txBody>
          </p:sp>
        </mc:Fallback>
      </mc:AlternateContent>
    </p:spTree>
    <p:extLst>
      <p:ext uri="{BB962C8B-B14F-4D97-AF65-F5344CB8AC3E}">
        <p14:creationId xmlns:p14="http://schemas.microsoft.com/office/powerpoint/2010/main" val="4177400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 Placeholder 5"/>
              <p:cNvSpPr>
                <a:spLocks noGrp="1"/>
              </p:cNvSpPr>
              <p:nvPr>
                <p:ph type="body" idx="4294967295"/>
              </p:nvPr>
            </p:nvSpPr>
            <p:spPr>
              <a:xfrm>
                <a:off x="2587752" y="2130552"/>
                <a:ext cx="8596313" cy="3881437"/>
              </a:xfrm>
            </p:spPr>
            <p:txBody>
              <a:bodyPr>
                <a:noAutofit/>
              </a:bodyPr>
              <a:lstStyle/>
              <a:p>
                <a:r>
                  <a:rPr lang="en-US" dirty="0"/>
                  <a:t>Confusion matrix gives estimates of the true classification and misclassification rates</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Overall error rate: </a:t>
                </a:r>
                <a14:m>
                  <m:oMath xmlns:m="http://schemas.openxmlformats.org/officeDocument/2006/math">
                    <m:r>
                      <a:rPr lang="en-US" b="0" i="1" smtClean="0">
                        <a:latin typeface="Cambria Math"/>
                      </a:rPr>
                      <m:t>𝑒𝑟𝑟</m:t>
                    </m:r>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𝑛</m:t>
                            </m:r>
                          </m:e>
                          <m:sub>
                            <m:r>
                              <a:rPr lang="en-US" b="0" i="1" smtClean="0">
                                <a:latin typeface="Cambria Math"/>
                              </a:rPr>
                              <m:t>1,2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𝑛</m:t>
                            </m:r>
                          </m:e>
                          <m:sub>
                            <m:r>
                              <a:rPr lang="en-US" b="0" i="1" smtClean="0">
                                <a:latin typeface="Cambria Math"/>
                              </a:rPr>
                              <m:t>2</m:t>
                            </m:r>
                            <m:r>
                              <a:rPr lang="en-US" i="1">
                                <a:latin typeface="Cambria Math"/>
                              </a:rPr>
                              <m:t>,</m:t>
                            </m:r>
                            <m:r>
                              <a:rPr lang="en-US" b="0" i="1" smtClean="0">
                                <a:latin typeface="Cambria Math"/>
                              </a:rPr>
                              <m:t>1</m:t>
                            </m:r>
                          </m:sub>
                        </m:sSub>
                      </m:num>
                      <m:den>
                        <m:r>
                          <a:rPr lang="en-US" b="0" i="1" smtClean="0">
                            <a:latin typeface="Cambria Math"/>
                          </a:rPr>
                          <m:t>𝑛</m:t>
                        </m:r>
                      </m:den>
                    </m:f>
                  </m:oMath>
                </a14:m>
                <a:endParaRPr lang="en-US" dirty="0"/>
              </a:p>
              <a:p>
                <a:pPr lvl="1"/>
                <a:r>
                  <a:rPr lang="en-US" dirty="0"/>
                  <a:t>Overall accuracy: </a:t>
                </a:r>
                <a14:m>
                  <m:oMath xmlns:m="http://schemas.openxmlformats.org/officeDocument/2006/math">
                    <m:r>
                      <a:rPr lang="en-US" b="0" i="1" smtClean="0">
                        <a:latin typeface="Cambria Math"/>
                      </a:rPr>
                      <m:t>𝑎𝑐𝑐𝑒𝑢𝑟𝑎𝑐𝑦</m:t>
                    </m:r>
                    <m:r>
                      <a:rPr lang="en-US" b="0" i="1" smtClean="0">
                        <a:latin typeface="Cambria Math"/>
                      </a:rPr>
                      <m:t>=1−</m:t>
                    </m:r>
                    <m:r>
                      <a:rPr lang="en-US" i="1">
                        <a:latin typeface="Cambria Math"/>
                      </a:rPr>
                      <m:t>𝑒𝑟𝑟</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𝑛</m:t>
                            </m:r>
                          </m:e>
                          <m:sub>
                            <m:r>
                              <a:rPr lang="en-US" i="1">
                                <a:latin typeface="Cambria Math"/>
                              </a:rPr>
                              <m:t>1,</m:t>
                            </m:r>
                            <m:r>
                              <a:rPr lang="en-US" b="0" i="1" smtClean="0">
                                <a:latin typeface="Cambria Math"/>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𝑛</m:t>
                            </m:r>
                          </m:e>
                          <m:sub>
                            <m:r>
                              <a:rPr lang="en-US" i="1">
                                <a:latin typeface="Cambria Math"/>
                              </a:rPr>
                              <m:t>2,</m:t>
                            </m:r>
                            <m:r>
                              <a:rPr lang="en-US" b="0" i="1" smtClean="0">
                                <a:latin typeface="Cambria Math"/>
                              </a:rPr>
                              <m:t>2</m:t>
                            </m:r>
                          </m:sub>
                        </m:sSub>
                      </m:num>
                      <m:den>
                        <m:r>
                          <a:rPr lang="en-US" i="1">
                            <a:latin typeface="Cambria Math"/>
                          </a:rPr>
                          <m:t>𝑛</m:t>
                        </m:r>
                      </m:den>
                    </m:f>
                  </m:oMath>
                </a14:m>
                <a:endParaRPr lang="en-US" dirty="0"/>
              </a:p>
            </p:txBody>
          </p:sp>
        </mc:Choice>
        <mc:Fallback xmlns="">
          <p:sp>
            <p:nvSpPr>
              <p:cNvPr id="6" name="Text Placeholder 5"/>
              <p:cNvSpPr>
                <a:spLocks noGrp="1" noRot="1" noChangeAspect="1" noMove="1" noResize="1" noEditPoints="1" noAdjustHandles="1" noChangeArrowheads="1" noChangeShapeType="1" noTextEdit="1"/>
              </p:cNvSpPr>
              <p:nvPr>
                <p:ph type="body" idx="4294967295"/>
              </p:nvPr>
            </p:nvSpPr>
            <p:spPr>
              <a:xfrm>
                <a:off x="2587752" y="2130552"/>
                <a:ext cx="8596313" cy="3881437"/>
              </a:xfrm>
              <a:blipFill>
                <a:blip r:embed="rId3"/>
                <a:stretch>
                  <a:fillRect l="-496" t="-943"/>
                </a:stretch>
              </a:blipFill>
            </p:spPr>
            <p:txBody>
              <a:bodyPr/>
              <a:lstStyle/>
              <a:p>
                <a:r>
                  <a:rPr lang="en-US">
                    <a:noFill/>
                  </a:rPr>
                  <a:t> </a:t>
                </a:r>
              </a:p>
            </p:txBody>
          </p:sp>
        </mc:Fallback>
      </mc:AlternateContent>
      <p:sp>
        <p:nvSpPr>
          <p:cNvPr id="3" name="Title 2"/>
          <p:cNvSpPr>
            <a:spLocks noGrp="1"/>
          </p:cNvSpPr>
          <p:nvPr>
            <p:ph type="title"/>
          </p:nvPr>
        </p:nvSpPr>
        <p:spPr/>
        <p:txBody>
          <a:bodyPr/>
          <a:lstStyle/>
          <a:p>
            <a:pPr fontAlgn="base"/>
            <a:r>
              <a:rPr lang="en-US" b="0" dirty="0">
                <a:effectLst/>
              </a:rPr>
              <a:t>Classification Performance Measures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4363331"/>
              </p:ext>
            </p:extLst>
          </p:nvPr>
        </p:nvGraphicFramePr>
        <p:xfrm>
          <a:off x="3332439" y="3053494"/>
          <a:ext cx="7226381" cy="1645920"/>
        </p:xfrm>
        <a:graphic>
          <a:graphicData uri="http://schemas.openxmlformats.org/drawingml/2006/table">
            <a:tbl>
              <a:tblPr firstRow="1" bandRow="1">
                <a:tableStyleId>{5C22544A-7EE6-4342-B048-85BDC9FD1C3A}</a:tableStyleId>
              </a:tblPr>
              <a:tblGrid>
                <a:gridCol w="1564005">
                  <a:extLst>
                    <a:ext uri="{9D8B030D-6E8A-4147-A177-3AD203B41FA5}">
                      <a16:colId xmlns:a16="http://schemas.microsoft.com/office/drawing/2014/main" val="3331176186"/>
                    </a:ext>
                  </a:extLst>
                </a:gridCol>
                <a:gridCol w="405130">
                  <a:extLst>
                    <a:ext uri="{9D8B030D-6E8A-4147-A177-3AD203B41FA5}">
                      <a16:colId xmlns:a16="http://schemas.microsoft.com/office/drawing/2014/main" val="4081573732"/>
                    </a:ext>
                  </a:extLst>
                </a:gridCol>
                <a:gridCol w="2628345">
                  <a:extLst>
                    <a:ext uri="{9D8B030D-6E8A-4147-A177-3AD203B41FA5}">
                      <a16:colId xmlns:a16="http://schemas.microsoft.com/office/drawing/2014/main" val="3283298146"/>
                    </a:ext>
                  </a:extLst>
                </a:gridCol>
                <a:gridCol w="2628901">
                  <a:extLst>
                    <a:ext uri="{9D8B030D-6E8A-4147-A177-3AD203B41FA5}">
                      <a16:colId xmlns:a16="http://schemas.microsoft.com/office/drawing/2014/main" val="4116420333"/>
                    </a:ext>
                  </a:extLst>
                </a:gridCol>
              </a:tblGrid>
              <a:tr h="226748">
                <a:tc rowSpan="2" gridSpan="2">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endParaRPr lang="en-US" sz="1400" dirty="0"/>
                    </a:p>
                  </a:txBody>
                  <a:tcPr/>
                </a:tc>
                <a:tc gridSpan="2">
                  <a:txBody>
                    <a:bodyPr/>
                    <a:lstStyle/>
                    <a:p>
                      <a:pPr algn="ctr"/>
                      <a:r>
                        <a:rPr lang="en-US" sz="1400" b="0" dirty="0">
                          <a:solidFill>
                            <a:schemeClr val="tx1"/>
                          </a:solidFill>
                        </a:rPr>
                        <a:t>Actual Class</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400" dirty="0"/>
                    </a:p>
                  </a:txBody>
                  <a:tcPr/>
                </a:tc>
                <a:extLst>
                  <a:ext uri="{0D108BD9-81ED-4DB2-BD59-A6C34878D82A}">
                    <a16:rowId xmlns:a16="http://schemas.microsoft.com/office/drawing/2014/main" val="1328377125"/>
                  </a:ext>
                </a:extLst>
              </a:tr>
              <a:tr h="0">
                <a:tc gridSpan="2" vMerge="1">
                  <a:txBody>
                    <a:bodyPr/>
                    <a:lstStyle/>
                    <a:p>
                      <a:endParaRPr lang="en-US" sz="1400" dirty="0"/>
                    </a:p>
                  </a:txBody>
                  <a:tcPr/>
                </a:tc>
                <a:tc hMerge="1" vMerge="1">
                  <a:txBody>
                    <a:bodyPr/>
                    <a:lstStyle/>
                    <a:p>
                      <a:endParaRPr lang="en-US" sz="1400" dirty="0"/>
                    </a:p>
                  </a:txBody>
                  <a:tcPr/>
                </a:tc>
                <a:tc>
                  <a:txBody>
                    <a:bodyPr/>
                    <a:lstStyle/>
                    <a:p>
                      <a:pPr algn="ctr"/>
                      <a:r>
                        <a:rPr lang="en-US" sz="1400" dirty="0"/>
                        <a:t>C</a:t>
                      </a:r>
                      <a:r>
                        <a:rPr lang="en-US" sz="1400" baseline="-25000" dirty="0"/>
                        <a:t>1</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t>C</a:t>
                      </a:r>
                      <a:r>
                        <a:rPr lang="en-US" sz="1400" baseline="-25000" dirty="0"/>
                        <a:t>2</a:t>
                      </a: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98921918"/>
                  </a:ext>
                </a:extLst>
              </a:tr>
              <a:tr h="0">
                <a:tc>
                  <a:txBody>
                    <a:bodyPr/>
                    <a:lstStyle/>
                    <a:p>
                      <a:r>
                        <a:rPr lang="en-US" sz="1400" dirty="0"/>
                        <a:t>Predicted Class</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a:t>
                      </a:r>
                      <a:r>
                        <a:rPr lang="en-US" sz="1400" baseline="-25000" dirty="0"/>
                        <a:t>1</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1,1</a:t>
                      </a:r>
                      <a:r>
                        <a:rPr lang="en-US" sz="1400" dirty="0"/>
                        <a:t> = number of C</a:t>
                      </a:r>
                      <a:r>
                        <a:rPr lang="en-US" sz="1400" baseline="-25000" dirty="0"/>
                        <a:t>1</a:t>
                      </a:r>
                      <a:r>
                        <a:rPr lang="en-US" sz="1400" dirty="0"/>
                        <a:t> records classified correctly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2,1</a:t>
                      </a:r>
                      <a:r>
                        <a:rPr lang="en-US" sz="1400" dirty="0"/>
                        <a:t> = number of C</a:t>
                      </a:r>
                      <a:r>
                        <a:rPr lang="en-US" sz="1400" baseline="-25000" dirty="0"/>
                        <a:t>2</a:t>
                      </a:r>
                      <a:r>
                        <a:rPr lang="en-US" sz="1400" dirty="0"/>
                        <a:t> records classified incorrectly as C</a:t>
                      </a:r>
                      <a:r>
                        <a:rPr lang="en-US" sz="1400" baseline="-25000" dirty="0"/>
                        <a:t>1</a:t>
                      </a:r>
                      <a:endParaRPr lang="en-US" sz="14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76927"/>
                  </a:ext>
                </a:extLst>
              </a:tr>
              <a:tr h="0">
                <a:tc>
                  <a:txBody>
                    <a:bodyPr/>
                    <a:lstStyle/>
                    <a:p>
                      <a:endParaRPr lang="en-US" sz="14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a:t>C</a:t>
                      </a:r>
                      <a:r>
                        <a:rPr lang="en-US" sz="1400" baseline="-25000" dirty="0"/>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1,2</a:t>
                      </a:r>
                      <a:r>
                        <a:rPr lang="en-US" sz="1400" dirty="0"/>
                        <a:t> = number of C</a:t>
                      </a:r>
                      <a:r>
                        <a:rPr lang="en-US" sz="1400" baseline="-25000" dirty="0"/>
                        <a:t>1</a:t>
                      </a:r>
                      <a:r>
                        <a:rPr lang="en-US" sz="1400" dirty="0"/>
                        <a:t> records classified incorrectly as C</a:t>
                      </a:r>
                      <a:r>
                        <a:rPr lang="en-US" sz="1400" baseline="-25000" dirty="0"/>
                        <a:t>2</a:t>
                      </a:r>
                      <a:endParaRPr lang="en-US"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a:t>
                      </a:r>
                      <a:r>
                        <a:rPr lang="en-US" sz="1400" baseline="-25000" dirty="0"/>
                        <a:t>2,2</a:t>
                      </a:r>
                      <a:r>
                        <a:rPr lang="en-US" sz="1400" dirty="0"/>
                        <a:t> = number of C</a:t>
                      </a:r>
                      <a:r>
                        <a:rPr lang="en-US" sz="1400" baseline="-25000" dirty="0"/>
                        <a:t>2</a:t>
                      </a:r>
                      <a:r>
                        <a:rPr lang="en-US" sz="1400" dirty="0"/>
                        <a:t> records classified correctly</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194035"/>
                  </a:ext>
                </a:extLst>
              </a:tr>
            </a:tbl>
          </a:graphicData>
        </a:graphic>
      </p:graphicFrame>
    </p:spTree>
    <p:extLst>
      <p:ext uri="{BB962C8B-B14F-4D97-AF65-F5344CB8AC3E}">
        <p14:creationId xmlns:p14="http://schemas.microsoft.com/office/powerpoint/2010/main" val="2122930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a:effectLst/>
              </a:rPr>
              <a:t>Classification Performance Measures</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fontAlgn="base"/>
                <a:r>
                  <a:rPr lang="en-US" dirty="0"/>
                  <a:t>Suppose the important class is </a:t>
                </a:r>
                <a:r>
                  <a:rPr lang="en-US" i="1" dirty="0"/>
                  <a:t>C</a:t>
                </a:r>
                <a:r>
                  <a:rPr lang="en-US" i="1" baseline="-25000" dirty="0"/>
                  <a:t>1</a:t>
                </a:r>
              </a:p>
              <a:p>
                <a:pPr fontAlgn="base"/>
                <a:r>
                  <a:rPr lang="en-US" dirty="0"/>
                  <a:t>Sensitivity</a:t>
                </a:r>
              </a:p>
              <a:p>
                <a:pPr lvl="1" fontAlgn="base"/>
                <a:r>
                  <a:rPr lang="en-US" dirty="0"/>
                  <a:t>Ability to detect important class members correctly </a:t>
                </a:r>
              </a:p>
              <a:p>
                <a:pPr lvl="1" fontAlgn="base"/>
                <a:r>
                  <a:rPr lang="en-US" dirty="0"/>
                  <a:t>Percentage of </a:t>
                </a:r>
                <a:r>
                  <a:rPr lang="en-US" i="1" dirty="0"/>
                  <a:t>C</a:t>
                </a:r>
                <a:r>
                  <a:rPr lang="en-US" baseline="-25000" dirty="0"/>
                  <a:t>1</a:t>
                </a:r>
                <a:r>
                  <a:rPr lang="en-US" dirty="0"/>
                  <a:t>members classified correctly:</a:t>
                </a:r>
              </a:p>
              <a:p>
                <a:pPr lvl="1" fontAlgn="base"/>
                <a14:m>
                  <m:oMath xmlns:m="http://schemas.openxmlformats.org/officeDocument/2006/math">
                    <m:r>
                      <a:rPr lang="en-US" b="0" i="1" smtClean="0">
                        <a:latin typeface="Cambria Math" panose="02040503050406030204" pitchFamily="18" charset="0"/>
                      </a:rPr>
                      <m:t>𝑠𝑒𝑛𝑠𝑖𝑡𝑖𝑣𝑖𝑡𝑦</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𝑛</m:t>
                            </m:r>
                          </m:e>
                          <m:sub>
                            <m:r>
                              <a:rPr lang="en-US" i="1">
                                <a:latin typeface="Cambria Math"/>
                              </a:rPr>
                              <m:t>1,</m:t>
                            </m:r>
                            <m:r>
                              <a:rPr lang="en-US" b="0" i="1"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a:rPr>
                              <m:t>𝑛</m:t>
                            </m:r>
                          </m:e>
                          <m:sub>
                            <m:r>
                              <a:rPr lang="en-US" i="1">
                                <a:latin typeface="Cambria Math"/>
                              </a:rPr>
                              <m:t>1,</m:t>
                            </m:r>
                            <m:r>
                              <a:rPr lang="en-US" b="0" i="1" smtClean="0">
                                <a:latin typeface="Cambria Math" panose="02040503050406030204" pitchFamily="18" charset="0"/>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𝑛</m:t>
                            </m:r>
                          </m:e>
                          <m:sub>
                            <m:r>
                              <a:rPr lang="en-US" b="0" i="1" smtClean="0">
                                <a:latin typeface="Cambria Math" panose="02040503050406030204" pitchFamily="18" charset="0"/>
                              </a:rPr>
                              <m:t>1</m:t>
                            </m:r>
                            <m:r>
                              <a:rPr lang="en-US" i="1">
                                <a:latin typeface="Cambria Math"/>
                              </a:rPr>
                              <m:t>,</m:t>
                            </m:r>
                            <m:r>
                              <a:rPr lang="en-US" b="0" i="1" smtClean="0">
                                <a:latin typeface="Cambria Math" panose="02040503050406030204" pitchFamily="18" charset="0"/>
                              </a:rPr>
                              <m:t>2</m:t>
                            </m:r>
                          </m:sub>
                        </m:sSub>
                      </m:den>
                    </m:f>
                  </m:oMath>
                </a14:m>
                <a:endParaRPr lang="en-US" dirty="0"/>
              </a:p>
              <a:p>
                <a:pPr fontAlgn="base"/>
                <a:r>
                  <a:rPr lang="en-US" dirty="0"/>
                  <a:t>Specificity</a:t>
                </a:r>
              </a:p>
              <a:p>
                <a:pPr lvl="1" fontAlgn="base"/>
                <a:r>
                  <a:rPr lang="en-US" dirty="0"/>
                  <a:t>Ability to rule out </a:t>
                </a:r>
                <a:r>
                  <a:rPr lang="en-US" i="1" dirty="0"/>
                  <a:t>C</a:t>
                </a:r>
                <a:r>
                  <a:rPr lang="en-US" baseline="-25000" dirty="0"/>
                  <a:t>2</a:t>
                </a:r>
                <a:r>
                  <a:rPr lang="en-US" dirty="0"/>
                  <a:t> members correctly </a:t>
                </a:r>
              </a:p>
              <a:p>
                <a:pPr lvl="1" fontAlgn="base"/>
                <a:r>
                  <a:rPr lang="en-US" dirty="0"/>
                  <a:t>Percentage of </a:t>
                </a:r>
                <a:r>
                  <a:rPr lang="en-US" i="1" dirty="0"/>
                  <a:t>C</a:t>
                </a:r>
                <a:r>
                  <a:rPr lang="en-US" baseline="-25000" dirty="0"/>
                  <a:t>2</a:t>
                </a:r>
                <a:r>
                  <a:rPr lang="en-US" dirty="0"/>
                  <a:t> members classified correctly:</a:t>
                </a:r>
              </a:p>
              <a:p>
                <a:pPr lvl="1" fontAlgn="base"/>
                <a14:m>
                  <m:oMath xmlns:m="http://schemas.openxmlformats.org/officeDocument/2006/math">
                    <m:r>
                      <a:rPr lang="en-US" i="1">
                        <a:latin typeface="Cambria Math" panose="02040503050406030204" pitchFamily="18" charset="0"/>
                      </a:rPr>
                      <m:t>𝑠</m:t>
                    </m:r>
                    <m:r>
                      <a:rPr lang="en-US" b="0" i="1" smtClean="0">
                        <a:latin typeface="Cambria Math" panose="02040503050406030204" pitchFamily="18" charset="0"/>
                      </a:rPr>
                      <m:t>𝑝𝑒𝑐𝑖𝑓𝑖𝑐𝑖𝑡𝑦</m:t>
                    </m:r>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𝑛</m:t>
                            </m:r>
                          </m:e>
                          <m:sub>
                            <m:r>
                              <a:rPr lang="en-US" b="0" i="1" smtClean="0">
                                <a:latin typeface="Cambria Math" panose="02040503050406030204" pitchFamily="18" charset="0"/>
                              </a:rPr>
                              <m:t>2</m:t>
                            </m:r>
                            <m:r>
                              <a:rPr lang="en-US" i="1">
                                <a:latin typeface="Cambria Math"/>
                              </a:rPr>
                              <m:t>,</m:t>
                            </m:r>
                            <m:r>
                              <a:rPr lang="en-US" b="0" i="1" smtClean="0">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a:rPr>
                              <m:t>𝑛</m:t>
                            </m:r>
                          </m:e>
                          <m:sub>
                            <m:r>
                              <a:rPr lang="en-US" b="0" i="1" smtClean="0">
                                <a:latin typeface="Cambria Math" panose="02040503050406030204" pitchFamily="18" charset="0"/>
                              </a:rPr>
                              <m:t>2</m:t>
                            </m:r>
                            <m:r>
                              <a:rPr lang="en-US" i="1">
                                <a:latin typeface="Cambria Math"/>
                              </a:rPr>
                              <m:t>,</m:t>
                            </m:r>
                            <m:r>
                              <a:rPr lang="en-US" i="1">
                                <a:latin typeface="Cambria Math" panose="02040503050406030204" pitchFamily="18" charset="0"/>
                              </a:rPr>
                              <m:t>1</m:t>
                            </m:r>
                          </m:sub>
                        </m:sSub>
                        <m:r>
                          <a:rPr lang="en-US" i="1">
                            <a:latin typeface="Cambria Math"/>
                          </a:rPr>
                          <m:t>+</m:t>
                        </m:r>
                        <m:sSub>
                          <m:sSubPr>
                            <m:ctrlPr>
                              <a:rPr lang="en-US" i="1">
                                <a:latin typeface="Cambria Math" panose="02040503050406030204" pitchFamily="18" charset="0"/>
                              </a:rPr>
                            </m:ctrlPr>
                          </m:sSubPr>
                          <m:e>
                            <m:r>
                              <a:rPr lang="en-US" i="1">
                                <a:latin typeface="Cambria Math"/>
                              </a:rPr>
                              <m:t>𝑛</m:t>
                            </m:r>
                          </m:e>
                          <m:sub>
                            <m:r>
                              <a:rPr lang="en-US" b="0" i="1" smtClean="0">
                                <a:latin typeface="Cambria Math" panose="02040503050406030204" pitchFamily="18" charset="0"/>
                              </a:rPr>
                              <m:t>2</m:t>
                            </m:r>
                            <m:r>
                              <a:rPr lang="en-US" i="1">
                                <a:latin typeface="Cambria Math"/>
                              </a:rPr>
                              <m:t>,</m:t>
                            </m:r>
                            <m:r>
                              <a:rPr lang="en-US" i="1">
                                <a:latin typeface="Cambria Math" panose="02040503050406030204" pitchFamily="18" charset="0"/>
                              </a:rPr>
                              <m:t>2</m:t>
                            </m:r>
                          </m:sub>
                        </m:sSub>
                      </m:den>
                    </m:f>
                  </m:oMath>
                </a14:m>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413403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a:effectLst/>
              </a:rPr>
              <a:t>Programming Language R</a:t>
            </a:r>
            <a:endParaRPr lang="en-US" dirty="0"/>
          </a:p>
        </p:txBody>
      </p:sp>
      <p:sp>
        <p:nvSpPr>
          <p:cNvPr id="2" name="Content Placeholder 1"/>
          <p:cNvSpPr>
            <a:spLocks noGrp="1"/>
          </p:cNvSpPr>
          <p:nvPr>
            <p:ph idx="1"/>
          </p:nvPr>
        </p:nvSpPr>
        <p:spPr/>
        <p:txBody>
          <a:bodyPr>
            <a:normAutofit/>
          </a:bodyPr>
          <a:lstStyle/>
          <a:p>
            <a:pPr fontAlgn="base"/>
            <a:r>
              <a:rPr lang="en-US" dirty="0"/>
              <a:t>Many different classes of software tools and programming languages</a:t>
            </a:r>
          </a:p>
          <a:p>
            <a:pPr fontAlgn="base"/>
            <a:r>
              <a:rPr lang="en-US" dirty="0"/>
              <a:t>R is one of them</a:t>
            </a:r>
          </a:p>
          <a:p>
            <a:pPr fontAlgn="base"/>
            <a:r>
              <a:rPr lang="en-US" dirty="0"/>
              <a:t>Advantages</a:t>
            </a:r>
          </a:p>
          <a:p>
            <a:pPr lvl="1" fontAlgn="base"/>
            <a:r>
              <a:rPr lang="en-US" dirty="0"/>
              <a:t>Popularity, relatively easy to learn, IDE, free, open source, community, massive set of packages</a:t>
            </a:r>
          </a:p>
          <a:p>
            <a:pPr fontAlgn="base"/>
            <a:r>
              <a:rPr lang="en-US" dirty="0"/>
              <a:t>Disadvantages</a:t>
            </a:r>
          </a:p>
          <a:p>
            <a:pPr lvl="1" fontAlgn="base"/>
            <a:r>
              <a:rPr lang="en-US" dirty="0"/>
              <a:t>Most R uses are not programmers</a:t>
            </a:r>
          </a:p>
          <a:p>
            <a:pPr lvl="1" fontAlgn="base"/>
            <a:r>
              <a:rPr lang="en-US" dirty="0"/>
              <a:t>Written to solve a pressing problem</a:t>
            </a:r>
          </a:p>
          <a:p>
            <a:pPr lvl="1" fontAlgn="base"/>
            <a:r>
              <a:rPr lang="en-US" dirty="0"/>
              <a:t>Inconsistency across contributed packages</a:t>
            </a:r>
          </a:p>
          <a:p>
            <a:pPr lvl="1" fontAlgn="base"/>
            <a:endParaRPr lang="en-US" dirty="0"/>
          </a:p>
          <a:p>
            <a:pPr lvl="1" fontAlgn="base"/>
            <a:endParaRPr lang="en-US" dirty="0"/>
          </a:p>
          <a:p>
            <a:pPr lvl="1" fontAlgn="base"/>
            <a:endParaRPr lang="en-US" dirty="0"/>
          </a:p>
        </p:txBody>
      </p:sp>
    </p:spTree>
    <p:extLst>
      <p:ext uri="{BB962C8B-B14F-4D97-AF65-F5344CB8AC3E}">
        <p14:creationId xmlns:p14="http://schemas.microsoft.com/office/powerpoint/2010/main" val="326923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Scalar: one element</a:t>
            </a:r>
          </a:p>
          <a:p>
            <a:r>
              <a:rPr lang="en-US" dirty="0"/>
              <a:t>Vector: one-dimensional array</a:t>
            </a:r>
          </a:p>
          <a:p>
            <a:r>
              <a:rPr lang="en-US" dirty="0"/>
              <a:t>Matrix: two-dimensional array</a:t>
            </a:r>
          </a:p>
          <a:p>
            <a:r>
              <a:rPr lang="en-US" dirty="0"/>
              <a:t>Array: matrix in more than two dimensions</a:t>
            </a:r>
          </a:p>
          <a:p>
            <a:r>
              <a:rPr lang="en-US" dirty="0"/>
              <a:t>Data frame: general matrix</a:t>
            </a:r>
          </a:p>
          <a:p>
            <a:pPr lvl="1"/>
            <a:r>
              <a:rPr lang="en-US" dirty="0"/>
              <a:t>Columns can be in different modes/types</a:t>
            </a:r>
          </a:p>
          <a:p>
            <a:pPr lvl="1"/>
            <a:r>
              <a:rPr lang="en-US" dirty="0"/>
              <a:t>Most common</a:t>
            </a:r>
          </a:p>
          <a:p>
            <a:r>
              <a:rPr lang="en-US" dirty="0"/>
              <a:t>List: an ordered collection of objects (components)</a:t>
            </a:r>
          </a:p>
          <a:p>
            <a:pPr lvl="1"/>
            <a:r>
              <a:rPr lang="en-US" dirty="0"/>
              <a:t>Allows to gather a variety of objects under one name </a:t>
            </a:r>
          </a:p>
        </p:txBody>
      </p:sp>
      <p:sp>
        <p:nvSpPr>
          <p:cNvPr id="3" name="Title 2"/>
          <p:cNvSpPr>
            <a:spLocks noGrp="1"/>
          </p:cNvSpPr>
          <p:nvPr>
            <p:ph type="title"/>
          </p:nvPr>
        </p:nvSpPr>
        <p:spPr/>
        <p:txBody>
          <a:bodyPr/>
          <a:lstStyle/>
          <a:p>
            <a:r>
              <a:rPr lang="en-US" b="0" dirty="0">
                <a:effectLst/>
              </a:rPr>
              <a:t>Data Structures in R</a:t>
            </a:r>
          </a:p>
        </p:txBody>
      </p:sp>
      <p:pic>
        <p:nvPicPr>
          <p:cNvPr id="7" name="Picture 6">
            <a:extLst>
              <a:ext uri="{FF2B5EF4-FFF2-40B4-BE49-F238E27FC236}">
                <a16:creationId xmlns:a16="http://schemas.microsoft.com/office/drawing/2014/main" id="{75EA0F89-9668-4110-8F08-8D733D467DA6}"/>
              </a:ext>
            </a:extLst>
          </p:cNvPr>
          <p:cNvPicPr>
            <a:picLocks noChangeAspect="1"/>
          </p:cNvPicPr>
          <p:nvPr/>
        </p:nvPicPr>
        <p:blipFill>
          <a:blip r:embed="rId2"/>
          <a:stretch>
            <a:fillRect/>
          </a:stretch>
        </p:blipFill>
        <p:spPr>
          <a:xfrm>
            <a:off x="7835900" y="2133600"/>
            <a:ext cx="3533775" cy="2157413"/>
          </a:xfrm>
          <a:prstGeom prst="rect">
            <a:avLst/>
          </a:prstGeom>
        </p:spPr>
      </p:pic>
    </p:spTree>
    <p:extLst>
      <p:ext uri="{BB962C8B-B14F-4D97-AF65-F5344CB8AC3E}">
        <p14:creationId xmlns:p14="http://schemas.microsoft.com/office/powerpoint/2010/main" val="331949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dirty="0"/>
              <a:t>Numerical variable</a:t>
            </a:r>
          </a:p>
          <a:p>
            <a:pPr lvl="1"/>
            <a:r>
              <a:rPr lang="en-US" dirty="0"/>
              <a:t>Continuous or integer</a:t>
            </a:r>
          </a:p>
          <a:p>
            <a:r>
              <a:rPr lang="en-US" dirty="0"/>
              <a:t>Categorical variable</a:t>
            </a:r>
          </a:p>
          <a:p>
            <a:pPr lvl="1"/>
            <a:r>
              <a:rPr lang="en-US" dirty="0"/>
              <a:t>Numerical or text, ordered (ordinal) or un-ordered (nominal)</a:t>
            </a:r>
          </a:p>
          <a:p>
            <a:r>
              <a:rPr lang="en-US" dirty="0"/>
              <a:t>Categorical variables may require special handling</a:t>
            </a:r>
          </a:p>
          <a:p>
            <a:pPr lvl="1"/>
            <a:r>
              <a:rPr lang="en-US" dirty="0"/>
              <a:t>Dummy variable and factor</a:t>
            </a:r>
          </a:p>
        </p:txBody>
      </p:sp>
      <p:sp>
        <p:nvSpPr>
          <p:cNvPr id="3" name="Title 2"/>
          <p:cNvSpPr>
            <a:spLocks noGrp="1"/>
          </p:cNvSpPr>
          <p:nvPr>
            <p:ph type="title"/>
          </p:nvPr>
        </p:nvSpPr>
        <p:spPr/>
        <p:txBody>
          <a:bodyPr/>
          <a:lstStyle/>
          <a:p>
            <a:r>
              <a:rPr lang="en-US" b="0" dirty="0">
                <a:effectLst/>
              </a:rPr>
              <a:t>Types of Variables</a:t>
            </a:r>
          </a:p>
        </p:txBody>
      </p:sp>
      <p:graphicFrame>
        <p:nvGraphicFramePr>
          <p:cNvPr id="8" name="Table 7">
            <a:extLst>
              <a:ext uri="{FF2B5EF4-FFF2-40B4-BE49-F238E27FC236}">
                <a16:creationId xmlns:a16="http://schemas.microsoft.com/office/drawing/2014/main" id="{F03B8BF4-B90E-4D6D-9297-D14144145E05}"/>
              </a:ext>
            </a:extLst>
          </p:cNvPr>
          <p:cNvGraphicFramePr>
            <a:graphicFrameLocks noGrp="1"/>
          </p:cNvGraphicFramePr>
          <p:nvPr>
            <p:extLst>
              <p:ext uri="{D42A27DB-BD31-4B8C-83A1-F6EECF244321}">
                <p14:modId xmlns:p14="http://schemas.microsoft.com/office/powerpoint/2010/main" val="983588532"/>
              </p:ext>
            </p:extLst>
          </p:nvPr>
        </p:nvGraphicFramePr>
        <p:xfrm>
          <a:off x="3374862" y="4738622"/>
          <a:ext cx="5442275" cy="1273084"/>
        </p:xfrm>
        <a:graphic>
          <a:graphicData uri="http://schemas.openxmlformats.org/drawingml/2006/table">
            <a:tbl>
              <a:tblPr/>
              <a:tblGrid>
                <a:gridCol w="851895">
                  <a:extLst>
                    <a:ext uri="{9D8B030D-6E8A-4147-A177-3AD203B41FA5}">
                      <a16:colId xmlns:a16="http://schemas.microsoft.com/office/drawing/2014/main" val="138524617"/>
                    </a:ext>
                  </a:extLst>
                </a:gridCol>
                <a:gridCol w="1379206">
                  <a:extLst>
                    <a:ext uri="{9D8B030D-6E8A-4147-A177-3AD203B41FA5}">
                      <a16:colId xmlns:a16="http://schemas.microsoft.com/office/drawing/2014/main" val="2198045352"/>
                    </a:ext>
                  </a:extLst>
                </a:gridCol>
                <a:gridCol w="915984">
                  <a:extLst>
                    <a:ext uri="{9D8B030D-6E8A-4147-A177-3AD203B41FA5}">
                      <a16:colId xmlns:a16="http://schemas.microsoft.com/office/drawing/2014/main" val="808363533"/>
                    </a:ext>
                  </a:extLst>
                </a:gridCol>
                <a:gridCol w="1147595">
                  <a:extLst>
                    <a:ext uri="{9D8B030D-6E8A-4147-A177-3AD203B41FA5}">
                      <a16:colId xmlns:a16="http://schemas.microsoft.com/office/drawing/2014/main" val="2047754280"/>
                    </a:ext>
                  </a:extLst>
                </a:gridCol>
                <a:gridCol w="1147595">
                  <a:extLst>
                    <a:ext uri="{9D8B030D-6E8A-4147-A177-3AD203B41FA5}">
                      <a16:colId xmlns:a16="http://schemas.microsoft.com/office/drawing/2014/main" val="3524345862"/>
                    </a:ext>
                  </a:extLst>
                </a:gridCol>
              </a:tblGrid>
              <a:tr h="145037">
                <a:tc>
                  <a:txBody>
                    <a:bodyPr/>
                    <a:lstStyle/>
                    <a:p>
                      <a:pPr algn="ctr" fontAlgn="b"/>
                      <a:r>
                        <a:rPr lang="en-US" sz="1300" b="1" dirty="0">
                          <a:effectLst/>
                        </a:rPr>
                        <a:t>Patient ID</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300" b="1" dirty="0">
                          <a:effectLst/>
                        </a:rPr>
                        <a:t>Admission Date</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300" b="1" dirty="0">
                          <a:effectLst/>
                        </a:rPr>
                        <a:t>Age</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300" b="1" dirty="0">
                          <a:effectLst/>
                        </a:rPr>
                        <a:t>Diabetes</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300" b="1" dirty="0">
                          <a:effectLst/>
                        </a:rPr>
                        <a:t>Status</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8919405"/>
                  </a:ext>
                </a:extLst>
              </a:tr>
              <a:tr h="118096">
                <a:tc>
                  <a:txBody>
                    <a:bodyPr/>
                    <a:lstStyle/>
                    <a:p>
                      <a:pPr algn="ctr" fontAlgn="t"/>
                      <a:r>
                        <a:rPr lang="en-US" sz="1300" dirty="0">
                          <a:effectLst/>
                        </a:rPr>
                        <a:t>1</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10/15/2018</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25</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Type1</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Poor</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3768646"/>
                  </a:ext>
                </a:extLst>
              </a:tr>
              <a:tr h="259289">
                <a:tc>
                  <a:txBody>
                    <a:bodyPr/>
                    <a:lstStyle/>
                    <a:p>
                      <a:pPr algn="ctr" fontAlgn="t"/>
                      <a:r>
                        <a:rPr lang="en-US" sz="1300" dirty="0">
                          <a:effectLst/>
                        </a:rPr>
                        <a:t>2</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11/01/2018</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34</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Type2</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Improved</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0779408"/>
                  </a:ext>
                </a:extLst>
              </a:tr>
              <a:tr h="0">
                <a:tc>
                  <a:txBody>
                    <a:bodyPr/>
                    <a:lstStyle/>
                    <a:p>
                      <a:pPr algn="ctr" fontAlgn="t"/>
                      <a:r>
                        <a:rPr lang="en-US" sz="1300" dirty="0">
                          <a:effectLst/>
                        </a:rPr>
                        <a:t>3</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10/21/2018</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28</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Type1</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Excellent</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13335460"/>
                  </a:ext>
                </a:extLst>
              </a:tr>
              <a:tr h="259289">
                <a:tc>
                  <a:txBody>
                    <a:bodyPr/>
                    <a:lstStyle/>
                    <a:p>
                      <a:pPr algn="ctr" fontAlgn="t"/>
                      <a:r>
                        <a:rPr lang="en-US" sz="1300" dirty="0">
                          <a:effectLst/>
                        </a:rPr>
                        <a:t>4</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10/28/2018</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52</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ctr" fontAlgn="t"/>
                      <a:r>
                        <a:rPr lang="en-US" sz="1300" dirty="0">
                          <a:effectLst/>
                        </a:rPr>
                        <a:t>Type1</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Poor</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5965086"/>
                  </a:ext>
                </a:extLst>
              </a:tr>
            </a:tbl>
          </a:graphicData>
        </a:graphic>
      </p:graphicFrame>
    </p:spTree>
    <p:extLst>
      <p:ext uri="{BB962C8B-B14F-4D97-AF65-F5344CB8AC3E}">
        <p14:creationId xmlns:p14="http://schemas.microsoft.com/office/powerpoint/2010/main" val="2781332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a:t>Predictive Analytics Process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18410873"/>
              </p:ext>
            </p:extLst>
          </p:nvPr>
        </p:nvGraphicFramePr>
        <p:xfrm>
          <a:off x="2727158" y="1697707"/>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351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CRISP Process</a:t>
            </a:r>
          </a:p>
        </p:txBody>
      </p:sp>
      <p:sp>
        <p:nvSpPr>
          <p:cNvPr id="3" name="Content Placeholder 2"/>
          <p:cNvSpPr>
            <a:spLocks noGrp="1"/>
          </p:cNvSpPr>
          <p:nvPr>
            <p:ph idx="1"/>
          </p:nvPr>
        </p:nvSpPr>
        <p:spPr/>
        <p:txBody>
          <a:bodyPr>
            <a:normAutofit/>
          </a:bodyPr>
          <a:lstStyle/>
          <a:p>
            <a:r>
              <a:rPr lang="en-US" u="sng" dirty="0" err="1"/>
              <a:t>CR</a:t>
            </a:r>
            <a:r>
              <a:rPr lang="en-US" dirty="0" err="1"/>
              <a:t>oss</a:t>
            </a:r>
            <a:r>
              <a:rPr lang="en-US" dirty="0"/>
              <a:t>-</a:t>
            </a:r>
            <a:r>
              <a:rPr lang="en-US" u="sng" dirty="0"/>
              <a:t>I</a:t>
            </a:r>
            <a:r>
              <a:rPr lang="en-US" dirty="0"/>
              <a:t>ndustry </a:t>
            </a:r>
            <a:r>
              <a:rPr lang="en-US" u="sng" dirty="0"/>
              <a:t>S</a:t>
            </a:r>
            <a:r>
              <a:rPr lang="en-US" dirty="0"/>
              <a:t>tandard </a:t>
            </a:r>
            <a:r>
              <a:rPr lang="en-US" u="sng" dirty="0"/>
              <a:t>P</a:t>
            </a:r>
            <a:r>
              <a:rPr lang="en-US" dirty="0"/>
              <a:t>rocess for Data Mining</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8480" y="2889763"/>
            <a:ext cx="3155040" cy="315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7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effectLst/>
              </a:rPr>
              <a:t>The Steps in Data Analytics</a:t>
            </a:r>
          </a:p>
        </p:txBody>
      </p:sp>
      <p:sp>
        <p:nvSpPr>
          <p:cNvPr id="3" name="Content Placeholder 2"/>
          <p:cNvSpPr>
            <a:spLocks noGrp="1"/>
          </p:cNvSpPr>
          <p:nvPr>
            <p:ph idx="1"/>
          </p:nvPr>
        </p:nvSpPr>
        <p:spPr/>
        <p:txBody>
          <a:bodyPr>
            <a:noAutofit/>
          </a:bodyPr>
          <a:lstStyle/>
          <a:p>
            <a:r>
              <a:rPr lang="en-US" dirty="0"/>
              <a:t>Develop an understanding of the purpose of the project</a:t>
            </a:r>
          </a:p>
          <a:p>
            <a:r>
              <a:rPr lang="en-US" dirty="0"/>
              <a:t>Obtain the dataset to be used in the analysis</a:t>
            </a:r>
          </a:p>
          <a:p>
            <a:r>
              <a:rPr lang="en-US" dirty="0"/>
              <a:t>Explore, clean, and preprocess the data</a:t>
            </a:r>
          </a:p>
          <a:p>
            <a:r>
              <a:rPr lang="en-US" dirty="0"/>
              <a:t>Reduce the data dimension, if necessary</a:t>
            </a:r>
          </a:p>
          <a:p>
            <a:r>
              <a:rPr lang="en-US" dirty="0"/>
              <a:t>Determine the machine learning task</a:t>
            </a:r>
          </a:p>
          <a:p>
            <a:r>
              <a:rPr lang="en-US" dirty="0"/>
              <a:t>Partition the data (for supervised tasks)</a:t>
            </a:r>
          </a:p>
          <a:p>
            <a:r>
              <a:rPr lang="en-US" dirty="0"/>
              <a:t>Choose the machine learning techniques to be used</a:t>
            </a:r>
          </a:p>
          <a:p>
            <a:r>
              <a:rPr lang="en-US" dirty="0"/>
              <a:t>Use algorithms to perform the task</a:t>
            </a:r>
          </a:p>
          <a:p>
            <a:r>
              <a:rPr lang="en-US" dirty="0"/>
              <a:t>Interpret the results of the algorithms</a:t>
            </a:r>
          </a:p>
          <a:p>
            <a:r>
              <a:rPr lang="en-US" dirty="0"/>
              <a:t>Deploy the model</a:t>
            </a:r>
          </a:p>
        </p:txBody>
      </p:sp>
    </p:spTree>
    <p:extLst>
      <p:ext uri="{BB962C8B-B14F-4D97-AF65-F5344CB8AC3E}">
        <p14:creationId xmlns:p14="http://schemas.microsoft.com/office/powerpoint/2010/main" val="21595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F2B0-7CA2-4625-BB69-17770E937D0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AA310A9-4492-4081-A628-17BD0F4C1770}"/>
              </a:ext>
            </a:extLst>
          </p:cNvPr>
          <p:cNvSpPr>
            <a:spLocks noGrp="1"/>
          </p:cNvSpPr>
          <p:nvPr>
            <p:ph idx="1"/>
          </p:nvPr>
        </p:nvSpPr>
        <p:spPr/>
        <p:txBody>
          <a:bodyPr>
            <a:noAutofit/>
          </a:bodyPr>
          <a:lstStyle/>
          <a:p>
            <a:r>
              <a:rPr lang="en-US" dirty="0"/>
              <a:t>Data and big data</a:t>
            </a:r>
          </a:p>
          <a:p>
            <a:r>
              <a:rPr lang="en-US" dirty="0"/>
              <a:t>Data science and predictive analytics</a:t>
            </a:r>
          </a:p>
          <a:p>
            <a:r>
              <a:rPr lang="en-US" dirty="0"/>
              <a:t>Predictive analytics process</a:t>
            </a:r>
          </a:p>
          <a:p>
            <a:r>
              <a:rPr lang="en-US" dirty="0"/>
              <a:t>Key concepts</a:t>
            </a:r>
          </a:p>
          <a:p>
            <a:r>
              <a:rPr lang="en-US" dirty="0"/>
              <a:t>Prediction and classification performance measures</a:t>
            </a:r>
          </a:p>
          <a:p>
            <a:r>
              <a:rPr lang="en-US" dirty="0"/>
              <a:t>Programming language R</a:t>
            </a:r>
          </a:p>
          <a:p>
            <a:r>
              <a:rPr lang="en-US" dirty="0"/>
              <a:t>Steps in predictive analytics process</a:t>
            </a:r>
          </a:p>
          <a:p>
            <a:r>
              <a:rPr lang="en-US" dirty="0"/>
              <a:t>List of case studies</a:t>
            </a:r>
          </a:p>
        </p:txBody>
      </p:sp>
    </p:spTree>
    <p:extLst>
      <p:ext uri="{BB962C8B-B14F-4D97-AF65-F5344CB8AC3E}">
        <p14:creationId xmlns:p14="http://schemas.microsoft.com/office/powerpoint/2010/main" val="3736344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0" dirty="0">
                <a:effectLst/>
              </a:rPr>
              <a:t>The Steps in Data Analytics</a:t>
            </a:r>
          </a:p>
        </p:txBody>
      </p:sp>
      <p:sp>
        <p:nvSpPr>
          <p:cNvPr id="3" name="Content Placeholder 2"/>
          <p:cNvSpPr>
            <a:spLocks noGrp="1"/>
          </p:cNvSpPr>
          <p:nvPr>
            <p:ph idx="1"/>
          </p:nvPr>
        </p:nvSpPr>
        <p:spPr/>
        <p:txBody>
          <a:bodyPr/>
          <a:lstStyle/>
          <a:p>
            <a:pPr fontAlgn="base"/>
            <a:r>
              <a:rPr lang="en-US" dirty="0"/>
              <a:t>Building a predictive model</a:t>
            </a:r>
          </a:p>
          <a:p>
            <a:pPr lvl="1" fontAlgn="base"/>
            <a:r>
              <a:rPr lang="en-US" dirty="0"/>
              <a:t>Predicting home values in the West Roxbury neighborhood</a:t>
            </a:r>
          </a:p>
          <a:p>
            <a:pPr lvl="1" fontAlgn="base"/>
            <a:r>
              <a:rPr lang="en-US" dirty="0"/>
              <a:t>Steps typical to many data analytics tasks using a familiar procedure: multiple linear regression</a:t>
            </a:r>
          </a:p>
          <a:p>
            <a:pPr fontAlgn="base"/>
            <a:r>
              <a:rPr lang="en-US" dirty="0"/>
              <a:t>1. Determine the purpose</a:t>
            </a:r>
          </a:p>
          <a:p>
            <a:pPr lvl="1" fontAlgn="base"/>
            <a:r>
              <a:rPr lang="en-US" dirty="0"/>
              <a:t>Let's assume that the purpose of our project is to predict the value of homes in West Roxbury</a:t>
            </a:r>
          </a:p>
          <a:p>
            <a:pPr fontAlgn="base"/>
            <a:r>
              <a:rPr lang="en-US" dirty="0"/>
              <a:t>2. Obtain the data</a:t>
            </a:r>
          </a:p>
          <a:p>
            <a:pPr lvl="1" fontAlgn="base"/>
            <a:r>
              <a:rPr lang="en-US" dirty="0"/>
              <a:t>We will use the 2014 West Roxbury housing data. The dataset in question is small enough that we do not need to sample from it—we can use it in its entirety</a:t>
            </a:r>
          </a:p>
        </p:txBody>
      </p:sp>
    </p:spTree>
    <p:extLst>
      <p:ext uri="{BB962C8B-B14F-4D97-AF65-F5344CB8AC3E}">
        <p14:creationId xmlns:p14="http://schemas.microsoft.com/office/powerpoint/2010/main" val="2067523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The Steps in Data Analytics</a:t>
            </a:r>
            <a:endParaRPr lang="en-US" dirty="0"/>
          </a:p>
        </p:txBody>
      </p:sp>
      <p:sp>
        <p:nvSpPr>
          <p:cNvPr id="3" name="Content Placeholder 2"/>
          <p:cNvSpPr>
            <a:spLocks noGrp="1"/>
          </p:cNvSpPr>
          <p:nvPr>
            <p:ph idx="1"/>
          </p:nvPr>
        </p:nvSpPr>
        <p:spPr/>
        <p:txBody>
          <a:bodyPr>
            <a:noAutofit/>
          </a:bodyPr>
          <a:lstStyle/>
          <a:p>
            <a:r>
              <a:rPr lang="en-US" dirty="0"/>
              <a:t>3. Explore, clean, and preprocess the data </a:t>
            </a:r>
          </a:p>
        </p:txBody>
      </p:sp>
      <p:pic>
        <p:nvPicPr>
          <p:cNvPr id="7" name="Picture 6" descr="A picture containing table&#10;&#10;Description automatically generated">
            <a:extLst>
              <a:ext uri="{FF2B5EF4-FFF2-40B4-BE49-F238E27FC236}">
                <a16:creationId xmlns:a16="http://schemas.microsoft.com/office/drawing/2014/main" id="{92FE0255-B814-4950-BCF7-E6A079C018A7}"/>
              </a:ext>
            </a:extLst>
          </p:cNvPr>
          <p:cNvPicPr>
            <a:picLocks noChangeAspect="1"/>
          </p:cNvPicPr>
          <p:nvPr/>
        </p:nvPicPr>
        <p:blipFill>
          <a:blip r:embed="rId3"/>
          <a:stretch>
            <a:fillRect/>
          </a:stretch>
        </p:blipFill>
        <p:spPr>
          <a:xfrm>
            <a:off x="2589212" y="2765107"/>
            <a:ext cx="8314849" cy="1327785"/>
          </a:xfrm>
          <a:prstGeom prst="rect">
            <a:avLst/>
          </a:prstGeom>
        </p:spPr>
      </p:pic>
      <p:pic>
        <p:nvPicPr>
          <p:cNvPr id="5" name="Picture 4">
            <a:extLst>
              <a:ext uri="{FF2B5EF4-FFF2-40B4-BE49-F238E27FC236}">
                <a16:creationId xmlns:a16="http://schemas.microsoft.com/office/drawing/2014/main" id="{9B348F44-872B-3B4B-476D-3367E5FB0B54}"/>
              </a:ext>
            </a:extLst>
          </p:cNvPr>
          <p:cNvPicPr>
            <a:picLocks noChangeAspect="1"/>
          </p:cNvPicPr>
          <p:nvPr/>
        </p:nvPicPr>
        <p:blipFill>
          <a:blip r:embed="rId4"/>
          <a:stretch>
            <a:fillRect/>
          </a:stretch>
        </p:blipFill>
        <p:spPr>
          <a:xfrm>
            <a:off x="2589212" y="4243394"/>
            <a:ext cx="5303044" cy="2299335"/>
          </a:xfrm>
          <a:prstGeom prst="rect">
            <a:avLst/>
          </a:prstGeom>
        </p:spPr>
      </p:pic>
    </p:spTree>
    <p:extLst>
      <p:ext uri="{BB962C8B-B14F-4D97-AF65-F5344CB8AC3E}">
        <p14:creationId xmlns:p14="http://schemas.microsoft.com/office/powerpoint/2010/main" val="1991124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The Steps in Data Analytics</a:t>
            </a:r>
            <a:endParaRPr lang="en-US" dirty="0"/>
          </a:p>
        </p:txBody>
      </p:sp>
      <p:sp>
        <p:nvSpPr>
          <p:cNvPr id="3" name="Content Placeholder 2"/>
          <p:cNvSpPr>
            <a:spLocks noGrp="1"/>
          </p:cNvSpPr>
          <p:nvPr>
            <p:ph idx="1"/>
          </p:nvPr>
        </p:nvSpPr>
        <p:spPr/>
        <p:txBody>
          <a:bodyPr>
            <a:noAutofit/>
          </a:bodyPr>
          <a:lstStyle/>
          <a:p>
            <a:pPr fontAlgn="base"/>
            <a:r>
              <a:rPr lang="en-US" dirty="0"/>
              <a:t>4. Reduce the data dimension</a:t>
            </a:r>
          </a:p>
          <a:p>
            <a:pPr lvl="1" fontAlgn="base"/>
            <a:r>
              <a:rPr lang="en-US" dirty="0"/>
              <a:t>Our dataset has been prepared for presentation with fairly low dimension - it has only 13 variables, and the single categorical variable considered has only three categories (and hence adds two dummy variables)</a:t>
            </a:r>
          </a:p>
          <a:p>
            <a:pPr lvl="1" fontAlgn="base"/>
            <a:r>
              <a:rPr lang="en-US" dirty="0"/>
              <a:t>Removed variables such as </a:t>
            </a:r>
            <a:r>
              <a:rPr lang="en-US" dirty="0" err="1"/>
              <a:t>bldg_type</a:t>
            </a:r>
            <a:r>
              <a:rPr lang="en-US" dirty="0"/>
              <a:t>, </a:t>
            </a:r>
            <a:r>
              <a:rPr lang="en-US" dirty="0" err="1"/>
              <a:t>roof_type</a:t>
            </a:r>
            <a:r>
              <a:rPr lang="en-US" dirty="0"/>
              <a:t>, and </a:t>
            </a:r>
            <a:r>
              <a:rPr lang="en-US" dirty="0" err="1"/>
              <a:t>ext_fin</a:t>
            </a:r>
            <a:endParaRPr lang="en-US" dirty="0"/>
          </a:p>
          <a:p>
            <a:pPr fontAlgn="base"/>
            <a:r>
              <a:rPr lang="en-US" dirty="0"/>
              <a:t>5. Determine the machine learning task</a:t>
            </a:r>
          </a:p>
          <a:p>
            <a:pPr lvl="1" fontAlgn="base"/>
            <a:r>
              <a:rPr lang="en-US" dirty="0"/>
              <a:t>The specific task is to predict the value of TOTAL VALUE using the predictor variables</a:t>
            </a:r>
          </a:p>
          <a:p>
            <a:pPr lvl="1" fontAlgn="base"/>
            <a:r>
              <a:rPr lang="en-US" dirty="0"/>
              <a:t>This is a supervised prediction task</a:t>
            </a:r>
          </a:p>
        </p:txBody>
      </p:sp>
    </p:spTree>
    <p:extLst>
      <p:ext uri="{BB962C8B-B14F-4D97-AF65-F5344CB8AC3E}">
        <p14:creationId xmlns:p14="http://schemas.microsoft.com/office/powerpoint/2010/main" val="148292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dirty="0">
                <a:effectLst/>
              </a:rPr>
              <a:t>The Steps in Data Analytics</a:t>
            </a:r>
            <a:endParaRPr lang="en-US" dirty="0"/>
          </a:p>
        </p:txBody>
      </p:sp>
      <p:sp>
        <p:nvSpPr>
          <p:cNvPr id="3" name="Content Placeholder 2"/>
          <p:cNvSpPr>
            <a:spLocks noGrp="1"/>
          </p:cNvSpPr>
          <p:nvPr>
            <p:ph idx="1"/>
          </p:nvPr>
        </p:nvSpPr>
        <p:spPr/>
        <p:txBody>
          <a:bodyPr>
            <a:noAutofit/>
          </a:bodyPr>
          <a:lstStyle/>
          <a:p>
            <a:r>
              <a:rPr lang="en-US" dirty="0"/>
              <a:t>6. Partition the data (for supervised tasks)</a:t>
            </a:r>
          </a:p>
          <a:p>
            <a:pPr lvl="1"/>
            <a:r>
              <a:rPr lang="en-US" dirty="0"/>
              <a:t>The training partition is used to build the model</a:t>
            </a:r>
          </a:p>
          <a:p>
            <a:pPr lvl="1"/>
            <a:r>
              <a:rPr lang="en-US" dirty="0"/>
              <a:t>The validation partition is used to see how well the model does when applied to new data</a:t>
            </a:r>
          </a:p>
          <a:p>
            <a:pPr lvl="1"/>
            <a:r>
              <a:rPr lang="en-US" dirty="0"/>
              <a:t>The test partition might also be used</a:t>
            </a:r>
          </a:p>
          <a:p>
            <a:pPr fontAlgn="base"/>
            <a:r>
              <a:rPr lang="en-US" dirty="0"/>
              <a:t>7. Choose the technique</a:t>
            </a:r>
          </a:p>
          <a:p>
            <a:pPr lvl="1" fontAlgn="base"/>
            <a:r>
              <a:rPr lang="en-US" dirty="0"/>
              <a:t>In this case, it is multiple linear regression.</a:t>
            </a:r>
          </a:p>
          <a:p>
            <a:pPr lvl="1" fontAlgn="base"/>
            <a:r>
              <a:rPr lang="en-US" dirty="0"/>
              <a:t>Having divided the data into training and validation partitions, we can build a multiple linear regression model with the training data</a:t>
            </a:r>
          </a:p>
          <a:p>
            <a:pPr lvl="1" fontAlgn="base"/>
            <a:r>
              <a:rPr lang="en-US" dirty="0"/>
              <a:t>We want to predict the value of a house in West Roxbury on the basis of all the other predictors (except TAX)</a:t>
            </a:r>
          </a:p>
        </p:txBody>
      </p:sp>
    </p:spTree>
    <p:extLst>
      <p:ext uri="{BB962C8B-B14F-4D97-AF65-F5344CB8AC3E}">
        <p14:creationId xmlns:p14="http://schemas.microsoft.com/office/powerpoint/2010/main" val="1378817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The Steps in Data Analytics</a:t>
            </a:r>
            <a:endParaRPr lang="en-US" dirty="0"/>
          </a:p>
        </p:txBody>
      </p:sp>
      <p:sp>
        <p:nvSpPr>
          <p:cNvPr id="2" name="Content Placeholder 1"/>
          <p:cNvSpPr>
            <a:spLocks noGrp="1"/>
          </p:cNvSpPr>
          <p:nvPr>
            <p:ph idx="1"/>
          </p:nvPr>
        </p:nvSpPr>
        <p:spPr/>
        <p:txBody>
          <a:bodyPr/>
          <a:lstStyle/>
          <a:p>
            <a:r>
              <a:rPr lang="en-US" dirty="0"/>
              <a:t>8. Use the algorithm to perform the task</a:t>
            </a:r>
          </a:p>
          <a:p>
            <a:pPr lvl="1"/>
            <a:r>
              <a:rPr lang="en-US" dirty="0"/>
              <a:t>Predict house value with the training data, then use the same model to predict values for the validation data</a:t>
            </a:r>
          </a:p>
          <a:p>
            <a:pPr lvl="1"/>
            <a:r>
              <a:rPr lang="en-US" dirty="0"/>
              <a:t>Fitting a regression model to training data</a:t>
            </a:r>
          </a:p>
          <a:p>
            <a:pPr lvl="1"/>
            <a:endParaRPr lang="en-US" dirty="0"/>
          </a:p>
        </p:txBody>
      </p:sp>
      <p:pic>
        <p:nvPicPr>
          <p:cNvPr id="6" name="Picture 5">
            <a:extLst>
              <a:ext uri="{FF2B5EF4-FFF2-40B4-BE49-F238E27FC236}">
                <a16:creationId xmlns:a16="http://schemas.microsoft.com/office/drawing/2014/main" id="{67B53997-9842-4F5A-ABDB-D90FD3A49430}"/>
              </a:ext>
            </a:extLst>
          </p:cNvPr>
          <p:cNvPicPr>
            <a:picLocks noChangeAspect="1"/>
          </p:cNvPicPr>
          <p:nvPr/>
        </p:nvPicPr>
        <p:blipFill>
          <a:blip r:embed="rId3"/>
          <a:stretch>
            <a:fillRect/>
          </a:stretch>
        </p:blipFill>
        <p:spPr>
          <a:xfrm>
            <a:off x="2958703" y="4022411"/>
            <a:ext cx="6274594" cy="1206341"/>
          </a:xfrm>
          <a:prstGeom prst="rect">
            <a:avLst/>
          </a:prstGeom>
        </p:spPr>
      </p:pic>
    </p:spTree>
    <p:extLst>
      <p:ext uri="{BB962C8B-B14F-4D97-AF65-F5344CB8AC3E}">
        <p14:creationId xmlns:p14="http://schemas.microsoft.com/office/powerpoint/2010/main" val="2948026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The Steps in Data Analytics</a:t>
            </a:r>
            <a:endParaRPr lang="en-US" dirty="0"/>
          </a:p>
        </p:txBody>
      </p:sp>
      <p:sp>
        <p:nvSpPr>
          <p:cNvPr id="2" name="Content Placeholder 1"/>
          <p:cNvSpPr>
            <a:spLocks noGrp="1"/>
          </p:cNvSpPr>
          <p:nvPr>
            <p:ph idx="1"/>
          </p:nvPr>
        </p:nvSpPr>
        <p:spPr/>
        <p:txBody>
          <a:bodyPr/>
          <a:lstStyle/>
          <a:p>
            <a:r>
              <a:rPr lang="en-US" dirty="0"/>
              <a:t>8. Use the algorithm to perform the task</a:t>
            </a:r>
          </a:p>
          <a:p>
            <a:pPr lvl="1"/>
            <a:r>
              <a:rPr lang="en-US" dirty="0"/>
              <a:t>Applying regression model to predict validation set</a:t>
            </a:r>
          </a:p>
          <a:p>
            <a:pPr lvl="1"/>
            <a:r>
              <a:rPr lang="en-US" dirty="0"/>
              <a:t>Computing model evaluation metrics</a:t>
            </a:r>
          </a:p>
        </p:txBody>
      </p:sp>
      <p:pic>
        <p:nvPicPr>
          <p:cNvPr id="7" name="Picture 6" descr="Text&#10;&#10;Description automatically generated">
            <a:extLst>
              <a:ext uri="{FF2B5EF4-FFF2-40B4-BE49-F238E27FC236}">
                <a16:creationId xmlns:a16="http://schemas.microsoft.com/office/drawing/2014/main" id="{DAFEE06C-9391-4C6B-B8FB-4D30EB206B44}"/>
              </a:ext>
            </a:extLst>
          </p:cNvPr>
          <p:cNvPicPr>
            <a:picLocks noChangeAspect="1"/>
          </p:cNvPicPr>
          <p:nvPr/>
        </p:nvPicPr>
        <p:blipFill>
          <a:blip r:embed="rId2"/>
          <a:stretch>
            <a:fillRect/>
          </a:stretch>
        </p:blipFill>
        <p:spPr>
          <a:xfrm>
            <a:off x="3225687" y="3595694"/>
            <a:ext cx="6217920" cy="1214438"/>
          </a:xfrm>
          <a:prstGeom prst="rect">
            <a:avLst/>
          </a:prstGeom>
        </p:spPr>
      </p:pic>
      <p:pic>
        <p:nvPicPr>
          <p:cNvPr id="9" name="Picture 8" descr="Text&#10;&#10;Description automatically generated">
            <a:extLst>
              <a:ext uri="{FF2B5EF4-FFF2-40B4-BE49-F238E27FC236}">
                <a16:creationId xmlns:a16="http://schemas.microsoft.com/office/drawing/2014/main" id="{EDE2C04D-6C47-41E3-9C94-0B8D8E42065D}"/>
              </a:ext>
            </a:extLst>
          </p:cNvPr>
          <p:cNvPicPr>
            <a:picLocks noChangeAspect="1"/>
          </p:cNvPicPr>
          <p:nvPr/>
        </p:nvPicPr>
        <p:blipFill>
          <a:blip r:embed="rId3"/>
          <a:stretch>
            <a:fillRect/>
          </a:stretch>
        </p:blipFill>
        <p:spPr>
          <a:xfrm>
            <a:off x="3225687" y="5132800"/>
            <a:ext cx="3837623" cy="1101090"/>
          </a:xfrm>
          <a:prstGeom prst="rect">
            <a:avLst/>
          </a:prstGeom>
        </p:spPr>
      </p:pic>
    </p:spTree>
    <p:extLst>
      <p:ext uri="{BB962C8B-B14F-4D97-AF65-F5344CB8AC3E}">
        <p14:creationId xmlns:p14="http://schemas.microsoft.com/office/powerpoint/2010/main" val="3639928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effectLst/>
              </a:rPr>
              <a:t>The Steps in Data Analytics</a:t>
            </a:r>
            <a:endParaRPr lang="en-US" dirty="0"/>
          </a:p>
        </p:txBody>
      </p:sp>
      <p:sp>
        <p:nvSpPr>
          <p:cNvPr id="2" name="Content Placeholder 1"/>
          <p:cNvSpPr>
            <a:spLocks noGrp="1"/>
          </p:cNvSpPr>
          <p:nvPr>
            <p:ph idx="1"/>
          </p:nvPr>
        </p:nvSpPr>
        <p:spPr/>
        <p:txBody>
          <a:bodyPr>
            <a:noAutofit/>
          </a:bodyPr>
          <a:lstStyle/>
          <a:p>
            <a:r>
              <a:rPr lang="en-US" dirty="0"/>
              <a:t>9. Interpret the results</a:t>
            </a:r>
          </a:p>
          <a:p>
            <a:pPr lvl="1"/>
            <a:r>
              <a:rPr lang="en-US" dirty="0"/>
              <a:t>At this stage we would typically try other prediction algorithms and see how they do error-wise</a:t>
            </a:r>
          </a:p>
          <a:p>
            <a:pPr lvl="1"/>
            <a:r>
              <a:rPr lang="en-US" dirty="0"/>
              <a:t>We might also try different “settings” on the various models</a:t>
            </a:r>
          </a:p>
          <a:p>
            <a:pPr lvl="1"/>
            <a:r>
              <a:rPr lang="en-US" dirty="0"/>
              <a:t>After choosing the best model, we use that model to predict the output variable in fresh data</a:t>
            </a:r>
          </a:p>
        </p:txBody>
      </p:sp>
    </p:spTree>
    <p:extLst>
      <p:ext uri="{BB962C8B-B14F-4D97-AF65-F5344CB8AC3E}">
        <p14:creationId xmlns:p14="http://schemas.microsoft.com/office/powerpoint/2010/main" val="760791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0" dirty="0">
                <a:effectLst/>
              </a:rPr>
              <a:t>The Steps in Data Analytics</a:t>
            </a:r>
            <a:endParaRPr lang="en-US" dirty="0"/>
          </a:p>
        </p:txBody>
      </p:sp>
      <p:sp>
        <p:nvSpPr>
          <p:cNvPr id="2" name="Content Placeholder 1"/>
          <p:cNvSpPr>
            <a:spLocks noGrp="1"/>
          </p:cNvSpPr>
          <p:nvPr>
            <p:ph idx="1"/>
          </p:nvPr>
        </p:nvSpPr>
        <p:spPr/>
        <p:txBody>
          <a:bodyPr>
            <a:noAutofit/>
          </a:bodyPr>
          <a:lstStyle/>
          <a:p>
            <a:r>
              <a:rPr lang="en-US" dirty="0"/>
              <a:t>10. Deploy the model</a:t>
            </a:r>
          </a:p>
          <a:p>
            <a:pPr lvl="1"/>
            <a:r>
              <a:rPr lang="en-US" dirty="0"/>
              <a:t>After the best model is chosen, it is applied to new data to predict TOTAL VALUE for homes where this value is unknown</a:t>
            </a:r>
          </a:p>
        </p:txBody>
      </p:sp>
      <p:pic>
        <p:nvPicPr>
          <p:cNvPr id="6" name="Picture 5" descr="Application&#10;&#10;Description automatically generated with low confidence">
            <a:extLst>
              <a:ext uri="{FF2B5EF4-FFF2-40B4-BE49-F238E27FC236}">
                <a16:creationId xmlns:a16="http://schemas.microsoft.com/office/drawing/2014/main" id="{A9E0CEC2-136C-40F3-9600-5BEE284CE09C}"/>
              </a:ext>
            </a:extLst>
          </p:cNvPr>
          <p:cNvPicPr>
            <a:picLocks noChangeAspect="1"/>
          </p:cNvPicPr>
          <p:nvPr/>
        </p:nvPicPr>
        <p:blipFill>
          <a:blip r:embed="rId2"/>
          <a:stretch>
            <a:fillRect/>
          </a:stretch>
        </p:blipFill>
        <p:spPr>
          <a:xfrm>
            <a:off x="3111727" y="3729790"/>
            <a:ext cx="7537609" cy="1335881"/>
          </a:xfrm>
          <a:prstGeom prst="rect">
            <a:avLst/>
          </a:prstGeom>
        </p:spPr>
      </p:pic>
    </p:spTree>
    <p:extLst>
      <p:ext uri="{BB962C8B-B14F-4D97-AF65-F5344CB8AC3E}">
        <p14:creationId xmlns:p14="http://schemas.microsoft.com/office/powerpoint/2010/main" val="58018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4277-ED29-45C9-BBE0-5B6A7CCB6E7A}"/>
              </a:ext>
            </a:extLst>
          </p:cNvPr>
          <p:cNvSpPr>
            <a:spLocks noGrp="1"/>
          </p:cNvSpPr>
          <p:nvPr>
            <p:ph type="title"/>
          </p:nvPr>
        </p:nvSpPr>
        <p:spPr/>
        <p:txBody>
          <a:bodyPr/>
          <a:lstStyle/>
          <a:p>
            <a:r>
              <a:rPr lang="en-US" dirty="0"/>
              <a:t>Major Case Studies in Chapters</a:t>
            </a:r>
          </a:p>
        </p:txBody>
      </p:sp>
      <p:graphicFrame>
        <p:nvGraphicFramePr>
          <p:cNvPr id="4" name="Table 4">
            <a:extLst>
              <a:ext uri="{FF2B5EF4-FFF2-40B4-BE49-F238E27FC236}">
                <a16:creationId xmlns:a16="http://schemas.microsoft.com/office/drawing/2014/main" id="{C3B4F5E3-E284-4C73-975A-9BBF5637CC9D}"/>
              </a:ext>
            </a:extLst>
          </p:cNvPr>
          <p:cNvGraphicFramePr>
            <a:graphicFrameLocks noGrp="1"/>
          </p:cNvGraphicFramePr>
          <p:nvPr>
            <p:ph idx="1"/>
            <p:extLst>
              <p:ext uri="{D42A27DB-BD31-4B8C-83A1-F6EECF244321}">
                <p14:modId xmlns:p14="http://schemas.microsoft.com/office/powerpoint/2010/main" val="4071531546"/>
              </p:ext>
            </p:extLst>
          </p:nvPr>
        </p:nvGraphicFramePr>
        <p:xfrm>
          <a:off x="1360912" y="2204049"/>
          <a:ext cx="9470176" cy="3337560"/>
        </p:xfrm>
        <a:graphic>
          <a:graphicData uri="http://schemas.openxmlformats.org/drawingml/2006/table">
            <a:tbl>
              <a:tblPr firstRow="1" bandRow="1">
                <a:tableStyleId>{5C22544A-7EE6-4342-B048-85BDC9FD1C3A}</a:tableStyleId>
              </a:tblPr>
              <a:tblGrid>
                <a:gridCol w="1767626">
                  <a:extLst>
                    <a:ext uri="{9D8B030D-6E8A-4147-A177-3AD203B41FA5}">
                      <a16:colId xmlns:a16="http://schemas.microsoft.com/office/drawing/2014/main" val="3157798989"/>
                    </a:ext>
                  </a:extLst>
                </a:gridCol>
                <a:gridCol w="770255">
                  <a:extLst>
                    <a:ext uri="{9D8B030D-6E8A-4147-A177-3AD203B41FA5}">
                      <a16:colId xmlns:a16="http://schemas.microsoft.com/office/drawing/2014/main" val="160498583"/>
                    </a:ext>
                  </a:extLst>
                </a:gridCol>
                <a:gridCol w="770255">
                  <a:extLst>
                    <a:ext uri="{9D8B030D-6E8A-4147-A177-3AD203B41FA5}">
                      <a16:colId xmlns:a16="http://schemas.microsoft.com/office/drawing/2014/main" val="4052558384"/>
                    </a:ext>
                  </a:extLst>
                </a:gridCol>
                <a:gridCol w="770255">
                  <a:extLst>
                    <a:ext uri="{9D8B030D-6E8A-4147-A177-3AD203B41FA5}">
                      <a16:colId xmlns:a16="http://schemas.microsoft.com/office/drawing/2014/main" val="2677750837"/>
                    </a:ext>
                  </a:extLst>
                </a:gridCol>
                <a:gridCol w="770255">
                  <a:extLst>
                    <a:ext uri="{9D8B030D-6E8A-4147-A177-3AD203B41FA5}">
                      <a16:colId xmlns:a16="http://schemas.microsoft.com/office/drawing/2014/main" val="3829587183"/>
                    </a:ext>
                  </a:extLst>
                </a:gridCol>
                <a:gridCol w="770255">
                  <a:extLst>
                    <a:ext uri="{9D8B030D-6E8A-4147-A177-3AD203B41FA5}">
                      <a16:colId xmlns:a16="http://schemas.microsoft.com/office/drawing/2014/main" val="1308072563"/>
                    </a:ext>
                  </a:extLst>
                </a:gridCol>
                <a:gridCol w="770255">
                  <a:extLst>
                    <a:ext uri="{9D8B030D-6E8A-4147-A177-3AD203B41FA5}">
                      <a16:colId xmlns:a16="http://schemas.microsoft.com/office/drawing/2014/main" val="2371104775"/>
                    </a:ext>
                  </a:extLst>
                </a:gridCol>
                <a:gridCol w="770255">
                  <a:extLst>
                    <a:ext uri="{9D8B030D-6E8A-4147-A177-3AD203B41FA5}">
                      <a16:colId xmlns:a16="http://schemas.microsoft.com/office/drawing/2014/main" val="3495541404"/>
                    </a:ext>
                  </a:extLst>
                </a:gridCol>
                <a:gridCol w="770255">
                  <a:extLst>
                    <a:ext uri="{9D8B030D-6E8A-4147-A177-3AD203B41FA5}">
                      <a16:colId xmlns:a16="http://schemas.microsoft.com/office/drawing/2014/main" val="781667084"/>
                    </a:ext>
                  </a:extLst>
                </a:gridCol>
                <a:gridCol w="770255">
                  <a:extLst>
                    <a:ext uri="{9D8B030D-6E8A-4147-A177-3AD203B41FA5}">
                      <a16:colId xmlns:a16="http://schemas.microsoft.com/office/drawing/2014/main" val="2373011140"/>
                    </a:ext>
                  </a:extLst>
                </a:gridCol>
                <a:gridCol w="770255">
                  <a:extLst>
                    <a:ext uri="{9D8B030D-6E8A-4147-A177-3AD203B41FA5}">
                      <a16:colId xmlns:a16="http://schemas.microsoft.com/office/drawing/2014/main" val="4292753161"/>
                    </a:ext>
                  </a:extLst>
                </a:gridCol>
              </a:tblGrid>
              <a:tr h="370840">
                <a:tc>
                  <a:txBody>
                    <a:bodyPr/>
                    <a:lstStyle/>
                    <a:p>
                      <a:endParaRPr lang="en-US" sz="1400" dirty="0"/>
                    </a:p>
                  </a:txBody>
                  <a:tcPr/>
                </a:tc>
                <a:tc>
                  <a:txBody>
                    <a:bodyPr/>
                    <a:lstStyle/>
                    <a:p>
                      <a:r>
                        <a:rPr lang="en-US" sz="1400" dirty="0"/>
                        <a:t>ch06</a:t>
                      </a:r>
                    </a:p>
                  </a:txBody>
                  <a:tcPr/>
                </a:tc>
                <a:tc>
                  <a:txBody>
                    <a:bodyPr/>
                    <a:lstStyle/>
                    <a:p>
                      <a:r>
                        <a:rPr lang="en-US" sz="1400" dirty="0"/>
                        <a:t>ch07</a:t>
                      </a:r>
                    </a:p>
                  </a:txBody>
                  <a:tcPr/>
                </a:tc>
                <a:tc>
                  <a:txBody>
                    <a:bodyPr/>
                    <a:lstStyle/>
                    <a:p>
                      <a:r>
                        <a:rPr lang="en-US" sz="1400" dirty="0"/>
                        <a:t>ch08</a:t>
                      </a:r>
                    </a:p>
                  </a:txBody>
                  <a:tcPr/>
                </a:tc>
                <a:tc>
                  <a:txBody>
                    <a:bodyPr/>
                    <a:lstStyle/>
                    <a:p>
                      <a:r>
                        <a:rPr lang="en-US" sz="1400" dirty="0"/>
                        <a:t>ch09</a:t>
                      </a:r>
                    </a:p>
                  </a:txBody>
                  <a:tcPr/>
                </a:tc>
                <a:tc>
                  <a:txBody>
                    <a:bodyPr/>
                    <a:lstStyle/>
                    <a:p>
                      <a:r>
                        <a:rPr lang="en-US" sz="1400" dirty="0"/>
                        <a:t>ch10</a:t>
                      </a:r>
                    </a:p>
                  </a:txBody>
                  <a:tcPr/>
                </a:tc>
                <a:tc>
                  <a:txBody>
                    <a:bodyPr/>
                    <a:lstStyle/>
                    <a:p>
                      <a:r>
                        <a:rPr lang="en-US" sz="1400" dirty="0"/>
                        <a:t>ch11</a:t>
                      </a:r>
                    </a:p>
                  </a:txBody>
                  <a:tcPr/>
                </a:tc>
                <a:tc>
                  <a:txBody>
                    <a:bodyPr/>
                    <a:lstStyle/>
                    <a:p>
                      <a:r>
                        <a:rPr lang="en-US" sz="1400" dirty="0"/>
                        <a:t>ch12</a:t>
                      </a:r>
                    </a:p>
                  </a:txBody>
                  <a:tcPr/>
                </a:tc>
                <a:tc>
                  <a:txBody>
                    <a:bodyPr/>
                    <a:lstStyle/>
                    <a:p>
                      <a:r>
                        <a:rPr lang="en-US" sz="1400" dirty="0"/>
                        <a:t>ch13</a:t>
                      </a:r>
                    </a:p>
                  </a:txBody>
                  <a:tcPr/>
                </a:tc>
                <a:tc>
                  <a:txBody>
                    <a:bodyPr/>
                    <a:lstStyle/>
                    <a:p>
                      <a:r>
                        <a:rPr lang="en-US" sz="1400" dirty="0"/>
                        <a:t>ch14</a:t>
                      </a:r>
                    </a:p>
                  </a:txBody>
                  <a:tcPr/>
                </a:tc>
                <a:tc>
                  <a:txBody>
                    <a:bodyPr/>
                    <a:lstStyle/>
                    <a:p>
                      <a:r>
                        <a:rPr lang="en-US" sz="1400" dirty="0"/>
                        <a:t>ch19</a:t>
                      </a:r>
                    </a:p>
                  </a:txBody>
                  <a:tcPr/>
                </a:tc>
                <a:extLst>
                  <a:ext uri="{0D108BD9-81ED-4DB2-BD59-A6C34878D82A}">
                    <a16:rowId xmlns:a16="http://schemas.microsoft.com/office/drawing/2014/main" val="346264942"/>
                  </a:ext>
                </a:extLst>
              </a:tr>
              <a:tr h="370840">
                <a:tc>
                  <a:txBody>
                    <a:bodyPr/>
                    <a:lstStyle/>
                    <a:p>
                      <a:r>
                        <a:rPr lang="en-US" sz="1400" dirty="0"/>
                        <a:t>Boys Town</a:t>
                      </a:r>
                    </a:p>
                  </a:txBody>
                  <a:tcPr/>
                </a:tc>
                <a:tc>
                  <a:txBody>
                    <a:bodyPr/>
                    <a:lstStyle/>
                    <a:p>
                      <a:r>
                        <a:rPr lang="en-US" sz="1400" dirty="0"/>
                        <a:t>x</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extLst>
                  <a:ext uri="{0D108BD9-81ED-4DB2-BD59-A6C34878D82A}">
                    <a16:rowId xmlns:a16="http://schemas.microsoft.com/office/drawing/2014/main" val="3559352860"/>
                  </a:ext>
                </a:extLst>
              </a:tr>
              <a:tr h="370840">
                <a:tc>
                  <a:txBody>
                    <a:bodyPr/>
                    <a:lstStyle/>
                    <a:p>
                      <a:r>
                        <a:rPr lang="en-US" sz="1400" dirty="0"/>
                        <a:t>Head &amp; Neck</a:t>
                      </a:r>
                    </a:p>
                  </a:txBody>
                  <a:tcPr/>
                </a:tc>
                <a:tc>
                  <a:txBody>
                    <a:bodyPr/>
                    <a:lstStyle/>
                    <a:p>
                      <a:endParaRPr lang="en-US" sz="1400" dirty="0"/>
                    </a:p>
                  </a:txBody>
                  <a:tcPr/>
                </a:tc>
                <a:tc>
                  <a:txBody>
                    <a:bodyPr/>
                    <a:lstStyle/>
                    <a:p>
                      <a:r>
                        <a:rPr lang="en-US" sz="1400" dirty="0"/>
                        <a:t>x</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72266112"/>
                  </a:ext>
                </a:extLst>
              </a:tr>
              <a:tr h="370840">
                <a:tc>
                  <a:txBody>
                    <a:bodyPr/>
                    <a:lstStyle/>
                    <a:p>
                      <a:r>
                        <a:rPr lang="en-US" sz="1400" dirty="0"/>
                        <a:t>Quality of Life</a:t>
                      </a:r>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r>
                        <a:rPr lang="en-US" sz="1400"/>
                        <a:t>x</a:t>
                      </a:r>
                      <a:endParaRPr lang="en-US" sz="1400" dirty="0"/>
                    </a:p>
                  </a:txBody>
                  <a:tcPr/>
                </a:tc>
                <a:tc>
                  <a:txBody>
                    <a:bodyPr/>
                    <a:lstStyle/>
                    <a:p>
                      <a:endParaRPr lang="en-US" sz="1400" dirty="0"/>
                    </a:p>
                  </a:txBody>
                  <a:tcPr/>
                </a:tc>
                <a:extLst>
                  <a:ext uri="{0D108BD9-81ED-4DB2-BD59-A6C34878D82A}">
                    <a16:rowId xmlns:a16="http://schemas.microsoft.com/office/drawing/2014/main" val="1782711332"/>
                  </a:ext>
                </a:extLst>
              </a:tr>
              <a:tr h="370840">
                <a:tc>
                  <a:txBody>
                    <a:bodyPr/>
                    <a:lstStyle/>
                    <a:p>
                      <a:r>
                        <a:rPr lang="en-US" sz="1400" dirty="0"/>
                        <a:t>MLB Players</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639063110"/>
                  </a:ext>
                </a:extLst>
              </a:tr>
              <a:tr h="370840">
                <a:tc>
                  <a:txBody>
                    <a:bodyPr/>
                    <a:lstStyle/>
                    <a:p>
                      <a:r>
                        <a:rPr lang="en-US" sz="1400"/>
                        <a:t>Google Trends</a:t>
                      </a:r>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436909222"/>
                  </a:ext>
                </a:extLst>
              </a:tr>
              <a:tr h="370840">
                <a:tc>
                  <a:txBody>
                    <a:bodyPr/>
                    <a:lstStyle/>
                    <a:p>
                      <a:r>
                        <a:rPr lang="en-US" sz="1400" dirty="0"/>
                        <a:t>HN Medication</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x</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70642256"/>
                  </a:ext>
                </a:extLst>
              </a:tr>
              <a:tr h="370840">
                <a:tc>
                  <a:txBody>
                    <a:bodyPr/>
                    <a:lstStyle/>
                    <a:p>
                      <a:r>
                        <a:rPr lang="en-US" sz="1400" dirty="0"/>
                        <a:t>Divorce</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4083167530"/>
                  </a:ext>
                </a:extLst>
              </a:tr>
              <a:tr h="370840">
                <a:tc>
                  <a:txBody>
                    <a:bodyPr/>
                    <a:lstStyle/>
                    <a:p>
                      <a:r>
                        <a:rPr lang="en-US" sz="1400" dirty="0"/>
                        <a:t>Job Ranking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x</a:t>
                      </a:r>
                    </a:p>
                  </a:txBody>
                  <a:tcPr/>
                </a:tc>
                <a:extLst>
                  <a:ext uri="{0D108BD9-81ED-4DB2-BD59-A6C34878D82A}">
                    <a16:rowId xmlns:a16="http://schemas.microsoft.com/office/drawing/2014/main" val="1996081885"/>
                  </a:ext>
                </a:extLst>
              </a:tr>
            </a:tbl>
          </a:graphicData>
        </a:graphic>
      </p:graphicFrame>
    </p:spTree>
    <p:extLst>
      <p:ext uri="{BB962C8B-B14F-4D97-AF65-F5344CB8AC3E}">
        <p14:creationId xmlns:p14="http://schemas.microsoft.com/office/powerpoint/2010/main" val="258028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4277-ED29-45C9-BBE0-5B6A7CCB6E7A}"/>
              </a:ext>
            </a:extLst>
          </p:cNvPr>
          <p:cNvSpPr>
            <a:spLocks noGrp="1"/>
          </p:cNvSpPr>
          <p:nvPr>
            <p:ph type="title"/>
          </p:nvPr>
        </p:nvSpPr>
        <p:spPr/>
        <p:txBody>
          <a:bodyPr/>
          <a:lstStyle/>
          <a:p>
            <a:r>
              <a:rPr lang="en-US" dirty="0"/>
              <a:t>Textbook and Reference Materials</a:t>
            </a:r>
          </a:p>
        </p:txBody>
      </p:sp>
      <p:pic>
        <p:nvPicPr>
          <p:cNvPr id="9" name="Picture 8">
            <a:extLst>
              <a:ext uri="{FF2B5EF4-FFF2-40B4-BE49-F238E27FC236}">
                <a16:creationId xmlns:a16="http://schemas.microsoft.com/office/drawing/2014/main" id="{A35FFF9A-83AA-CE4B-FBD5-D4FBC543CB81}"/>
              </a:ext>
            </a:extLst>
          </p:cNvPr>
          <p:cNvPicPr>
            <a:picLocks noChangeAspect="1"/>
          </p:cNvPicPr>
          <p:nvPr/>
        </p:nvPicPr>
        <p:blipFill>
          <a:blip r:embed="rId3"/>
          <a:stretch>
            <a:fillRect/>
          </a:stretch>
        </p:blipFill>
        <p:spPr>
          <a:xfrm>
            <a:off x="3357836" y="3218026"/>
            <a:ext cx="2158270" cy="3053525"/>
          </a:xfrm>
          <a:prstGeom prst="rect">
            <a:avLst/>
          </a:prstGeom>
        </p:spPr>
      </p:pic>
      <p:sp>
        <p:nvSpPr>
          <p:cNvPr id="10" name="Content Placeholder 1">
            <a:extLst>
              <a:ext uri="{FF2B5EF4-FFF2-40B4-BE49-F238E27FC236}">
                <a16:creationId xmlns:a16="http://schemas.microsoft.com/office/drawing/2014/main" id="{D417928E-D583-0A2F-BD42-CB60C2583ADE}"/>
              </a:ext>
            </a:extLst>
          </p:cNvPr>
          <p:cNvSpPr txBox="1">
            <a:spLocks/>
          </p:cNvSpPr>
          <p:nvPr/>
        </p:nvSpPr>
        <p:spPr>
          <a:xfrm>
            <a:off x="2587752" y="2130552"/>
            <a:ext cx="8596668" cy="388077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Data Science and Predictive Analytics</a:t>
            </a:r>
          </a:p>
          <a:p>
            <a:r>
              <a:rPr lang="en-US"/>
              <a:t>Machine Learning for </a:t>
            </a:r>
            <a:r>
              <a:rPr lang="en-US" dirty="0"/>
              <a:t>Business Analytics</a:t>
            </a:r>
          </a:p>
        </p:txBody>
      </p:sp>
      <p:pic>
        <p:nvPicPr>
          <p:cNvPr id="6" name="Content Placeholder 5">
            <a:extLst>
              <a:ext uri="{FF2B5EF4-FFF2-40B4-BE49-F238E27FC236}">
                <a16:creationId xmlns:a16="http://schemas.microsoft.com/office/drawing/2014/main" id="{2791D199-269D-4702-BD6C-D8E3E9DADD94}"/>
              </a:ext>
            </a:extLst>
          </p:cNvPr>
          <p:cNvPicPr>
            <a:picLocks noGrp="1" noChangeAspect="1"/>
          </p:cNvPicPr>
          <p:nvPr>
            <p:ph idx="1"/>
          </p:nvPr>
        </p:nvPicPr>
        <p:blipFill>
          <a:blip r:embed="rId4"/>
          <a:stretch>
            <a:fillRect/>
          </a:stretch>
        </p:blipFill>
        <p:spPr>
          <a:xfrm>
            <a:off x="6675896" y="3218026"/>
            <a:ext cx="2158270" cy="3059526"/>
          </a:xfrm>
        </p:spPr>
      </p:pic>
    </p:spTree>
    <p:extLst>
      <p:ext uri="{BB962C8B-B14F-4D97-AF65-F5344CB8AC3E}">
        <p14:creationId xmlns:p14="http://schemas.microsoft.com/office/powerpoint/2010/main" val="1270889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normAutofit/>
          </a:bodyPr>
          <a:lstStyle/>
          <a:p>
            <a:r>
              <a:rPr lang="en-US" dirty="0"/>
              <a:t>Data and Big Data</a:t>
            </a:r>
          </a:p>
        </p:txBody>
      </p:sp>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noAutofit/>
          </a:bodyPr>
          <a:lstStyle/>
          <a:p>
            <a:r>
              <a:rPr lang="en-US" dirty="0"/>
              <a:t>Data and big data</a:t>
            </a:r>
          </a:p>
          <a:p>
            <a:r>
              <a:rPr lang="en-US" dirty="0"/>
              <a:t>The characteristics of big data</a:t>
            </a:r>
          </a:p>
          <a:p>
            <a:pPr lvl="1"/>
            <a:r>
              <a:rPr lang="en-US" dirty="0"/>
              <a:t>Volume, variety, velocity and veracity</a:t>
            </a:r>
          </a:p>
          <a:p>
            <a:r>
              <a:rPr lang="en-US" dirty="0"/>
              <a:t>Constructive characterization</a:t>
            </a:r>
          </a:p>
        </p:txBody>
      </p:sp>
      <p:graphicFrame>
        <p:nvGraphicFramePr>
          <p:cNvPr id="4" name="Table 3">
            <a:extLst>
              <a:ext uri="{FF2B5EF4-FFF2-40B4-BE49-F238E27FC236}">
                <a16:creationId xmlns:a16="http://schemas.microsoft.com/office/drawing/2014/main" id="{D01EC71B-7F16-4115-BBBC-F36A0C607351}"/>
              </a:ext>
            </a:extLst>
          </p:cNvPr>
          <p:cNvGraphicFramePr>
            <a:graphicFrameLocks noGrp="1"/>
          </p:cNvGraphicFramePr>
          <p:nvPr>
            <p:extLst>
              <p:ext uri="{D42A27DB-BD31-4B8C-83A1-F6EECF244321}">
                <p14:modId xmlns:p14="http://schemas.microsoft.com/office/powerpoint/2010/main" val="3736999019"/>
              </p:ext>
            </p:extLst>
          </p:nvPr>
        </p:nvGraphicFramePr>
        <p:xfrm>
          <a:off x="3003455" y="4022411"/>
          <a:ext cx="7867459" cy="2043164"/>
        </p:xfrm>
        <a:graphic>
          <a:graphicData uri="http://schemas.openxmlformats.org/drawingml/2006/table">
            <a:tbl>
              <a:tblPr/>
              <a:tblGrid>
                <a:gridCol w="1726607">
                  <a:extLst>
                    <a:ext uri="{9D8B030D-6E8A-4147-A177-3AD203B41FA5}">
                      <a16:colId xmlns:a16="http://schemas.microsoft.com/office/drawing/2014/main" val="138524617"/>
                    </a:ext>
                  </a:extLst>
                </a:gridCol>
                <a:gridCol w="4847632">
                  <a:extLst>
                    <a:ext uri="{9D8B030D-6E8A-4147-A177-3AD203B41FA5}">
                      <a16:colId xmlns:a16="http://schemas.microsoft.com/office/drawing/2014/main" val="2198045352"/>
                    </a:ext>
                  </a:extLst>
                </a:gridCol>
                <a:gridCol w="1293220">
                  <a:extLst>
                    <a:ext uri="{9D8B030D-6E8A-4147-A177-3AD203B41FA5}">
                      <a16:colId xmlns:a16="http://schemas.microsoft.com/office/drawing/2014/main" val="808363533"/>
                    </a:ext>
                  </a:extLst>
                </a:gridCol>
              </a:tblGrid>
              <a:tr h="145037">
                <a:tc>
                  <a:txBody>
                    <a:bodyPr/>
                    <a:lstStyle/>
                    <a:p>
                      <a:pPr fontAlgn="b"/>
                      <a:r>
                        <a:rPr lang="en-US" sz="1300" b="1" dirty="0">
                          <a:effectLst/>
                        </a:rPr>
                        <a:t>Big Data Dimensions</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fontAlgn="b"/>
                      <a:r>
                        <a:rPr lang="en-US" sz="1300" b="1" dirty="0">
                          <a:effectLst/>
                        </a:rPr>
                        <a:t>Tools</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fontAlgn="b"/>
                      <a:r>
                        <a:rPr lang="en-US" sz="1300" b="1" dirty="0">
                          <a:effectLst/>
                        </a:rPr>
                        <a:t>Characteristics</a:t>
                      </a:r>
                    </a:p>
                  </a:txBody>
                  <a:tcPr marL="26691" marR="26691" marT="26691" marB="26691"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8919405"/>
                  </a:ext>
                </a:extLst>
              </a:tr>
              <a:tr h="118096">
                <a:tc>
                  <a:txBody>
                    <a:bodyPr/>
                    <a:lstStyle/>
                    <a:p>
                      <a:pPr fontAlgn="t"/>
                      <a:r>
                        <a:rPr lang="en-US" sz="1300" dirty="0">
                          <a:effectLst/>
                        </a:rPr>
                        <a:t>Size</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a:effectLst/>
                        </a:rPr>
                        <a:t>Harvesting and management of vast amounts of data</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Volume</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03768646"/>
                  </a:ext>
                </a:extLst>
              </a:tr>
              <a:tr h="259289">
                <a:tc>
                  <a:txBody>
                    <a:bodyPr/>
                    <a:lstStyle/>
                    <a:p>
                      <a:pPr fontAlgn="t"/>
                      <a:r>
                        <a:rPr lang="en-US" sz="1300" dirty="0">
                          <a:effectLst/>
                        </a:rPr>
                        <a:t>Complexity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Wranglers for dealing with heterogeneous data</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Variety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80779408"/>
                  </a:ext>
                </a:extLst>
              </a:tr>
              <a:tr h="0">
                <a:tc>
                  <a:txBody>
                    <a:bodyPr/>
                    <a:lstStyle/>
                    <a:p>
                      <a:pPr fontAlgn="t"/>
                      <a:r>
                        <a:rPr lang="en-US" sz="1300" dirty="0">
                          <a:effectLst/>
                        </a:rPr>
                        <a:t>Incongruency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Tools for data harmonization and aggregation</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Veracity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513335460"/>
                  </a:ext>
                </a:extLst>
              </a:tr>
              <a:tr h="259289">
                <a:tc>
                  <a:txBody>
                    <a:bodyPr/>
                    <a:lstStyle/>
                    <a:p>
                      <a:pPr fontAlgn="t"/>
                      <a:r>
                        <a:rPr lang="en-US" sz="1300">
                          <a:effectLst/>
                        </a:rPr>
                        <a:t>Multi-source</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Transfer and joint modeling of disparate elements</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Variety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785965086"/>
                  </a:ext>
                </a:extLst>
              </a:tr>
              <a:tr h="259289">
                <a:tc>
                  <a:txBody>
                    <a:bodyPr/>
                    <a:lstStyle/>
                    <a:p>
                      <a:pPr fontAlgn="t"/>
                      <a:r>
                        <a:rPr lang="en-US" sz="1300">
                          <a:effectLst/>
                        </a:rPr>
                        <a:t>Multi-scale</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Macro to </a:t>
                      </a:r>
                      <a:r>
                        <a:rPr lang="en-US" sz="1300" dirty="0" err="1">
                          <a:effectLst/>
                        </a:rPr>
                        <a:t>meso</a:t>
                      </a:r>
                      <a:r>
                        <a:rPr lang="en-US" sz="1300" dirty="0">
                          <a:effectLst/>
                        </a:rPr>
                        <a:t> to micro scale observations</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Variety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06591735"/>
                  </a:ext>
                </a:extLst>
              </a:tr>
              <a:tr h="0">
                <a:tc>
                  <a:txBody>
                    <a:bodyPr/>
                    <a:lstStyle/>
                    <a:p>
                      <a:pPr fontAlgn="t"/>
                      <a:r>
                        <a:rPr lang="en-US" sz="1300">
                          <a:effectLst/>
                        </a:rPr>
                        <a:t>Time</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Techniques accounting for longitudinal patterns in the data</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300" dirty="0">
                          <a:effectLst/>
                        </a:rPr>
                        <a:t>Velocity</a:t>
                      </a:r>
                    </a:p>
                  </a:txBody>
                  <a:tcPr marL="26691" marR="26691" marT="26691" marB="26691">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28906369"/>
                  </a:ext>
                </a:extLst>
              </a:tr>
              <a:tr h="259289">
                <a:tc>
                  <a:txBody>
                    <a:bodyPr/>
                    <a:lstStyle/>
                    <a:p>
                      <a:pPr fontAlgn="t"/>
                      <a:r>
                        <a:rPr lang="en-US" sz="1300">
                          <a:effectLst/>
                        </a:rPr>
                        <a:t>Incomplete</a:t>
                      </a:r>
                    </a:p>
                  </a:txBody>
                  <a:tcPr marL="26691" marR="26691" marT="26691" marB="26691">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300" dirty="0">
                          <a:effectLst/>
                        </a:rPr>
                        <a:t>Reliable management of missing data</a:t>
                      </a:r>
                    </a:p>
                  </a:txBody>
                  <a:tcPr marL="26691" marR="26691" marT="26691" marB="26691">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300" dirty="0">
                          <a:effectLst/>
                        </a:rPr>
                        <a:t>Veracity</a:t>
                      </a:r>
                    </a:p>
                  </a:txBody>
                  <a:tcPr marL="26691" marR="26691" marT="26691" marB="26691">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42833739"/>
                  </a:ext>
                </a:extLst>
              </a:tr>
            </a:tbl>
          </a:graphicData>
        </a:graphic>
      </p:graphicFrame>
    </p:spTree>
    <p:extLst>
      <p:ext uri="{BB962C8B-B14F-4D97-AF65-F5344CB8AC3E}">
        <p14:creationId xmlns:p14="http://schemas.microsoft.com/office/powerpoint/2010/main" val="698832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093F679A-B3D2-445E-8E34-46F61F34BBF0}"/>
              </a:ext>
            </a:extLst>
          </p:cNvPr>
          <p:cNvSpPr txBox="1">
            <a:spLocks/>
          </p:cNvSpPr>
          <p:nvPr/>
        </p:nvSpPr>
        <p:spPr>
          <a:xfrm>
            <a:off x="2589212" y="2133600"/>
            <a:ext cx="8915400" cy="37776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Hurricane and store readiness</a:t>
            </a:r>
          </a:p>
        </p:txBody>
      </p:sp>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normAutofit/>
          </a:bodyPr>
          <a:lstStyle/>
          <a:p>
            <a:r>
              <a:rPr lang="en-US" dirty="0"/>
              <a:t>Data and Data Science</a:t>
            </a:r>
          </a:p>
        </p:txBody>
      </p:sp>
      <p:sp>
        <p:nvSpPr>
          <p:cNvPr id="6" name="TextBox 5">
            <a:extLst>
              <a:ext uri="{FF2B5EF4-FFF2-40B4-BE49-F238E27FC236}">
                <a16:creationId xmlns:a16="http://schemas.microsoft.com/office/drawing/2014/main" id="{7299581A-8D52-47DC-B529-A5A4F84E9885}"/>
              </a:ext>
            </a:extLst>
          </p:cNvPr>
          <p:cNvSpPr txBox="1"/>
          <p:nvPr/>
        </p:nvSpPr>
        <p:spPr>
          <a:xfrm>
            <a:off x="2828260" y="5335153"/>
            <a:ext cx="3725615" cy="523220"/>
          </a:xfrm>
          <a:prstGeom prst="rect">
            <a:avLst/>
          </a:prstGeom>
          <a:noFill/>
        </p:spPr>
        <p:txBody>
          <a:bodyPr wrap="square">
            <a:spAutoFit/>
          </a:bodyPr>
          <a:lstStyle/>
          <a:p>
            <a:r>
              <a:rPr lang="en-US" sz="1400" dirty="0"/>
              <a:t>Hurricane Frances was formed 8/24/2004</a:t>
            </a:r>
          </a:p>
          <a:p>
            <a:r>
              <a:rPr lang="en-US" sz="1400" dirty="0"/>
              <a:t>Hurricane Charley was formed 8/9/2004</a:t>
            </a:r>
          </a:p>
        </p:txBody>
      </p:sp>
      <p:pic>
        <p:nvPicPr>
          <p:cNvPr id="8" name="Content Placeholder 7">
            <a:extLst>
              <a:ext uri="{FF2B5EF4-FFF2-40B4-BE49-F238E27FC236}">
                <a16:creationId xmlns:a16="http://schemas.microsoft.com/office/drawing/2014/main" id="{623F688B-E6F1-4C29-B579-F8560587DDE0}"/>
              </a:ext>
            </a:extLst>
          </p:cNvPr>
          <p:cNvPicPr>
            <a:picLocks noGrp="1" noChangeAspect="1"/>
          </p:cNvPicPr>
          <p:nvPr>
            <p:ph idx="1"/>
          </p:nvPr>
        </p:nvPicPr>
        <p:blipFill>
          <a:blip r:embed="rId3"/>
          <a:stretch>
            <a:fillRect/>
          </a:stretch>
        </p:blipFill>
        <p:spPr>
          <a:xfrm>
            <a:off x="2985186" y="2778595"/>
            <a:ext cx="6724650" cy="2362200"/>
          </a:xfrm>
        </p:spPr>
      </p:pic>
      <p:sp>
        <p:nvSpPr>
          <p:cNvPr id="4" name="Rectangle: Rounded Corners 3">
            <a:extLst>
              <a:ext uri="{FF2B5EF4-FFF2-40B4-BE49-F238E27FC236}">
                <a16:creationId xmlns:a16="http://schemas.microsoft.com/office/drawing/2014/main" id="{4B364747-053D-419E-B5AC-49C9E0470952}"/>
              </a:ext>
            </a:extLst>
          </p:cNvPr>
          <p:cNvSpPr/>
          <p:nvPr/>
        </p:nvSpPr>
        <p:spPr>
          <a:xfrm>
            <a:off x="2828260" y="2778595"/>
            <a:ext cx="1828800" cy="262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72C71D7-7556-46C4-9FCB-9C81306977AA}"/>
              </a:ext>
            </a:extLst>
          </p:cNvPr>
          <p:cNvSpPr/>
          <p:nvPr/>
        </p:nvSpPr>
        <p:spPr>
          <a:xfrm>
            <a:off x="2828260" y="4213749"/>
            <a:ext cx="1828800" cy="2623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873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normAutofit/>
          </a:bodyPr>
          <a:lstStyle/>
          <a:p>
            <a:r>
              <a:rPr lang="en-US" dirty="0"/>
              <a:t>Data and Data Science</a:t>
            </a:r>
          </a:p>
        </p:txBody>
      </p:sp>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noAutofit/>
          </a:bodyPr>
          <a:lstStyle/>
          <a:p>
            <a:r>
              <a:rPr lang="en-US" dirty="0"/>
              <a:t>Hurricane and store readiness</a:t>
            </a:r>
          </a:p>
          <a:p>
            <a:r>
              <a:rPr lang="en-US" dirty="0"/>
              <a:t>Discover patterns due to the hurricane that were not obvious</a:t>
            </a:r>
          </a:p>
          <a:p>
            <a:pPr lvl="1"/>
            <a:r>
              <a:rPr lang="en-US" dirty="0"/>
              <a:t>To project the amount of increase in sales due to the hurricane?</a:t>
            </a:r>
          </a:p>
          <a:p>
            <a:pPr lvl="1"/>
            <a:r>
              <a:rPr lang="en-US" dirty="0"/>
              <a:t>To predict that people in the path of the hurricane would buy more bottled water?</a:t>
            </a:r>
          </a:p>
          <a:p>
            <a:pPr lvl="1"/>
            <a:r>
              <a:rPr lang="en-US" dirty="0"/>
              <a:t>To identify unusual local demand for products so that the company might be able to rush stock to the stores ahead of the hurricane’s landfall?</a:t>
            </a:r>
          </a:p>
        </p:txBody>
      </p:sp>
      <p:pic>
        <p:nvPicPr>
          <p:cNvPr id="5" name="Picture 4">
            <a:extLst>
              <a:ext uri="{FF2B5EF4-FFF2-40B4-BE49-F238E27FC236}">
                <a16:creationId xmlns:a16="http://schemas.microsoft.com/office/drawing/2014/main" id="{B96409A3-277C-47F7-AEC3-4CE5568B191E}"/>
              </a:ext>
            </a:extLst>
          </p:cNvPr>
          <p:cNvPicPr>
            <a:picLocks noChangeAspect="1"/>
          </p:cNvPicPr>
          <p:nvPr/>
        </p:nvPicPr>
        <p:blipFill>
          <a:blip r:embed="rId3"/>
          <a:stretch>
            <a:fillRect/>
          </a:stretch>
        </p:blipFill>
        <p:spPr>
          <a:xfrm>
            <a:off x="3057044" y="4757515"/>
            <a:ext cx="7143750" cy="1476375"/>
          </a:xfrm>
          <a:prstGeom prst="rect">
            <a:avLst/>
          </a:prstGeom>
        </p:spPr>
      </p:pic>
    </p:spTree>
    <p:extLst>
      <p:ext uri="{BB962C8B-B14F-4D97-AF65-F5344CB8AC3E}">
        <p14:creationId xmlns:p14="http://schemas.microsoft.com/office/powerpoint/2010/main" val="222714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normAutofit/>
          </a:bodyPr>
          <a:lstStyle/>
          <a:p>
            <a:r>
              <a:rPr lang="en-US" dirty="0"/>
              <a:t>Data and Data Science</a:t>
            </a:r>
          </a:p>
        </p:txBody>
      </p:sp>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noAutofit/>
          </a:bodyPr>
          <a:lstStyle/>
          <a:p>
            <a:r>
              <a:rPr lang="en-US" dirty="0"/>
              <a:t>Data science in the context of various data-related processes in the organization</a:t>
            </a:r>
          </a:p>
        </p:txBody>
      </p:sp>
      <p:pic>
        <p:nvPicPr>
          <p:cNvPr id="8" name="Picture 7">
            <a:extLst>
              <a:ext uri="{FF2B5EF4-FFF2-40B4-BE49-F238E27FC236}">
                <a16:creationId xmlns:a16="http://schemas.microsoft.com/office/drawing/2014/main" id="{ED41FE7F-5ADD-44F4-A48A-B37EB7EAD6B4}"/>
              </a:ext>
            </a:extLst>
          </p:cNvPr>
          <p:cNvPicPr>
            <a:picLocks noChangeAspect="1"/>
          </p:cNvPicPr>
          <p:nvPr/>
        </p:nvPicPr>
        <p:blipFill>
          <a:blip r:embed="rId3"/>
          <a:stretch>
            <a:fillRect/>
          </a:stretch>
        </p:blipFill>
        <p:spPr>
          <a:xfrm>
            <a:off x="4826535" y="3025418"/>
            <a:ext cx="4440753" cy="3208472"/>
          </a:xfrm>
          <a:prstGeom prst="rect">
            <a:avLst/>
          </a:prstGeom>
        </p:spPr>
      </p:pic>
    </p:spTree>
    <p:extLst>
      <p:ext uri="{BB962C8B-B14F-4D97-AF65-F5344CB8AC3E}">
        <p14:creationId xmlns:p14="http://schemas.microsoft.com/office/powerpoint/2010/main" val="321445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32E61-6598-412E-94F4-01484E9AC1FF}"/>
              </a:ext>
            </a:extLst>
          </p:cNvPr>
          <p:cNvSpPr>
            <a:spLocks noGrp="1"/>
          </p:cNvSpPr>
          <p:nvPr>
            <p:ph type="title"/>
          </p:nvPr>
        </p:nvSpPr>
        <p:spPr/>
        <p:txBody>
          <a:bodyPr/>
          <a:lstStyle/>
          <a:p>
            <a:r>
              <a:rPr lang="en-US" dirty="0"/>
              <a:t>Data Science</a:t>
            </a:r>
          </a:p>
        </p:txBody>
      </p:sp>
      <p:sp>
        <p:nvSpPr>
          <p:cNvPr id="3" name="Content Placeholder 2">
            <a:extLst>
              <a:ext uri="{FF2B5EF4-FFF2-40B4-BE49-F238E27FC236}">
                <a16:creationId xmlns:a16="http://schemas.microsoft.com/office/drawing/2014/main" id="{BB5CC6DB-3E8B-4DFA-9E68-5B7B588BFCA9}"/>
              </a:ext>
            </a:extLst>
          </p:cNvPr>
          <p:cNvSpPr>
            <a:spLocks noGrp="1"/>
          </p:cNvSpPr>
          <p:nvPr>
            <p:ph idx="1"/>
          </p:nvPr>
        </p:nvSpPr>
        <p:spPr/>
        <p:txBody>
          <a:bodyPr>
            <a:noAutofit/>
          </a:bodyPr>
          <a:lstStyle/>
          <a:p>
            <a:r>
              <a:rPr lang="en-US" dirty="0"/>
              <a:t>A mix of skills in the areas of statistics, machine learning, math, programming, business, and information technology</a:t>
            </a:r>
          </a:p>
          <a:p>
            <a:r>
              <a:rPr lang="en-US" dirty="0"/>
              <a:t>An emerging field</a:t>
            </a:r>
          </a:p>
          <a:p>
            <a:pPr lvl="1"/>
            <a:r>
              <a:rPr lang="en-US" dirty="0"/>
              <a:t>Extremely transdisciplinary - bridging between the theoretical, computational, experimental, and biosocial areas</a:t>
            </a:r>
          </a:p>
          <a:p>
            <a:pPr lvl="1"/>
            <a:r>
              <a:rPr lang="en-US" dirty="0"/>
              <a:t>Deals with enormous amounts of complex, incongruent and dynamic data from multiple sources</a:t>
            </a:r>
          </a:p>
          <a:p>
            <a:pPr lvl="1"/>
            <a:r>
              <a:rPr lang="en-US" dirty="0"/>
              <a:t>Aims to develop algorithms, methods, tools and services capable of ingesting such datasets and generating semi-automated decision support systems</a:t>
            </a:r>
          </a:p>
          <a:p>
            <a:r>
              <a:rPr lang="en-US" dirty="0"/>
              <a:t>Data science techniques</a:t>
            </a:r>
          </a:p>
          <a:p>
            <a:pPr lvl="1"/>
            <a:r>
              <a:rPr lang="en-US" dirty="0"/>
              <a:t>Data manipulation, data harmonization and aggregation, exploratory or confirmatory data analyses, predictive analytics, validation and fine-tuning</a:t>
            </a:r>
          </a:p>
        </p:txBody>
      </p:sp>
    </p:spTree>
    <p:extLst>
      <p:ext uri="{BB962C8B-B14F-4D97-AF65-F5344CB8AC3E}">
        <p14:creationId xmlns:p14="http://schemas.microsoft.com/office/powerpoint/2010/main" val="4104966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3C75-26C4-46FC-B438-B95FC678873A}"/>
              </a:ext>
            </a:extLst>
          </p:cNvPr>
          <p:cNvSpPr>
            <a:spLocks noGrp="1"/>
          </p:cNvSpPr>
          <p:nvPr>
            <p:ph type="title"/>
          </p:nvPr>
        </p:nvSpPr>
        <p:spPr/>
        <p:txBody>
          <a:bodyPr/>
          <a:lstStyle/>
          <a:p>
            <a:r>
              <a:rPr lang="en-US" dirty="0"/>
              <a:t>Predictive Analytics and Machine Learning (Data Mining)</a:t>
            </a:r>
          </a:p>
        </p:txBody>
      </p:sp>
      <p:sp>
        <p:nvSpPr>
          <p:cNvPr id="3" name="Content Placeholder 2">
            <a:extLst>
              <a:ext uri="{FF2B5EF4-FFF2-40B4-BE49-F238E27FC236}">
                <a16:creationId xmlns:a16="http://schemas.microsoft.com/office/drawing/2014/main" id="{EF160531-6D91-48F2-ACC2-72231028B867}"/>
              </a:ext>
            </a:extLst>
          </p:cNvPr>
          <p:cNvSpPr>
            <a:spLocks noGrp="1"/>
          </p:cNvSpPr>
          <p:nvPr>
            <p:ph idx="1"/>
          </p:nvPr>
        </p:nvSpPr>
        <p:spPr/>
        <p:txBody>
          <a:bodyPr>
            <a:noAutofit/>
          </a:bodyPr>
          <a:lstStyle/>
          <a:p>
            <a:r>
              <a:rPr lang="en-US" dirty="0"/>
              <a:t>Predictive analytics is a process of representing, interrogating and interpreting complex data</a:t>
            </a:r>
          </a:p>
          <a:p>
            <a:pPr lvl="1"/>
            <a:r>
              <a:rPr lang="en-US" dirty="0"/>
              <a:t>A core aim of predictive analytics is to forecast trends, predict patterns in the data, prognosticate the process behavior</a:t>
            </a:r>
          </a:p>
          <a:p>
            <a:r>
              <a:rPr lang="en-US" dirty="0"/>
              <a:t>Machine </a:t>
            </a:r>
            <a:r>
              <a:rPr lang="en-US"/>
              <a:t>learning (data </a:t>
            </a:r>
            <a:r>
              <a:rPr lang="en-US" dirty="0"/>
              <a:t>mining) refers to business analytics methods that go beyond counts, descriptive techniques, reporting, and methods based on business rules</a:t>
            </a:r>
          </a:p>
          <a:p>
            <a:pPr lvl="1"/>
            <a:r>
              <a:rPr lang="en-US" dirty="0"/>
              <a:t>Include statistical and machine-learning methods that inform decision-making</a:t>
            </a:r>
          </a:p>
          <a:p>
            <a:r>
              <a:rPr lang="en-US" dirty="0"/>
              <a:t>Predictive analytics vs. statistical analytics for business decision making</a:t>
            </a:r>
          </a:p>
          <a:p>
            <a:pPr lvl="1"/>
            <a:r>
              <a:rPr lang="en-US" dirty="0"/>
              <a:t>“What is the relationship between advertising and sales?”</a:t>
            </a:r>
          </a:p>
          <a:p>
            <a:pPr lvl="1"/>
            <a:r>
              <a:rPr lang="en-US" dirty="0"/>
              <a:t>“What advertisement, or recommended product, should be shown to online shopper?” </a:t>
            </a:r>
          </a:p>
        </p:txBody>
      </p:sp>
    </p:spTree>
    <p:extLst>
      <p:ext uri="{BB962C8B-B14F-4D97-AF65-F5344CB8AC3E}">
        <p14:creationId xmlns:p14="http://schemas.microsoft.com/office/powerpoint/2010/main" val="207070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3C75-26C4-46FC-B438-B95FC678873A}"/>
              </a:ext>
            </a:extLst>
          </p:cNvPr>
          <p:cNvSpPr>
            <a:spLocks noGrp="1"/>
          </p:cNvSpPr>
          <p:nvPr>
            <p:ph type="title"/>
          </p:nvPr>
        </p:nvSpPr>
        <p:spPr/>
        <p:txBody>
          <a:bodyPr/>
          <a:lstStyle/>
          <a:p>
            <a:r>
              <a:rPr lang="en-US" dirty="0"/>
              <a:t>Other Technologies</a:t>
            </a:r>
          </a:p>
        </p:txBody>
      </p:sp>
      <p:sp>
        <p:nvSpPr>
          <p:cNvPr id="3" name="Content Placeholder 2">
            <a:extLst>
              <a:ext uri="{FF2B5EF4-FFF2-40B4-BE49-F238E27FC236}">
                <a16:creationId xmlns:a16="http://schemas.microsoft.com/office/drawing/2014/main" id="{EF160531-6D91-48F2-ACC2-72231028B867}"/>
              </a:ext>
            </a:extLst>
          </p:cNvPr>
          <p:cNvSpPr>
            <a:spLocks noGrp="1"/>
          </p:cNvSpPr>
          <p:nvPr>
            <p:ph idx="1"/>
          </p:nvPr>
        </p:nvSpPr>
        <p:spPr/>
        <p:txBody>
          <a:bodyPr>
            <a:noAutofit/>
          </a:bodyPr>
          <a:lstStyle/>
          <a:p>
            <a:r>
              <a:rPr lang="en-US" dirty="0"/>
              <a:t>Predictive analytics involves the application of various technologies</a:t>
            </a:r>
          </a:p>
          <a:p>
            <a:pPr lvl="1"/>
            <a:r>
              <a:rPr lang="en-US" dirty="0"/>
              <a:t>Statistics</a:t>
            </a:r>
          </a:p>
          <a:p>
            <a:pPr lvl="1"/>
            <a:r>
              <a:rPr lang="en-US" dirty="0"/>
              <a:t>Database querying</a:t>
            </a:r>
          </a:p>
          <a:p>
            <a:pPr lvl="1"/>
            <a:r>
              <a:rPr lang="en-US" dirty="0"/>
              <a:t>Data warehousing</a:t>
            </a:r>
          </a:p>
          <a:p>
            <a:r>
              <a:rPr lang="en-US" dirty="0"/>
              <a:t>Understand the differences and what technologies one needs to employ</a:t>
            </a:r>
          </a:p>
          <a:p>
            <a:pPr lvl="1"/>
            <a:r>
              <a:rPr lang="en-US" dirty="0"/>
              <a:t>Who are the most profitable customers?</a:t>
            </a:r>
          </a:p>
          <a:p>
            <a:pPr lvl="1"/>
            <a:r>
              <a:rPr lang="en-US" dirty="0"/>
              <a:t>Is there really a difference between the profitable customers and the average </a:t>
            </a:r>
            <a:r>
              <a:rPr lang="en-US"/>
              <a:t>customer?</a:t>
            </a:r>
            <a:endParaRPr lang="en-US" dirty="0"/>
          </a:p>
          <a:p>
            <a:pPr lvl="1"/>
            <a:r>
              <a:rPr lang="en-US" dirty="0"/>
              <a:t>But who really are these customers? Can I characterize them?</a:t>
            </a:r>
          </a:p>
          <a:p>
            <a:pPr lvl="1"/>
            <a:r>
              <a:rPr lang="en-US" dirty="0"/>
              <a:t>Will some particular new customer be profitable? How much revenue should I expect this customer to generate?</a:t>
            </a:r>
          </a:p>
        </p:txBody>
      </p:sp>
    </p:spTree>
    <p:extLst>
      <p:ext uri="{BB962C8B-B14F-4D97-AF65-F5344CB8AC3E}">
        <p14:creationId xmlns:p14="http://schemas.microsoft.com/office/powerpoint/2010/main" val="1810694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5349</TotalTime>
  <Words>2268</Words>
  <Application>Microsoft Office PowerPoint</Application>
  <PresentationFormat>Widescreen</PresentationFormat>
  <Paragraphs>351</Paragraphs>
  <Slides>29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Century Gothic</vt:lpstr>
      <vt:lpstr>Wingdings 3</vt:lpstr>
      <vt:lpstr>Wisp</vt:lpstr>
      <vt:lpstr>CSDA 5430 Predictive Analytics</vt:lpstr>
      <vt:lpstr>Introduction</vt:lpstr>
      <vt:lpstr>Data and Big Data</vt:lpstr>
      <vt:lpstr>Data and Data Science</vt:lpstr>
      <vt:lpstr>Data and Data Science</vt:lpstr>
      <vt:lpstr>Data and Data Science</vt:lpstr>
      <vt:lpstr>Data Science</vt:lpstr>
      <vt:lpstr>Predictive Analytics and Machine Learning (Data Mining)</vt:lpstr>
      <vt:lpstr>Other Technologies</vt:lpstr>
      <vt:lpstr>Supervised and Unsupervised Learning </vt:lpstr>
      <vt:lpstr>Prediction Performance Measures</vt:lpstr>
      <vt:lpstr>Classification Performance Measures</vt:lpstr>
      <vt:lpstr>Classification Performance Measures</vt:lpstr>
      <vt:lpstr>Programming Language R</vt:lpstr>
      <vt:lpstr>Data Structures in R</vt:lpstr>
      <vt:lpstr>Types of Variables</vt:lpstr>
      <vt:lpstr>Predictive Analytics Process</vt:lpstr>
      <vt:lpstr>The CRISP Process</vt:lpstr>
      <vt:lpstr>The Steps in Data Analytics</vt:lpstr>
      <vt:lpstr>The Steps in Data Analytics</vt:lpstr>
      <vt:lpstr>The Steps in Data Analytics</vt:lpstr>
      <vt:lpstr>The Steps in Data Analytics</vt:lpstr>
      <vt:lpstr>The Steps in Data Analytics</vt:lpstr>
      <vt:lpstr>The Steps in Data Analytics</vt:lpstr>
      <vt:lpstr>The Steps in Data Analytics</vt:lpstr>
      <vt:lpstr>The Steps in Data Analytics</vt:lpstr>
      <vt:lpstr>The Steps in Data Analytics</vt:lpstr>
      <vt:lpstr>Major Case Studies in Chapters</vt:lpstr>
      <vt:lpstr>Textbook and Reference Materials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06</dc:title>
  <dc:creator>Jiangping Wang</dc:creator>
  <cp:lastModifiedBy>Jiangping Wang</cp:lastModifiedBy>
  <cp:revision>291</cp:revision>
  <dcterms:created xsi:type="dcterms:W3CDTF">2021-06-06T13:08:34Z</dcterms:created>
  <dcterms:modified xsi:type="dcterms:W3CDTF">2024-01-17T15:11:18Z</dcterms:modified>
</cp:coreProperties>
</file>