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1" r:id="rId1"/>
  </p:sldMasterIdLst>
  <p:notesMasterIdLst>
    <p:notesMasterId r:id="rId51"/>
  </p:notesMasterIdLst>
  <p:sldIdLst>
    <p:sldId id="256" r:id="rId2"/>
    <p:sldId id="281" r:id="rId3"/>
    <p:sldId id="257" r:id="rId4"/>
    <p:sldId id="258" r:id="rId5"/>
    <p:sldId id="307" r:id="rId6"/>
    <p:sldId id="308" r:id="rId7"/>
    <p:sldId id="309" r:id="rId8"/>
    <p:sldId id="310" r:id="rId9"/>
    <p:sldId id="311" r:id="rId10"/>
    <p:sldId id="312" r:id="rId11"/>
    <p:sldId id="321" r:id="rId12"/>
    <p:sldId id="322" r:id="rId13"/>
    <p:sldId id="356" r:id="rId14"/>
    <p:sldId id="349" r:id="rId15"/>
    <p:sldId id="313" r:id="rId16"/>
    <p:sldId id="314" r:id="rId17"/>
    <p:sldId id="315" r:id="rId18"/>
    <p:sldId id="357" r:id="rId19"/>
    <p:sldId id="351" r:id="rId20"/>
    <p:sldId id="352" r:id="rId21"/>
    <p:sldId id="353" r:id="rId22"/>
    <p:sldId id="354" r:id="rId23"/>
    <p:sldId id="355" r:id="rId24"/>
    <p:sldId id="316" r:id="rId25"/>
    <p:sldId id="317" r:id="rId26"/>
    <p:sldId id="318" r:id="rId27"/>
    <p:sldId id="358" r:id="rId28"/>
    <p:sldId id="319" r:id="rId29"/>
    <p:sldId id="320" r:id="rId30"/>
    <p:sldId id="323" r:id="rId31"/>
    <p:sldId id="324" r:id="rId32"/>
    <p:sldId id="325" r:id="rId33"/>
    <p:sldId id="326" r:id="rId34"/>
    <p:sldId id="327" r:id="rId35"/>
    <p:sldId id="329" r:id="rId36"/>
    <p:sldId id="330" r:id="rId37"/>
    <p:sldId id="331" r:id="rId38"/>
    <p:sldId id="332" r:id="rId39"/>
    <p:sldId id="333" r:id="rId40"/>
    <p:sldId id="334" r:id="rId41"/>
    <p:sldId id="350" r:id="rId42"/>
    <p:sldId id="335" r:id="rId43"/>
    <p:sldId id="336" r:id="rId44"/>
    <p:sldId id="337" r:id="rId45"/>
    <p:sldId id="338" r:id="rId46"/>
    <p:sldId id="339" r:id="rId47"/>
    <p:sldId id="340" r:id="rId48"/>
    <p:sldId id="342" r:id="rId49"/>
    <p:sldId id="290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8" autoAdjust="0"/>
    <p:restoredTop sz="95901" autoAdjust="0"/>
  </p:normalViewPr>
  <p:slideViewPr>
    <p:cSldViewPr snapToGrid="0">
      <p:cViewPr varScale="1">
        <p:scale>
          <a:sx n="90" d="100"/>
          <a:sy n="9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ED8B2-5347-43B4-A2A0-4AA40B083EE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1C839-2077-4BEE-8219-CB19091B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1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https://www.socr.umich.edu/people/dinov/courses/DSPA_notes/08_DecisionTreeClass.html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07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17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classification split</a:t>
            </a:r>
          </a:p>
          <a:p>
            <a:r>
              <a:rPr lang="en-US" dirty="0"/>
              <a:t># (40, 40)</a:t>
            </a:r>
          </a:p>
          <a:p>
            <a:r>
              <a:rPr lang="en-US" dirty="0"/>
              <a:t># into (20, 40) and (20, 0)</a:t>
            </a:r>
          </a:p>
          <a:p>
            <a:r>
              <a:rPr lang="en-US" dirty="0" err="1"/>
              <a:t>p_parent</a:t>
            </a:r>
            <a:r>
              <a:rPr lang="en-US" dirty="0"/>
              <a:t> &lt;- 40/80</a:t>
            </a:r>
          </a:p>
          <a:p>
            <a:r>
              <a:rPr lang="en-US" dirty="0" err="1"/>
              <a:t>p_left</a:t>
            </a:r>
            <a:r>
              <a:rPr lang="en-US" dirty="0"/>
              <a:t> &lt;- 20/60</a:t>
            </a:r>
          </a:p>
          <a:p>
            <a:r>
              <a:rPr lang="en-US" dirty="0" err="1"/>
              <a:t>w_left</a:t>
            </a:r>
            <a:r>
              <a:rPr lang="en-US" dirty="0"/>
              <a:t> &lt;- 60/80</a:t>
            </a:r>
          </a:p>
          <a:p>
            <a:r>
              <a:rPr lang="en-US" dirty="0" err="1"/>
              <a:t>p_right</a:t>
            </a:r>
            <a:r>
              <a:rPr lang="en-US" dirty="0"/>
              <a:t> &lt;- 20/20</a:t>
            </a:r>
          </a:p>
          <a:p>
            <a:r>
              <a:rPr lang="en-US" dirty="0" err="1"/>
              <a:t>w_right</a:t>
            </a:r>
            <a:r>
              <a:rPr lang="en-US" dirty="0"/>
              <a:t> &lt;- 20/80</a:t>
            </a:r>
          </a:p>
          <a:p>
            <a:endParaRPr lang="en-US" dirty="0"/>
          </a:p>
          <a:p>
            <a:r>
              <a:rPr lang="en-US" dirty="0" err="1"/>
              <a:t>entropy_parent</a:t>
            </a:r>
            <a:r>
              <a:rPr lang="en-US" dirty="0"/>
              <a:t> &lt;- entropy(</a:t>
            </a:r>
            <a:r>
              <a:rPr lang="en-US" dirty="0" err="1"/>
              <a:t>p_parent</a:t>
            </a:r>
            <a:r>
              <a:rPr lang="en-US" dirty="0"/>
              <a:t>)</a:t>
            </a:r>
          </a:p>
          <a:p>
            <a:r>
              <a:rPr lang="en-US" dirty="0" err="1"/>
              <a:t>entropy_left</a:t>
            </a:r>
            <a:r>
              <a:rPr lang="en-US" dirty="0"/>
              <a:t> &lt;- entropy(</a:t>
            </a:r>
            <a:r>
              <a:rPr lang="en-US" dirty="0" err="1"/>
              <a:t>p_left</a:t>
            </a:r>
            <a:r>
              <a:rPr lang="en-US" dirty="0"/>
              <a:t>)</a:t>
            </a:r>
          </a:p>
          <a:p>
            <a:r>
              <a:rPr lang="en-US" dirty="0" err="1"/>
              <a:t>entropy_right</a:t>
            </a:r>
            <a:r>
              <a:rPr lang="en-US" dirty="0"/>
              <a:t> &lt;- entropy(</a:t>
            </a:r>
            <a:r>
              <a:rPr lang="en-US" dirty="0" err="1"/>
              <a:t>p_right</a:t>
            </a:r>
            <a:r>
              <a:rPr lang="en-US" dirty="0"/>
              <a:t>)</a:t>
            </a:r>
          </a:p>
          <a:p>
            <a:r>
              <a:rPr lang="en-US" dirty="0" err="1"/>
              <a:t>IG_entropy</a:t>
            </a:r>
            <a:r>
              <a:rPr lang="en-US" dirty="0"/>
              <a:t> = </a:t>
            </a:r>
            <a:r>
              <a:rPr lang="en-US" dirty="0" err="1"/>
              <a:t>entropy_parent</a:t>
            </a:r>
            <a:r>
              <a:rPr lang="en-US" dirty="0"/>
              <a:t> - </a:t>
            </a:r>
            <a:r>
              <a:rPr lang="en-US" dirty="0" err="1"/>
              <a:t>w_left</a:t>
            </a:r>
            <a:r>
              <a:rPr lang="en-US" dirty="0"/>
              <a:t>*</a:t>
            </a:r>
            <a:r>
              <a:rPr lang="en-US" dirty="0" err="1"/>
              <a:t>entropy_left</a:t>
            </a:r>
            <a:r>
              <a:rPr lang="en-US" dirty="0"/>
              <a:t> - </a:t>
            </a:r>
            <a:r>
              <a:rPr lang="en-US" dirty="0" err="1"/>
              <a:t>w_right</a:t>
            </a:r>
            <a:r>
              <a:rPr lang="en-US" dirty="0"/>
              <a:t>*</a:t>
            </a:r>
            <a:r>
              <a:rPr lang="en-US" dirty="0" err="1"/>
              <a:t>entropy_right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85AE6-3F4F-4F5A-B809-521031F8C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56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85AE6-3F4F-4F5A-B809-521031F8C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68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Demographic  variables</a:t>
            </a:r>
          </a:p>
          <a:p>
            <a:r>
              <a:rPr lang="en-US" dirty="0"/>
              <a:t>	Participant ID</a:t>
            </a:r>
          </a:p>
          <a:p>
            <a:r>
              <a:rPr lang="en-US" dirty="0"/>
              <a:t>	Interview date</a:t>
            </a:r>
          </a:p>
          <a:p>
            <a:r>
              <a:rPr lang="en-US" dirty="0"/>
              <a:t>	Language (survey offered in Spanish or English) </a:t>
            </a:r>
          </a:p>
          <a:p>
            <a:r>
              <a:rPr lang="en-US" dirty="0"/>
              <a:t>	Age</a:t>
            </a:r>
          </a:p>
          <a:p>
            <a:r>
              <a:rPr lang="en-US" dirty="0"/>
              <a:t>	Race/ethnicity </a:t>
            </a:r>
          </a:p>
          <a:p>
            <a:r>
              <a:rPr lang="en-US" dirty="0"/>
              <a:t>	Sex</a:t>
            </a:r>
          </a:p>
          <a:p>
            <a:r>
              <a:rPr lang="en-US" dirty="0"/>
              <a:t>Patient-reported survey variables</a:t>
            </a:r>
          </a:p>
          <a:p>
            <a:r>
              <a:rPr lang="en-US" dirty="0"/>
              <a:t>Provider-reported  variables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40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https://acsjournals.onlinelibrary.wiley.com/doi/10.1002/1097-0142%2820000901%2989%3A5%3C1162%3A%3AAID-CNCR26%3E3.0.CO%3B2-Y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78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72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0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85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2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1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https://www.snaplogic.com/machine-learning-showcase/iris-flower-classification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12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table(</a:t>
            </a:r>
            <a:r>
              <a:rPr lang="en-US" dirty="0" err="1"/>
              <a:t>qol$cd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2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plot(</a:t>
            </a:r>
            <a:r>
              <a:rPr lang="en-US" dirty="0" err="1"/>
              <a:t>qol_model</a:t>
            </a:r>
            <a:r>
              <a:rPr lang="en-US" dirty="0"/>
              <a:t>)</a:t>
            </a:r>
          </a:p>
          <a:p>
            <a:r>
              <a:rPr lang="en-US" dirty="0"/>
              <a:t>plot(</a:t>
            </a:r>
            <a:r>
              <a:rPr lang="en-US" dirty="0" err="1"/>
              <a:t>qol_model</a:t>
            </a:r>
            <a:r>
              <a:rPr lang="en-US" dirty="0"/>
              <a:t>, type="simple") #simple vs. extended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82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summary(qol_boost6)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44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table(</a:t>
            </a:r>
            <a:r>
              <a:rPr lang="en-US" dirty="0" err="1"/>
              <a:t>qol_pred</a:t>
            </a:r>
            <a:r>
              <a:rPr lang="en-US" dirty="0"/>
              <a:t>, </a:t>
            </a:r>
            <a:r>
              <a:rPr lang="en-US" dirty="0" err="1"/>
              <a:t>qol_test$cd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07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positive class?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03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84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https://rstudio-pubs-static.s3.amazonaws.com/194721_9f56225a73594f8fb8314401e40c0a44.html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769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#-------</a:t>
            </a:r>
          </a:p>
          <a:p>
            <a:r>
              <a:rPr lang="en-US" dirty="0"/>
              <a:t># </a:t>
            </a:r>
            <a:r>
              <a:rPr lang="en-US" dirty="0" err="1"/>
              <a:t>ZeroR</a:t>
            </a:r>
            <a:endParaRPr lang="en-US" dirty="0"/>
          </a:p>
          <a:p>
            <a:r>
              <a:rPr lang="en-US" dirty="0"/>
              <a:t>#-------</a:t>
            </a:r>
          </a:p>
          <a:p>
            <a:r>
              <a:rPr lang="en-US" dirty="0"/>
              <a:t>#train</a:t>
            </a:r>
          </a:p>
          <a:p>
            <a:r>
              <a:rPr lang="en-US" dirty="0" err="1"/>
              <a:t>train.frq</a:t>
            </a:r>
            <a:r>
              <a:rPr lang="en-US" dirty="0"/>
              <a:t> &lt;- table(</a:t>
            </a:r>
            <a:r>
              <a:rPr lang="en-US" dirty="0" err="1"/>
              <a:t>qol_train$cd</a:t>
            </a:r>
            <a:r>
              <a:rPr lang="en-US" dirty="0"/>
              <a:t>)</a:t>
            </a:r>
          </a:p>
          <a:p>
            <a:r>
              <a:rPr lang="en-US" dirty="0" err="1"/>
              <a:t>max.frq</a:t>
            </a:r>
            <a:r>
              <a:rPr lang="en-US" dirty="0"/>
              <a:t> &lt;- </a:t>
            </a:r>
            <a:r>
              <a:rPr lang="en-US" dirty="0" err="1"/>
              <a:t>which.max</a:t>
            </a:r>
            <a:r>
              <a:rPr lang="en-US" dirty="0"/>
              <a:t>(</a:t>
            </a:r>
            <a:r>
              <a:rPr lang="en-US" dirty="0" err="1"/>
              <a:t>train.frq</a:t>
            </a:r>
            <a:r>
              <a:rPr lang="en-US" dirty="0"/>
              <a:t>)</a:t>
            </a:r>
          </a:p>
          <a:p>
            <a:r>
              <a:rPr lang="en-US" dirty="0" err="1"/>
              <a:t>model.zeror</a:t>
            </a:r>
            <a:r>
              <a:rPr lang="en-US" dirty="0"/>
              <a:t> &lt;- names(</a:t>
            </a:r>
            <a:r>
              <a:rPr lang="en-US" dirty="0" err="1"/>
              <a:t>max.frq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#test</a:t>
            </a:r>
          </a:p>
          <a:p>
            <a:r>
              <a:rPr lang="en-US" dirty="0" err="1"/>
              <a:t>test.count</a:t>
            </a:r>
            <a:r>
              <a:rPr lang="en-US" dirty="0"/>
              <a:t> &lt;- length(</a:t>
            </a:r>
            <a:r>
              <a:rPr lang="en-US" dirty="0" err="1"/>
              <a:t>qol_test$cd</a:t>
            </a:r>
            <a:r>
              <a:rPr lang="en-US" dirty="0"/>
              <a:t>)</a:t>
            </a:r>
          </a:p>
          <a:p>
            <a:r>
              <a:rPr lang="en-US" dirty="0" err="1"/>
              <a:t>test.error</a:t>
            </a:r>
            <a:r>
              <a:rPr lang="en-US" dirty="0"/>
              <a:t> &lt;- length(which(</a:t>
            </a:r>
            <a:r>
              <a:rPr lang="en-US" dirty="0" err="1"/>
              <a:t>qol_test$cd</a:t>
            </a:r>
            <a:r>
              <a:rPr lang="en-US" dirty="0"/>
              <a:t> != </a:t>
            </a:r>
            <a:r>
              <a:rPr lang="en-US" dirty="0" err="1"/>
              <a:t>model.zeror</a:t>
            </a:r>
            <a:r>
              <a:rPr lang="en-US" dirty="0"/>
              <a:t>))</a:t>
            </a:r>
          </a:p>
          <a:p>
            <a:r>
              <a:rPr lang="en-US" dirty="0" err="1"/>
              <a:t>test.accuracy</a:t>
            </a:r>
            <a:r>
              <a:rPr lang="en-US" dirty="0"/>
              <a:t> &lt;- 1-(</a:t>
            </a:r>
            <a:r>
              <a:rPr lang="en-US" dirty="0" err="1"/>
              <a:t>test.error</a:t>
            </a:r>
            <a:r>
              <a:rPr lang="en-US" dirty="0"/>
              <a:t>/</a:t>
            </a:r>
            <a:r>
              <a:rPr lang="en-US" dirty="0" err="1"/>
              <a:t>test.count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409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qol_1R&lt;-OneR(cd~., data=qol_train[ , -40])</a:t>
            </a:r>
          </a:p>
          <a:p>
            <a:r>
              <a:rPr lang="en-US" dirty="0"/>
              <a:t>pred_1R&lt;-predict(qol_1R, </a:t>
            </a:r>
            <a:r>
              <a:rPr lang="en-US" dirty="0" err="1"/>
              <a:t>qol_test</a:t>
            </a:r>
            <a:r>
              <a:rPr lang="en-US" dirty="0"/>
              <a:t>)</a:t>
            </a:r>
          </a:p>
          <a:p>
            <a:r>
              <a:rPr lang="en-US" dirty="0"/>
              <a:t>caret::</a:t>
            </a:r>
            <a:r>
              <a:rPr lang="en-US" dirty="0" err="1"/>
              <a:t>confusionMatrix</a:t>
            </a:r>
            <a:r>
              <a:rPr lang="en-US" dirty="0"/>
              <a:t>(pred_1R, </a:t>
            </a:r>
            <a:r>
              <a:rPr lang="en-US" dirty="0" err="1"/>
              <a:t>qol_test$cd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75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qol_jrip1&lt;-</a:t>
            </a:r>
            <a:r>
              <a:rPr lang="en-US" dirty="0" err="1"/>
              <a:t>JRip</a:t>
            </a:r>
            <a:r>
              <a:rPr lang="en-US" dirty="0"/>
              <a:t>(cd~., data=</a:t>
            </a:r>
            <a:r>
              <a:rPr lang="en-US" dirty="0" err="1"/>
              <a:t>qol_train</a:t>
            </a:r>
            <a:r>
              <a:rPr lang="en-US" dirty="0"/>
              <a:t>[ , -40])</a:t>
            </a:r>
          </a:p>
          <a:p>
            <a:r>
              <a:rPr lang="en-US" dirty="0"/>
              <a:t>pred_jrip1&lt;-predict(qol_jrip1, </a:t>
            </a:r>
            <a:r>
              <a:rPr lang="en-US" dirty="0" err="1"/>
              <a:t>qol_test</a:t>
            </a:r>
            <a:r>
              <a:rPr lang="en-US" dirty="0"/>
              <a:t>)</a:t>
            </a:r>
          </a:p>
          <a:p>
            <a:r>
              <a:rPr lang="en-US" dirty="0"/>
              <a:t>caret::</a:t>
            </a:r>
            <a:r>
              <a:rPr lang="en-US" dirty="0" err="1"/>
              <a:t>confusionMatrix</a:t>
            </a:r>
            <a:r>
              <a:rPr lang="en-US" dirty="0"/>
              <a:t>(pred_jrip1, </a:t>
            </a:r>
            <a:r>
              <a:rPr lang="en-US" dirty="0" err="1"/>
              <a:t>qol_test$cd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84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effectLst/>
              </a:rPr>
              <a:t>table(predict(</a:t>
            </a:r>
            <a:r>
              <a:rPr lang="en-US" dirty="0" err="1">
                <a:solidFill>
                  <a:srgbClr val="0000FF"/>
                </a:solidFill>
                <a:effectLst/>
              </a:rPr>
              <a:t>iris_ctree</a:t>
            </a:r>
            <a:r>
              <a:rPr lang="en-US" dirty="0">
                <a:solidFill>
                  <a:srgbClr val="0000FF"/>
                </a:solidFill>
                <a:effectLst/>
              </a:rPr>
              <a:t>, iris), </a:t>
            </a:r>
            <a:r>
              <a:rPr lang="en-US" dirty="0" err="1">
                <a:solidFill>
                  <a:srgbClr val="0000FF"/>
                </a:solidFill>
                <a:effectLst/>
              </a:rPr>
              <a:t>iris$Species</a:t>
            </a:r>
            <a:r>
              <a:rPr lang="en-US" dirty="0">
                <a:solidFill>
                  <a:srgbClr val="0000FF"/>
                </a:solidFill>
                <a:effectLst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257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ntree</a:t>
            </a:r>
            <a:r>
              <a:rPr lang="en-US" dirty="0"/>
              <a:t>: Number of trees to grow. </a:t>
            </a:r>
          </a:p>
          <a:p>
            <a:r>
              <a:rPr lang="en-US" dirty="0" err="1"/>
              <a:t>mtry</a:t>
            </a:r>
            <a:r>
              <a:rPr lang="en-US" dirty="0"/>
              <a:t>: Number of variables randomly sampled as candidates at each split.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78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table(predict(</a:t>
            </a:r>
            <a:r>
              <a:rPr lang="en-US" dirty="0" err="1"/>
              <a:t>iris_rpart</a:t>
            </a:r>
            <a:r>
              <a:rPr lang="en-US" dirty="0"/>
              <a:t>, iris, type="class"), </a:t>
            </a:r>
            <a:r>
              <a:rPr lang="en-US" dirty="0" err="1"/>
              <a:t>iris$Species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fr-FR" dirty="0">
                <a:solidFill>
                  <a:srgbClr val="0000FF"/>
                </a:solidFill>
                <a:effectLst/>
              </a:rPr>
              <a:t>iris_c50 &lt;- C50::C5.0(iris[,-5], </a:t>
            </a:r>
            <a:r>
              <a:rPr lang="fr-FR" dirty="0" err="1">
                <a:solidFill>
                  <a:srgbClr val="0000FF"/>
                </a:solidFill>
                <a:effectLst/>
              </a:rPr>
              <a:t>iris$Species</a:t>
            </a:r>
            <a:r>
              <a:rPr lang="fr-FR" dirty="0">
                <a:solidFill>
                  <a:srgbClr val="0000FF"/>
                </a:solidFill>
                <a:effectLst/>
              </a:rPr>
              <a:t>)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  <a:effectLst/>
              </a:rPr>
              <a:t>table(predict(iris_c50, iris), </a:t>
            </a:r>
            <a:r>
              <a:rPr lang="en-US" dirty="0" err="1">
                <a:solidFill>
                  <a:srgbClr val="0000FF"/>
                </a:solidFill>
                <a:effectLst/>
              </a:rPr>
              <a:t>iris$Species</a:t>
            </a:r>
            <a:r>
              <a:rPr lang="en-US" dirty="0">
                <a:solidFill>
                  <a:srgbClr val="0000FF"/>
                </a:solidFill>
                <a:effectLst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3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2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5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42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0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entropy&lt;-function(p){</a:t>
            </a:r>
          </a:p>
          <a:p>
            <a:r>
              <a:rPr lang="en-US" dirty="0"/>
              <a:t>  return (</a:t>
            </a:r>
            <a:r>
              <a:rPr lang="en-US" dirty="0" err="1"/>
              <a:t>ifelse</a:t>
            </a:r>
            <a:r>
              <a:rPr lang="en-US" dirty="0"/>
              <a:t>((p==1), 0, </a:t>
            </a:r>
          </a:p>
          <a:p>
            <a:r>
              <a:rPr lang="en-US" dirty="0"/>
              <a:t>                 </a:t>
            </a:r>
            <a:r>
              <a:rPr lang="en-US" dirty="0" err="1"/>
              <a:t>ifelse</a:t>
            </a:r>
            <a:r>
              <a:rPr lang="en-US" dirty="0"/>
              <a:t>((p==0), 0,</a:t>
            </a:r>
          </a:p>
          <a:p>
            <a:r>
              <a:rPr lang="en-US" dirty="0"/>
              <a:t>                        -p*log2(p)-(1-p)*log2(1-p))))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gini</a:t>
            </a:r>
            <a:r>
              <a:rPr lang="en-US" dirty="0"/>
              <a:t>&lt;-function(p){</a:t>
            </a:r>
          </a:p>
          <a:p>
            <a:r>
              <a:rPr lang="en-US" dirty="0"/>
              <a:t>  return (1-(p*p+(1-p)*(1-p)))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ME&lt;-function(p){</a:t>
            </a:r>
          </a:p>
          <a:p>
            <a:r>
              <a:rPr lang="en-US" dirty="0"/>
              <a:t>  #return (1-max(p,1-p))</a:t>
            </a:r>
          </a:p>
          <a:p>
            <a:r>
              <a:rPr lang="en-US" dirty="0"/>
              <a:t>  return (1-ifelse(p&gt;(1-p), p, 1-p))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x &lt;- seq(0, 1, 0.01)</a:t>
            </a:r>
          </a:p>
          <a:p>
            <a:r>
              <a:rPr lang="en-US" dirty="0"/>
              <a:t>plot(</a:t>
            </a:r>
            <a:r>
              <a:rPr lang="en-US" dirty="0" err="1"/>
              <a:t>x,entropy</a:t>
            </a:r>
            <a:r>
              <a:rPr lang="en-US" dirty="0"/>
              <a:t>(x), col="green", </a:t>
            </a:r>
            <a:r>
              <a:rPr lang="en-US" dirty="0" err="1"/>
              <a:t>ylab</a:t>
            </a:r>
            <a:r>
              <a:rPr lang="en-US" dirty="0"/>
              <a:t> = "Entropy-Gini-ME")</a:t>
            </a:r>
          </a:p>
          <a:p>
            <a:r>
              <a:rPr lang="en-US" dirty="0"/>
              <a:t>points(x, </a:t>
            </a:r>
            <a:r>
              <a:rPr lang="en-US" dirty="0" err="1"/>
              <a:t>gini</a:t>
            </a:r>
            <a:r>
              <a:rPr lang="en-US" dirty="0"/>
              <a:t>(x), col="red")</a:t>
            </a:r>
          </a:p>
          <a:p>
            <a:r>
              <a:rPr lang="en-US" dirty="0"/>
              <a:t>points(</a:t>
            </a:r>
            <a:r>
              <a:rPr lang="en-US" dirty="0" err="1"/>
              <a:t>x,ME</a:t>
            </a:r>
            <a:r>
              <a:rPr lang="en-US" dirty="0"/>
              <a:t>(x), col="blue")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6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7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0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517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6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863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54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1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8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3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2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5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3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1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6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1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4835-0F51-48BD-BDB7-28DEFDB6AFA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0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  <p:sldLayoutId id="2147484463" r:id="rId12"/>
    <p:sldLayoutId id="2147484464" r:id="rId13"/>
    <p:sldLayoutId id="2147484465" r:id="rId14"/>
    <p:sldLayoutId id="2147484466" r:id="rId15"/>
    <p:sldLayoutId id="21474844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FE190F-5138-4630-BE71-7E5C6A4B9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CSDA 5430</a:t>
            </a:r>
            <a:br>
              <a:rPr lang="en-US" dirty="0"/>
            </a:br>
            <a:r>
              <a:rPr lang="en-US" dirty="0"/>
              <a:t>Predictive Analytics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A465D0B-2DA9-4E15-8171-E2B42A663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08</a:t>
            </a:r>
          </a:p>
          <a:p>
            <a:r>
              <a:rPr lang="en-US"/>
              <a:t>Decision Tree Divide and Conquer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8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2E61-6598-412E-94F4-01484E9A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C6DB-3E8B-4DFA-9E68-5B7B588B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two-class problem, the relationship between class-proportions and entropy is illustrated in the following graph</a:t>
            </a:r>
          </a:p>
          <a:p>
            <a:pPr lvl="1"/>
            <a:r>
              <a:rPr lang="en-US" dirty="0"/>
              <a:t>Assume x is the proportion for one of the classes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4429E9-EF53-477D-A280-47466601E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651" y="3386226"/>
            <a:ext cx="5748338" cy="12063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91FB07-EF5C-4D93-BCAB-C47BBE322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495" y="3923170"/>
            <a:ext cx="36290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4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6DB9E2-3BE2-4639-ABA3-4B307D363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002" y="2617883"/>
            <a:ext cx="4228601" cy="37409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32E61-6598-412E-94F4-01484E9A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 Error and Gini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C6DB-3E8B-4DFA-9E68-5B7B588B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Misclassification error and the Gini index are also applied to evaluate 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1421E4-FC10-4B0A-964E-7CF20FE03BDA}"/>
                  </a:ext>
                </a:extLst>
              </p:cNvPr>
              <p:cNvSpPr txBox="1"/>
              <p:nvPr/>
            </p:nvSpPr>
            <p:spPr>
              <a:xfrm>
                <a:off x="3210349" y="3203677"/>
                <a:ext cx="1739194" cy="3220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𝑀𝐸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1421E4-FC10-4B0A-964E-7CF20FE03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349" y="3203677"/>
                <a:ext cx="1739194" cy="322011"/>
              </a:xfrm>
              <a:prstGeom prst="rect">
                <a:avLst/>
              </a:prstGeom>
              <a:blipFill>
                <a:blip r:embed="rId4"/>
                <a:stretch>
                  <a:fillRect l="-2105" r="-3158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F5A1C4-8BEF-4D6D-B73D-170500485E73}"/>
                  </a:ext>
                </a:extLst>
              </p:cNvPr>
              <p:cNvSpPr txBox="1"/>
              <p:nvPr/>
            </p:nvSpPr>
            <p:spPr>
              <a:xfrm>
                <a:off x="3210349" y="3891023"/>
                <a:ext cx="3172535" cy="597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F5A1C4-8BEF-4D6D-B73D-17050048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349" y="3891023"/>
                <a:ext cx="3172535" cy="5973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21032B-4D68-472A-8BA0-E2F117B50D43}"/>
                  </a:ext>
                </a:extLst>
              </p:cNvPr>
              <p:cNvSpPr txBox="1"/>
              <p:nvPr/>
            </p:nvSpPr>
            <p:spPr>
              <a:xfrm>
                <a:off x="3210349" y="4853701"/>
                <a:ext cx="2560829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𝑛𝑡𝑟𝑜𝑝𝑦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21032B-4D68-472A-8BA0-E2F117B50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349" y="4853701"/>
                <a:ext cx="2560829" cy="597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54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2E61-6598-412E-94F4-01484E9A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C6DB-3E8B-4DFA-9E68-5B7B588B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objective of decision tree split is based on the information gain measure, or impurity reduction</a:t>
            </a:r>
          </a:p>
          <a:p>
            <a:pPr lvl="1"/>
            <a:r>
              <a:rPr lang="en-US" dirty="0"/>
              <a:t>Used to select the split attribute for decision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A7443E-93B1-4EE5-9C01-876F9EFB4CCB}"/>
                  </a:ext>
                </a:extLst>
              </p:cNvPr>
              <p:cNvSpPr txBox="1"/>
              <p:nvPr/>
            </p:nvSpPr>
            <p:spPr>
              <a:xfrm>
                <a:off x="3149315" y="4691545"/>
                <a:ext cx="4416081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𝑝𝑎𝑟𝑒𝑛𝑡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𝐸𝑛𝑡𝑟𝑜𝑝𝑦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A7443E-93B1-4EE5-9C01-876F9EFB4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315" y="4691545"/>
                <a:ext cx="4416081" cy="672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1713D0-E455-4E6C-B1E4-D96AA254505B}"/>
                  </a:ext>
                </a:extLst>
              </p:cNvPr>
              <p:cNvSpPr txBox="1"/>
              <p:nvPr/>
            </p:nvSpPr>
            <p:spPr>
              <a:xfrm>
                <a:off x="3149315" y="3644326"/>
                <a:ext cx="463370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𝐼𝑚𝑝𝑢𝑟𝑖𝑡𝑦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𝑝𝑎𝑟𝑒𝑛𝑡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𝐼𝑚𝑝𝑢𝑟𝑖𝑡𝑦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1713D0-E455-4E6C-B1E4-D96AA2545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315" y="3644326"/>
                <a:ext cx="4633704" cy="6721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40711FF-5150-4F60-B0F4-B4C0CAB6E646}"/>
              </a:ext>
            </a:extLst>
          </p:cNvPr>
          <p:cNvGrpSpPr/>
          <p:nvPr/>
        </p:nvGrpSpPr>
        <p:grpSpPr>
          <a:xfrm>
            <a:off x="7814975" y="3860636"/>
            <a:ext cx="3497072" cy="2065664"/>
            <a:chOff x="7833343" y="4043412"/>
            <a:chExt cx="3649870" cy="26824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DE9325-CFA8-436E-9C60-D05B4C9F14D0}"/>
                </a:ext>
              </a:extLst>
            </p:cNvPr>
            <p:cNvGrpSpPr/>
            <p:nvPr/>
          </p:nvGrpSpPr>
          <p:grpSpPr>
            <a:xfrm>
              <a:off x="7833343" y="4043412"/>
              <a:ext cx="3597609" cy="2068493"/>
              <a:chOff x="8056863" y="4043412"/>
              <a:chExt cx="3597609" cy="2068493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97C8CB8-03A2-4AB4-BC17-8BC170976D43}"/>
                  </a:ext>
                </a:extLst>
              </p:cNvPr>
              <p:cNvSpPr/>
              <p:nvPr/>
            </p:nvSpPr>
            <p:spPr>
              <a:xfrm>
                <a:off x="8992208" y="4043412"/>
                <a:ext cx="1631731" cy="561814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40, 40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DA6B64-4AFC-4A52-8FF2-C1AF030492C8}"/>
                  </a:ext>
                </a:extLst>
              </p:cNvPr>
              <p:cNvSpPr/>
              <p:nvPr/>
            </p:nvSpPr>
            <p:spPr>
              <a:xfrm>
                <a:off x="8056863" y="5550091"/>
                <a:ext cx="1631731" cy="561814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20, 40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D2405B6-9FA3-4F6C-87BA-F279B1A8FA2A}"/>
                  </a:ext>
                </a:extLst>
              </p:cNvPr>
              <p:cNvSpPr/>
              <p:nvPr/>
            </p:nvSpPr>
            <p:spPr>
              <a:xfrm>
                <a:off x="10022741" y="5544975"/>
                <a:ext cx="1631731" cy="561814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20, 0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412D660-0EEB-43E2-A49F-113A9F121A12}"/>
                  </a:ext>
                </a:extLst>
              </p:cNvPr>
              <p:cNvCxnSpPr>
                <a:cxnSpLocks/>
                <a:stCxn id="18" idx="4"/>
                <a:endCxn id="19" idx="0"/>
              </p:cNvCxnSpPr>
              <p:nvPr/>
            </p:nvCxnSpPr>
            <p:spPr>
              <a:xfrm flipH="1">
                <a:off x="8872729" y="4605226"/>
                <a:ext cx="935345" cy="94486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7421755-4242-42DB-AF4E-E59F3530D852}"/>
                  </a:ext>
                </a:extLst>
              </p:cNvPr>
              <p:cNvCxnSpPr>
                <a:cxnSpLocks/>
                <a:stCxn id="18" idx="4"/>
                <a:endCxn id="20" idx="0"/>
              </p:cNvCxnSpPr>
              <p:nvPr/>
            </p:nvCxnSpPr>
            <p:spPr>
              <a:xfrm>
                <a:off x="9808074" y="4605226"/>
                <a:ext cx="1030533" cy="939749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72C185-B136-4FF0-8463-361D5EF0B6EC}"/>
                </a:ext>
              </a:extLst>
            </p:cNvPr>
            <p:cNvSpPr txBox="1"/>
            <p:nvPr/>
          </p:nvSpPr>
          <p:spPr>
            <a:xfrm>
              <a:off x="10400420" y="4108877"/>
              <a:ext cx="1082793" cy="559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p(C1)=40/80</a:t>
              </a:r>
            </a:p>
            <a:p>
              <a:r>
                <a:rPr lang="en-US" sz="1100" dirty="0"/>
                <a:t>p(C2)=40/80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94C645-E89F-4F8E-B07F-8EE1885BB4B9}"/>
                </a:ext>
              </a:extLst>
            </p:cNvPr>
            <p:cNvSpPr txBox="1"/>
            <p:nvPr/>
          </p:nvSpPr>
          <p:spPr>
            <a:xfrm>
              <a:off x="8107811" y="6166317"/>
              <a:ext cx="1082793" cy="559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p(C1)=20/60</a:t>
              </a:r>
            </a:p>
            <a:p>
              <a:r>
                <a:rPr lang="en-US" sz="1100" dirty="0"/>
                <a:t>p(C2)=40/60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E449CB-D76E-4F0F-A216-E83AD67EE1CC}"/>
                </a:ext>
              </a:extLst>
            </p:cNvPr>
            <p:cNvSpPr txBox="1"/>
            <p:nvPr/>
          </p:nvSpPr>
          <p:spPr>
            <a:xfrm>
              <a:off x="10074869" y="6166317"/>
              <a:ext cx="1082793" cy="559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p(C1)=20/20</a:t>
              </a:r>
            </a:p>
            <a:p>
              <a:r>
                <a:rPr lang="en-US" sz="1100" dirty="0"/>
                <a:t>p(C2)=0/20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843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7752" y="2130552"/>
            <a:ext cx="8382001" cy="4525963"/>
          </a:xfrm>
        </p:spPr>
        <p:txBody>
          <a:bodyPr>
            <a:noAutofit/>
          </a:bodyPr>
          <a:lstStyle/>
          <a:p>
            <a:r>
              <a:rPr lang="en-US" dirty="0"/>
              <a:t>Before split dataset</a:t>
            </a:r>
          </a:p>
          <a:p>
            <a:pPr lvl="1"/>
            <a:r>
              <a:rPr lang="en-US" dirty="0"/>
              <a:t>40 C1 vs. 40 C2</a:t>
            </a:r>
          </a:p>
          <a:p>
            <a:pPr lvl="2"/>
            <a:r>
              <a:rPr lang="it-IT" dirty="0"/>
              <a:t>Entropy = -p(C1)*log</a:t>
            </a:r>
            <a:r>
              <a:rPr lang="it-IT" baseline="-25000" dirty="0"/>
              <a:t>2</a:t>
            </a:r>
            <a:r>
              <a:rPr lang="it-IT" dirty="0"/>
              <a:t>(p(C1))-p(C2)*log</a:t>
            </a:r>
            <a:r>
              <a:rPr lang="it-IT" baseline="-25000" dirty="0"/>
              <a:t>2</a:t>
            </a:r>
            <a:r>
              <a:rPr lang="it-IT" dirty="0"/>
              <a:t>(p(C2))</a:t>
            </a:r>
          </a:p>
          <a:p>
            <a:pPr marL="914400" lvl="2" indent="0">
              <a:buNone/>
            </a:pPr>
            <a:r>
              <a:rPr lang="it-IT" dirty="0"/>
              <a:t>	= -0.5*log</a:t>
            </a:r>
            <a:r>
              <a:rPr lang="it-IT" baseline="-25000" dirty="0"/>
              <a:t>2</a:t>
            </a:r>
            <a:r>
              <a:rPr lang="it-IT" dirty="0"/>
              <a:t>(0.5)-0.5*log</a:t>
            </a:r>
            <a:r>
              <a:rPr lang="it-IT" baseline="-25000" dirty="0"/>
              <a:t>2</a:t>
            </a:r>
            <a:r>
              <a:rPr lang="it-IT" dirty="0"/>
              <a:t>(0.5)] = 1</a:t>
            </a:r>
          </a:p>
          <a:p>
            <a:r>
              <a:rPr lang="it-IT" dirty="0"/>
              <a:t>After split</a:t>
            </a:r>
          </a:p>
          <a:p>
            <a:pPr lvl="1"/>
            <a:r>
              <a:rPr lang="it-IT" dirty="0"/>
              <a:t>Combined impurity (weighted average)</a:t>
            </a:r>
          </a:p>
          <a:p>
            <a:pPr lvl="1"/>
            <a:r>
              <a:rPr lang="it-IT" dirty="0"/>
              <a:t>Entropy=(60/80)(0.9183)+(20/80)(0.0000)=0.6887</a:t>
            </a:r>
          </a:p>
          <a:p>
            <a:pPr lvl="2"/>
            <a:r>
              <a:rPr lang="en-US" dirty="0"/>
              <a:t>Entropy(left) = −(20/60)log</a:t>
            </a:r>
            <a:r>
              <a:rPr lang="en-US" baseline="-25000" dirty="0"/>
              <a:t>2</a:t>
            </a:r>
            <a:r>
              <a:rPr lang="en-US" dirty="0"/>
              <a:t>(20/60)−(40/60)log</a:t>
            </a:r>
            <a:r>
              <a:rPr lang="en-US" baseline="-25000" dirty="0"/>
              <a:t>2</a:t>
            </a:r>
            <a:r>
              <a:rPr lang="en-US" dirty="0"/>
              <a:t>(40/60) = 0.9183</a:t>
            </a:r>
          </a:p>
          <a:p>
            <a:pPr lvl="2"/>
            <a:r>
              <a:rPr lang="en-US" dirty="0"/>
              <a:t>Entropy(right) = −(20/20)log</a:t>
            </a:r>
            <a:r>
              <a:rPr lang="en-US" baseline="-25000" dirty="0"/>
              <a:t>2</a:t>
            </a:r>
            <a:r>
              <a:rPr lang="en-US" dirty="0"/>
              <a:t>(20/20)−(0/20)log</a:t>
            </a:r>
            <a:r>
              <a:rPr lang="en-US" baseline="-25000" dirty="0"/>
              <a:t>2</a:t>
            </a:r>
            <a:r>
              <a:rPr lang="en-US" dirty="0"/>
              <a:t>(0/20) = 0.0000</a:t>
            </a:r>
            <a:endParaRPr lang="it-IT" dirty="0"/>
          </a:p>
          <a:p>
            <a:pPr lvl="1"/>
            <a:r>
              <a:rPr lang="it-IT" dirty="0"/>
              <a:t>IG = entropy(parent) – [p(left)*entropy(left) + p(right)*entropy(right)]</a:t>
            </a:r>
          </a:p>
          <a:p>
            <a:pPr marL="457200" lvl="1" indent="0">
              <a:buNone/>
            </a:pPr>
            <a:r>
              <a:rPr lang="it-IT" dirty="0"/>
              <a:t>	= 1 – [(60/80)*</a:t>
            </a:r>
            <a:r>
              <a:rPr lang="en-US" dirty="0"/>
              <a:t> 0.9183</a:t>
            </a:r>
            <a:r>
              <a:rPr lang="it-IT" dirty="0"/>
              <a:t> + (20/80)*</a:t>
            </a:r>
            <a:r>
              <a:rPr lang="en-US" dirty="0"/>
              <a:t> 0.0000</a:t>
            </a:r>
            <a:r>
              <a:rPr lang="it-IT" dirty="0"/>
              <a:t>] = 1 – 0.6887 = 0.3113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2946B2-89ED-4C8E-B872-FF45ED2DB4E6}"/>
              </a:ext>
            </a:extLst>
          </p:cNvPr>
          <p:cNvGrpSpPr/>
          <p:nvPr/>
        </p:nvGrpSpPr>
        <p:grpSpPr>
          <a:xfrm>
            <a:off x="7855712" y="2225474"/>
            <a:ext cx="3497072" cy="2065664"/>
            <a:chOff x="7833343" y="4043412"/>
            <a:chExt cx="3649870" cy="268245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51F0D87-938B-43A7-8084-7047FD63F7B9}"/>
                </a:ext>
              </a:extLst>
            </p:cNvPr>
            <p:cNvGrpSpPr/>
            <p:nvPr/>
          </p:nvGrpSpPr>
          <p:grpSpPr>
            <a:xfrm>
              <a:off x="7833343" y="4043412"/>
              <a:ext cx="3597609" cy="2068493"/>
              <a:chOff x="8056863" y="4043412"/>
              <a:chExt cx="3597609" cy="206849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1F19D36-0F51-4AF1-8109-0A0CCD8BA50A}"/>
                  </a:ext>
                </a:extLst>
              </p:cNvPr>
              <p:cNvSpPr/>
              <p:nvPr/>
            </p:nvSpPr>
            <p:spPr>
              <a:xfrm>
                <a:off x="8992208" y="4043412"/>
                <a:ext cx="1631731" cy="561814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40, 40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2263F0F-6B32-4C18-96FC-782B50E4B488}"/>
                  </a:ext>
                </a:extLst>
              </p:cNvPr>
              <p:cNvSpPr/>
              <p:nvPr/>
            </p:nvSpPr>
            <p:spPr>
              <a:xfrm>
                <a:off x="8056863" y="5550091"/>
                <a:ext cx="1631731" cy="561814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20, 40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45A8D72-F47A-4BF9-B839-66461709EC3C}"/>
                  </a:ext>
                </a:extLst>
              </p:cNvPr>
              <p:cNvSpPr/>
              <p:nvPr/>
            </p:nvSpPr>
            <p:spPr>
              <a:xfrm>
                <a:off x="10022741" y="5544975"/>
                <a:ext cx="1631731" cy="561814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20, 0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50ED2C9-2FB4-442C-89DC-BAC348B1AB40}"/>
                  </a:ext>
                </a:extLst>
              </p:cNvPr>
              <p:cNvCxnSpPr>
                <a:cxnSpLocks/>
                <a:stCxn id="39" idx="4"/>
                <a:endCxn id="40" idx="0"/>
              </p:cNvCxnSpPr>
              <p:nvPr/>
            </p:nvCxnSpPr>
            <p:spPr>
              <a:xfrm flipH="1">
                <a:off x="8872729" y="4605226"/>
                <a:ext cx="935345" cy="94486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A8BC501-79F0-4E0D-A5E2-71F571A7E224}"/>
                  </a:ext>
                </a:extLst>
              </p:cNvPr>
              <p:cNvCxnSpPr>
                <a:cxnSpLocks/>
                <a:stCxn id="39" idx="4"/>
                <a:endCxn id="41" idx="0"/>
              </p:cNvCxnSpPr>
              <p:nvPr/>
            </p:nvCxnSpPr>
            <p:spPr>
              <a:xfrm>
                <a:off x="9808074" y="4605226"/>
                <a:ext cx="1030533" cy="939749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08F0D8-F7F4-4DC0-9312-DFB3D53894FA}"/>
                </a:ext>
              </a:extLst>
            </p:cNvPr>
            <p:cNvSpPr txBox="1"/>
            <p:nvPr/>
          </p:nvSpPr>
          <p:spPr>
            <a:xfrm>
              <a:off x="10400420" y="4108877"/>
              <a:ext cx="1082793" cy="559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p(C1)=40/80</a:t>
              </a:r>
            </a:p>
            <a:p>
              <a:r>
                <a:rPr lang="en-US" sz="1100" dirty="0"/>
                <a:t>p(C2)=40/80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0F4696-60B4-4C20-9AB1-788F645DB3AD}"/>
                </a:ext>
              </a:extLst>
            </p:cNvPr>
            <p:cNvSpPr txBox="1"/>
            <p:nvPr/>
          </p:nvSpPr>
          <p:spPr>
            <a:xfrm>
              <a:off x="8107811" y="6166317"/>
              <a:ext cx="1082793" cy="559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p(C1)=20/60</a:t>
              </a:r>
            </a:p>
            <a:p>
              <a:r>
                <a:rPr lang="en-US" sz="1100" dirty="0"/>
                <a:t>p(C2)=40/60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ABF78E-D54D-485C-8805-612BD886A238}"/>
                </a:ext>
              </a:extLst>
            </p:cNvPr>
            <p:cNvSpPr txBox="1"/>
            <p:nvPr/>
          </p:nvSpPr>
          <p:spPr>
            <a:xfrm>
              <a:off x="10074869" y="6166317"/>
              <a:ext cx="1082793" cy="559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p(C1)=20/20</a:t>
              </a:r>
            </a:p>
            <a:p>
              <a:r>
                <a:rPr lang="en-US" sz="1100" dirty="0"/>
                <a:t>p(C2)=0/20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85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C5.0 Decision Tree Algorithm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273E21-8F0E-48E4-BBAF-09B58202F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Measuring purity by calculating entropy (or </a:t>
            </a:r>
            <a:r>
              <a:rPr lang="en-US" dirty="0" err="1"/>
              <a:t>gini</a:t>
            </a:r>
            <a:r>
              <a:rPr lang="en-US" dirty="0"/>
              <a:t>, ME)</a:t>
            </a:r>
          </a:p>
          <a:p>
            <a:r>
              <a:rPr lang="en-US" dirty="0"/>
              <a:t>The smaller the entropy the more information is contained in the corresponding decision node split</a:t>
            </a:r>
          </a:p>
          <a:p>
            <a:pPr lvl="1"/>
            <a:r>
              <a:rPr lang="en-US" dirty="0"/>
              <a:t>High entropy indicate significant information content (randomness)</a:t>
            </a:r>
          </a:p>
          <a:p>
            <a:pPr lvl="1"/>
            <a:r>
              <a:rPr lang="en-US" dirty="0"/>
              <a:t>Low entropy indicates highly-compressible data with structure in it</a:t>
            </a:r>
          </a:p>
          <a:p>
            <a:r>
              <a:rPr lang="en-US" dirty="0"/>
              <a:t>Aim to find splits in the data that reduce the entropy</a:t>
            </a:r>
          </a:p>
          <a:p>
            <a:pPr lvl="1"/>
            <a:r>
              <a:rPr lang="en-US" dirty="0"/>
              <a:t>Increase the homogeneity of the elements within all classes</a:t>
            </a:r>
          </a:p>
          <a:p>
            <a:r>
              <a:rPr lang="en-US" dirty="0"/>
              <a:t>Information gain</a:t>
            </a:r>
          </a:p>
          <a:p>
            <a:pPr lvl="1"/>
            <a:r>
              <a:rPr lang="pl-PL" dirty="0"/>
              <a:t>Gain(F)=Entropy(S)−Entropy(S</a:t>
            </a:r>
            <a:r>
              <a:rPr lang="pl-PL" baseline="-25000" dirty="0"/>
              <a:t>1</a:t>
            </a:r>
            <a:r>
              <a:rPr lang="pl-P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3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the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Overfitting </a:t>
            </a:r>
          </a:p>
          <a:p>
            <a:pPr lvl="1"/>
            <a:r>
              <a:rPr lang="en-US" dirty="0"/>
              <a:t>An extreme example would be that we make each observation as a class</a:t>
            </a:r>
          </a:p>
          <a:p>
            <a:r>
              <a:rPr lang="en-US" dirty="0"/>
              <a:t>How to control the size of the decision tree?</a:t>
            </a:r>
          </a:p>
          <a:p>
            <a:pPr lvl="1"/>
            <a:r>
              <a:rPr lang="en-US" dirty="0"/>
              <a:t>Make a cutoff</a:t>
            </a:r>
          </a:p>
          <a:p>
            <a:pPr lvl="1"/>
            <a:r>
              <a:rPr lang="en-US" dirty="0"/>
              <a:t>Early stopping, or pre-pruning</a:t>
            </a:r>
          </a:p>
          <a:p>
            <a:pPr lvl="1"/>
            <a:r>
              <a:rPr lang="en-US" dirty="0"/>
              <a:t>Post-pruning</a:t>
            </a:r>
          </a:p>
          <a:p>
            <a:r>
              <a:rPr lang="en-US" dirty="0"/>
              <a:t>The C5.0 algorithm uses the post-pruning method</a:t>
            </a:r>
          </a:p>
          <a:p>
            <a:pPr lvl="1"/>
            <a:r>
              <a:rPr lang="en-US" dirty="0"/>
              <a:t>First, grows an overfitting large tree</a:t>
            </a:r>
          </a:p>
          <a:p>
            <a:pPr lvl="1"/>
            <a:r>
              <a:rPr lang="en-US" dirty="0"/>
              <a:t>Then, cuts out nodes and branches</a:t>
            </a:r>
          </a:p>
        </p:txBody>
      </p:sp>
    </p:spTree>
    <p:extLst>
      <p:ext uri="{BB962C8B-B14F-4D97-AF65-F5344CB8AC3E}">
        <p14:creationId xmlns:p14="http://schemas.microsoft.com/office/powerpoint/2010/main" val="236144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1: Quality of Life and Chronic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Step 1 - collecting data</a:t>
            </a:r>
          </a:p>
          <a:p>
            <a:r>
              <a:rPr lang="en-US" dirty="0"/>
              <a:t>Step 2 - exploring and preparing the data</a:t>
            </a:r>
          </a:p>
          <a:p>
            <a:pPr lvl="1"/>
            <a:r>
              <a:rPr lang="en-US" dirty="0"/>
              <a:t>Data preparation - creating random training and test datasets</a:t>
            </a:r>
          </a:p>
          <a:p>
            <a:r>
              <a:rPr lang="en-US" dirty="0"/>
              <a:t>Step 3 - training a model on the data</a:t>
            </a:r>
          </a:p>
          <a:p>
            <a:r>
              <a:rPr lang="en-US" dirty="0"/>
              <a:t>Step 4 - evaluating model performance</a:t>
            </a:r>
          </a:p>
          <a:p>
            <a:r>
              <a:rPr lang="en-US" dirty="0"/>
              <a:t>Step 5 - trial option</a:t>
            </a:r>
          </a:p>
          <a:p>
            <a:r>
              <a:rPr lang="en-US" dirty="0"/>
              <a:t>Loading the misclassification error matrix</a:t>
            </a:r>
          </a:p>
          <a:p>
            <a:r>
              <a:rPr lang="en-US" dirty="0"/>
              <a:t>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1309937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Quality of life and chronic disease dataset </a:t>
            </a:r>
          </a:p>
          <a:p>
            <a:pPr lvl="1"/>
            <a:r>
              <a:rPr lang="en-US" dirty="0"/>
              <a:t>Case06_QoL_Symptom_ChronicIllness.csv</a:t>
            </a:r>
          </a:p>
          <a:p>
            <a:r>
              <a:rPr lang="en-US" dirty="0"/>
              <a:t>This dataset has 41 variables</a:t>
            </a:r>
          </a:p>
          <a:p>
            <a:pPr lvl="1"/>
            <a:r>
              <a:rPr lang="en-US" dirty="0"/>
              <a:t>Demographic variables</a:t>
            </a:r>
          </a:p>
          <a:p>
            <a:pPr lvl="1"/>
            <a:r>
              <a:rPr lang="en-US" dirty="0"/>
              <a:t>Patient reported variables</a:t>
            </a:r>
          </a:p>
          <a:p>
            <a:pPr lvl="2"/>
            <a:r>
              <a:rPr lang="en-US" dirty="0"/>
              <a:t>QOL (quality of life) question ratings</a:t>
            </a:r>
          </a:p>
          <a:p>
            <a:pPr lvl="2"/>
            <a:r>
              <a:rPr lang="en-US" dirty="0"/>
              <a:t>MSA (memorial symptom assessment) question ratings</a:t>
            </a:r>
          </a:p>
          <a:p>
            <a:pPr lvl="2"/>
            <a:r>
              <a:rPr lang="en-US" dirty="0"/>
              <a:t>PH (patient health) question ratings</a:t>
            </a:r>
          </a:p>
          <a:p>
            <a:pPr lvl="2"/>
            <a:r>
              <a:rPr lang="en-US" dirty="0"/>
              <a:t>TOS (tobacco screen) question ratings</a:t>
            </a:r>
          </a:p>
          <a:p>
            <a:pPr lvl="1"/>
            <a:r>
              <a:rPr lang="en-US" dirty="0"/>
              <a:t>Provider reported variables</a:t>
            </a:r>
          </a:p>
          <a:p>
            <a:pPr lvl="2"/>
            <a:r>
              <a:rPr lang="en-US" dirty="0"/>
              <a:t>Charlson Comorbidity Index: ranging from 0-10</a:t>
            </a:r>
          </a:p>
          <a:p>
            <a:pPr lvl="2"/>
            <a:r>
              <a:rPr lang="en-US" dirty="0"/>
              <a:t>Chronic Disease Score: ranging from 0-19</a:t>
            </a:r>
          </a:p>
        </p:txBody>
      </p:sp>
    </p:spTree>
    <p:extLst>
      <p:ext uri="{BB962C8B-B14F-4D97-AF65-F5344CB8AC3E}">
        <p14:creationId xmlns:p14="http://schemas.microsoft.com/office/powerpoint/2010/main" val="3121460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Driving challenges</a:t>
            </a:r>
          </a:p>
          <a:p>
            <a:pPr lvl="1"/>
            <a:r>
              <a:rPr lang="en-US" dirty="0"/>
              <a:t>Among patients with chronic illness, what symptoms are most strongly associated with poor quality of life?</a:t>
            </a:r>
          </a:p>
          <a:p>
            <a:pPr lvl="1"/>
            <a:r>
              <a:rPr lang="en-US" dirty="0"/>
              <a:t>Among patients with chronic illness, are quality of life scores, as measured by the PROMIS-QOL scale, strongly correlated with patient-reported symptom burden?</a:t>
            </a:r>
          </a:p>
          <a:p>
            <a:pPr lvl="1"/>
            <a:r>
              <a:rPr lang="en-US" dirty="0"/>
              <a:t>Among patients with chronic illness, are quality of life scores, as measured by the PROMIS-QOL scale, strongly correlated with comorbidity indices (non-patient reported)?</a:t>
            </a:r>
          </a:p>
          <a:p>
            <a:pPr lvl="1"/>
            <a:r>
              <a:rPr lang="en-US" dirty="0"/>
              <a:t>Is the </a:t>
            </a:r>
            <a:r>
              <a:rPr lang="en-US" dirty="0" err="1"/>
              <a:t>Charlson</a:t>
            </a:r>
            <a:r>
              <a:rPr lang="en-US" dirty="0"/>
              <a:t> Comorbidity Index strongly correlated with patient-reported symptom burden?</a:t>
            </a:r>
          </a:p>
          <a:p>
            <a:pPr lvl="1"/>
            <a:r>
              <a:rPr lang="en-US" dirty="0"/>
              <a:t>Is the Chronic Disease Score strongly correlated with patient-reported symptom burden?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8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Patient reported variables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E7FC014-202C-4CBE-B9C2-3CC3406BE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622" y="2811217"/>
            <a:ext cx="6124755" cy="242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6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A7DE-9931-46C4-9ADD-13D11664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1392-A698-47ED-89D6-84E184422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Decision-tree divide and conquer methods</a:t>
            </a:r>
          </a:p>
          <a:p>
            <a:r>
              <a:rPr lang="en-US" dirty="0"/>
              <a:t>Measures quantifying classification accuracy</a:t>
            </a:r>
          </a:p>
          <a:p>
            <a:r>
              <a:rPr lang="en-US" dirty="0"/>
              <a:t>Strategies for pruning decision trees</a:t>
            </a:r>
          </a:p>
          <a:p>
            <a:r>
              <a:rPr lang="en-US" dirty="0"/>
              <a:t>Case study</a:t>
            </a:r>
          </a:p>
          <a:p>
            <a:r>
              <a:rPr lang="en-US" dirty="0"/>
              <a:t>Classification rules</a:t>
            </a:r>
          </a:p>
        </p:txBody>
      </p:sp>
    </p:spTree>
    <p:extLst>
      <p:ext uri="{BB962C8B-B14F-4D97-AF65-F5344CB8AC3E}">
        <p14:creationId xmlns:p14="http://schemas.microsoft.com/office/powerpoint/2010/main" val="3285937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Patient reported variables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E9B77488-BFDE-4888-B0E9-C0BACF50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334" y="2674511"/>
            <a:ext cx="6706243" cy="373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67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Patient reported variables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990A25F-A30C-45CE-8BC7-2DE7EF0BA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030" y="2790825"/>
            <a:ext cx="73342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12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Patient reported variables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89B64DB-A8B5-423C-BAC1-F2CC40C96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14" y="2597323"/>
            <a:ext cx="5369825" cy="404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40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Provider reported variables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2355715-3F13-4C3B-897A-7885F7D4B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590" y="2773581"/>
            <a:ext cx="73056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94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2F48F8-B2DC-4B89-BD14-B0A3E2FAF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430" y="4755359"/>
            <a:ext cx="5821204" cy="1457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and 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Our variable of interest CHRONICDISEASESCORE</a:t>
            </a:r>
          </a:p>
          <a:p>
            <a:pPr lvl="1"/>
            <a:r>
              <a:rPr lang="en-US" dirty="0"/>
              <a:t>-9 indicates missing score</a:t>
            </a:r>
          </a:p>
          <a:p>
            <a:r>
              <a:rPr lang="en-US" dirty="0"/>
              <a:t>Create two classes using variable CHRONICDISEASESCORE</a:t>
            </a:r>
          </a:p>
          <a:p>
            <a:pPr lvl="1"/>
            <a:r>
              <a:rPr lang="en-US" dirty="0"/>
              <a:t>Class of severe disease (</a:t>
            </a:r>
            <a:r>
              <a:rPr lang="en-US" i="1" dirty="0"/>
              <a:t>assuming this is the important class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CHRONICDISEASESCORE &gt; mean(CHRONICDISEASESCORE)</a:t>
            </a:r>
          </a:p>
          <a:p>
            <a:pPr lvl="1"/>
            <a:r>
              <a:rPr lang="en-US" dirty="0"/>
              <a:t>Class of minor disease</a:t>
            </a:r>
          </a:p>
          <a:p>
            <a:pPr lvl="2"/>
            <a:r>
              <a:rPr lang="en-US" dirty="0"/>
              <a:t>CHRONICDISEASESCORE ≤ mean(CHRONICDISEASESCORE)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ED4EB0-1204-44FE-92DE-D6220D89DAC8}"/>
              </a:ext>
            </a:extLst>
          </p:cNvPr>
          <p:cNvSpPr/>
          <p:nvPr/>
        </p:nvSpPr>
        <p:spPr>
          <a:xfrm>
            <a:off x="4210493" y="5596695"/>
            <a:ext cx="5109165" cy="157572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94B238-0257-4C34-AE82-FF38CDF4F70F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 flipV="1">
            <a:off x="9319658" y="4981055"/>
            <a:ext cx="1098247" cy="694426"/>
          </a:xfrm>
          <a:prstGeom prst="straightConnector1">
            <a:avLst/>
          </a:prstGeom>
          <a:ln w="63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1FB14A-9791-4357-8649-A1500D2E8A29}"/>
              </a:ext>
            </a:extLst>
          </p:cNvPr>
          <p:cNvSpPr txBox="1"/>
          <p:nvPr/>
        </p:nvSpPr>
        <p:spPr>
          <a:xfrm>
            <a:off x="9274002" y="4673278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Levels severe disease first</a:t>
            </a:r>
          </a:p>
        </p:txBody>
      </p:sp>
    </p:spTree>
    <p:extLst>
      <p:ext uri="{BB962C8B-B14F-4D97-AF65-F5344CB8AC3E}">
        <p14:creationId xmlns:p14="http://schemas.microsoft.com/office/powerpoint/2010/main" val="1421634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- Creating Random Training and Test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Random assignments of cases into training and testing sets</a:t>
            </a:r>
          </a:p>
          <a:p>
            <a:pPr lvl="1"/>
            <a:r>
              <a:rPr lang="en-US" dirty="0"/>
              <a:t>80-20% partitioning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B65AE5-D60F-4F23-BA61-5B1179E0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775" y="3245858"/>
            <a:ext cx="5052060" cy="216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53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51E6-6CF0-4F30-9526-30410255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857C-BE54-4141-AAD5-A168C3C3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Using the C5.0() function</a:t>
            </a:r>
          </a:p>
          <a:p>
            <a:r>
              <a:rPr lang="en-US" dirty="0"/>
              <a:t>The function C5.0() has following components:</a:t>
            </a:r>
          </a:p>
          <a:p>
            <a:pPr lvl="1"/>
            <a:r>
              <a:rPr lang="en-US" dirty="0"/>
              <a:t>m&lt;-C5.0(train, class, trials=1, costs=NULL)</a:t>
            </a:r>
          </a:p>
          <a:p>
            <a:pPr lvl="1"/>
            <a:r>
              <a:rPr lang="en-US" dirty="0"/>
              <a:t>train: data frame containing numeric training data (features)</a:t>
            </a:r>
          </a:p>
          <a:p>
            <a:pPr lvl="1"/>
            <a:r>
              <a:rPr lang="en-US" dirty="0"/>
              <a:t>class: factor vector with the class for each row in the training data</a:t>
            </a:r>
          </a:p>
          <a:p>
            <a:pPr lvl="1"/>
            <a:r>
              <a:rPr lang="en-US" dirty="0"/>
              <a:t>trials: an optional number to control the boosting iterations (default=1)</a:t>
            </a:r>
          </a:p>
          <a:p>
            <a:pPr lvl="1"/>
            <a:r>
              <a:rPr lang="en-US" dirty="0"/>
              <a:t>costs: an optional matrix to specify the costs of false positive and false negative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81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51E6-6CF0-4F30-9526-30410255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857C-BE54-4141-AAD5-A168C3C3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Using the C5.0() function</a:t>
            </a:r>
          </a:p>
          <a:p>
            <a:pPr lvl="1"/>
            <a:r>
              <a:rPr lang="en-US" dirty="0"/>
              <a:t>Training data that only contains features (predictors only)</a:t>
            </a:r>
          </a:p>
          <a:p>
            <a:pPr lvl="1"/>
            <a:r>
              <a:rPr lang="en-US" dirty="0"/>
              <a:t>Outcome variable </a:t>
            </a:r>
            <a:r>
              <a:rPr lang="en-US"/>
              <a:t>is a factor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E7B9D0-7CBB-4B3E-967E-2B21A5A8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090" y="3522248"/>
            <a:ext cx="3870008" cy="18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98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86AB-6C13-4903-8F22-9C5D24B2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FD952-7900-4F48-B641-A47E30E0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tree that has 5 terminal nodes and the classification error for decision tree is 33% percent in the training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85EBE-614B-4D34-8467-A419CF94C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024981"/>
            <a:ext cx="4900474" cy="3465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057731-BFC5-4744-BAE7-4D6269D7A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110" y="4757515"/>
            <a:ext cx="3254693" cy="1627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C0CE5-2D4F-4575-A1E5-3F1F4235E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110" y="3225419"/>
            <a:ext cx="3238500" cy="130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24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B62E-2C51-460C-931C-CFEA5C5D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BE141-2600-4D8E-8634-8DC9F3B3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confusion matrix shows prediction accuracy on test data is about 68%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5493F-0FBF-49B4-B923-3259D5B6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2720163"/>
            <a:ext cx="3554254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7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F2B0-7CA2-4625-BB69-17770E93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10A9-4492-4081-A628-17BD0F4C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Decision tree enables classification via tree structures </a:t>
            </a:r>
          </a:p>
          <a:p>
            <a:pPr lvl="1"/>
            <a:r>
              <a:rPr lang="en-US" dirty="0"/>
              <a:t>Begin with a trunk representing all points</a:t>
            </a:r>
          </a:p>
          <a:p>
            <a:pPr lvl="1"/>
            <a:r>
              <a:rPr lang="en-US" dirty="0"/>
              <a:t>Iteratively, the trunk is split into narrower and narrower branches by forking-decisions</a:t>
            </a:r>
          </a:p>
          <a:p>
            <a:pPr lvl="1"/>
            <a:r>
              <a:rPr lang="en-US" dirty="0"/>
              <a:t>The final decision is obtained when the tree branching process terminates </a:t>
            </a:r>
          </a:p>
          <a:p>
            <a:r>
              <a:rPr lang="en-US" dirty="0"/>
              <a:t>The terminal (leaf) nodes represent the action to be taken as the result of the series of branching decisions</a:t>
            </a:r>
          </a:p>
          <a:p>
            <a:r>
              <a:rPr lang="en-US" dirty="0"/>
              <a:t>The leaf nodes provide the expected forecasting results given the series of events in the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736344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8A84-BBC4-443C-ADDE-4DDB5E85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3397-9270-40AE-8C6A-2020DAA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C5.0 function, the trails option specifies the number of boosting iterations</a:t>
            </a:r>
          </a:p>
          <a:p>
            <a:pPr lvl="1"/>
            <a:r>
              <a:rPr lang="en-US" dirty="0"/>
              <a:t>An approach to reduce bias in parameter estimation</a:t>
            </a:r>
          </a:p>
          <a:p>
            <a:pPr lvl="1"/>
            <a:r>
              <a:rPr lang="en-US" dirty="0"/>
              <a:t>Using trials=6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B4C03-84D3-471F-88C9-18B97BA7F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870" y="2842512"/>
            <a:ext cx="5472113" cy="3548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93D051-FFB6-4660-A4DE-A5B7C1528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688" y="4439379"/>
            <a:ext cx="4452938" cy="19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33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8A84-BBC4-443C-ADDE-4DDB5E85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3397-9270-40AE-8C6A-2020DAA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accuracy is about 69%</a:t>
            </a:r>
          </a:p>
          <a:p>
            <a:pPr lvl="1"/>
            <a:r>
              <a:rPr lang="en-US" dirty="0"/>
              <a:t>How about trials=10?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3ADE5-0A2D-4BA5-A26F-2EB83312B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774" y="3069429"/>
            <a:ext cx="3538061" cy="32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45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8A84-BBC4-443C-ADDE-4DDB5E85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Misclassification Error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3397-9270-40AE-8C6A-2020DAA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False negative (failure to detect a severe disease case) may be more costly than false positive (misclassifying a minor disease case as severe)</a:t>
            </a:r>
          </a:p>
          <a:p>
            <a:r>
              <a:rPr lang="en-US" dirty="0"/>
              <a:t>Misclassification errors can be expressed as a matrix</a:t>
            </a:r>
          </a:p>
          <a:p>
            <a:pPr lvl="1"/>
            <a:r>
              <a:rPr lang="en-US" dirty="0"/>
              <a:t>Match the confusion matrix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D7A07E-8819-42F5-ACC6-C8B66FE10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623" y="3838388"/>
            <a:ext cx="3295174" cy="146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1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8A84-BBC4-443C-ADDE-4DDB5E85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Misclassification Error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3397-9270-40AE-8C6A-2020DAA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decision tree with the option costs=error_cost</a:t>
            </a:r>
          </a:p>
          <a:p>
            <a:r>
              <a:rPr lang="en-US" dirty="0"/>
              <a:t>The false negative were reduced</a:t>
            </a:r>
          </a:p>
          <a:p>
            <a:pPr lvl="1"/>
            <a:r>
              <a:rPr lang="en-US" dirty="0"/>
              <a:t>At the cost of FP rate and overall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3220A-F26D-4EAF-862C-8D6111BE0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176" y="3637688"/>
            <a:ext cx="4525804" cy="979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5E7837-87CC-4559-8BE1-3E11178B4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898" y="3061734"/>
            <a:ext cx="3424714" cy="32870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939727-142F-44C5-A182-AAEDEBAB6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176" y="5035111"/>
            <a:ext cx="2979420" cy="108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29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9895-BFC0-4BCF-B391-8F2B9DAD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15C3-D5D5-41C1-8EE2-AF64D31AE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rpart</a:t>
            </a:r>
            <a:r>
              <a:rPr lang="en-US" dirty="0"/>
              <a:t>::cp = *complexity parameter* = 0.01</a:t>
            </a:r>
          </a:p>
          <a:p>
            <a:pPr lvl="1"/>
            <a:r>
              <a:rPr lang="en-US" dirty="0"/>
              <a:t>Penalty to the objective function</a:t>
            </a:r>
          </a:p>
          <a:p>
            <a:pPr lvl="1"/>
            <a:r>
              <a:rPr lang="en-US" dirty="0"/>
              <a:t>Control the amount of pruning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F1F36-9B6A-4280-AB4A-1AFCD5325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939" y="3177547"/>
            <a:ext cx="3959066" cy="3060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5E9965-F8FF-48EB-8F2A-5825601A5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965" y="4169346"/>
            <a:ext cx="4558189" cy="206454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1304B3-30B3-4998-A575-3733128D46DB}"/>
              </a:ext>
            </a:extLst>
          </p:cNvPr>
          <p:cNvSpPr/>
          <p:nvPr/>
        </p:nvSpPr>
        <p:spPr>
          <a:xfrm>
            <a:off x="5251938" y="4540303"/>
            <a:ext cx="816105" cy="184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1730B6-4C36-474A-A0AA-FEC21C828526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5659991" y="3972448"/>
            <a:ext cx="436009" cy="5678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8AE6DC-A878-4730-AFF9-6F6BB960B01F}"/>
              </a:ext>
            </a:extLst>
          </p:cNvPr>
          <p:cNvSpPr txBox="1"/>
          <p:nvPr/>
        </p:nvSpPr>
        <p:spPr>
          <a:xfrm>
            <a:off x="4985760" y="3664671"/>
            <a:ext cx="2220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Complexity parameter</a:t>
            </a:r>
          </a:p>
        </p:txBody>
      </p:sp>
    </p:spTree>
    <p:extLst>
      <p:ext uri="{BB962C8B-B14F-4D97-AF65-F5344CB8AC3E}">
        <p14:creationId xmlns:p14="http://schemas.microsoft.com/office/powerpoint/2010/main" val="2911188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9895-BFC0-4BCF-B391-8F2B9DAD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15C3-D5D5-41C1-8EE2-AF64D31AE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rpart</a:t>
            </a:r>
            <a:r>
              <a:rPr lang="en-US" dirty="0"/>
              <a:t>::cp = *complexity parameter* = 0.01</a:t>
            </a:r>
          </a:p>
          <a:p>
            <a:pPr lvl="1"/>
            <a:r>
              <a:rPr lang="en-US" dirty="0"/>
              <a:t>Confusion matrix performance is consistent with C5.0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C2851-18CB-48CA-8938-4C49435F0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378" y="3020577"/>
            <a:ext cx="3619024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77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BB6A0B6-6812-4A71-B677-64A5F1BF1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594" y="4200943"/>
            <a:ext cx="3117056" cy="1578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E7C81B-1E54-422A-B031-7FE54EBFB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590" y="3075973"/>
            <a:ext cx="4127182" cy="3400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709895-BFC0-4BCF-B391-8F2B9DAD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15C3-D5D5-41C1-8EE2-AF64D31AE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Tune the parameters to further improve the results</a:t>
            </a:r>
          </a:p>
          <a:p>
            <a:pPr lvl="1"/>
            <a:r>
              <a:rPr lang="en-US" dirty="0"/>
              <a:t>Complexity parameter (cp)</a:t>
            </a:r>
          </a:p>
          <a:p>
            <a:pPr lvl="1"/>
            <a:r>
              <a:rPr lang="en-US" dirty="0"/>
              <a:t>Cross-validations number (</a:t>
            </a:r>
            <a:r>
              <a:rPr lang="en-US" dirty="0" err="1"/>
              <a:t>xval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Minimum split (</a:t>
            </a:r>
            <a:r>
              <a:rPr lang="en-US" dirty="0" err="1"/>
              <a:t>minsplit</a:t>
            </a:r>
            <a:r>
              <a:rPr lang="en-US" dirty="0"/>
              <a:t>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708114-58F9-4C24-A989-FE8D696C0CCF}"/>
              </a:ext>
            </a:extLst>
          </p:cNvPr>
          <p:cNvSpPr/>
          <p:nvPr/>
        </p:nvSpPr>
        <p:spPr>
          <a:xfrm>
            <a:off x="3166594" y="4540303"/>
            <a:ext cx="3117056" cy="1405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D8BCBD-DC77-4040-B421-B6F540011041}"/>
              </a:ext>
            </a:extLst>
          </p:cNvPr>
          <p:cNvSpPr/>
          <p:nvPr/>
        </p:nvSpPr>
        <p:spPr>
          <a:xfrm>
            <a:off x="7704550" y="5198721"/>
            <a:ext cx="310718" cy="2840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DA9915-FA43-43D4-997E-11E592495D92}"/>
              </a:ext>
            </a:extLst>
          </p:cNvPr>
          <p:cNvCxnSpPr>
            <a:stCxn id="9" idx="3"/>
          </p:cNvCxnSpPr>
          <p:nvPr/>
        </p:nvCxnSpPr>
        <p:spPr>
          <a:xfrm>
            <a:off x="6283650" y="4610580"/>
            <a:ext cx="1420900" cy="7468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883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9895-BFC0-4BCF-B391-8F2B9DAD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15C3-D5D5-41C1-8EE2-AF64D31AE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Prune the tree according to the optimal cp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876EF-F8B6-4215-98C4-6E0EE0D2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727" y="2614143"/>
            <a:ext cx="6517481" cy="599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BA0B43-071C-4D93-AD52-AE4C411FB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814" y="3096591"/>
            <a:ext cx="3432810" cy="329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32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C4A3AA-C1FE-4993-A20C-1ED36F42C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118" y="2598674"/>
            <a:ext cx="4331494" cy="3635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53A3F5-5739-40C3-A65A-ACA133D3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F284-4FF2-4636-99B0-4C96540B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Prune the tree according to the optimal cp</a:t>
            </a:r>
          </a:p>
          <a:p>
            <a:r>
              <a:rPr lang="en-US" dirty="0"/>
              <a:t>Tree-pruning generates simpler tree than original tree</a:t>
            </a:r>
          </a:p>
          <a:p>
            <a:pPr lvl="1"/>
            <a:r>
              <a:rPr lang="en-US" dirty="0"/>
              <a:t>Compare with un-pruned (full-grown) tree?</a:t>
            </a:r>
          </a:p>
        </p:txBody>
      </p:sp>
    </p:spTree>
    <p:extLst>
      <p:ext uri="{BB962C8B-B14F-4D97-AF65-F5344CB8AC3E}">
        <p14:creationId xmlns:p14="http://schemas.microsoft.com/office/powerpoint/2010/main" val="3517676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36F3DD-3147-4BC0-A83C-6240B91B9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871" y="2598674"/>
            <a:ext cx="4784884" cy="3635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284648-3761-4C3F-B131-53E36F87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Different Impurity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722B-1364-437A-934B-4412228B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split=“entropy” to “error” or “</a:t>
            </a:r>
            <a:r>
              <a:rPr lang="en-US" dirty="0" err="1"/>
              <a:t>gini</a:t>
            </a:r>
            <a:r>
              <a:rPr lang="en-US" dirty="0"/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C4BAF-15F7-89E5-9A57-52932CA04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362" y="2946812"/>
            <a:ext cx="3092768" cy="328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6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2E61-6598-412E-94F4-01484E9A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Example: Iris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C6DB-3E8B-4DFA-9E68-5B7B588B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Iris dataset</a:t>
            </a:r>
          </a:p>
          <a:p>
            <a:r>
              <a:rPr lang="en-US" dirty="0"/>
              <a:t>Attributes include </a:t>
            </a:r>
          </a:p>
          <a:p>
            <a:pPr lvl="1"/>
            <a:r>
              <a:rPr lang="en-US" dirty="0" err="1"/>
              <a:t>Sepal.Length</a:t>
            </a:r>
            <a:endParaRPr lang="en-US" dirty="0"/>
          </a:p>
          <a:p>
            <a:pPr lvl="1"/>
            <a:r>
              <a:rPr lang="en-US" dirty="0" err="1"/>
              <a:t>Sepal.Width</a:t>
            </a:r>
            <a:endParaRPr lang="en-US" dirty="0"/>
          </a:p>
          <a:p>
            <a:pPr lvl="1"/>
            <a:r>
              <a:rPr lang="en-US" dirty="0" err="1"/>
              <a:t>Petal.Length</a:t>
            </a:r>
            <a:endParaRPr lang="en-US" dirty="0"/>
          </a:p>
          <a:p>
            <a:pPr lvl="1"/>
            <a:r>
              <a:rPr lang="en-US" dirty="0" err="1"/>
              <a:t>Petal.Width</a:t>
            </a:r>
            <a:endParaRPr lang="en-US" dirty="0"/>
          </a:p>
          <a:p>
            <a:r>
              <a:rPr lang="en-US" dirty="0"/>
              <a:t>Classes of the Species</a:t>
            </a:r>
          </a:p>
          <a:p>
            <a:pPr lvl="1"/>
            <a:r>
              <a:rPr lang="en-US" dirty="0" err="1"/>
              <a:t>Setosa</a:t>
            </a:r>
            <a:endParaRPr lang="en-US" dirty="0"/>
          </a:p>
          <a:p>
            <a:pPr lvl="1"/>
            <a:r>
              <a:rPr lang="en-US" dirty="0"/>
              <a:t>Versicolor</a:t>
            </a:r>
          </a:p>
          <a:p>
            <a:pPr lvl="1"/>
            <a:r>
              <a:rPr lang="en-US" dirty="0"/>
              <a:t>Virginica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2D2B3-7E83-42E0-977E-395D87822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019" y="4680733"/>
            <a:ext cx="3902393" cy="1335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606297-B185-4D3E-A9E5-16F2C72A0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246" y="2345105"/>
            <a:ext cx="5555180" cy="16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32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B59A12-EF2D-45A2-ABC5-4A0CB6B0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93" y="3697963"/>
            <a:ext cx="4640965" cy="29888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29D619-DFE6-4C0D-A32C-B365B3E3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98D01-7883-4D60-92C7-DE043A17D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Classification trees provide easily understandable classification rules</a:t>
            </a:r>
          </a:p>
          <a:p>
            <a:pPr lvl="1"/>
            <a:r>
              <a:rPr lang="en-US"/>
              <a:t>In IF-THEN logical statements (divide </a:t>
            </a:r>
            <a:r>
              <a:rPr lang="en-US" dirty="0"/>
              <a:t>and </a:t>
            </a:r>
            <a:r>
              <a:rPr lang="en-US"/>
              <a:t>conquer approach)</a:t>
            </a:r>
            <a:endParaRPr lang="en-US" dirty="0"/>
          </a:p>
          <a:p>
            <a:r>
              <a:rPr lang="en-US" dirty="0"/>
              <a:t>Each terminal node is equivalent to a classification rule</a:t>
            </a:r>
          </a:p>
          <a:p>
            <a:pPr lvl="1"/>
            <a:r>
              <a:rPr lang="en-US" dirty="0"/>
              <a:t>Each decision node in a tree has to be linked to past decisions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B1E77-BD16-40B0-A842-179DF9E2F7E4}"/>
              </a:ext>
            </a:extLst>
          </p:cNvPr>
          <p:cNvSpPr txBox="1"/>
          <p:nvPr/>
        </p:nvSpPr>
        <p:spPr>
          <a:xfrm>
            <a:off x="2378711" y="4028876"/>
            <a:ext cx="4021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There are 4 rules: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Petal.Length &lt;= 1.9 THEN Species = setosa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Petal.Length &gt; 1.9 AND Petal.Width &lt;= 1.7 AND Petal.Length &lt;= 4.8 THEN Species = versicolor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Petal.Length &gt; 1.9 AND Petal.Width &lt;= 1.7 AND Petal.Length &gt; 4.8 THEN Species = versicolor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Petal.Length &gt; 1.9 AND Petal.Width &gt; 1.7 THEN Species = virginica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F5885-AFC5-49C6-B71A-8D50A990AB74}"/>
              </a:ext>
            </a:extLst>
          </p:cNvPr>
          <p:cNvSpPr txBox="1"/>
          <p:nvPr/>
        </p:nvSpPr>
        <p:spPr>
          <a:xfrm>
            <a:off x="2378711" y="5911222"/>
            <a:ext cx="2892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Redundancy may be removed</a:t>
            </a:r>
          </a:p>
        </p:txBody>
      </p:sp>
    </p:spTree>
    <p:extLst>
      <p:ext uri="{BB962C8B-B14F-4D97-AF65-F5344CB8AC3E}">
        <p14:creationId xmlns:p14="http://schemas.microsoft.com/office/powerpoint/2010/main" val="3099284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D619-DFE6-4C0D-A32C-B365B3E3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98D01-7883-4D60-92C7-DE043A17D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There are other classification rules that utilize if-else logical statements</a:t>
            </a:r>
          </a:p>
          <a:p>
            <a:r>
              <a:rPr lang="en-US" dirty="0"/>
              <a:t>The One Rule algorithm</a:t>
            </a:r>
          </a:p>
          <a:p>
            <a:pPr lvl="1"/>
            <a:r>
              <a:rPr lang="en-US" dirty="0" err="1"/>
              <a:t>ZeroR</a:t>
            </a:r>
            <a:r>
              <a:rPr lang="en-US" dirty="0"/>
              <a:t> rule: assign the class without predictor</a:t>
            </a:r>
          </a:p>
          <a:p>
            <a:pPr lvl="1"/>
            <a:r>
              <a:rPr lang="en-US" dirty="0" err="1"/>
              <a:t>OneR</a:t>
            </a:r>
            <a:r>
              <a:rPr lang="en-US" dirty="0"/>
              <a:t> rule: assign the class with one predictor</a:t>
            </a:r>
          </a:p>
          <a:p>
            <a:r>
              <a:rPr lang="en-US" dirty="0"/>
              <a:t>The RIPPER algorithm</a:t>
            </a:r>
          </a:p>
          <a:p>
            <a:pPr lvl="1"/>
            <a:r>
              <a:rPr lang="en-US" b="1" dirty="0"/>
              <a:t>R</a:t>
            </a:r>
            <a:r>
              <a:rPr lang="en-US" dirty="0"/>
              <a:t>epeated </a:t>
            </a:r>
            <a:r>
              <a:rPr lang="en-US" b="1" dirty="0"/>
              <a:t>I</a:t>
            </a:r>
            <a:r>
              <a:rPr lang="en-US" dirty="0"/>
              <a:t>ncremental </a:t>
            </a:r>
            <a:r>
              <a:rPr lang="en-US" b="1" dirty="0"/>
              <a:t>P</a:t>
            </a:r>
            <a:r>
              <a:rPr lang="en-US" dirty="0"/>
              <a:t>runing to </a:t>
            </a:r>
            <a:r>
              <a:rPr lang="en-US" b="1" dirty="0"/>
              <a:t>P</a:t>
            </a:r>
            <a:r>
              <a:rPr lang="en-US" dirty="0"/>
              <a:t>roduce </a:t>
            </a:r>
            <a:r>
              <a:rPr lang="en-US" b="1" dirty="0"/>
              <a:t>E</a:t>
            </a:r>
            <a:r>
              <a:rPr lang="en-US" dirty="0"/>
              <a:t>rror </a:t>
            </a:r>
            <a:r>
              <a:rPr lang="en-US" b="1" dirty="0"/>
              <a:t>R</a:t>
            </a:r>
            <a:r>
              <a:rPr lang="en-US" dirty="0"/>
              <a:t>eduction</a:t>
            </a:r>
          </a:p>
          <a:p>
            <a:pPr lvl="1"/>
            <a:r>
              <a:rPr lang="en-US" dirty="0"/>
              <a:t>Three step process: grow, prune, and optimize</a:t>
            </a:r>
          </a:p>
        </p:txBody>
      </p:sp>
    </p:spTree>
    <p:extLst>
      <p:ext uri="{BB962C8B-B14F-4D97-AF65-F5344CB8AC3E}">
        <p14:creationId xmlns:p14="http://schemas.microsoft.com/office/powerpoint/2010/main" val="899754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2: QoL in Chronic Disease (Take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Apply </a:t>
            </a:r>
            <a:r>
              <a:rPr lang="en-US"/>
              <a:t>classification rules</a:t>
            </a:r>
            <a:endParaRPr lang="en-US" dirty="0"/>
          </a:p>
          <a:p>
            <a:r>
              <a:rPr lang="en-US" dirty="0"/>
              <a:t>Skip step 1 and 2 on collecting data and preparing the data</a:t>
            </a:r>
          </a:p>
          <a:p>
            <a:r>
              <a:rPr lang="en-US" dirty="0"/>
              <a:t>Step 3 - training a model on the data</a:t>
            </a:r>
          </a:p>
          <a:p>
            <a:r>
              <a:rPr lang="en-US" dirty="0"/>
              <a:t>Step 4 - evaluating model performance</a:t>
            </a:r>
          </a:p>
          <a:p>
            <a:r>
              <a:rPr lang="en-US" dirty="0"/>
              <a:t>Step 5 - alternative model1 and alternative model2</a:t>
            </a:r>
          </a:p>
          <a:p>
            <a:r>
              <a:rPr lang="en-US" dirty="0"/>
              <a:t>Step 6 - alternative model3</a:t>
            </a:r>
          </a:p>
        </p:txBody>
      </p:sp>
    </p:spTree>
    <p:extLst>
      <p:ext uri="{BB962C8B-B14F-4D97-AF65-F5344CB8AC3E}">
        <p14:creationId xmlns:p14="http://schemas.microsoft.com/office/powerpoint/2010/main" val="3856612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Using the </a:t>
            </a:r>
            <a:r>
              <a:rPr lang="en-US" dirty="0" err="1"/>
              <a:t>OneR</a:t>
            </a:r>
            <a:r>
              <a:rPr lang="en-US" dirty="0"/>
              <a:t>() function</a:t>
            </a:r>
          </a:p>
          <a:p>
            <a:pPr lvl="1"/>
            <a:r>
              <a:rPr lang="en-US" dirty="0"/>
              <a:t>66% accuracy by the “one rule”</a:t>
            </a:r>
          </a:p>
          <a:p>
            <a:pPr lvl="1"/>
            <a:r>
              <a:rPr lang="en-US" dirty="0"/>
              <a:t>1,453 out of 2,214 cases are correctly classified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CA05F-5907-4840-8269-5F5EB3796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202" y="3692611"/>
            <a:ext cx="2501741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71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rule correctly specifies 66% of the patients</a:t>
            </a:r>
          </a:p>
          <a:p>
            <a:pPr lvl="1"/>
            <a:r>
              <a:rPr lang="en-US" dirty="0"/>
              <a:t>In line with the prior decision tree classification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F28FE-4453-4132-A4B3-6A3A6BE8F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660" y="3216103"/>
            <a:ext cx="4363879" cy="231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70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828A-2545-4C5E-8365-438F5511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Model1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F2828-E387-4CE0-864C-AC1756BA8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RIPPER rule</a:t>
            </a:r>
          </a:p>
          <a:p>
            <a:pPr lvl="1"/>
            <a:r>
              <a:rPr lang="en-US" dirty="0" err="1"/>
              <a:t>JRip</a:t>
            </a:r>
            <a:r>
              <a:rPr lang="en-US" dirty="0"/>
              <a:t>() function</a:t>
            </a:r>
          </a:p>
          <a:p>
            <a:pPr lvl="1"/>
            <a:r>
              <a:rPr lang="en-US" dirty="0"/>
              <a:t>3 rules</a:t>
            </a:r>
          </a:p>
          <a:p>
            <a:pPr lvl="1"/>
            <a:r>
              <a:rPr lang="en-US" dirty="0"/>
              <a:t>66%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01686-7FD7-40CC-BD5D-BFFE8D1D2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248" y="2736250"/>
            <a:ext cx="6339364" cy="374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37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828A-2545-4C5E-8365-438F5511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Model2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F2828-E387-4CE0-864C-AC1756BA8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with random forest classification</a:t>
            </a:r>
          </a:p>
          <a:p>
            <a:pPr lvl="1"/>
            <a:r>
              <a:rPr lang="en-US" dirty="0"/>
              <a:t>Repeat the generation of trees multiple times</a:t>
            </a:r>
          </a:p>
          <a:p>
            <a:pPr lvl="1"/>
            <a:r>
              <a:rPr lang="en-US" dirty="0"/>
              <a:t>Predict according to each tree’s performance</a:t>
            </a:r>
          </a:p>
          <a:p>
            <a:pPr lvl="1"/>
            <a:r>
              <a:rPr lang="en-US" dirty="0"/>
              <a:t>Ensemble those weighted votes into a combined classification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DDC88-69EA-47EB-BCBD-7A9DF434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292" y="3840763"/>
            <a:ext cx="6865620" cy="217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023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828A-2545-4C5E-8365-438F5511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Model2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F2828-E387-4CE0-864C-AC1756BA8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 importance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6EDBF3-8F8B-4541-84DB-A96C23627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879" y="2603937"/>
            <a:ext cx="4966242" cy="402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281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E8E4-2EEB-4DF3-9A5E-933D5959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Model2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D36C-64FF-41F4-89C3-234A718A0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C784A-A9E1-ECEB-FE95-C4852871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363" y="2687714"/>
            <a:ext cx="6922294" cy="36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158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Advantages and Weaknesses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Tree methods are good classifiers and predictors</a:t>
            </a:r>
          </a:p>
          <a:p>
            <a:r>
              <a:rPr lang="en-US" dirty="0"/>
              <a:t>Generate transparent rules</a:t>
            </a:r>
          </a:p>
          <a:p>
            <a:r>
              <a:rPr lang="en-US" dirty="0"/>
              <a:t>Useful for variable selection</a:t>
            </a:r>
          </a:p>
          <a:p>
            <a:pPr lvl="1"/>
            <a:r>
              <a:rPr lang="en-US" dirty="0"/>
              <a:t>Important predictors usually show up on the top</a:t>
            </a:r>
          </a:p>
          <a:p>
            <a:r>
              <a:rPr lang="en-US" dirty="0"/>
              <a:t>Sensitive to changes in the data</a:t>
            </a:r>
          </a:p>
          <a:p>
            <a:r>
              <a:rPr lang="en-US" dirty="0"/>
              <a:t>Nonlinear and nonparametric</a:t>
            </a:r>
          </a:p>
          <a:p>
            <a:r>
              <a:rPr lang="en-US" dirty="0"/>
              <a:t>Require large dataset</a:t>
            </a:r>
          </a:p>
        </p:txBody>
      </p:sp>
    </p:spTree>
    <p:extLst>
      <p:ext uri="{BB962C8B-B14F-4D97-AF65-F5344CB8AC3E}">
        <p14:creationId xmlns:p14="http://schemas.microsoft.com/office/powerpoint/2010/main" val="321876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2E61-6598-412E-94F4-01484E9A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Example: Iris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C6DB-3E8B-4DFA-9E68-5B7B588B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decision tree with </a:t>
            </a:r>
            <a:r>
              <a:rPr lang="en-US" dirty="0" err="1"/>
              <a:t>ctree</a:t>
            </a:r>
            <a:r>
              <a:rPr lang="en-US" dirty="0"/>
              <a:t>()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9F11A7-FDCC-4309-A361-F925AFD66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367" y="2747354"/>
            <a:ext cx="6306979" cy="388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BEEF89-53DC-47DB-95AE-5BBAE5461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114" y="3513976"/>
            <a:ext cx="4266724" cy="21940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3DA097-4B07-459C-B182-040E38E6B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831" y="3401877"/>
            <a:ext cx="4431030" cy="285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6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2E61-6598-412E-94F4-01484E9A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Example: Iris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C6DB-3E8B-4DFA-9E68-5B7B588B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decision tree with </a:t>
            </a:r>
            <a:r>
              <a:rPr lang="en-US" dirty="0" err="1"/>
              <a:t>rpart</a:t>
            </a:r>
            <a:r>
              <a:rPr lang="en-US" dirty="0"/>
              <a:t>()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30930-6ECC-4931-94CB-F5CCA61E1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021" y="2862888"/>
            <a:ext cx="5181600" cy="1603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B2F4FA-6B23-463F-82C4-DE8324FEE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535" y="2396697"/>
            <a:ext cx="3216593" cy="29598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EAE11B-E215-415B-B9A8-C05EBBDCF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1021" y="5174684"/>
            <a:ext cx="5877878" cy="49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5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2E61-6598-412E-94F4-01484E9A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C6DB-3E8B-4DFA-9E68-5B7B588B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decision tree algorithm represents an upside-down tree with lots of branches </a:t>
            </a:r>
          </a:p>
          <a:p>
            <a:r>
              <a:rPr lang="en-US" dirty="0"/>
              <a:t>A series of logical decisions are encoded as branches between nodes of the tree</a:t>
            </a:r>
          </a:p>
          <a:p>
            <a:r>
              <a:rPr lang="en-US" dirty="0"/>
              <a:t>The classification begins at the root node and goes through many branches until it gets to the terminal nodes</a:t>
            </a:r>
          </a:p>
          <a:p>
            <a:r>
              <a:rPr lang="en-US" dirty="0"/>
              <a:t>This iterative process splits the data into different classes by a rigid criterion</a:t>
            </a:r>
          </a:p>
        </p:txBody>
      </p:sp>
    </p:spTree>
    <p:extLst>
      <p:ext uri="{BB962C8B-B14F-4D97-AF65-F5344CB8AC3E}">
        <p14:creationId xmlns:p14="http://schemas.microsoft.com/office/powerpoint/2010/main" val="234530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2E61-6598-412E-94F4-01484E9A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C6DB-3E8B-4DFA-9E68-5B7B588B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partitioning that use data features and attributes to split the data into groups (nodes) of similar classes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Information gain measure, or impurity reduction</a:t>
            </a:r>
          </a:p>
          <a:p>
            <a:pPr lvl="1"/>
            <a:r>
              <a:rPr lang="en-US" dirty="0"/>
              <a:t>The attribute with the highest information gain (i.e., greatest impurity reduction) is selected as the test attribute for the current node</a:t>
            </a:r>
          </a:p>
          <a:p>
            <a:r>
              <a:rPr lang="en-US" dirty="0"/>
              <a:t>Three main measures to evaluate the impurity reduction</a:t>
            </a:r>
          </a:p>
          <a:p>
            <a:pPr lvl="1"/>
            <a:r>
              <a:rPr lang="en-US" dirty="0"/>
              <a:t>Misclassification error</a:t>
            </a:r>
          </a:p>
          <a:p>
            <a:pPr lvl="1"/>
            <a:r>
              <a:rPr lang="en-US" dirty="0"/>
              <a:t>Gini index</a:t>
            </a:r>
          </a:p>
          <a:p>
            <a:pPr lvl="1"/>
            <a:r>
              <a:rPr lang="en-US" dirty="0"/>
              <a:t>Entropy</a:t>
            </a:r>
          </a:p>
        </p:txBody>
      </p:sp>
    </p:spTree>
    <p:extLst>
      <p:ext uri="{BB962C8B-B14F-4D97-AF65-F5344CB8AC3E}">
        <p14:creationId xmlns:p14="http://schemas.microsoft.com/office/powerpoint/2010/main" val="224487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2E61-6598-412E-94F4-01484E9A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C6DB-3E8B-4DFA-9E68-5B7B588B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Entropy is an information measure of the amount of disorder or uncertainty in a system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have a segment of data that contains two classes, the first class contains 80% of the data and the second class contains the remaining 20%. Then, we have the following entropy:</a:t>
            </a:r>
          </a:p>
          <a:p>
            <a:pPr lvl="1"/>
            <a:r>
              <a:rPr lang="pl-PL" dirty="0"/>
              <a:t>Entropy(S)=−0.8log</a:t>
            </a:r>
            <a:r>
              <a:rPr lang="pl-PL" baseline="-25000" dirty="0"/>
              <a:t>2</a:t>
            </a:r>
            <a:r>
              <a:rPr lang="pl-PL" dirty="0"/>
              <a:t>(0.8)−0.2log</a:t>
            </a:r>
            <a:r>
              <a:rPr lang="pl-PL" baseline="-25000" dirty="0"/>
              <a:t>2</a:t>
            </a:r>
            <a:r>
              <a:rPr lang="pl-PL" dirty="0"/>
              <a:t>(0.2)=0.7219281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E2610E-4781-4F89-BD24-497D9D93311C}"/>
                  </a:ext>
                </a:extLst>
              </p:cNvPr>
              <p:cNvSpPr txBox="1"/>
              <p:nvPr/>
            </p:nvSpPr>
            <p:spPr>
              <a:xfrm>
                <a:off x="4215305" y="3027692"/>
                <a:ext cx="3010248" cy="277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𝑛𝑡𝑟𝑜𝑝𝑦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E2610E-4781-4F89-BD24-497D9D93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305" y="3027692"/>
                <a:ext cx="3010248" cy="277320"/>
              </a:xfrm>
              <a:prstGeom prst="rect">
                <a:avLst/>
              </a:prstGeom>
              <a:blipFill>
                <a:blip r:embed="rId3"/>
                <a:stretch>
                  <a:fillRect l="-4656" t="-177778" r="-2834" b="-26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1348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13974</TotalTime>
  <Words>2619</Words>
  <Application>Microsoft Office PowerPoint</Application>
  <PresentationFormat>Widescreen</PresentationFormat>
  <Paragraphs>379</Paragraphs>
  <Slides>49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Cambria Math</vt:lpstr>
      <vt:lpstr>Century Gothic</vt:lpstr>
      <vt:lpstr>Wingdings 3</vt:lpstr>
      <vt:lpstr>Wisp</vt:lpstr>
      <vt:lpstr>CSDA 5430 Predictive Analytics</vt:lpstr>
      <vt:lpstr>Introduction</vt:lpstr>
      <vt:lpstr>Overview</vt:lpstr>
      <vt:lpstr>Hands-on Example: Iris Data</vt:lpstr>
      <vt:lpstr>Hands-on Example: Iris Data</vt:lpstr>
      <vt:lpstr>Hands-on Example: Iris Data</vt:lpstr>
      <vt:lpstr>Decision Tree Overview</vt:lpstr>
      <vt:lpstr>Divide and Conquer</vt:lpstr>
      <vt:lpstr>Entropy</vt:lpstr>
      <vt:lpstr>Entropy</vt:lpstr>
      <vt:lpstr>Misclassification Error and Gini Index</vt:lpstr>
      <vt:lpstr>Information Gain</vt:lpstr>
      <vt:lpstr>Information Gain</vt:lpstr>
      <vt:lpstr>C5.0 Decision Tree Algorithm</vt:lpstr>
      <vt:lpstr>Pruning the Decision Tree</vt:lpstr>
      <vt:lpstr>Case Study 1: Quality of Life and Chronic Disease</vt:lpstr>
      <vt:lpstr>Collecting Data</vt:lpstr>
      <vt:lpstr>Collecting Data</vt:lpstr>
      <vt:lpstr>Collecting Data</vt:lpstr>
      <vt:lpstr>Collecting Data</vt:lpstr>
      <vt:lpstr>Collecting Data</vt:lpstr>
      <vt:lpstr>Collecting Data</vt:lpstr>
      <vt:lpstr>Collecting Data</vt:lpstr>
      <vt:lpstr>Exploring and Preparing the Data</vt:lpstr>
      <vt:lpstr>Data Preparation - Creating Random Training and Test Datasets</vt:lpstr>
      <vt:lpstr>Training a Model on the Data</vt:lpstr>
      <vt:lpstr>Training a Model on the Data</vt:lpstr>
      <vt:lpstr>Training a Model on the Data</vt:lpstr>
      <vt:lpstr>Evaluating Model Performance</vt:lpstr>
      <vt:lpstr>Trial Option</vt:lpstr>
      <vt:lpstr>Trial Option</vt:lpstr>
      <vt:lpstr>Loading the Misclassification Error Matrix</vt:lpstr>
      <vt:lpstr>Loading the Misclassification Error Matrix</vt:lpstr>
      <vt:lpstr>Parameter Tuning</vt:lpstr>
      <vt:lpstr>Parameter Tuning</vt:lpstr>
      <vt:lpstr>Parameter Tuning</vt:lpstr>
      <vt:lpstr>Parameter Tuning</vt:lpstr>
      <vt:lpstr>Parameter Tuning</vt:lpstr>
      <vt:lpstr>Compare Different Impurity Indices</vt:lpstr>
      <vt:lpstr>Classification Rules</vt:lpstr>
      <vt:lpstr>Classification Rules</vt:lpstr>
      <vt:lpstr>Case Study 2: QoL in Chronic Disease (Take 2)</vt:lpstr>
      <vt:lpstr>Training a Model on the Data</vt:lpstr>
      <vt:lpstr>Evaluating Model Performance</vt:lpstr>
      <vt:lpstr>Alternative Model1</vt:lpstr>
      <vt:lpstr>Alternative Model2</vt:lpstr>
      <vt:lpstr>Alternative Model2</vt:lpstr>
      <vt:lpstr>Alternative Model2</vt:lpstr>
      <vt:lpstr>Advantages and Weaknesses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06</dc:title>
  <dc:creator>Jiangping Wang</dc:creator>
  <cp:lastModifiedBy>Jiangping Wang</cp:lastModifiedBy>
  <cp:revision>432</cp:revision>
  <dcterms:created xsi:type="dcterms:W3CDTF">2021-06-06T13:08:34Z</dcterms:created>
  <dcterms:modified xsi:type="dcterms:W3CDTF">2024-01-18T17:50:12Z</dcterms:modified>
</cp:coreProperties>
</file>