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51" r:id="rId1"/>
  </p:sldMasterIdLst>
  <p:notesMasterIdLst>
    <p:notesMasterId r:id="rId45"/>
  </p:notesMasterIdLst>
  <p:sldIdLst>
    <p:sldId id="256" r:id="rId2"/>
    <p:sldId id="281" r:id="rId3"/>
    <p:sldId id="257" r:id="rId4"/>
    <p:sldId id="336" r:id="rId5"/>
    <p:sldId id="337" r:id="rId6"/>
    <p:sldId id="258" r:id="rId7"/>
    <p:sldId id="307" r:id="rId8"/>
    <p:sldId id="308" r:id="rId9"/>
    <p:sldId id="309" r:id="rId10"/>
    <p:sldId id="338" r:id="rId11"/>
    <p:sldId id="314" r:id="rId12"/>
    <p:sldId id="315" r:id="rId13"/>
    <p:sldId id="316" r:id="rId14"/>
    <p:sldId id="347" r:id="rId15"/>
    <p:sldId id="319" r:id="rId16"/>
    <p:sldId id="320" r:id="rId17"/>
    <p:sldId id="340" r:id="rId18"/>
    <p:sldId id="321" r:id="rId19"/>
    <p:sldId id="322" r:id="rId20"/>
    <p:sldId id="323" r:id="rId21"/>
    <p:sldId id="324" r:id="rId22"/>
    <p:sldId id="349" r:id="rId23"/>
    <p:sldId id="325" r:id="rId24"/>
    <p:sldId id="341" r:id="rId25"/>
    <p:sldId id="351" r:id="rId26"/>
    <p:sldId id="352" r:id="rId27"/>
    <p:sldId id="348" r:id="rId28"/>
    <p:sldId id="326" r:id="rId29"/>
    <p:sldId id="327" r:id="rId30"/>
    <p:sldId id="346" r:id="rId31"/>
    <p:sldId id="329" r:id="rId32"/>
    <p:sldId id="342" r:id="rId33"/>
    <p:sldId id="350" r:id="rId34"/>
    <p:sldId id="330" r:id="rId35"/>
    <p:sldId id="331" r:id="rId36"/>
    <p:sldId id="332" r:id="rId37"/>
    <p:sldId id="343" r:id="rId38"/>
    <p:sldId id="333" r:id="rId39"/>
    <p:sldId id="334" r:id="rId40"/>
    <p:sldId id="344" r:id="rId41"/>
    <p:sldId id="345" r:id="rId42"/>
    <p:sldId id="335" r:id="rId43"/>
    <p:sldId id="33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2805" autoAdjust="0"/>
  </p:normalViewPr>
  <p:slideViewPr>
    <p:cSldViewPr snapToGrid="0">
      <p:cViewPr varScale="1">
        <p:scale>
          <a:sx n="91" d="100"/>
          <a:sy n="91" d="100"/>
        </p:scale>
        <p:origin x="96" y="324"/>
      </p:cViewPr>
      <p:guideLst/>
    </p:cSldViewPr>
  </p:slideViewPr>
  <p:notesTextViewPr>
    <p:cViewPr>
      <p:scale>
        <a:sx n="1" d="1"/>
        <a:sy n="1" d="1"/>
      </p:scale>
      <p:origin x="0" y="-300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ED8B2-5347-43B4-A2A0-4AA40B083EE5}"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1C839-2077-4BEE-8219-CB19091B1CF0}" type="slidenum">
              <a:rPr lang="en-US" smtClean="0"/>
              <a:t>‹#›</a:t>
            </a:fld>
            <a:endParaRPr lang="en-US"/>
          </a:p>
        </p:txBody>
      </p:sp>
    </p:spTree>
    <p:extLst>
      <p:ext uri="{BB962C8B-B14F-4D97-AF65-F5344CB8AC3E}">
        <p14:creationId xmlns:p14="http://schemas.microsoft.com/office/powerpoint/2010/main" val="3408919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https://www.socr.umich.edu/people/dinov/courses/DSPA_notes/09_RegressionForecasting.html</a:t>
            </a:r>
          </a:p>
        </p:txBody>
      </p:sp>
      <p:sp>
        <p:nvSpPr>
          <p:cNvPr id="4" name="Slide Number Placeholder 3"/>
          <p:cNvSpPr>
            <a:spLocks noGrp="1"/>
          </p:cNvSpPr>
          <p:nvPr>
            <p:ph type="sldNum" sz="quarter" idx="5"/>
          </p:nvPr>
        </p:nvSpPr>
        <p:spPr/>
        <p:txBody>
          <a:bodyPr/>
          <a:lstStyle/>
          <a:p>
            <a:fld id="{EE61C839-2077-4BEE-8219-CB19091B1CF0}" type="slidenum">
              <a:rPr lang="en-US" smtClean="0"/>
              <a:t>1</a:t>
            </a:fld>
            <a:endParaRPr lang="en-US"/>
          </a:p>
        </p:txBody>
      </p:sp>
    </p:spTree>
    <p:extLst>
      <p:ext uri="{BB962C8B-B14F-4D97-AF65-F5344CB8AC3E}">
        <p14:creationId xmlns:p14="http://schemas.microsoft.com/office/powerpoint/2010/main" val="908807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simple matrix of scatterplots</a:t>
            </a:r>
          </a:p>
          <a:p>
            <a:r>
              <a:rPr lang="en-US" dirty="0"/>
              <a:t>pairs(</a:t>
            </a:r>
            <a:r>
              <a:rPr lang="en-US" dirty="0" err="1"/>
              <a:t>mlb</a:t>
            </a:r>
            <a:r>
              <a:rPr lang="en-US" dirty="0"/>
              <a:t>)</a:t>
            </a:r>
          </a:p>
        </p:txBody>
      </p:sp>
      <p:sp>
        <p:nvSpPr>
          <p:cNvPr id="4" name="Slide Number Placeholder 3"/>
          <p:cNvSpPr>
            <a:spLocks noGrp="1"/>
          </p:cNvSpPr>
          <p:nvPr>
            <p:ph type="sldNum" sz="quarter" idx="5"/>
          </p:nvPr>
        </p:nvSpPr>
        <p:spPr/>
        <p:txBody>
          <a:bodyPr/>
          <a:lstStyle/>
          <a:p>
            <a:fld id="{EE61C839-2077-4BEE-8219-CB19091B1CF0}" type="slidenum">
              <a:rPr lang="en-US" smtClean="0"/>
              <a:t>14</a:t>
            </a:fld>
            <a:endParaRPr lang="en-US"/>
          </a:p>
        </p:txBody>
      </p:sp>
    </p:spTree>
    <p:extLst>
      <p:ext uri="{BB962C8B-B14F-4D97-AF65-F5344CB8AC3E}">
        <p14:creationId xmlns:p14="http://schemas.microsoft.com/office/powerpoint/2010/main" val="702178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mlb.dummy</a:t>
            </a:r>
            <a:r>
              <a:rPr lang="en-US" dirty="0"/>
              <a:t> &lt;- </a:t>
            </a:r>
            <a:r>
              <a:rPr lang="en-US" dirty="0" err="1"/>
              <a:t>fastDummies</a:t>
            </a:r>
            <a:r>
              <a:rPr lang="en-US" dirty="0"/>
              <a:t>::</a:t>
            </a:r>
            <a:r>
              <a:rPr lang="en-US" dirty="0" err="1"/>
              <a:t>dummy_cols</a:t>
            </a:r>
            <a:r>
              <a:rPr lang="en-US" dirty="0"/>
              <a:t>(</a:t>
            </a:r>
            <a:r>
              <a:rPr lang="en-US" dirty="0" err="1"/>
              <a:t>mlb</a:t>
            </a:r>
            <a:r>
              <a:rPr lang="en-US" dirty="0"/>
              <a:t>, </a:t>
            </a:r>
            <a:r>
              <a:rPr lang="en-US" dirty="0" err="1"/>
              <a:t>remove_first_dummy</a:t>
            </a:r>
            <a:r>
              <a:rPr lang="en-US" dirty="0"/>
              <a:t>=FALSE, </a:t>
            </a:r>
            <a:r>
              <a:rPr lang="en-US" dirty="0" err="1"/>
              <a:t>remove_selected_columns</a:t>
            </a:r>
            <a:r>
              <a:rPr lang="en-US" dirty="0"/>
              <a:t>=TRUE)</a:t>
            </a:r>
          </a:p>
          <a:p>
            <a:r>
              <a:rPr lang="en-US" dirty="0"/>
              <a:t>#mlb.dummy[1, 7] &lt;- 0</a:t>
            </a:r>
          </a:p>
          <a:p>
            <a:r>
              <a:rPr lang="en-US" dirty="0"/>
              <a:t>#mlb.dummy[2, 34] &lt;- 0</a:t>
            </a:r>
          </a:p>
          <a:p>
            <a:r>
              <a:rPr lang="en-US" dirty="0" err="1"/>
              <a:t>fit.dummy</a:t>
            </a:r>
            <a:r>
              <a:rPr lang="en-US" dirty="0"/>
              <a:t> &lt;- </a:t>
            </a:r>
            <a:r>
              <a:rPr lang="en-US" dirty="0" err="1"/>
              <a:t>lm</a:t>
            </a:r>
            <a:r>
              <a:rPr lang="en-US" dirty="0"/>
              <a:t>(Weight~., data=</a:t>
            </a:r>
            <a:r>
              <a:rPr lang="en-US" dirty="0" err="1"/>
              <a:t>mlb.dummy</a:t>
            </a:r>
            <a:r>
              <a:rPr lang="en-US" dirty="0"/>
              <a:t>)</a:t>
            </a:r>
          </a:p>
          <a:p>
            <a:r>
              <a:rPr lang="en-US" dirty="0" err="1"/>
              <a:t>fit.dummy</a:t>
            </a:r>
            <a:endParaRPr lang="en-US" dirty="0"/>
          </a:p>
          <a:p>
            <a:r>
              <a:rPr lang="en-US" dirty="0"/>
              <a:t>summary(</a:t>
            </a:r>
            <a:r>
              <a:rPr lang="en-US" dirty="0" err="1"/>
              <a:t>fit.dummy</a:t>
            </a:r>
            <a:r>
              <a:rPr lang="en-US" dirty="0"/>
              <a:t>)</a:t>
            </a:r>
          </a:p>
          <a:p>
            <a:r>
              <a:rPr lang="en-US" dirty="0"/>
              <a:t>car::</a:t>
            </a:r>
            <a:r>
              <a:rPr lang="en-US" dirty="0" err="1"/>
              <a:t>vif</a:t>
            </a:r>
            <a:r>
              <a:rPr lang="en-US" dirty="0"/>
              <a:t>(</a:t>
            </a:r>
            <a:r>
              <a:rPr lang="en-US" dirty="0" err="1"/>
              <a:t>lm</a:t>
            </a:r>
            <a:r>
              <a:rPr lang="en-US" dirty="0"/>
              <a:t>(Weight ~ ., data = </a:t>
            </a:r>
            <a:r>
              <a:rPr lang="en-US" dirty="0" err="1"/>
              <a:t>mlb.dummy</a:t>
            </a:r>
            <a:r>
              <a:rPr lang="en-US" dirty="0"/>
              <a:t>))</a:t>
            </a:r>
          </a:p>
          <a:p>
            <a:r>
              <a:rPr lang="en-US" dirty="0"/>
              <a:t>alias(</a:t>
            </a:r>
            <a:r>
              <a:rPr lang="en-US" dirty="0" err="1"/>
              <a:t>lm</a:t>
            </a:r>
            <a:r>
              <a:rPr lang="en-US" dirty="0"/>
              <a:t>(Weight ~ ., data = </a:t>
            </a:r>
            <a:r>
              <a:rPr lang="en-US" dirty="0" err="1"/>
              <a:t>mlb.dummy</a:t>
            </a:r>
            <a:r>
              <a:rPr lang="en-US" dirty="0"/>
              <a:t>))</a:t>
            </a:r>
          </a:p>
        </p:txBody>
      </p:sp>
      <p:sp>
        <p:nvSpPr>
          <p:cNvPr id="4" name="Slide Number Placeholder 3"/>
          <p:cNvSpPr>
            <a:spLocks noGrp="1"/>
          </p:cNvSpPr>
          <p:nvPr>
            <p:ph type="sldNum" sz="quarter" idx="5"/>
          </p:nvPr>
        </p:nvSpPr>
        <p:spPr/>
        <p:txBody>
          <a:bodyPr/>
          <a:lstStyle/>
          <a:p>
            <a:fld id="{EE61C839-2077-4BEE-8219-CB19091B1CF0}" type="slidenum">
              <a:rPr lang="en-US" smtClean="0"/>
              <a:t>17</a:t>
            </a:fld>
            <a:endParaRPr lang="en-US"/>
          </a:p>
        </p:txBody>
      </p:sp>
    </p:spTree>
    <p:extLst>
      <p:ext uri="{BB962C8B-B14F-4D97-AF65-F5344CB8AC3E}">
        <p14:creationId xmlns:p14="http://schemas.microsoft.com/office/powerpoint/2010/main" val="3337405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pairs.panels</a:t>
            </a:r>
            <a:r>
              <a:rPr lang="en-US" dirty="0"/>
              <a:t>() draws an ellipse around the mean with the axis length reflecting one standard deviation of the first and second principal components.</a:t>
            </a:r>
          </a:p>
          <a:p>
            <a:r>
              <a:rPr lang="en-US" dirty="0"/>
              <a:t>The narrower the ellipse, the greater the correlation between the variables. The wider and more round it is, the more the variables are uncorrelated.</a:t>
            </a:r>
          </a:p>
          <a:p>
            <a:r>
              <a:rPr lang="en-US" dirty="0"/>
              <a:t># pairwise correlation on iris data</a:t>
            </a:r>
          </a:p>
          <a:p>
            <a:r>
              <a:rPr lang="en-US" dirty="0" err="1"/>
              <a:t>pairs.panels</a:t>
            </a:r>
            <a:r>
              <a:rPr lang="en-US" dirty="0"/>
              <a:t>(iris[,-5])</a:t>
            </a:r>
          </a:p>
        </p:txBody>
      </p:sp>
      <p:sp>
        <p:nvSpPr>
          <p:cNvPr id="4" name="Slide Number Placeholder 3"/>
          <p:cNvSpPr>
            <a:spLocks noGrp="1"/>
          </p:cNvSpPr>
          <p:nvPr>
            <p:ph type="sldNum" sz="quarter" idx="5"/>
          </p:nvPr>
        </p:nvSpPr>
        <p:spPr/>
        <p:txBody>
          <a:bodyPr/>
          <a:lstStyle/>
          <a:p>
            <a:fld id="{EE61C839-2077-4BEE-8219-CB19091B1CF0}" type="slidenum">
              <a:rPr lang="en-US" smtClean="0"/>
              <a:t>18</a:t>
            </a:fld>
            <a:endParaRPr lang="en-US"/>
          </a:p>
        </p:txBody>
      </p:sp>
    </p:spTree>
    <p:extLst>
      <p:ext uri="{BB962C8B-B14F-4D97-AF65-F5344CB8AC3E}">
        <p14:creationId xmlns:p14="http://schemas.microsoft.com/office/powerpoint/2010/main" val="1057410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model linear relationship on entire dataset</a:t>
            </a:r>
          </a:p>
        </p:txBody>
      </p:sp>
      <p:sp>
        <p:nvSpPr>
          <p:cNvPr id="4" name="Slide Number Placeholder 3"/>
          <p:cNvSpPr>
            <a:spLocks noGrp="1"/>
          </p:cNvSpPr>
          <p:nvPr>
            <p:ph type="sldNum" sz="quarter" idx="5"/>
          </p:nvPr>
        </p:nvSpPr>
        <p:spPr/>
        <p:txBody>
          <a:bodyPr/>
          <a:lstStyle/>
          <a:p>
            <a:fld id="{EE61C839-2077-4BEE-8219-CB19091B1CF0}" type="slidenum">
              <a:rPr lang="en-US" smtClean="0"/>
              <a:t>19</a:t>
            </a:fld>
            <a:endParaRPr lang="en-US"/>
          </a:p>
        </p:txBody>
      </p:sp>
    </p:spTree>
    <p:extLst>
      <p:ext uri="{BB962C8B-B14F-4D97-AF65-F5344CB8AC3E}">
        <p14:creationId xmlns:p14="http://schemas.microsoft.com/office/powerpoint/2010/main" val="3376189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Interpreting simple linear model output in R</a:t>
            </a:r>
          </a:p>
          <a:p>
            <a:r>
              <a:rPr lang="en-US" dirty="0"/>
              <a:t>https://feliperego.github.io/blog/2015/10/23/Interpreting-Model-Output-In-R</a:t>
            </a:r>
          </a:p>
        </p:txBody>
      </p:sp>
      <p:sp>
        <p:nvSpPr>
          <p:cNvPr id="4" name="Slide Number Placeholder 3"/>
          <p:cNvSpPr>
            <a:spLocks noGrp="1"/>
          </p:cNvSpPr>
          <p:nvPr>
            <p:ph type="sldNum" sz="quarter" idx="5"/>
          </p:nvPr>
        </p:nvSpPr>
        <p:spPr/>
        <p:txBody>
          <a:bodyPr/>
          <a:lstStyle/>
          <a:p>
            <a:fld id="{EE61C839-2077-4BEE-8219-CB19091B1CF0}" type="slidenum">
              <a:rPr lang="en-US" smtClean="0"/>
              <a:t>20</a:t>
            </a:fld>
            <a:endParaRPr lang="en-US"/>
          </a:p>
        </p:txBody>
      </p:sp>
    </p:spTree>
    <p:extLst>
      <p:ext uri="{BB962C8B-B14F-4D97-AF65-F5344CB8AC3E}">
        <p14:creationId xmlns:p14="http://schemas.microsoft.com/office/powerpoint/2010/main" val="1525113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Q-Q plot plots the distribution of our residuals against the theoretical normal distribution. The closer the points are to falling directly on the diagonal line then the more we can interpret the residuals as normally distributed.</a:t>
            </a:r>
          </a:p>
          <a:p>
            <a:r>
              <a:rPr lang="en-US" dirty="0">
                <a:solidFill>
                  <a:srgbClr val="0000FF"/>
                </a:solidFill>
                <a:effectLst/>
              </a:rPr>
              <a:t>hist(</a:t>
            </a:r>
            <a:r>
              <a:rPr lang="en-US" dirty="0" err="1">
                <a:solidFill>
                  <a:srgbClr val="0000FF"/>
                </a:solidFill>
                <a:effectLst/>
              </a:rPr>
              <a:t>fit$residuals</a:t>
            </a:r>
            <a:r>
              <a:rPr lang="en-US" dirty="0">
                <a:solidFill>
                  <a:srgbClr val="0000FF"/>
                </a:solidFill>
                <a:effectLst/>
              </a:rPr>
              <a:t>)</a:t>
            </a:r>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21</a:t>
            </a:fld>
            <a:endParaRPr lang="en-US"/>
          </a:p>
        </p:txBody>
      </p:sp>
    </p:spTree>
    <p:extLst>
      <p:ext uri="{BB962C8B-B14F-4D97-AF65-F5344CB8AC3E}">
        <p14:creationId xmlns:p14="http://schemas.microsoft.com/office/powerpoint/2010/main" val="670238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set.seed</a:t>
            </a:r>
            <a:r>
              <a:rPr lang="en-US" dirty="0"/>
              <a:t>(1234)</a:t>
            </a:r>
          </a:p>
          <a:p>
            <a:r>
              <a:rPr lang="en-US" dirty="0" err="1"/>
              <a:t>train_index</a:t>
            </a:r>
            <a:r>
              <a:rPr lang="en-US" dirty="0"/>
              <a:t> &lt;- sample(</a:t>
            </a:r>
            <a:r>
              <a:rPr lang="en-US" dirty="0" err="1"/>
              <a:t>seq_len</a:t>
            </a:r>
            <a:r>
              <a:rPr lang="en-US" dirty="0"/>
              <a:t>(</a:t>
            </a:r>
            <a:r>
              <a:rPr lang="en-US" dirty="0" err="1"/>
              <a:t>nrow</a:t>
            </a:r>
            <a:r>
              <a:rPr lang="en-US" dirty="0"/>
              <a:t>(</a:t>
            </a:r>
            <a:r>
              <a:rPr lang="en-US" dirty="0" err="1"/>
              <a:t>mlb</a:t>
            </a:r>
            <a:r>
              <a:rPr lang="en-US" dirty="0"/>
              <a:t>)), size = 0.75*</a:t>
            </a:r>
            <a:r>
              <a:rPr lang="en-US" dirty="0" err="1"/>
              <a:t>nrow</a:t>
            </a:r>
            <a:r>
              <a:rPr lang="en-US" dirty="0"/>
              <a:t>(</a:t>
            </a:r>
            <a:r>
              <a:rPr lang="en-US" dirty="0" err="1"/>
              <a:t>mlb</a:t>
            </a:r>
            <a:r>
              <a:rPr lang="en-US" dirty="0"/>
              <a:t>))</a:t>
            </a:r>
          </a:p>
          <a:p>
            <a:r>
              <a:rPr lang="en-US" dirty="0" err="1"/>
              <a:t>mlb_train</a:t>
            </a:r>
            <a:r>
              <a:rPr lang="en-US" dirty="0"/>
              <a:t>&lt;-</a:t>
            </a:r>
            <a:r>
              <a:rPr lang="en-US" dirty="0" err="1"/>
              <a:t>mlb</a:t>
            </a:r>
            <a:r>
              <a:rPr lang="en-US" dirty="0"/>
              <a:t>[</a:t>
            </a:r>
            <a:r>
              <a:rPr lang="en-US" dirty="0" err="1"/>
              <a:t>train_index</a:t>
            </a:r>
            <a:r>
              <a:rPr lang="en-US" dirty="0"/>
              <a:t>, ]</a:t>
            </a:r>
          </a:p>
          <a:p>
            <a:r>
              <a:rPr lang="en-US" dirty="0" err="1"/>
              <a:t>mlb_test</a:t>
            </a:r>
            <a:r>
              <a:rPr lang="en-US" dirty="0"/>
              <a:t>&lt;-</a:t>
            </a:r>
            <a:r>
              <a:rPr lang="en-US" dirty="0" err="1"/>
              <a:t>mlb</a:t>
            </a:r>
            <a:r>
              <a:rPr lang="en-US" dirty="0"/>
              <a:t>[-</a:t>
            </a:r>
            <a:r>
              <a:rPr lang="en-US" dirty="0" err="1"/>
              <a:t>train_index</a:t>
            </a:r>
            <a:r>
              <a:rPr lang="en-US" dirty="0"/>
              <a:t>, ]</a:t>
            </a:r>
          </a:p>
          <a:p>
            <a:r>
              <a:rPr lang="en-US" dirty="0"/>
              <a:t>fit1&lt;-</a:t>
            </a:r>
            <a:r>
              <a:rPr lang="en-US" dirty="0" err="1"/>
              <a:t>lm</a:t>
            </a:r>
            <a:r>
              <a:rPr lang="en-US" dirty="0"/>
              <a:t>(Weight~., data=</a:t>
            </a:r>
            <a:r>
              <a:rPr lang="en-US" dirty="0" err="1"/>
              <a:t>mlb_train</a:t>
            </a:r>
            <a:r>
              <a:rPr lang="en-US" dirty="0"/>
              <a:t>)</a:t>
            </a:r>
          </a:p>
          <a:p>
            <a:r>
              <a:rPr lang="en-US" dirty="0"/>
              <a:t>fit1</a:t>
            </a:r>
          </a:p>
          <a:p>
            <a:r>
              <a:rPr lang="en-US" dirty="0"/>
              <a:t>summary(fit1)</a:t>
            </a:r>
          </a:p>
          <a:p>
            <a:r>
              <a:rPr lang="en-US" dirty="0"/>
              <a:t>plot(fit1, which = 1:2)</a:t>
            </a:r>
          </a:p>
          <a:p>
            <a:endParaRPr lang="en-US" dirty="0"/>
          </a:p>
          <a:p>
            <a:r>
              <a:rPr lang="en-US" dirty="0" err="1"/>
              <a:t>mlb_pred</a:t>
            </a:r>
            <a:r>
              <a:rPr lang="en-US" dirty="0"/>
              <a:t> &lt;- predict(fit1, </a:t>
            </a:r>
            <a:r>
              <a:rPr lang="en-US" dirty="0" err="1"/>
              <a:t>mlb_test</a:t>
            </a:r>
            <a:r>
              <a:rPr lang="en-US" dirty="0"/>
              <a:t>)</a:t>
            </a:r>
          </a:p>
          <a:p>
            <a:r>
              <a:rPr lang="en-US" dirty="0"/>
              <a:t>forecast::accuracy(</a:t>
            </a:r>
            <a:r>
              <a:rPr lang="en-US" dirty="0" err="1"/>
              <a:t>mlb_pred</a:t>
            </a:r>
            <a:r>
              <a:rPr lang="en-US" dirty="0"/>
              <a:t>, </a:t>
            </a:r>
            <a:r>
              <a:rPr lang="en-US" dirty="0" err="1"/>
              <a:t>mlb_test$Weight</a:t>
            </a:r>
            <a:r>
              <a:rPr lang="en-US" dirty="0"/>
              <a:t>)</a:t>
            </a:r>
          </a:p>
          <a:p>
            <a:r>
              <a:rPr lang="en-US" dirty="0"/>
              <a:t>forecast::accuracy(fit1$fitted.values, </a:t>
            </a:r>
            <a:r>
              <a:rPr lang="en-US" dirty="0" err="1"/>
              <a:t>mlb_train$Weight</a:t>
            </a:r>
            <a:r>
              <a:rPr lang="en-US" dirty="0"/>
              <a:t>)</a:t>
            </a:r>
          </a:p>
          <a:p>
            <a:endParaRPr lang="en-US" dirty="0"/>
          </a:p>
          <a:p>
            <a:r>
              <a:rPr lang="en-US" dirty="0" err="1"/>
              <a:t>pred_residuls</a:t>
            </a:r>
            <a:r>
              <a:rPr lang="en-US" dirty="0"/>
              <a:t> &lt;- </a:t>
            </a:r>
            <a:r>
              <a:rPr lang="en-US" dirty="0" err="1"/>
              <a:t>mlb_test$Weight</a:t>
            </a:r>
            <a:r>
              <a:rPr lang="en-US" dirty="0"/>
              <a:t> - </a:t>
            </a:r>
            <a:r>
              <a:rPr lang="en-US" dirty="0" err="1"/>
              <a:t>mlb_pred</a:t>
            </a:r>
            <a:endParaRPr lang="en-US" dirty="0"/>
          </a:p>
          <a:p>
            <a:r>
              <a:rPr lang="en-US" dirty="0"/>
              <a:t>head(</a:t>
            </a:r>
            <a:r>
              <a:rPr lang="en-US" dirty="0" err="1"/>
              <a:t>data.frame</a:t>
            </a:r>
            <a:r>
              <a:rPr lang="en-US" dirty="0"/>
              <a:t>("Predicted" = </a:t>
            </a:r>
            <a:r>
              <a:rPr lang="en-US" dirty="0" err="1"/>
              <a:t>mlb_pred</a:t>
            </a:r>
            <a:r>
              <a:rPr lang="en-US" dirty="0"/>
              <a:t>, "Actual" = </a:t>
            </a:r>
            <a:r>
              <a:rPr lang="en-US" dirty="0" err="1"/>
              <a:t>mlb_test$Weight</a:t>
            </a:r>
            <a:r>
              <a:rPr lang="en-US" dirty="0"/>
              <a:t>, "Residual" = </a:t>
            </a:r>
            <a:r>
              <a:rPr lang="en-US" dirty="0" err="1"/>
              <a:t>pred_residuls</a:t>
            </a:r>
            <a:r>
              <a:rPr lang="en-US" dirty="0"/>
              <a:t>))</a:t>
            </a:r>
          </a:p>
          <a:p>
            <a:endParaRPr lang="en-US" dirty="0"/>
          </a:p>
          <a:p>
            <a:r>
              <a:rPr lang="en-US" dirty="0"/>
              <a:t>#plot(mlb_pred, </a:t>
            </a:r>
            <a:r>
              <a:rPr lang="en-US" dirty="0" err="1"/>
              <a:t>pred_residuls</a:t>
            </a:r>
            <a:r>
              <a:rPr lang="en-US" dirty="0"/>
              <a:t>)</a:t>
            </a:r>
          </a:p>
          <a:p>
            <a:r>
              <a:rPr lang="en-US" dirty="0" err="1"/>
              <a:t>plot_ly</a:t>
            </a:r>
            <a:r>
              <a:rPr lang="en-US" dirty="0"/>
              <a:t>(x=</a:t>
            </a:r>
            <a:r>
              <a:rPr lang="en-US" dirty="0" err="1"/>
              <a:t>mlb_pred</a:t>
            </a:r>
            <a:r>
              <a:rPr lang="en-US" dirty="0"/>
              <a:t>, y=</a:t>
            </a:r>
            <a:r>
              <a:rPr lang="en-US" dirty="0" err="1"/>
              <a:t>pred_residuls</a:t>
            </a:r>
            <a:r>
              <a:rPr lang="en-US" dirty="0"/>
              <a:t>, type="scatter", mode="markers") %&gt;%</a:t>
            </a:r>
          </a:p>
          <a:p>
            <a:r>
              <a:rPr lang="en-US" dirty="0"/>
              <a:t>  layout(title="LM: Fitted-values vs. Model-Residuals",</a:t>
            </a:r>
          </a:p>
          <a:p>
            <a:r>
              <a:rPr lang="en-US" dirty="0"/>
              <a:t>         </a:t>
            </a:r>
            <a:r>
              <a:rPr lang="en-US" dirty="0" err="1"/>
              <a:t>xaxis</a:t>
            </a:r>
            <a:r>
              <a:rPr lang="en-US" dirty="0"/>
              <a:t>=list(title="Predicted"), </a:t>
            </a:r>
          </a:p>
          <a:p>
            <a:r>
              <a:rPr lang="en-US" dirty="0"/>
              <a:t>         </a:t>
            </a:r>
            <a:r>
              <a:rPr lang="en-US" dirty="0" err="1"/>
              <a:t>yaxis</a:t>
            </a:r>
            <a:r>
              <a:rPr lang="en-US" dirty="0"/>
              <a:t> = list(title="Residuals"))</a:t>
            </a:r>
          </a:p>
          <a:p>
            <a:endParaRPr lang="en-US" dirty="0"/>
          </a:p>
          <a:p>
            <a:r>
              <a:rPr lang="en-US" dirty="0"/>
              <a:t>hist(</a:t>
            </a:r>
            <a:r>
              <a:rPr lang="en-US" dirty="0" err="1"/>
              <a:t>pred_residuls</a:t>
            </a:r>
            <a:r>
              <a:rPr lang="en-US" dirty="0"/>
              <a:t>)</a:t>
            </a:r>
          </a:p>
          <a:p>
            <a:endParaRPr lang="en-US" dirty="0"/>
          </a:p>
          <a:p>
            <a:r>
              <a:rPr lang="en-US" dirty="0"/>
              <a:t>plot(</a:t>
            </a:r>
            <a:r>
              <a:rPr lang="en-US" dirty="0" err="1"/>
              <a:t>mlb_pred</a:t>
            </a:r>
            <a:r>
              <a:rPr lang="en-US" dirty="0"/>
              <a:t>, </a:t>
            </a:r>
            <a:r>
              <a:rPr lang="en-US" dirty="0" err="1"/>
              <a:t>mlb_test$Weight</a:t>
            </a:r>
            <a:r>
              <a:rPr lang="en-US" dirty="0"/>
              <a:t>)</a:t>
            </a:r>
          </a:p>
          <a:p>
            <a:r>
              <a:rPr lang="en-US" dirty="0" err="1"/>
              <a:t>cor</a:t>
            </a:r>
            <a:r>
              <a:rPr lang="en-US" dirty="0"/>
              <a:t>(</a:t>
            </a:r>
            <a:r>
              <a:rPr lang="en-US" dirty="0" err="1"/>
              <a:t>mlb_pred</a:t>
            </a:r>
            <a:r>
              <a:rPr lang="en-US" dirty="0"/>
              <a:t>, </a:t>
            </a:r>
            <a:r>
              <a:rPr lang="en-US" dirty="0" err="1"/>
              <a:t>mlb_test$Weight</a:t>
            </a:r>
            <a:r>
              <a:rPr lang="en-US" dirty="0"/>
              <a:t>)</a:t>
            </a:r>
          </a:p>
          <a:p>
            <a:r>
              <a:rPr lang="en-US" dirty="0"/>
              <a:t>points(</a:t>
            </a:r>
            <a:r>
              <a:rPr lang="en-US" dirty="0" err="1"/>
              <a:t>mlb_pred</a:t>
            </a:r>
            <a:r>
              <a:rPr lang="en-US" dirty="0"/>
              <a:t>[1], </a:t>
            </a:r>
            <a:r>
              <a:rPr lang="en-US" dirty="0" err="1"/>
              <a:t>mlb_test$Weight</a:t>
            </a:r>
            <a:r>
              <a:rPr lang="en-US" dirty="0"/>
              <a:t>[1], col = "red")</a:t>
            </a:r>
          </a:p>
          <a:p>
            <a:endParaRPr lang="en-US" dirty="0"/>
          </a:p>
          <a:p>
            <a:r>
              <a:rPr lang="en-US" dirty="0"/>
              <a:t>plot(fit1$fitted.values, </a:t>
            </a:r>
            <a:r>
              <a:rPr lang="en-US" dirty="0" err="1"/>
              <a:t>mlb_train$Weight</a:t>
            </a:r>
            <a:r>
              <a:rPr lang="en-US" dirty="0"/>
              <a:t>)</a:t>
            </a:r>
          </a:p>
          <a:p>
            <a:r>
              <a:rPr lang="en-US" dirty="0" err="1"/>
              <a:t>cor</a:t>
            </a:r>
            <a:r>
              <a:rPr lang="en-US" dirty="0"/>
              <a:t>(fit1$fitted.values, </a:t>
            </a:r>
            <a:r>
              <a:rPr lang="en-US" dirty="0" err="1"/>
              <a:t>mlb_train$Weight</a:t>
            </a:r>
            <a:r>
              <a:rPr lang="en-US" dirty="0"/>
              <a:t>)</a:t>
            </a:r>
          </a:p>
          <a:p>
            <a:r>
              <a:rPr lang="en-US" dirty="0"/>
              <a:t>points(fit1$fitted.values[1], </a:t>
            </a:r>
            <a:r>
              <a:rPr lang="en-US" dirty="0" err="1"/>
              <a:t>mlb_train$Weight</a:t>
            </a:r>
            <a:r>
              <a:rPr lang="en-US" dirty="0"/>
              <a:t>[1], col = "red")</a:t>
            </a:r>
          </a:p>
        </p:txBody>
      </p:sp>
      <p:sp>
        <p:nvSpPr>
          <p:cNvPr id="4" name="Slide Number Placeholder 3"/>
          <p:cNvSpPr>
            <a:spLocks noGrp="1"/>
          </p:cNvSpPr>
          <p:nvPr>
            <p:ph type="sldNum" sz="quarter" idx="5"/>
          </p:nvPr>
        </p:nvSpPr>
        <p:spPr/>
        <p:txBody>
          <a:bodyPr/>
          <a:lstStyle/>
          <a:p>
            <a:fld id="{EE61C839-2077-4BEE-8219-CB19091B1CF0}" type="slidenum">
              <a:rPr lang="en-US" smtClean="0"/>
              <a:t>22</a:t>
            </a:fld>
            <a:endParaRPr lang="en-US"/>
          </a:p>
        </p:txBody>
      </p:sp>
    </p:spTree>
    <p:extLst>
      <p:ext uri="{BB962C8B-B14F-4D97-AF65-F5344CB8AC3E}">
        <p14:creationId xmlns:p14="http://schemas.microsoft.com/office/powerpoint/2010/main" val="4142695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24</a:t>
            </a:fld>
            <a:endParaRPr lang="en-US"/>
          </a:p>
        </p:txBody>
      </p:sp>
    </p:spTree>
    <p:extLst>
      <p:ext uri="{BB962C8B-B14F-4D97-AF65-F5344CB8AC3E}">
        <p14:creationId xmlns:p14="http://schemas.microsoft.com/office/powerpoint/2010/main" val="2764338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25</a:t>
            </a:fld>
            <a:endParaRPr lang="en-US"/>
          </a:p>
        </p:txBody>
      </p:sp>
    </p:spTree>
    <p:extLst>
      <p:ext uri="{BB962C8B-B14F-4D97-AF65-F5344CB8AC3E}">
        <p14:creationId xmlns:p14="http://schemas.microsoft.com/office/powerpoint/2010/main" val="2377507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direction is the mode of stepwise search, can be one of "both", "backward", or "forward", with a default of "both". If the scope argument is missing the default for direction is "backward".</a:t>
            </a:r>
          </a:p>
          <a:p>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26</a:t>
            </a:fld>
            <a:endParaRPr lang="en-US"/>
          </a:p>
        </p:txBody>
      </p:sp>
    </p:spTree>
    <p:extLst>
      <p:ext uri="{BB962C8B-B14F-4D97-AF65-F5344CB8AC3E}">
        <p14:creationId xmlns:p14="http://schemas.microsoft.com/office/powerpoint/2010/main" val="2422380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3</a:t>
            </a:fld>
            <a:endParaRPr lang="en-US"/>
          </a:p>
        </p:txBody>
      </p:sp>
    </p:spTree>
    <p:extLst>
      <p:ext uri="{BB962C8B-B14F-4D97-AF65-F5344CB8AC3E}">
        <p14:creationId xmlns:p14="http://schemas.microsoft.com/office/powerpoint/2010/main" val="4281573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27</a:t>
            </a:fld>
            <a:endParaRPr lang="en-US"/>
          </a:p>
        </p:txBody>
      </p:sp>
    </p:spTree>
    <p:extLst>
      <p:ext uri="{BB962C8B-B14F-4D97-AF65-F5344CB8AC3E}">
        <p14:creationId xmlns:p14="http://schemas.microsoft.com/office/powerpoint/2010/main" val="3591845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 is the multiple of the number of degrees of freedom used for the penalty. Only k = 2 gives the genuine AIC: k = log(n) is sometimes referred to as BIC or SBC.</a:t>
            </a:r>
          </a:p>
        </p:txBody>
      </p:sp>
      <p:sp>
        <p:nvSpPr>
          <p:cNvPr id="4" name="Slide Number Placeholder 3"/>
          <p:cNvSpPr>
            <a:spLocks noGrp="1"/>
          </p:cNvSpPr>
          <p:nvPr>
            <p:ph type="sldNum" sz="quarter" idx="5"/>
          </p:nvPr>
        </p:nvSpPr>
        <p:spPr/>
        <p:txBody>
          <a:bodyPr/>
          <a:lstStyle/>
          <a:p>
            <a:fld id="{EE61C839-2077-4BEE-8219-CB19091B1CF0}" type="slidenum">
              <a:rPr lang="en-US" smtClean="0"/>
              <a:t>28</a:t>
            </a:fld>
            <a:endParaRPr lang="en-US"/>
          </a:p>
        </p:txBody>
      </p:sp>
    </p:spTree>
    <p:extLst>
      <p:ext uri="{BB962C8B-B14F-4D97-AF65-F5344CB8AC3E}">
        <p14:creationId xmlns:p14="http://schemas.microsoft.com/office/powerpoint/2010/main" val="811356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29</a:t>
            </a:fld>
            <a:endParaRPr lang="en-US"/>
          </a:p>
        </p:txBody>
      </p:sp>
    </p:spTree>
    <p:extLst>
      <p:ext uri="{BB962C8B-B14F-4D97-AF65-F5344CB8AC3E}">
        <p14:creationId xmlns:p14="http://schemas.microsoft.com/office/powerpoint/2010/main" val="2111676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30</a:t>
            </a:fld>
            <a:endParaRPr lang="en-US"/>
          </a:p>
        </p:txBody>
      </p:sp>
    </p:spTree>
    <p:extLst>
      <p:ext uri="{BB962C8B-B14F-4D97-AF65-F5344CB8AC3E}">
        <p14:creationId xmlns:p14="http://schemas.microsoft.com/office/powerpoint/2010/main" val="1720510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Regression Tree vs Linear Regression</a:t>
            </a:r>
          </a:p>
          <a:p>
            <a:r>
              <a:rPr lang="en-US" dirty="0"/>
              <a:t>https://quantifyinghealth.com/regression-tree-vs-linear-regression/</a:t>
            </a:r>
          </a:p>
        </p:txBody>
      </p:sp>
      <p:sp>
        <p:nvSpPr>
          <p:cNvPr id="4" name="Slide Number Placeholder 3"/>
          <p:cNvSpPr>
            <a:spLocks noGrp="1"/>
          </p:cNvSpPr>
          <p:nvPr>
            <p:ph type="sldNum" sz="quarter" idx="5"/>
          </p:nvPr>
        </p:nvSpPr>
        <p:spPr/>
        <p:txBody>
          <a:bodyPr/>
          <a:lstStyle/>
          <a:p>
            <a:fld id="{EE61C839-2077-4BEE-8219-CB19091B1CF0}" type="slidenum">
              <a:rPr lang="en-US" smtClean="0"/>
              <a:t>31</a:t>
            </a:fld>
            <a:endParaRPr lang="en-US"/>
          </a:p>
        </p:txBody>
      </p:sp>
    </p:spTree>
    <p:extLst>
      <p:ext uri="{BB962C8B-B14F-4D97-AF65-F5344CB8AC3E}">
        <p14:creationId xmlns:p14="http://schemas.microsoft.com/office/powerpoint/2010/main" val="4166914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32</a:t>
            </a:fld>
            <a:endParaRPr lang="en-US"/>
          </a:p>
        </p:txBody>
      </p:sp>
    </p:spTree>
    <p:extLst>
      <p:ext uri="{BB962C8B-B14F-4D97-AF65-F5344CB8AC3E}">
        <p14:creationId xmlns:p14="http://schemas.microsoft.com/office/powerpoint/2010/main" val="1338561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33</a:t>
            </a:fld>
            <a:endParaRPr lang="en-US"/>
          </a:p>
        </p:txBody>
      </p:sp>
    </p:spTree>
    <p:extLst>
      <p:ext uri="{BB962C8B-B14F-4D97-AF65-F5344CB8AC3E}">
        <p14:creationId xmlns:p14="http://schemas.microsoft.com/office/powerpoint/2010/main" val="2308198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61C839-2077-4BEE-8219-CB19091B1CF0}" type="slidenum">
              <a:rPr lang="en-US" smtClean="0"/>
              <a:t>35</a:t>
            </a:fld>
            <a:endParaRPr lang="en-US"/>
          </a:p>
        </p:txBody>
      </p:sp>
    </p:spTree>
    <p:extLst>
      <p:ext uri="{BB962C8B-B14F-4D97-AF65-F5344CB8AC3E}">
        <p14:creationId xmlns:p14="http://schemas.microsoft.com/office/powerpoint/2010/main" val="1550824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about Weight ~ Height + Age + Team + Position?</a:t>
            </a:r>
          </a:p>
        </p:txBody>
      </p:sp>
      <p:sp>
        <p:nvSpPr>
          <p:cNvPr id="4" name="Slide Number Placeholder 3"/>
          <p:cNvSpPr>
            <a:spLocks noGrp="1"/>
          </p:cNvSpPr>
          <p:nvPr>
            <p:ph type="sldNum" sz="quarter" idx="5"/>
          </p:nvPr>
        </p:nvSpPr>
        <p:spPr/>
        <p:txBody>
          <a:bodyPr/>
          <a:lstStyle/>
          <a:p>
            <a:fld id="{EE61C839-2077-4BEE-8219-CB19091B1CF0}" type="slidenum">
              <a:rPr lang="en-US" smtClean="0"/>
              <a:t>36</a:t>
            </a:fld>
            <a:endParaRPr lang="en-US"/>
          </a:p>
        </p:txBody>
      </p:sp>
    </p:spTree>
    <p:extLst>
      <p:ext uri="{BB962C8B-B14F-4D97-AF65-F5344CB8AC3E}">
        <p14:creationId xmlns:p14="http://schemas.microsoft.com/office/powerpoint/2010/main" val="2754588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regression tree with one predictor </a:t>
            </a:r>
          </a:p>
          <a:p>
            <a:r>
              <a:rPr lang="en-US" dirty="0"/>
              <a:t># Hospital charge vs. length of stay in hospital</a:t>
            </a:r>
          </a:p>
          <a:p>
            <a:r>
              <a:rPr lang="en-US" dirty="0" err="1"/>
              <a:t>chg.rpart</a:t>
            </a:r>
            <a:r>
              <a:rPr lang="en-US" dirty="0"/>
              <a:t>&lt;-</a:t>
            </a:r>
            <a:r>
              <a:rPr lang="en-US" dirty="0" err="1"/>
              <a:t>rpart</a:t>
            </a:r>
            <a:r>
              <a:rPr lang="en-US" dirty="0"/>
              <a:t>(CHARGES~LOS, data=</a:t>
            </a:r>
            <a:r>
              <a:rPr lang="en-US" dirty="0" err="1"/>
              <a:t>heart_attack</a:t>
            </a:r>
            <a:r>
              <a:rPr lang="en-US" dirty="0"/>
              <a:t>)</a:t>
            </a:r>
          </a:p>
          <a:p>
            <a:r>
              <a:rPr lang="en-US" dirty="0" err="1"/>
              <a:t>chg.rpart</a:t>
            </a:r>
            <a:endParaRPr lang="en-US" dirty="0"/>
          </a:p>
          <a:p>
            <a:r>
              <a:rPr lang="en-US" dirty="0" err="1"/>
              <a:t>rpart.plot</a:t>
            </a:r>
            <a:r>
              <a:rPr lang="en-US" dirty="0"/>
              <a:t>(</a:t>
            </a:r>
            <a:r>
              <a:rPr lang="en-US" dirty="0" err="1"/>
              <a:t>chg.rpart</a:t>
            </a:r>
            <a:r>
              <a:rPr lang="en-US" dirty="0"/>
              <a:t>, digits=3)</a:t>
            </a:r>
          </a:p>
          <a:p>
            <a:r>
              <a:rPr lang="en-US" dirty="0"/>
              <a:t># linear regression</a:t>
            </a:r>
          </a:p>
          <a:p>
            <a:r>
              <a:rPr lang="en-US" dirty="0"/>
              <a:t>fit1&lt;-</a:t>
            </a:r>
            <a:r>
              <a:rPr lang="en-US" dirty="0" err="1"/>
              <a:t>lm</a:t>
            </a:r>
            <a:r>
              <a:rPr lang="en-US" dirty="0"/>
              <a:t>(CHARGES~LOS, data=</a:t>
            </a:r>
            <a:r>
              <a:rPr lang="en-US" dirty="0" err="1"/>
              <a:t>heart_attack</a:t>
            </a:r>
            <a:r>
              <a:rPr lang="en-US" dirty="0"/>
              <a:t>)</a:t>
            </a:r>
          </a:p>
          <a:p>
            <a:r>
              <a:rPr lang="en-US" dirty="0"/>
              <a:t>plot(</a:t>
            </a:r>
            <a:r>
              <a:rPr lang="en-US" dirty="0" err="1"/>
              <a:t>heart_attack$LOS</a:t>
            </a:r>
            <a:r>
              <a:rPr lang="en-US" dirty="0"/>
              <a:t>, </a:t>
            </a:r>
            <a:r>
              <a:rPr lang="en-US" dirty="0" err="1"/>
              <a:t>heart_attack$CHARGES</a:t>
            </a:r>
            <a:r>
              <a:rPr lang="en-US" dirty="0"/>
              <a:t>, </a:t>
            </a:r>
            <a:r>
              <a:rPr lang="en-US" dirty="0" err="1"/>
              <a:t>xlab</a:t>
            </a:r>
            <a:r>
              <a:rPr lang="en-US" dirty="0"/>
              <a:t>="LOS", </a:t>
            </a:r>
            <a:r>
              <a:rPr lang="en-US" dirty="0" err="1"/>
              <a:t>ylab</a:t>
            </a:r>
            <a:r>
              <a:rPr lang="en-US" dirty="0"/>
              <a:t> = "CHARGES")</a:t>
            </a:r>
          </a:p>
          <a:p>
            <a:r>
              <a:rPr lang="en-US" dirty="0" err="1"/>
              <a:t>abline</a:t>
            </a:r>
            <a:r>
              <a:rPr lang="en-US" dirty="0"/>
              <a:t>(fit1, </a:t>
            </a:r>
            <a:r>
              <a:rPr lang="en-US" dirty="0" err="1"/>
              <a:t>lwd</a:t>
            </a:r>
            <a:r>
              <a:rPr lang="en-US" dirty="0"/>
              <a:t>=2, col="red")</a:t>
            </a:r>
          </a:p>
          <a:p>
            <a:r>
              <a:rPr lang="en-US" dirty="0"/>
              <a:t># regression tree segments</a:t>
            </a:r>
          </a:p>
          <a:p>
            <a:r>
              <a:rPr lang="en-US" dirty="0"/>
              <a:t>segments(0, 5268, 11, 5268, </a:t>
            </a:r>
            <a:r>
              <a:rPr lang="en-US" dirty="0" err="1"/>
              <a:t>lwd</a:t>
            </a:r>
            <a:r>
              <a:rPr lang="en-US" dirty="0"/>
              <a:t>=2, col="blue", </a:t>
            </a:r>
            <a:r>
              <a:rPr lang="en-US" dirty="0" err="1"/>
              <a:t>lty</a:t>
            </a:r>
            <a:r>
              <a:rPr lang="en-US" dirty="0"/>
              <a:t> = 1)</a:t>
            </a:r>
          </a:p>
          <a:p>
            <a:r>
              <a:rPr lang="en-US" dirty="0"/>
              <a:t>segments(11, 8507, 29, 8507, </a:t>
            </a:r>
            <a:r>
              <a:rPr lang="en-US" dirty="0" err="1"/>
              <a:t>lwd</a:t>
            </a:r>
            <a:r>
              <a:rPr lang="en-US" dirty="0"/>
              <a:t>=2, col="blue", </a:t>
            </a:r>
            <a:r>
              <a:rPr lang="en-US" dirty="0" err="1"/>
              <a:t>lty</a:t>
            </a:r>
            <a:r>
              <a:rPr lang="en-US" dirty="0"/>
              <a:t> = 1)</a:t>
            </a:r>
          </a:p>
          <a:p>
            <a:endParaRPr lang="en-US" dirty="0"/>
          </a:p>
          <a:p>
            <a:r>
              <a:rPr lang="en-US" dirty="0"/>
              <a:t># more terminal nodes</a:t>
            </a:r>
          </a:p>
          <a:p>
            <a:r>
              <a:rPr lang="en-US" dirty="0" err="1"/>
              <a:t>chg.rpart</a:t>
            </a:r>
            <a:r>
              <a:rPr lang="en-US" dirty="0"/>
              <a:t>&lt;-</a:t>
            </a:r>
            <a:r>
              <a:rPr lang="en-US" dirty="0" err="1"/>
              <a:t>rpart</a:t>
            </a:r>
            <a:r>
              <a:rPr lang="en-US" dirty="0"/>
              <a:t>(CHARGES~LOS, data=</a:t>
            </a:r>
            <a:r>
              <a:rPr lang="en-US" dirty="0" err="1"/>
              <a:t>heart_attack</a:t>
            </a:r>
            <a:r>
              <a:rPr lang="en-US" dirty="0"/>
              <a:t>, cp=0)</a:t>
            </a:r>
          </a:p>
          <a:p>
            <a:r>
              <a:rPr lang="en-US" dirty="0" err="1"/>
              <a:t>chg.rpart</a:t>
            </a:r>
            <a:endParaRPr lang="en-US" dirty="0"/>
          </a:p>
          <a:p>
            <a:r>
              <a:rPr lang="en-US" dirty="0" err="1"/>
              <a:t>rpart.plot</a:t>
            </a:r>
            <a:r>
              <a:rPr lang="en-US" dirty="0"/>
              <a:t>(</a:t>
            </a:r>
            <a:r>
              <a:rPr lang="en-US" dirty="0" err="1"/>
              <a:t>chg.rpart</a:t>
            </a:r>
            <a:r>
              <a:rPr lang="en-US" dirty="0"/>
              <a:t>, digits=3)</a:t>
            </a:r>
          </a:p>
          <a:p>
            <a:r>
              <a:rPr lang="en-US" dirty="0"/>
              <a:t># linear regression</a:t>
            </a:r>
          </a:p>
          <a:p>
            <a:r>
              <a:rPr lang="en-US" dirty="0"/>
              <a:t>fit1&lt;-</a:t>
            </a:r>
            <a:r>
              <a:rPr lang="en-US" dirty="0" err="1"/>
              <a:t>lm</a:t>
            </a:r>
            <a:r>
              <a:rPr lang="en-US" dirty="0"/>
              <a:t>(CHARGES~LOS, data=</a:t>
            </a:r>
            <a:r>
              <a:rPr lang="en-US" dirty="0" err="1"/>
              <a:t>heart_attack</a:t>
            </a:r>
            <a:r>
              <a:rPr lang="en-US" dirty="0"/>
              <a:t>)</a:t>
            </a:r>
          </a:p>
          <a:p>
            <a:r>
              <a:rPr lang="en-US" dirty="0"/>
              <a:t>plot(</a:t>
            </a:r>
            <a:r>
              <a:rPr lang="en-US" dirty="0" err="1"/>
              <a:t>heart_attack$LOS</a:t>
            </a:r>
            <a:r>
              <a:rPr lang="en-US" dirty="0"/>
              <a:t>, </a:t>
            </a:r>
            <a:r>
              <a:rPr lang="en-US" dirty="0" err="1"/>
              <a:t>heart_attack$CHARGES</a:t>
            </a:r>
            <a:r>
              <a:rPr lang="en-US" dirty="0"/>
              <a:t>, </a:t>
            </a:r>
            <a:r>
              <a:rPr lang="en-US" dirty="0" err="1"/>
              <a:t>xlab</a:t>
            </a:r>
            <a:r>
              <a:rPr lang="en-US" dirty="0"/>
              <a:t>="LOS", </a:t>
            </a:r>
            <a:r>
              <a:rPr lang="en-US" dirty="0" err="1"/>
              <a:t>ylab</a:t>
            </a:r>
            <a:r>
              <a:rPr lang="en-US" dirty="0"/>
              <a:t> = "CHARGES")</a:t>
            </a:r>
          </a:p>
          <a:p>
            <a:r>
              <a:rPr lang="en-US" dirty="0" err="1"/>
              <a:t>abline</a:t>
            </a:r>
            <a:r>
              <a:rPr lang="en-US" dirty="0"/>
              <a:t>(fit1, </a:t>
            </a:r>
            <a:r>
              <a:rPr lang="en-US" dirty="0" err="1"/>
              <a:t>lwd</a:t>
            </a:r>
            <a:r>
              <a:rPr lang="en-US" dirty="0"/>
              <a:t>=2, col="red")</a:t>
            </a:r>
          </a:p>
          <a:p>
            <a:r>
              <a:rPr lang="en-US" dirty="0"/>
              <a:t># regression tree segments</a:t>
            </a:r>
          </a:p>
          <a:p>
            <a:r>
              <a:rPr lang="en-US" dirty="0"/>
              <a:t>segments(0, 5142, 1.5, 5142, </a:t>
            </a:r>
            <a:r>
              <a:rPr lang="en-US" dirty="0" err="1"/>
              <a:t>lwd</a:t>
            </a:r>
            <a:r>
              <a:rPr lang="en-US" dirty="0"/>
              <a:t>=2, col="blue", </a:t>
            </a:r>
            <a:r>
              <a:rPr lang="en-US" dirty="0" err="1"/>
              <a:t>lty</a:t>
            </a:r>
            <a:r>
              <a:rPr lang="en-US" dirty="0"/>
              <a:t> = 1)</a:t>
            </a:r>
          </a:p>
          <a:p>
            <a:r>
              <a:rPr lang="en-US" dirty="0"/>
              <a:t>segments(1.5, 5792, 2.5, 5792, </a:t>
            </a:r>
            <a:r>
              <a:rPr lang="en-US" dirty="0" err="1"/>
              <a:t>lwd</a:t>
            </a:r>
            <a:r>
              <a:rPr lang="en-US" dirty="0"/>
              <a:t>=2, col="blue", </a:t>
            </a:r>
            <a:r>
              <a:rPr lang="en-US" dirty="0" err="1"/>
              <a:t>lty</a:t>
            </a:r>
            <a:r>
              <a:rPr lang="en-US" dirty="0"/>
              <a:t> = 1)</a:t>
            </a:r>
          </a:p>
          <a:p>
            <a:r>
              <a:rPr lang="en-US" dirty="0"/>
              <a:t>segments(2.5, 5515, 3.5, 5515, </a:t>
            </a:r>
            <a:r>
              <a:rPr lang="en-US" dirty="0" err="1"/>
              <a:t>lwd</a:t>
            </a:r>
            <a:r>
              <a:rPr lang="en-US" dirty="0"/>
              <a:t>=2, col="blue", </a:t>
            </a:r>
            <a:r>
              <a:rPr lang="en-US" dirty="0" err="1"/>
              <a:t>lty</a:t>
            </a:r>
            <a:r>
              <a:rPr lang="en-US" dirty="0"/>
              <a:t> = 1)</a:t>
            </a:r>
          </a:p>
          <a:p>
            <a:r>
              <a:rPr lang="en-US" dirty="0"/>
              <a:t>segments(3.5, 4042, 4.5, 4042, </a:t>
            </a:r>
            <a:r>
              <a:rPr lang="en-US" dirty="0" err="1"/>
              <a:t>lwd</a:t>
            </a:r>
            <a:r>
              <a:rPr lang="en-US" dirty="0"/>
              <a:t>=2, col="blue", </a:t>
            </a:r>
            <a:r>
              <a:rPr lang="en-US" dirty="0" err="1"/>
              <a:t>lty</a:t>
            </a:r>
            <a:r>
              <a:rPr lang="en-US" dirty="0"/>
              <a:t> = 1)</a:t>
            </a:r>
          </a:p>
          <a:p>
            <a:r>
              <a:rPr lang="en-US" dirty="0"/>
              <a:t>segments(4.5, 5063, 5.5, 5063, </a:t>
            </a:r>
            <a:r>
              <a:rPr lang="en-US" dirty="0" err="1"/>
              <a:t>lwd</a:t>
            </a:r>
            <a:r>
              <a:rPr lang="en-US" dirty="0"/>
              <a:t>=2, col="blue", </a:t>
            </a:r>
            <a:r>
              <a:rPr lang="en-US" dirty="0" err="1"/>
              <a:t>lty</a:t>
            </a:r>
            <a:r>
              <a:rPr lang="en-US" dirty="0"/>
              <a:t> = 1)</a:t>
            </a:r>
          </a:p>
          <a:p>
            <a:r>
              <a:rPr lang="en-US" dirty="0"/>
              <a:t>segments(5.5, 4743, 7.5, 4743, </a:t>
            </a:r>
            <a:r>
              <a:rPr lang="en-US" dirty="0" err="1"/>
              <a:t>lwd</a:t>
            </a:r>
            <a:r>
              <a:rPr lang="en-US" dirty="0"/>
              <a:t>=2, col="blue", </a:t>
            </a:r>
            <a:r>
              <a:rPr lang="en-US" dirty="0" err="1"/>
              <a:t>lty</a:t>
            </a:r>
            <a:r>
              <a:rPr lang="en-US" dirty="0"/>
              <a:t> = 1)</a:t>
            </a:r>
          </a:p>
          <a:p>
            <a:r>
              <a:rPr lang="en-US" dirty="0"/>
              <a:t>segments(7.5, 6317, 10.5, 6317, </a:t>
            </a:r>
            <a:r>
              <a:rPr lang="en-US" dirty="0" err="1"/>
              <a:t>lwd</a:t>
            </a:r>
            <a:r>
              <a:rPr lang="en-US" dirty="0"/>
              <a:t>=2, col="blue", </a:t>
            </a:r>
            <a:r>
              <a:rPr lang="en-US" dirty="0" err="1"/>
              <a:t>lty</a:t>
            </a:r>
            <a:r>
              <a:rPr lang="en-US" dirty="0"/>
              <a:t> = 1)</a:t>
            </a:r>
          </a:p>
          <a:p>
            <a:r>
              <a:rPr lang="en-US" dirty="0"/>
              <a:t>segments(10.5, 8507, 29, 8507, </a:t>
            </a:r>
            <a:r>
              <a:rPr lang="en-US" dirty="0" err="1"/>
              <a:t>lwd</a:t>
            </a:r>
            <a:r>
              <a:rPr lang="en-US" dirty="0"/>
              <a:t>=2, col="blue", </a:t>
            </a:r>
            <a:r>
              <a:rPr lang="en-US" dirty="0" err="1"/>
              <a:t>lty</a:t>
            </a:r>
            <a:r>
              <a:rPr lang="en-US" dirty="0"/>
              <a:t> = 1)</a:t>
            </a:r>
          </a:p>
        </p:txBody>
      </p:sp>
      <p:sp>
        <p:nvSpPr>
          <p:cNvPr id="4" name="Slide Number Placeholder 3"/>
          <p:cNvSpPr>
            <a:spLocks noGrp="1"/>
          </p:cNvSpPr>
          <p:nvPr>
            <p:ph type="sldNum" sz="quarter" idx="5"/>
          </p:nvPr>
        </p:nvSpPr>
        <p:spPr/>
        <p:txBody>
          <a:bodyPr/>
          <a:lstStyle/>
          <a:p>
            <a:fld id="{EE61C839-2077-4BEE-8219-CB19091B1CF0}" type="slidenum">
              <a:rPr lang="en-US" smtClean="0"/>
              <a:t>37</a:t>
            </a:fld>
            <a:endParaRPr lang="en-US"/>
          </a:p>
        </p:txBody>
      </p:sp>
    </p:spTree>
    <p:extLst>
      <p:ext uri="{BB962C8B-B14F-4D97-AF65-F5344CB8AC3E}">
        <p14:creationId xmlns:p14="http://schemas.microsoft.com/office/powerpoint/2010/main" val="3746776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Case-Study:  Heart Attacks in Adults</a:t>
            </a:r>
          </a:p>
          <a:p>
            <a:r>
              <a:rPr lang="en-US" dirty="0"/>
              <a:t># Variables:</a:t>
            </a:r>
          </a:p>
          <a:p>
            <a:r>
              <a:rPr lang="en-US" dirty="0"/>
              <a:t># AGE: Gives age of the patients in years</a:t>
            </a:r>
          </a:p>
          <a:p>
            <a:r>
              <a:rPr lang="en-US" dirty="0"/>
              <a:t># SEX: Coded M for males F for females</a:t>
            </a:r>
          </a:p>
          <a:p>
            <a:r>
              <a:rPr lang="en-US" dirty="0"/>
              <a:t># DIAGNOSIS: In the form of an International Classification of Diseases, 9th Edition, Clinical Modification code. These tell which part of the heart was affected.</a:t>
            </a:r>
          </a:p>
          <a:p>
            <a:r>
              <a:rPr lang="en-US" dirty="0"/>
              <a:t># DRG: The Diagnosis Related Group. It groups together patients with similar management. In this data set there are just three different </a:t>
            </a:r>
            <a:r>
              <a:rPr lang="en-US" dirty="0" err="1"/>
              <a:t>drgs</a:t>
            </a:r>
            <a:r>
              <a:rPr lang="en-US" dirty="0"/>
              <a:t>.</a:t>
            </a:r>
          </a:p>
          <a:p>
            <a:r>
              <a:rPr lang="en-US" dirty="0"/>
              <a:t>#  121: for AMIs with cardiovascular complications who did not die.</a:t>
            </a:r>
          </a:p>
          <a:p>
            <a:r>
              <a:rPr lang="en-US" dirty="0"/>
              <a:t>#  122: for AMIs without cardiovascular complications who did not die.</a:t>
            </a:r>
          </a:p>
          <a:p>
            <a:r>
              <a:rPr lang="en-US" dirty="0"/>
              <a:t>#  123: for AMIs where the patient died.</a:t>
            </a:r>
          </a:p>
          <a:p>
            <a:r>
              <a:rPr lang="en-US" dirty="0"/>
              <a:t># LOS gives the hospital length of stay in days.</a:t>
            </a:r>
          </a:p>
          <a:p>
            <a:r>
              <a:rPr lang="en-US" dirty="0"/>
              <a:t># DIED: 1 for patients who died in hospital and a 0 otherwise.</a:t>
            </a:r>
          </a:p>
          <a:p>
            <a:r>
              <a:rPr lang="en-US" dirty="0"/>
              <a:t># CHARGES: Gives the total hospital charges in dollars (USD).</a:t>
            </a:r>
          </a:p>
        </p:txBody>
      </p:sp>
      <p:sp>
        <p:nvSpPr>
          <p:cNvPr id="4" name="Slide Number Placeholder 3"/>
          <p:cNvSpPr>
            <a:spLocks noGrp="1"/>
          </p:cNvSpPr>
          <p:nvPr>
            <p:ph type="sldNum" sz="quarter" idx="5"/>
          </p:nvPr>
        </p:nvSpPr>
        <p:spPr/>
        <p:txBody>
          <a:bodyPr/>
          <a:lstStyle/>
          <a:p>
            <a:fld id="{EE61C839-2077-4BEE-8219-CB19091B1CF0}" type="slidenum">
              <a:rPr lang="en-US" smtClean="0"/>
              <a:t>4</a:t>
            </a:fld>
            <a:endParaRPr lang="en-US"/>
          </a:p>
        </p:txBody>
      </p:sp>
    </p:spTree>
    <p:extLst>
      <p:ext uri="{BB962C8B-B14F-4D97-AF65-F5344CB8AC3E}">
        <p14:creationId xmlns:p14="http://schemas.microsoft.com/office/powerpoint/2010/main" val="1937253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a:t>
            </a:r>
            <a:r>
              <a:rPr lang="en-US" dirty="0" err="1"/>
              <a:t>mlb.p</a:t>
            </a:r>
            <a:r>
              <a:rPr lang="en-US" dirty="0"/>
              <a:t>, </a:t>
            </a:r>
            <a:r>
              <a:rPr lang="en-US" dirty="0" err="1"/>
              <a:t>mlb_test$Weight</a:t>
            </a:r>
            <a:r>
              <a:rPr lang="en-US" dirty="0"/>
              <a:t>)</a:t>
            </a:r>
          </a:p>
          <a:p>
            <a:r>
              <a:rPr lang="en-US" dirty="0"/>
              <a:t>accuracy(</a:t>
            </a:r>
            <a:r>
              <a:rPr lang="en-US" dirty="0" err="1"/>
              <a:t>mlb.p</a:t>
            </a:r>
            <a:r>
              <a:rPr lang="en-US" dirty="0"/>
              <a:t>, </a:t>
            </a:r>
            <a:r>
              <a:rPr lang="en-US" dirty="0" err="1"/>
              <a:t>mlb_test$Weight</a:t>
            </a:r>
            <a:r>
              <a:rPr lang="en-US" dirty="0"/>
              <a:t>)</a:t>
            </a:r>
          </a:p>
          <a:p>
            <a:r>
              <a:rPr lang="en-US" dirty="0" err="1"/>
              <a:t>cor</a:t>
            </a:r>
            <a:r>
              <a:rPr lang="en-US" dirty="0"/>
              <a:t>(</a:t>
            </a:r>
            <a:r>
              <a:rPr lang="en-US" dirty="0" err="1"/>
              <a:t>mlb.p</a:t>
            </a:r>
            <a:r>
              <a:rPr lang="en-US" dirty="0"/>
              <a:t>, </a:t>
            </a:r>
            <a:r>
              <a:rPr lang="en-US" dirty="0" err="1"/>
              <a:t>mlb_test$Weight</a:t>
            </a:r>
            <a:r>
              <a:rPr lang="en-US" dirty="0"/>
              <a:t>)</a:t>
            </a:r>
          </a:p>
          <a:p>
            <a:r>
              <a:rPr lang="en-US" dirty="0"/>
              <a:t>points(</a:t>
            </a:r>
            <a:r>
              <a:rPr lang="en-US" dirty="0" err="1"/>
              <a:t>mlb.p</a:t>
            </a:r>
            <a:r>
              <a:rPr lang="en-US" dirty="0"/>
              <a:t>[1], </a:t>
            </a:r>
            <a:r>
              <a:rPr lang="en-US" dirty="0" err="1"/>
              <a:t>mlb_test$Weight</a:t>
            </a:r>
            <a:r>
              <a:rPr lang="en-US" dirty="0"/>
              <a:t>[1], col = "red")</a:t>
            </a:r>
          </a:p>
          <a:p>
            <a:endParaRPr lang="en-US" dirty="0"/>
          </a:p>
          <a:p>
            <a:r>
              <a:rPr lang="en-US" dirty="0"/>
              <a:t>plot(</a:t>
            </a:r>
            <a:r>
              <a:rPr lang="en-US" dirty="0" err="1"/>
              <a:t>mlb_pred</a:t>
            </a:r>
            <a:r>
              <a:rPr lang="en-US" dirty="0"/>
              <a:t>, </a:t>
            </a:r>
            <a:r>
              <a:rPr lang="en-US" dirty="0" err="1"/>
              <a:t>mlb_test$Weight</a:t>
            </a:r>
            <a:r>
              <a:rPr lang="en-US" dirty="0"/>
              <a:t>)</a:t>
            </a:r>
          </a:p>
          <a:p>
            <a:r>
              <a:rPr lang="en-US" dirty="0"/>
              <a:t>accuracy(</a:t>
            </a:r>
            <a:r>
              <a:rPr lang="en-US" dirty="0" err="1"/>
              <a:t>mlb_pred</a:t>
            </a:r>
            <a:r>
              <a:rPr lang="en-US" dirty="0"/>
              <a:t>, </a:t>
            </a:r>
            <a:r>
              <a:rPr lang="en-US" dirty="0" err="1"/>
              <a:t>mlb_test$Weight</a:t>
            </a:r>
            <a:r>
              <a:rPr lang="en-US" dirty="0"/>
              <a:t>)</a:t>
            </a:r>
          </a:p>
          <a:p>
            <a:r>
              <a:rPr lang="en-US" dirty="0" err="1"/>
              <a:t>cor</a:t>
            </a:r>
            <a:r>
              <a:rPr lang="en-US" dirty="0"/>
              <a:t>(</a:t>
            </a:r>
            <a:r>
              <a:rPr lang="en-US" dirty="0" err="1"/>
              <a:t>mlb_pred</a:t>
            </a:r>
            <a:r>
              <a:rPr lang="en-US" dirty="0"/>
              <a:t>, </a:t>
            </a:r>
            <a:r>
              <a:rPr lang="en-US" dirty="0" err="1"/>
              <a:t>mlb_test$Weight</a:t>
            </a:r>
            <a:r>
              <a:rPr lang="en-US" dirty="0"/>
              <a:t>)</a:t>
            </a:r>
          </a:p>
          <a:p>
            <a:r>
              <a:rPr lang="en-US" dirty="0"/>
              <a:t>points(</a:t>
            </a:r>
            <a:r>
              <a:rPr lang="en-US" dirty="0" err="1"/>
              <a:t>mlb_pred</a:t>
            </a:r>
            <a:r>
              <a:rPr lang="en-US" dirty="0"/>
              <a:t>[1], </a:t>
            </a:r>
            <a:r>
              <a:rPr lang="en-US" dirty="0" err="1"/>
              <a:t>mlb_test$Weight</a:t>
            </a:r>
            <a:r>
              <a:rPr lang="en-US" dirty="0"/>
              <a:t>[1], col = "red")</a:t>
            </a:r>
          </a:p>
        </p:txBody>
      </p:sp>
      <p:sp>
        <p:nvSpPr>
          <p:cNvPr id="4" name="Slide Number Placeholder 3"/>
          <p:cNvSpPr>
            <a:spLocks noGrp="1"/>
          </p:cNvSpPr>
          <p:nvPr>
            <p:ph type="sldNum" sz="quarter" idx="5"/>
          </p:nvPr>
        </p:nvSpPr>
        <p:spPr/>
        <p:txBody>
          <a:bodyPr/>
          <a:lstStyle/>
          <a:p>
            <a:fld id="{EE61C839-2077-4BEE-8219-CB19091B1CF0}" type="slidenum">
              <a:rPr lang="en-US" smtClean="0"/>
              <a:t>38</a:t>
            </a:fld>
            <a:endParaRPr lang="en-US"/>
          </a:p>
        </p:txBody>
      </p:sp>
    </p:spTree>
    <p:extLst>
      <p:ext uri="{BB962C8B-B14F-4D97-AF65-F5344CB8AC3E}">
        <p14:creationId xmlns:p14="http://schemas.microsoft.com/office/powerpoint/2010/main" val="21906990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compare with linear regression model</a:t>
            </a:r>
          </a:p>
          <a:p>
            <a:r>
              <a:rPr lang="en-US" dirty="0"/>
              <a:t># Step 2: Exploring and Preparing the Data</a:t>
            </a:r>
          </a:p>
          <a:p>
            <a:r>
              <a:rPr lang="en-US" dirty="0" err="1"/>
              <a:t>set.seed</a:t>
            </a:r>
            <a:r>
              <a:rPr lang="en-US" dirty="0"/>
              <a:t>(1234)</a:t>
            </a:r>
          </a:p>
          <a:p>
            <a:r>
              <a:rPr lang="en-US" dirty="0" err="1"/>
              <a:t>train_index</a:t>
            </a:r>
            <a:r>
              <a:rPr lang="en-US" dirty="0"/>
              <a:t> &lt;- sample(</a:t>
            </a:r>
            <a:r>
              <a:rPr lang="en-US" dirty="0" err="1"/>
              <a:t>seq_len</a:t>
            </a:r>
            <a:r>
              <a:rPr lang="en-US" dirty="0"/>
              <a:t>(</a:t>
            </a:r>
            <a:r>
              <a:rPr lang="en-US" dirty="0" err="1"/>
              <a:t>nrow</a:t>
            </a:r>
            <a:r>
              <a:rPr lang="en-US" dirty="0"/>
              <a:t>(</a:t>
            </a:r>
            <a:r>
              <a:rPr lang="en-US" dirty="0" err="1"/>
              <a:t>mlb</a:t>
            </a:r>
            <a:r>
              <a:rPr lang="en-US" dirty="0"/>
              <a:t>)), size = 0.75*</a:t>
            </a:r>
            <a:r>
              <a:rPr lang="en-US" dirty="0" err="1"/>
              <a:t>nrow</a:t>
            </a:r>
            <a:r>
              <a:rPr lang="en-US" dirty="0"/>
              <a:t>(</a:t>
            </a:r>
            <a:r>
              <a:rPr lang="en-US" dirty="0" err="1"/>
              <a:t>mlb</a:t>
            </a:r>
            <a:r>
              <a:rPr lang="en-US" dirty="0"/>
              <a:t>))</a:t>
            </a:r>
          </a:p>
          <a:p>
            <a:r>
              <a:rPr lang="en-US" dirty="0" err="1"/>
              <a:t>mlb_train</a:t>
            </a:r>
            <a:r>
              <a:rPr lang="en-US" dirty="0"/>
              <a:t>&lt;-</a:t>
            </a:r>
            <a:r>
              <a:rPr lang="en-US" dirty="0" err="1"/>
              <a:t>mlb</a:t>
            </a:r>
            <a:r>
              <a:rPr lang="en-US" dirty="0"/>
              <a:t>[</a:t>
            </a:r>
            <a:r>
              <a:rPr lang="en-US" dirty="0" err="1"/>
              <a:t>train_index</a:t>
            </a:r>
            <a:r>
              <a:rPr lang="en-US" dirty="0"/>
              <a:t>, ]</a:t>
            </a:r>
          </a:p>
          <a:p>
            <a:r>
              <a:rPr lang="en-US" dirty="0" err="1"/>
              <a:t>mlb_test</a:t>
            </a:r>
            <a:r>
              <a:rPr lang="en-US" dirty="0"/>
              <a:t>&lt;-</a:t>
            </a:r>
            <a:r>
              <a:rPr lang="en-US" dirty="0" err="1"/>
              <a:t>mlb</a:t>
            </a:r>
            <a:r>
              <a:rPr lang="en-US" dirty="0"/>
              <a:t>[-</a:t>
            </a:r>
            <a:r>
              <a:rPr lang="en-US" dirty="0" err="1"/>
              <a:t>train_index</a:t>
            </a:r>
            <a:r>
              <a:rPr lang="en-US" dirty="0"/>
              <a:t>, ]</a:t>
            </a:r>
          </a:p>
          <a:p>
            <a:r>
              <a:rPr lang="en-US" dirty="0"/>
              <a:t>hist(</a:t>
            </a:r>
            <a:r>
              <a:rPr lang="en-US" dirty="0" err="1"/>
              <a:t>mlb_train$Weight</a:t>
            </a:r>
            <a:r>
              <a:rPr lang="en-US" dirty="0"/>
              <a:t>)</a:t>
            </a:r>
          </a:p>
          <a:p>
            <a:r>
              <a:rPr lang="en-US" dirty="0"/>
              <a:t>hist(</a:t>
            </a:r>
            <a:r>
              <a:rPr lang="en-US" dirty="0" err="1"/>
              <a:t>mlb_test$Weight</a:t>
            </a:r>
            <a:r>
              <a:rPr lang="en-US" dirty="0"/>
              <a:t>)</a:t>
            </a:r>
          </a:p>
          <a:p>
            <a:endParaRPr lang="en-US" dirty="0"/>
          </a:p>
          <a:p>
            <a:r>
              <a:rPr lang="en-US" dirty="0"/>
              <a:t># Step 3: Training a Model on the Data</a:t>
            </a:r>
          </a:p>
          <a:p>
            <a:r>
              <a:rPr lang="en-US" dirty="0"/>
              <a:t>fit&lt;-</a:t>
            </a:r>
            <a:r>
              <a:rPr lang="en-US" dirty="0" err="1"/>
              <a:t>lm</a:t>
            </a:r>
            <a:r>
              <a:rPr lang="en-US" dirty="0"/>
              <a:t>(</a:t>
            </a:r>
            <a:r>
              <a:rPr lang="en-US" dirty="0" err="1"/>
              <a:t>Weight~Height+Age</a:t>
            </a:r>
            <a:r>
              <a:rPr lang="en-US" dirty="0"/>
              <a:t>, data=</a:t>
            </a:r>
            <a:r>
              <a:rPr lang="en-US" dirty="0" err="1"/>
              <a:t>mlb_train</a:t>
            </a:r>
            <a:r>
              <a:rPr lang="en-US" dirty="0"/>
              <a:t>)</a:t>
            </a:r>
          </a:p>
          <a:p>
            <a:r>
              <a:rPr lang="en-US" dirty="0"/>
              <a:t>fit</a:t>
            </a:r>
          </a:p>
          <a:p>
            <a:r>
              <a:rPr lang="en-US" dirty="0"/>
              <a:t>summary(fit)</a:t>
            </a:r>
          </a:p>
          <a:p>
            <a:endParaRPr lang="en-US" dirty="0"/>
          </a:p>
          <a:p>
            <a:r>
              <a:rPr lang="en-US" dirty="0"/>
              <a:t># Step 4: Evaluating Model Performance</a:t>
            </a:r>
          </a:p>
          <a:p>
            <a:r>
              <a:rPr lang="en-US" dirty="0" err="1"/>
              <a:t>mlb_pred</a:t>
            </a:r>
            <a:r>
              <a:rPr lang="en-US" dirty="0"/>
              <a:t>&lt;-predict(fit, </a:t>
            </a:r>
            <a:r>
              <a:rPr lang="en-US" dirty="0" err="1"/>
              <a:t>mlb_test</a:t>
            </a:r>
            <a:r>
              <a:rPr lang="en-US" dirty="0"/>
              <a:t>)</a:t>
            </a:r>
          </a:p>
          <a:p>
            <a:r>
              <a:rPr lang="en-US" dirty="0"/>
              <a:t>summary(</a:t>
            </a:r>
            <a:r>
              <a:rPr lang="en-US" dirty="0" err="1"/>
              <a:t>mlb_pred</a:t>
            </a:r>
            <a:r>
              <a:rPr lang="en-US" dirty="0"/>
              <a:t>)</a:t>
            </a:r>
          </a:p>
          <a:p>
            <a:r>
              <a:rPr lang="en-US" dirty="0"/>
              <a:t>summary(</a:t>
            </a:r>
            <a:r>
              <a:rPr lang="en-US" dirty="0" err="1"/>
              <a:t>mlb_test$Weight</a:t>
            </a:r>
            <a:r>
              <a:rPr lang="en-US" dirty="0"/>
              <a:t>)</a:t>
            </a:r>
          </a:p>
          <a:p>
            <a:endParaRPr lang="en-US" dirty="0"/>
          </a:p>
          <a:p>
            <a:r>
              <a:rPr lang="en-US" dirty="0" err="1"/>
              <a:t>cor</a:t>
            </a:r>
            <a:r>
              <a:rPr lang="en-US" dirty="0"/>
              <a:t>(</a:t>
            </a:r>
            <a:r>
              <a:rPr lang="en-US" dirty="0" err="1"/>
              <a:t>mlb_pred</a:t>
            </a:r>
            <a:r>
              <a:rPr lang="en-US" dirty="0"/>
              <a:t>, </a:t>
            </a:r>
            <a:r>
              <a:rPr lang="en-US" dirty="0" err="1"/>
              <a:t>mlb_test$Weight</a:t>
            </a:r>
            <a:r>
              <a:rPr lang="en-US" dirty="0"/>
              <a:t>)</a:t>
            </a:r>
          </a:p>
          <a:p>
            <a:endParaRPr lang="en-US" dirty="0"/>
          </a:p>
          <a:p>
            <a:r>
              <a:rPr lang="en-US" dirty="0"/>
              <a:t>MAE&lt;-function(</a:t>
            </a:r>
            <a:r>
              <a:rPr lang="en-US" dirty="0" err="1"/>
              <a:t>obs</a:t>
            </a:r>
            <a:r>
              <a:rPr lang="en-US" dirty="0"/>
              <a:t>, pred){</a:t>
            </a:r>
          </a:p>
          <a:p>
            <a:r>
              <a:rPr lang="en-US" dirty="0"/>
              <a:t>  mean(abs(</a:t>
            </a:r>
            <a:r>
              <a:rPr lang="en-US" dirty="0" err="1"/>
              <a:t>obs</a:t>
            </a:r>
            <a:r>
              <a:rPr lang="en-US" dirty="0"/>
              <a:t>-pred))</a:t>
            </a:r>
          </a:p>
          <a:p>
            <a:r>
              <a:rPr lang="en-US" dirty="0"/>
              <a:t>}</a:t>
            </a:r>
          </a:p>
          <a:p>
            <a:r>
              <a:rPr lang="en-US" dirty="0"/>
              <a:t>MAE(</a:t>
            </a:r>
            <a:r>
              <a:rPr lang="en-US" dirty="0" err="1"/>
              <a:t>mlb_test$Weight</a:t>
            </a:r>
            <a:r>
              <a:rPr lang="en-US" dirty="0"/>
              <a:t>, </a:t>
            </a:r>
            <a:r>
              <a:rPr lang="en-US" dirty="0" err="1"/>
              <a:t>mlb_pred</a:t>
            </a:r>
            <a:r>
              <a:rPr lang="en-US" dirty="0"/>
              <a:t>)</a:t>
            </a:r>
          </a:p>
          <a:p>
            <a:r>
              <a:rPr lang="en-US" dirty="0"/>
              <a:t>mean(</a:t>
            </a:r>
            <a:r>
              <a:rPr lang="en-US" dirty="0" err="1"/>
              <a:t>mlb_test$Weight</a:t>
            </a:r>
            <a:r>
              <a:rPr lang="en-US" dirty="0"/>
              <a:t>)</a:t>
            </a:r>
          </a:p>
          <a:p>
            <a:r>
              <a:rPr lang="en-US" dirty="0"/>
              <a:t>MAE(</a:t>
            </a:r>
            <a:r>
              <a:rPr lang="en-US" dirty="0" err="1"/>
              <a:t>mlb_test$Weight</a:t>
            </a:r>
            <a:r>
              <a:rPr lang="en-US" dirty="0"/>
              <a:t>, mean(</a:t>
            </a:r>
            <a:r>
              <a:rPr lang="en-US" dirty="0" err="1"/>
              <a:t>mlb_test$Weight</a:t>
            </a:r>
            <a:r>
              <a:rPr lang="en-US" dirty="0"/>
              <a:t>))</a:t>
            </a:r>
          </a:p>
          <a:p>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39</a:t>
            </a:fld>
            <a:endParaRPr lang="en-US"/>
          </a:p>
        </p:txBody>
      </p:sp>
    </p:spTree>
    <p:extLst>
      <p:ext uri="{BB962C8B-B14F-4D97-AF65-F5344CB8AC3E}">
        <p14:creationId xmlns:p14="http://schemas.microsoft.com/office/powerpoint/2010/main" val="26304342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40</a:t>
            </a:fld>
            <a:endParaRPr lang="en-US"/>
          </a:p>
        </p:txBody>
      </p:sp>
    </p:spTree>
    <p:extLst>
      <p:ext uri="{BB962C8B-B14F-4D97-AF65-F5344CB8AC3E}">
        <p14:creationId xmlns:p14="http://schemas.microsoft.com/office/powerpoint/2010/main" val="36489777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41</a:t>
            </a:fld>
            <a:endParaRPr lang="en-US"/>
          </a:p>
        </p:txBody>
      </p:sp>
    </p:spTree>
    <p:extLst>
      <p:ext uri="{BB962C8B-B14F-4D97-AF65-F5344CB8AC3E}">
        <p14:creationId xmlns:p14="http://schemas.microsoft.com/office/powerpoint/2010/main" val="41247388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66666"/>
                </a:solidFill>
                <a:effectLst/>
                <a:latin typeface="Open Sans" panose="020B0606030504020204" pitchFamily="34" charset="0"/>
              </a:rPr>
              <a:t>We can use </a:t>
            </a:r>
            <a:r>
              <a:rPr lang="en-US" dirty="0"/>
              <a:t>summary(mlb.m5)</a:t>
            </a:r>
            <a:r>
              <a:rPr lang="en-US" b="0" i="0" dirty="0">
                <a:solidFill>
                  <a:srgbClr val="666666"/>
                </a:solidFill>
                <a:effectLst/>
                <a:latin typeface="Open Sans" panose="020B0606030504020204" pitchFamily="34" charset="0"/>
              </a:rPr>
              <a:t> to report some rough diagnostic statistics of the model. </a:t>
            </a:r>
          </a:p>
          <a:p>
            <a:r>
              <a:rPr lang="en-US" b="0" i="0" dirty="0">
                <a:solidFill>
                  <a:srgbClr val="666666"/>
                </a:solidFill>
                <a:effectLst/>
                <a:latin typeface="Open Sans" panose="020B0606030504020204" pitchFamily="34" charset="0"/>
              </a:rPr>
              <a:t>Notice that the correlation and MAE for the </a:t>
            </a:r>
            <a:r>
              <a:rPr lang="en-US" dirty="0"/>
              <a:t>M5</a:t>
            </a:r>
            <a:r>
              <a:rPr lang="en-US" b="0" i="0" dirty="0">
                <a:solidFill>
                  <a:srgbClr val="666666"/>
                </a:solidFill>
                <a:effectLst/>
                <a:latin typeface="Open Sans" panose="020B0606030504020204" pitchFamily="34" charset="0"/>
              </a:rPr>
              <a:t> model are better compared to the results of the previous </a:t>
            </a:r>
            <a:r>
              <a:rPr lang="en-US" dirty="0" err="1"/>
              <a:t>rpart</a:t>
            </a:r>
            <a:r>
              <a:rPr lang="en-US" dirty="0"/>
              <a:t>()</a:t>
            </a:r>
            <a:r>
              <a:rPr lang="en-US" b="0" i="0" dirty="0">
                <a:solidFill>
                  <a:srgbClr val="666666"/>
                </a:solidFill>
                <a:effectLst/>
                <a:latin typeface="Open Sans" panose="020B0606030504020204" pitchFamily="34" charset="0"/>
              </a:rPr>
              <a:t> model.</a:t>
            </a:r>
          </a:p>
          <a:p>
            <a:r>
              <a:rPr lang="en-US" dirty="0"/>
              <a:t>mlb.m5 &lt;- M5P(Weight~., data=</a:t>
            </a:r>
            <a:r>
              <a:rPr lang="en-US" dirty="0" err="1"/>
              <a:t>mlb_train</a:t>
            </a:r>
            <a:r>
              <a:rPr lang="en-US" dirty="0"/>
              <a:t>)</a:t>
            </a:r>
          </a:p>
          <a:p>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42</a:t>
            </a:fld>
            <a:endParaRPr lang="en-US"/>
          </a:p>
        </p:txBody>
      </p:sp>
    </p:spTree>
    <p:extLst>
      <p:ext uri="{BB962C8B-B14F-4D97-AF65-F5344CB8AC3E}">
        <p14:creationId xmlns:p14="http://schemas.microsoft.com/office/powerpoint/2010/main" val="3820704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summary(fit1)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0000FF"/>
                </a:solidFill>
                <a:effectLst/>
              </a:rPr>
              <a:t>confint</a:t>
            </a:r>
            <a:r>
              <a:rPr lang="en-US" dirty="0">
                <a:solidFill>
                  <a:srgbClr val="0000FF"/>
                </a:solidFill>
                <a:effectLst/>
              </a:rPr>
              <a:t>(fit1)</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t value: t = (b1-0)/SE(b1) = (</a:t>
            </a:r>
            <a:r>
              <a:rPr lang="en-US" dirty="0">
                <a:effectLst/>
              </a:rPr>
              <a:t>212.29</a:t>
            </a:r>
            <a:r>
              <a:rPr lang="fr-FR" dirty="0"/>
              <a:t>-0)/</a:t>
            </a:r>
            <a:r>
              <a:rPr lang="en-US" dirty="0">
                <a:effectLst/>
              </a:rPr>
              <a:t>69.53</a:t>
            </a:r>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5</a:t>
            </a:fld>
            <a:endParaRPr lang="en-US"/>
          </a:p>
        </p:txBody>
      </p:sp>
    </p:spTree>
    <p:extLst>
      <p:ext uri="{BB962C8B-B14F-4D97-AF65-F5344CB8AC3E}">
        <p14:creationId xmlns:p14="http://schemas.microsoft.com/office/powerpoint/2010/main" val="71292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FF"/>
                </a:solidFill>
                <a:effectLst/>
              </a:rPr>
              <a:t>hist(), mean(), var(), </a:t>
            </a:r>
            <a:r>
              <a:rPr lang="en-US" dirty="0" err="1">
                <a:solidFill>
                  <a:srgbClr val="0000FF"/>
                </a:solidFill>
                <a:effectLst/>
              </a:rPr>
              <a:t>sd</a:t>
            </a:r>
            <a:r>
              <a:rPr lang="en-US" dirty="0">
                <a:solidFill>
                  <a:srgbClr val="0000FF"/>
                </a:solidFill>
                <a:effectLst/>
              </a:rPr>
              <a:t>()</a:t>
            </a:r>
          </a:p>
          <a:p>
            <a:r>
              <a:rPr lang="en-US" dirty="0" err="1">
                <a:solidFill>
                  <a:srgbClr val="0000FF"/>
                </a:solidFill>
                <a:effectLst/>
              </a:rPr>
              <a:t>cov</a:t>
            </a:r>
            <a:r>
              <a:rPr lang="en-US" dirty="0">
                <a:solidFill>
                  <a:srgbClr val="0000FF"/>
                </a:solidFill>
                <a:effectLst/>
              </a:rPr>
              <a:t>(), </a:t>
            </a:r>
            <a:r>
              <a:rPr lang="en-US" dirty="0" err="1">
                <a:solidFill>
                  <a:srgbClr val="0000FF"/>
                </a:solidFill>
                <a:effectLst/>
              </a:rPr>
              <a:t>cor</a:t>
            </a:r>
            <a:r>
              <a:rPr lang="en-US" dirty="0">
                <a:solidFill>
                  <a:srgbClr val="0000FF"/>
                </a:solidFill>
                <a:effectLst/>
              </a:rPr>
              <a:t>()</a:t>
            </a:r>
          </a:p>
        </p:txBody>
      </p:sp>
      <p:sp>
        <p:nvSpPr>
          <p:cNvPr id="4" name="Slide Number Placeholder 3"/>
          <p:cNvSpPr>
            <a:spLocks noGrp="1"/>
          </p:cNvSpPr>
          <p:nvPr>
            <p:ph type="sldNum" sz="quarter" idx="5"/>
          </p:nvPr>
        </p:nvSpPr>
        <p:spPr/>
        <p:txBody>
          <a:bodyPr/>
          <a:lstStyle/>
          <a:p>
            <a:fld id="{EE61C839-2077-4BEE-8219-CB19091B1CF0}" type="slidenum">
              <a:rPr lang="en-US" smtClean="0"/>
              <a:t>6</a:t>
            </a:fld>
            <a:endParaRPr lang="en-US"/>
          </a:p>
        </p:txBody>
      </p:sp>
    </p:spTree>
    <p:extLst>
      <p:ext uri="{BB962C8B-B14F-4D97-AF65-F5344CB8AC3E}">
        <p14:creationId xmlns:p14="http://schemas.microsoft.com/office/powerpoint/2010/main" val="4023812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https://en.wikipedia.org/wiki/Multivariate_normal_distribution</a:t>
            </a:r>
          </a:p>
          <a:p>
            <a:r>
              <a:rPr lang="en-US" dirty="0"/>
              <a:t>https://en.wikipedia.org/wiki/Multicollinearity</a:t>
            </a:r>
          </a:p>
          <a:p>
            <a:r>
              <a:rPr lang="en-US" dirty="0"/>
              <a:t>https://en.wikipedia.org/wiki/Homoscedasticity_and_heteroscedasticity</a:t>
            </a:r>
          </a:p>
        </p:txBody>
      </p:sp>
      <p:sp>
        <p:nvSpPr>
          <p:cNvPr id="4" name="Slide Number Placeholder 3"/>
          <p:cNvSpPr>
            <a:spLocks noGrp="1"/>
          </p:cNvSpPr>
          <p:nvPr>
            <p:ph type="sldNum" sz="quarter" idx="5"/>
          </p:nvPr>
        </p:nvSpPr>
        <p:spPr/>
        <p:txBody>
          <a:bodyPr/>
          <a:lstStyle/>
          <a:p>
            <a:fld id="{EE61C839-2077-4BEE-8219-CB19091B1CF0}" type="slidenum">
              <a:rPr lang="en-US" smtClean="0"/>
              <a:t>7</a:t>
            </a:fld>
            <a:endParaRPr lang="en-US"/>
          </a:p>
        </p:txBody>
      </p:sp>
    </p:spTree>
    <p:extLst>
      <p:ext uri="{BB962C8B-B14F-4D97-AF65-F5344CB8AC3E}">
        <p14:creationId xmlns:p14="http://schemas.microsoft.com/office/powerpoint/2010/main" val="1498025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8</a:t>
            </a:fld>
            <a:endParaRPr lang="en-US"/>
          </a:p>
        </p:txBody>
      </p:sp>
    </p:spTree>
    <p:extLst>
      <p:ext uri="{BB962C8B-B14F-4D97-AF65-F5344CB8AC3E}">
        <p14:creationId xmlns:p14="http://schemas.microsoft.com/office/powerpoint/2010/main" val="1454638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9</a:t>
            </a:fld>
            <a:endParaRPr lang="en-US"/>
          </a:p>
        </p:txBody>
      </p:sp>
    </p:spTree>
    <p:extLst>
      <p:ext uri="{BB962C8B-B14F-4D97-AF65-F5344CB8AC3E}">
        <p14:creationId xmlns:p14="http://schemas.microsoft.com/office/powerpoint/2010/main" val="1283327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10</a:t>
            </a:fld>
            <a:endParaRPr lang="en-US"/>
          </a:p>
        </p:txBody>
      </p:sp>
    </p:spTree>
    <p:extLst>
      <p:ext uri="{BB962C8B-B14F-4D97-AF65-F5344CB8AC3E}">
        <p14:creationId xmlns:p14="http://schemas.microsoft.com/office/powerpoint/2010/main" val="1297265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714835-0F51-48BD-BDB7-28DEFDB6AFA2}"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607580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714835-0F51-48BD-BDB7-28DEFDB6AFA2}"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3489393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714835-0F51-48BD-BDB7-28DEFDB6AFA2}"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DC60C7-7F51-40DB-98AD-DFE33306925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2367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D714835-0F51-48BD-BDB7-28DEFDB6AFA2}"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4165382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D714835-0F51-48BD-BDB7-28DEFDB6AFA2}"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DC60C7-7F51-40DB-98AD-DFE33306925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1795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D714835-0F51-48BD-BDB7-28DEFDB6AFA2}"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2148391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714835-0F51-48BD-BDB7-28DEFDB6AFA2}"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3749615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714835-0F51-48BD-BDB7-28DEFDB6AFA2}"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593858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714835-0F51-48BD-BDB7-28DEFDB6AFA2}"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38281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714835-0F51-48BD-BDB7-28DEFDB6AFA2}"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156990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714835-0F51-48BD-BDB7-28DEFDB6AFA2}"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1669446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714835-0F51-48BD-BDB7-28DEFDB6AFA2}"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2489477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714835-0F51-48BD-BDB7-28DEFDB6AFA2}"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40368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14835-0F51-48BD-BDB7-28DEFDB6AFA2}"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492922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714835-0F51-48BD-BDB7-28DEFDB6AFA2}"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1968496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714835-0F51-48BD-BDB7-28DEFDB6AFA2}"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33076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D714835-0F51-48BD-BDB7-28DEFDB6AFA2}" type="datetimeFigureOut">
              <a:rPr lang="en-US" smtClean="0"/>
              <a:t>1/22/2024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4DC60C7-7F51-40DB-98AD-DFE333069250}" type="slidenum">
              <a:rPr lang="en-US" smtClean="0"/>
              <a:t>‹#›</a:t>
            </a:fld>
            <a:endParaRPr lang="en-US"/>
          </a:p>
        </p:txBody>
      </p:sp>
    </p:spTree>
    <p:extLst>
      <p:ext uri="{BB962C8B-B14F-4D97-AF65-F5344CB8AC3E}">
        <p14:creationId xmlns:p14="http://schemas.microsoft.com/office/powerpoint/2010/main" val="2505585626"/>
      </p:ext>
    </p:extLst>
  </p:cSld>
  <p:clrMap bg1="lt1" tx1="dk1" bg2="lt2" tx2="dk2" accent1="accent1" accent2="accent2" accent3="accent3" accent4="accent4" accent5="accent5" accent6="accent6" hlink="hlink" folHlink="folHlink"/>
  <p:sldLayoutIdLst>
    <p:sldLayoutId id="2147484452" r:id="rId1"/>
    <p:sldLayoutId id="2147484453" r:id="rId2"/>
    <p:sldLayoutId id="2147484454" r:id="rId3"/>
    <p:sldLayoutId id="2147484455" r:id="rId4"/>
    <p:sldLayoutId id="2147484456" r:id="rId5"/>
    <p:sldLayoutId id="2147484457" r:id="rId6"/>
    <p:sldLayoutId id="2147484458" r:id="rId7"/>
    <p:sldLayoutId id="2147484459" r:id="rId8"/>
    <p:sldLayoutId id="2147484460" r:id="rId9"/>
    <p:sldLayoutId id="2147484461" r:id="rId10"/>
    <p:sldLayoutId id="2147484462" r:id="rId11"/>
    <p:sldLayoutId id="2147484463" r:id="rId12"/>
    <p:sldLayoutId id="2147484464" r:id="rId13"/>
    <p:sldLayoutId id="2147484465" r:id="rId14"/>
    <p:sldLayoutId id="2147484466" r:id="rId15"/>
    <p:sldLayoutId id="214748446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8FE190F-5138-4630-BE71-7E5C6A4B90E7}"/>
              </a:ext>
            </a:extLst>
          </p:cNvPr>
          <p:cNvSpPr>
            <a:spLocks noGrp="1"/>
          </p:cNvSpPr>
          <p:nvPr>
            <p:ph type="ctrTitle"/>
          </p:nvPr>
        </p:nvSpPr>
        <p:spPr/>
        <p:txBody>
          <a:bodyPr/>
          <a:lstStyle/>
          <a:p>
            <a:r>
              <a:rPr lang="en-US" dirty="0"/>
              <a:t>CSDA 5430</a:t>
            </a:r>
            <a:br>
              <a:rPr lang="en-US" dirty="0"/>
            </a:br>
            <a:r>
              <a:rPr lang="en-US" dirty="0"/>
              <a:t>Predictive Analytics</a:t>
            </a:r>
          </a:p>
        </p:txBody>
      </p:sp>
      <p:sp>
        <p:nvSpPr>
          <p:cNvPr id="11" name="Subtitle 10">
            <a:extLst>
              <a:ext uri="{FF2B5EF4-FFF2-40B4-BE49-F238E27FC236}">
                <a16:creationId xmlns:a16="http://schemas.microsoft.com/office/drawing/2014/main" id="{5A465D0B-2DA9-4E15-8171-E2B42A663F56}"/>
              </a:ext>
            </a:extLst>
          </p:cNvPr>
          <p:cNvSpPr>
            <a:spLocks noGrp="1"/>
          </p:cNvSpPr>
          <p:nvPr>
            <p:ph type="subTitle" idx="1"/>
          </p:nvPr>
        </p:nvSpPr>
        <p:spPr/>
        <p:txBody>
          <a:bodyPr>
            <a:normAutofit/>
          </a:bodyPr>
          <a:lstStyle/>
          <a:p>
            <a:r>
              <a:rPr lang="en-US" dirty="0"/>
              <a:t>Chapter 09</a:t>
            </a:r>
          </a:p>
          <a:p>
            <a:r>
              <a:rPr lang="en-US" dirty="0"/>
              <a:t>Forecasting Numeric Data using Regression Models</a:t>
            </a:r>
          </a:p>
        </p:txBody>
      </p:sp>
    </p:spTree>
    <p:extLst>
      <p:ext uri="{BB962C8B-B14F-4D97-AF65-F5344CB8AC3E}">
        <p14:creationId xmlns:p14="http://schemas.microsoft.com/office/powerpoint/2010/main" val="820485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2E61-6598-412E-94F4-01484E9AC1FF}"/>
              </a:ext>
            </a:extLst>
          </p:cNvPr>
          <p:cNvSpPr>
            <a:spLocks noGrp="1"/>
          </p:cNvSpPr>
          <p:nvPr>
            <p:ph type="title"/>
          </p:nvPr>
        </p:nvSpPr>
        <p:spPr/>
        <p:txBody>
          <a:bodyPr/>
          <a:lstStyle/>
          <a:p>
            <a:r>
              <a:rPr lang="en-US" dirty="0"/>
              <a:t>Multiple Linear Regression</a:t>
            </a:r>
          </a:p>
        </p:txBody>
      </p:sp>
      <p:sp>
        <p:nvSpPr>
          <p:cNvPr id="3" name="Content Placeholder 2">
            <a:extLst>
              <a:ext uri="{FF2B5EF4-FFF2-40B4-BE49-F238E27FC236}">
                <a16:creationId xmlns:a16="http://schemas.microsoft.com/office/drawing/2014/main" id="{BB5CC6DB-3E8B-4DFA-9E68-5B7B588BFCA9}"/>
              </a:ext>
            </a:extLst>
          </p:cNvPr>
          <p:cNvSpPr>
            <a:spLocks noGrp="1"/>
          </p:cNvSpPr>
          <p:nvPr>
            <p:ph idx="1"/>
          </p:nvPr>
        </p:nvSpPr>
        <p:spPr/>
        <p:txBody>
          <a:bodyPr/>
          <a:lstStyle/>
          <a:p>
            <a:r>
              <a:rPr lang="en-US" dirty="0"/>
              <a:t>Multiple predictors (k) and one dependent variable (outcome)</a:t>
            </a:r>
          </a:p>
          <a:p>
            <a:pPr lvl="1"/>
            <a:r>
              <a:rPr lang="en-US" dirty="0"/>
              <a:t>In total, k+1 coefficients to estimate</a:t>
            </a:r>
          </a:p>
        </p:txBody>
      </p:sp>
      <p:sp>
        <p:nvSpPr>
          <p:cNvPr id="11" name="TextBox 10">
            <a:extLst>
              <a:ext uri="{FF2B5EF4-FFF2-40B4-BE49-F238E27FC236}">
                <a16:creationId xmlns:a16="http://schemas.microsoft.com/office/drawing/2014/main" id="{F1C3B127-974F-4C5E-9676-72FC867BB903}"/>
              </a:ext>
            </a:extLst>
          </p:cNvPr>
          <p:cNvSpPr txBox="1"/>
          <p:nvPr/>
        </p:nvSpPr>
        <p:spPr>
          <a:xfrm>
            <a:off x="7367792" y="5531846"/>
            <a:ext cx="3974666" cy="307777"/>
          </a:xfrm>
          <a:prstGeom prst="rect">
            <a:avLst/>
          </a:prstGeom>
          <a:noFill/>
        </p:spPr>
        <p:txBody>
          <a:bodyPr wrap="square">
            <a:spAutoFit/>
          </a:bodyPr>
          <a:lstStyle/>
          <a:p>
            <a:r>
              <a:rPr lang="en-US" sz="1400" dirty="0"/>
              <a:t>CHARGES=7280.55+259.67×LOS-43.68×AGES</a:t>
            </a:r>
          </a:p>
        </p:txBody>
      </p:sp>
      <p:pic>
        <p:nvPicPr>
          <p:cNvPr id="8" name="Picture 7" descr="Graphical user interface, text&#10;&#10;Description automatically generated">
            <a:extLst>
              <a:ext uri="{FF2B5EF4-FFF2-40B4-BE49-F238E27FC236}">
                <a16:creationId xmlns:a16="http://schemas.microsoft.com/office/drawing/2014/main" id="{504E7794-F354-4B3B-9B66-74124CD80C37}"/>
              </a:ext>
            </a:extLst>
          </p:cNvPr>
          <p:cNvPicPr>
            <a:picLocks noChangeAspect="1"/>
          </p:cNvPicPr>
          <p:nvPr/>
        </p:nvPicPr>
        <p:blipFill>
          <a:blip r:embed="rId3"/>
          <a:stretch>
            <a:fillRect/>
          </a:stretch>
        </p:blipFill>
        <p:spPr>
          <a:xfrm>
            <a:off x="3367348" y="3517136"/>
            <a:ext cx="3222308" cy="1570673"/>
          </a:xfrm>
          <a:prstGeom prst="rect">
            <a:avLst/>
          </a:prstGeom>
        </p:spPr>
      </p:pic>
      <p:sp>
        <p:nvSpPr>
          <p:cNvPr id="12" name="TextBox 11">
            <a:extLst>
              <a:ext uri="{FF2B5EF4-FFF2-40B4-BE49-F238E27FC236}">
                <a16:creationId xmlns:a16="http://schemas.microsoft.com/office/drawing/2014/main" id="{5F44B308-22C6-4D20-96BB-1F498FE88AD3}"/>
              </a:ext>
            </a:extLst>
          </p:cNvPr>
          <p:cNvSpPr txBox="1"/>
          <p:nvPr/>
        </p:nvSpPr>
        <p:spPr>
          <a:xfrm>
            <a:off x="3367348" y="5531846"/>
            <a:ext cx="3222308" cy="307777"/>
          </a:xfrm>
          <a:prstGeom prst="rect">
            <a:avLst/>
          </a:prstGeom>
          <a:noFill/>
        </p:spPr>
        <p:txBody>
          <a:bodyPr wrap="square">
            <a:spAutoFit/>
          </a:bodyPr>
          <a:lstStyle/>
          <a:p>
            <a:r>
              <a:rPr lang="en-US" sz="1400" dirty="0"/>
              <a:t>CHARGES=4582.70+212.29×LOS</a:t>
            </a:r>
          </a:p>
        </p:txBody>
      </p:sp>
      <p:pic>
        <p:nvPicPr>
          <p:cNvPr id="5" name="Picture 4">
            <a:extLst>
              <a:ext uri="{FF2B5EF4-FFF2-40B4-BE49-F238E27FC236}">
                <a16:creationId xmlns:a16="http://schemas.microsoft.com/office/drawing/2014/main" id="{5AC24CEF-44EA-4A27-92D8-0BAB609ED80C}"/>
              </a:ext>
            </a:extLst>
          </p:cNvPr>
          <p:cNvPicPr>
            <a:picLocks noChangeAspect="1"/>
          </p:cNvPicPr>
          <p:nvPr/>
        </p:nvPicPr>
        <p:blipFill>
          <a:blip r:embed="rId4"/>
          <a:stretch>
            <a:fillRect/>
          </a:stretch>
        </p:blipFill>
        <p:spPr>
          <a:xfrm>
            <a:off x="7367792" y="3494726"/>
            <a:ext cx="3667601" cy="1926908"/>
          </a:xfrm>
          <a:prstGeom prst="rect">
            <a:avLst/>
          </a:prstGeom>
        </p:spPr>
      </p:pic>
      <p:sp>
        <p:nvSpPr>
          <p:cNvPr id="9" name="TextBox 8">
            <a:extLst>
              <a:ext uri="{FF2B5EF4-FFF2-40B4-BE49-F238E27FC236}">
                <a16:creationId xmlns:a16="http://schemas.microsoft.com/office/drawing/2014/main" id="{1346C686-1812-4D69-9AF5-02D11B9E839F}"/>
              </a:ext>
            </a:extLst>
          </p:cNvPr>
          <p:cNvSpPr txBox="1"/>
          <p:nvPr/>
        </p:nvSpPr>
        <p:spPr>
          <a:xfrm>
            <a:off x="3367348" y="3076738"/>
            <a:ext cx="3222308" cy="307777"/>
          </a:xfrm>
          <a:prstGeom prst="rect">
            <a:avLst/>
          </a:prstGeom>
          <a:noFill/>
        </p:spPr>
        <p:txBody>
          <a:bodyPr wrap="square">
            <a:spAutoFit/>
          </a:bodyPr>
          <a:lstStyle/>
          <a:p>
            <a:r>
              <a:rPr lang="en-US" sz="1400" dirty="0"/>
              <a:t>One predictor regression</a:t>
            </a:r>
          </a:p>
        </p:txBody>
      </p:sp>
      <p:sp>
        <p:nvSpPr>
          <p:cNvPr id="10" name="TextBox 9">
            <a:extLst>
              <a:ext uri="{FF2B5EF4-FFF2-40B4-BE49-F238E27FC236}">
                <a16:creationId xmlns:a16="http://schemas.microsoft.com/office/drawing/2014/main" id="{4998FF7B-D8A0-49F5-AA8F-B13A300E8A2B}"/>
              </a:ext>
            </a:extLst>
          </p:cNvPr>
          <p:cNvSpPr txBox="1"/>
          <p:nvPr/>
        </p:nvSpPr>
        <p:spPr>
          <a:xfrm>
            <a:off x="7367792" y="3076738"/>
            <a:ext cx="3974666" cy="307777"/>
          </a:xfrm>
          <a:prstGeom prst="rect">
            <a:avLst/>
          </a:prstGeom>
          <a:noFill/>
        </p:spPr>
        <p:txBody>
          <a:bodyPr wrap="square">
            <a:spAutoFit/>
          </a:bodyPr>
          <a:lstStyle/>
          <a:p>
            <a:r>
              <a:rPr lang="en-US" sz="1400" dirty="0"/>
              <a:t>Two predictors regression</a:t>
            </a:r>
          </a:p>
        </p:txBody>
      </p:sp>
    </p:spTree>
    <p:extLst>
      <p:ext uri="{BB962C8B-B14F-4D97-AF65-F5344CB8AC3E}">
        <p14:creationId xmlns:p14="http://schemas.microsoft.com/office/powerpoint/2010/main" val="3495168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3198-0D03-44BD-8CDF-967CA3308F8C}"/>
              </a:ext>
            </a:extLst>
          </p:cNvPr>
          <p:cNvSpPr>
            <a:spLocks noGrp="1"/>
          </p:cNvSpPr>
          <p:nvPr>
            <p:ph type="title"/>
          </p:nvPr>
        </p:nvSpPr>
        <p:spPr/>
        <p:txBody>
          <a:bodyPr/>
          <a:lstStyle/>
          <a:p>
            <a:r>
              <a:rPr lang="en-US" dirty="0"/>
              <a:t>Case Study 1: Baseball Players</a:t>
            </a:r>
          </a:p>
        </p:txBody>
      </p:sp>
      <p:sp>
        <p:nvSpPr>
          <p:cNvPr id="3" name="Content Placeholder 2">
            <a:extLst>
              <a:ext uri="{FF2B5EF4-FFF2-40B4-BE49-F238E27FC236}">
                <a16:creationId xmlns:a16="http://schemas.microsoft.com/office/drawing/2014/main" id="{B06D8708-66E7-4C75-85DA-7C711DD54837}"/>
              </a:ext>
            </a:extLst>
          </p:cNvPr>
          <p:cNvSpPr>
            <a:spLocks noGrp="1"/>
          </p:cNvSpPr>
          <p:nvPr>
            <p:ph idx="1"/>
          </p:nvPr>
        </p:nvSpPr>
        <p:spPr/>
        <p:txBody>
          <a:bodyPr>
            <a:noAutofit/>
          </a:bodyPr>
          <a:lstStyle/>
          <a:p>
            <a:r>
              <a:rPr lang="en-US" dirty="0"/>
              <a:t>Step 1 - collecting data</a:t>
            </a:r>
          </a:p>
          <a:p>
            <a:r>
              <a:rPr lang="en-US" dirty="0"/>
              <a:t>Step 2 - exploring and preparing the data</a:t>
            </a:r>
          </a:p>
          <a:p>
            <a:pPr lvl="1"/>
            <a:r>
              <a:rPr lang="en-US" dirty="0"/>
              <a:t>Exploring relationships among features - the correlation matrix</a:t>
            </a:r>
          </a:p>
          <a:p>
            <a:pPr lvl="1"/>
            <a:r>
              <a:rPr lang="en-US" dirty="0"/>
              <a:t>Multi-collinearity and feature-selection in high-dimensional data</a:t>
            </a:r>
          </a:p>
          <a:p>
            <a:pPr lvl="1"/>
            <a:r>
              <a:rPr lang="en-US" dirty="0"/>
              <a:t>Visualizing relationships among features - the scatterplot matrix</a:t>
            </a:r>
          </a:p>
          <a:p>
            <a:r>
              <a:rPr lang="en-US" dirty="0"/>
              <a:t>Step 3 - training a model on the data</a:t>
            </a:r>
          </a:p>
          <a:p>
            <a:r>
              <a:rPr lang="en-US" dirty="0"/>
              <a:t>Step 4 - evaluating model performance</a:t>
            </a:r>
          </a:p>
          <a:p>
            <a:r>
              <a:rPr lang="en-US" dirty="0"/>
              <a:t>Step 5 - improving model performance</a:t>
            </a:r>
          </a:p>
          <a:p>
            <a:pPr lvl="1"/>
            <a:r>
              <a:rPr lang="en-US" dirty="0"/>
              <a:t>Model specification - adding non-linear relationships</a:t>
            </a:r>
          </a:p>
          <a:p>
            <a:r>
              <a:rPr lang="en-US" dirty="0"/>
              <a:t>Transformation - converting a numeric variable to a binary indicator</a:t>
            </a:r>
          </a:p>
          <a:p>
            <a:r>
              <a:rPr lang="en-US" dirty="0"/>
              <a:t>Model specification - adding interaction effects</a:t>
            </a:r>
          </a:p>
        </p:txBody>
      </p:sp>
    </p:spTree>
    <p:extLst>
      <p:ext uri="{BB962C8B-B14F-4D97-AF65-F5344CB8AC3E}">
        <p14:creationId xmlns:p14="http://schemas.microsoft.com/office/powerpoint/2010/main" val="1309937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3198-0D03-44BD-8CDF-967CA3308F8C}"/>
              </a:ext>
            </a:extLst>
          </p:cNvPr>
          <p:cNvSpPr>
            <a:spLocks noGrp="1"/>
          </p:cNvSpPr>
          <p:nvPr>
            <p:ph type="title"/>
          </p:nvPr>
        </p:nvSpPr>
        <p:spPr/>
        <p:txBody>
          <a:bodyPr/>
          <a:lstStyle/>
          <a:p>
            <a:r>
              <a:rPr lang="en-US" dirty="0"/>
              <a:t>Collecting Data</a:t>
            </a:r>
          </a:p>
        </p:txBody>
      </p:sp>
      <p:sp>
        <p:nvSpPr>
          <p:cNvPr id="3" name="Content Placeholder 2">
            <a:extLst>
              <a:ext uri="{FF2B5EF4-FFF2-40B4-BE49-F238E27FC236}">
                <a16:creationId xmlns:a16="http://schemas.microsoft.com/office/drawing/2014/main" id="{B06D8708-66E7-4C75-85DA-7C711DD54837}"/>
              </a:ext>
            </a:extLst>
          </p:cNvPr>
          <p:cNvSpPr>
            <a:spLocks noGrp="1"/>
          </p:cNvSpPr>
          <p:nvPr>
            <p:ph idx="1"/>
          </p:nvPr>
        </p:nvSpPr>
        <p:spPr/>
        <p:txBody>
          <a:bodyPr>
            <a:noAutofit/>
          </a:bodyPr>
          <a:lstStyle/>
          <a:p>
            <a:r>
              <a:rPr lang="en-US" dirty="0"/>
              <a:t>The dataset contains 1034 records of heights and weights for some current and recent Major League Baseball (MLB) Players</a:t>
            </a:r>
          </a:p>
          <a:p>
            <a:pPr lvl="1"/>
            <a:r>
              <a:rPr lang="en-US" dirty="0"/>
              <a:t>01a_data.txt</a:t>
            </a:r>
          </a:p>
          <a:p>
            <a:r>
              <a:rPr lang="en-US" dirty="0"/>
              <a:t>Variables</a:t>
            </a:r>
          </a:p>
          <a:p>
            <a:pPr lvl="1"/>
            <a:r>
              <a:rPr lang="en-US" dirty="0"/>
              <a:t>Name</a:t>
            </a:r>
          </a:p>
          <a:p>
            <a:pPr lvl="1"/>
            <a:r>
              <a:rPr lang="en-US" dirty="0"/>
              <a:t>Team</a:t>
            </a:r>
          </a:p>
          <a:p>
            <a:pPr lvl="1"/>
            <a:r>
              <a:rPr lang="en-US" dirty="0"/>
              <a:t>Position</a:t>
            </a:r>
          </a:p>
          <a:p>
            <a:pPr lvl="1"/>
            <a:r>
              <a:rPr lang="en-US" dirty="0"/>
              <a:t>Height </a:t>
            </a:r>
          </a:p>
          <a:p>
            <a:pPr lvl="1"/>
            <a:r>
              <a:rPr lang="en-US" dirty="0"/>
              <a:t>Age</a:t>
            </a:r>
          </a:p>
          <a:p>
            <a:pPr lvl="1"/>
            <a:r>
              <a:rPr lang="en-US" dirty="0"/>
              <a:t>Weight (dependent variable)</a:t>
            </a:r>
          </a:p>
        </p:txBody>
      </p:sp>
      <p:pic>
        <p:nvPicPr>
          <p:cNvPr id="5" name="Picture 4">
            <a:extLst>
              <a:ext uri="{FF2B5EF4-FFF2-40B4-BE49-F238E27FC236}">
                <a16:creationId xmlns:a16="http://schemas.microsoft.com/office/drawing/2014/main" id="{E4620897-CB7E-4062-AA8F-5CCABA6ADD00}"/>
              </a:ext>
            </a:extLst>
          </p:cNvPr>
          <p:cNvPicPr>
            <a:picLocks noChangeAspect="1"/>
          </p:cNvPicPr>
          <p:nvPr/>
        </p:nvPicPr>
        <p:blipFill>
          <a:blip r:embed="rId2"/>
          <a:stretch>
            <a:fillRect/>
          </a:stretch>
        </p:blipFill>
        <p:spPr>
          <a:xfrm>
            <a:off x="7046912" y="3510480"/>
            <a:ext cx="3861911" cy="2323624"/>
          </a:xfrm>
          <a:prstGeom prst="rect">
            <a:avLst/>
          </a:prstGeom>
        </p:spPr>
      </p:pic>
    </p:spTree>
    <p:extLst>
      <p:ext uri="{BB962C8B-B14F-4D97-AF65-F5344CB8AC3E}">
        <p14:creationId xmlns:p14="http://schemas.microsoft.com/office/powerpoint/2010/main" val="3121460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681B58-F080-4CA7-821A-9D40FCC724A5}"/>
              </a:ext>
            </a:extLst>
          </p:cNvPr>
          <p:cNvPicPr>
            <a:picLocks noChangeAspect="1"/>
          </p:cNvPicPr>
          <p:nvPr/>
        </p:nvPicPr>
        <p:blipFill>
          <a:blip r:embed="rId2"/>
          <a:stretch>
            <a:fillRect/>
          </a:stretch>
        </p:blipFill>
        <p:spPr>
          <a:xfrm>
            <a:off x="2805974" y="2848110"/>
            <a:ext cx="6978968" cy="2064544"/>
          </a:xfrm>
          <a:prstGeom prst="rect">
            <a:avLst/>
          </a:prstGeom>
        </p:spPr>
      </p:pic>
      <p:sp>
        <p:nvSpPr>
          <p:cNvPr id="2" name="Title 1">
            <a:extLst>
              <a:ext uri="{FF2B5EF4-FFF2-40B4-BE49-F238E27FC236}">
                <a16:creationId xmlns:a16="http://schemas.microsoft.com/office/drawing/2014/main" id="{45143198-0D03-44BD-8CDF-967CA3308F8C}"/>
              </a:ext>
            </a:extLst>
          </p:cNvPr>
          <p:cNvSpPr>
            <a:spLocks noGrp="1"/>
          </p:cNvSpPr>
          <p:nvPr>
            <p:ph type="title"/>
          </p:nvPr>
        </p:nvSpPr>
        <p:spPr/>
        <p:txBody>
          <a:bodyPr/>
          <a:lstStyle/>
          <a:p>
            <a:r>
              <a:rPr lang="en-US" dirty="0"/>
              <a:t>Exploring and Preparing the Data</a:t>
            </a:r>
          </a:p>
        </p:txBody>
      </p:sp>
      <p:sp>
        <p:nvSpPr>
          <p:cNvPr id="3" name="Content Placeholder 2">
            <a:extLst>
              <a:ext uri="{FF2B5EF4-FFF2-40B4-BE49-F238E27FC236}">
                <a16:creationId xmlns:a16="http://schemas.microsoft.com/office/drawing/2014/main" id="{B06D8708-66E7-4C75-85DA-7C711DD54837}"/>
              </a:ext>
            </a:extLst>
          </p:cNvPr>
          <p:cNvSpPr>
            <a:spLocks noGrp="1"/>
          </p:cNvSpPr>
          <p:nvPr>
            <p:ph idx="1"/>
          </p:nvPr>
        </p:nvSpPr>
        <p:spPr/>
        <p:txBody>
          <a:bodyPr>
            <a:noAutofit/>
          </a:bodyPr>
          <a:lstStyle/>
          <a:p>
            <a:r>
              <a:rPr lang="en-US" dirty="0"/>
              <a:t>The dependent variable Weight is somewhat right-skewed</a:t>
            </a:r>
          </a:p>
        </p:txBody>
      </p:sp>
      <p:pic>
        <p:nvPicPr>
          <p:cNvPr id="10" name="Picture 9">
            <a:extLst>
              <a:ext uri="{FF2B5EF4-FFF2-40B4-BE49-F238E27FC236}">
                <a16:creationId xmlns:a16="http://schemas.microsoft.com/office/drawing/2014/main" id="{2E28B308-7F19-9368-4E89-5809B2A8F616}"/>
              </a:ext>
            </a:extLst>
          </p:cNvPr>
          <p:cNvPicPr>
            <a:picLocks noChangeAspect="1"/>
          </p:cNvPicPr>
          <p:nvPr/>
        </p:nvPicPr>
        <p:blipFill>
          <a:blip r:embed="rId3"/>
          <a:stretch>
            <a:fillRect/>
          </a:stretch>
        </p:blipFill>
        <p:spPr>
          <a:xfrm>
            <a:off x="7392867" y="4009890"/>
            <a:ext cx="3246401" cy="2089585"/>
          </a:xfrm>
          <a:prstGeom prst="rect">
            <a:avLst/>
          </a:prstGeom>
        </p:spPr>
      </p:pic>
    </p:spTree>
    <p:extLst>
      <p:ext uri="{BB962C8B-B14F-4D97-AF65-F5344CB8AC3E}">
        <p14:creationId xmlns:p14="http://schemas.microsoft.com/office/powerpoint/2010/main" val="1421634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3198-0D03-44BD-8CDF-967CA3308F8C}"/>
              </a:ext>
            </a:extLst>
          </p:cNvPr>
          <p:cNvSpPr>
            <a:spLocks noGrp="1"/>
          </p:cNvSpPr>
          <p:nvPr>
            <p:ph type="title"/>
          </p:nvPr>
        </p:nvSpPr>
        <p:spPr/>
        <p:txBody>
          <a:bodyPr/>
          <a:lstStyle/>
          <a:p>
            <a:r>
              <a:rPr lang="en-US" dirty="0"/>
              <a:t>Exploring and Preparing the Data</a:t>
            </a:r>
          </a:p>
        </p:txBody>
      </p:sp>
      <p:sp>
        <p:nvSpPr>
          <p:cNvPr id="3" name="Content Placeholder 2">
            <a:extLst>
              <a:ext uri="{FF2B5EF4-FFF2-40B4-BE49-F238E27FC236}">
                <a16:creationId xmlns:a16="http://schemas.microsoft.com/office/drawing/2014/main" id="{B06D8708-66E7-4C75-85DA-7C711DD54837}"/>
              </a:ext>
            </a:extLst>
          </p:cNvPr>
          <p:cNvSpPr>
            <a:spLocks noGrp="1"/>
          </p:cNvSpPr>
          <p:nvPr>
            <p:ph idx="1"/>
          </p:nvPr>
        </p:nvSpPr>
        <p:spPr/>
        <p:txBody>
          <a:bodyPr>
            <a:noAutofit/>
          </a:bodyPr>
          <a:lstStyle/>
          <a:p>
            <a:r>
              <a:rPr lang="en-US" dirty="0"/>
              <a:t>Paris plot</a:t>
            </a:r>
          </a:p>
          <a:p>
            <a:pPr lvl="1"/>
            <a:r>
              <a:rPr lang="en-US" dirty="0"/>
              <a:t>Matrix of scatterplots</a:t>
            </a:r>
          </a:p>
        </p:txBody>
      </p:sp>
      <p:pic>
        <p:nvPicPr>
          <p:cNvPr id="5" name="Picture 4">
            <a:extLst>
              <a:ext uri="{FF2B5EF4-FFF2-40B4-BE49-F238E27FC236}">
                <a16:creationId xmlns:a16="http://schemas.microsoft.com/office/drawing/2014/main" id="{E5DF12C6-9785-6D46-D79E-0BC71C517B2E}"/>
              </a:ext>
            </a:extLst>
          </p:cNvPr>
          <p:cNvPicPr>
            <a:picLocks noChangeAspect="1"/>
          </p:cNvPicPr>
          <p:nvPr/>
        </p:nvPicPr>
        <p:blipFill>
          <a:blip r:embed="rId3"/>
          <a:stretch>
            <a:fillRect/>
          </a:stretch>
        </p:blipFill>
        <p:spPr>
          <a:xfrm>
            <a:off x="4004129" y="3086104"/>
            <a:ext cx="4183742" cy="2958340"/>
          </a:xfrm>
          <a:prstGeom prst="rect">
            <a:avLst/>
          </a:prstGeom>
        </p:spPr>
      </p:pic>
    </p:spTree>
    <p:extLst>
      <p:ext uri="{BB962C8B-B14F-4D97-AF65-F5344CB8AC3E}">
        <p14:creationId xmlns:p14="http://schemas.microsoft.com/office/powerpoint/2010/main" val="4018592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86AB-6C13-4903-8F22-9C5D24B2A7BB}"/>
              </a:ext>
            </a:extLst>
          </p:cNvPr>
          <p:cNvSpPr>
            <a:spLocks noGrp="1"/>
          </p:cNvSpPr>
          <p:nvPr>
            <p:ph type="title"/>
          </p:nvPr>
        </p:nvSpPr>
        <p:spPr/>
        <p:txBody>
          <a:bodyPr/>
          <a:lstStyle/>
          <a:p>
            <a:r>
              <a:rPr lang="en-US" dirty="0"/>
              <a:t>Exploring and Preparing the Data</a:t>
            </a:r>
          </a:p>
        </p:txBody>
      </p:sp>
      <p:sp>
        <p:nvSpPr>
          <p:cNvPr id="3" name="Content Placeholder 2">
            <a:extLst>
              <a:ext uri="{FF2B5EF4-FFF2-40B4-BE49-F238E27FC236}">
                <a16:creationId xmlns:a16="http://schemas.microsoft.com/office/drawing/2014/main" id="{838FD952-7900-4F48-B641-A47E30E0DBD3}"/>
              </a:ext>
            </a:extLst>
          </p:cNvPr>
          <p:cNvSpPr>
            <a:spLocks noGrp="1"/>
          </p:cNvSpPr>
          <p:nvPr>
            <p:ph idx="1"/>
          </p:nvPr>
        </p:nvSpPr>
        <p:spPr/>
        <p:txBody>
          <a:bodyPr/>
          <a:lstStyle/>
          <a:p>
            <a:r>
              <a:rPr lang="en-US" dirty="0"/>
              <a:t>Potential predictors (2 numerical and 2 categorical)</a:t>
            </a:r>
          </a:p>
          <a:p>
            <a:pPr lvl="1"/>
            <a:r>
              <a:rPr lang="en-US" dirty="0"/>
              <a:t>Team (30 unique values)</a:t>
            </a:r>
          </a:p>
          <a:p>
            <a:pPr lvl="1"/>
            <a:r>
              <a:rPr lang="en-US" dirty="0"/>
              <a:t>Position (9 unique values)</a:t>
            </a:r>
          </a:p>
          <a:p>
            <a:pPr lvl="1"/>
            <a:r>
              <a:rPr lang="en-US" dirty="0"/>
              <a:t>Hight</a:t>
            </a:r>
          </a:p>
          <a:p>
            <a:pPr lvl="1"/>
            <a:r>
              <a:rPr lang="en-US" dirty="0"/>
              <a:t>Age</a:t>
            </a:r>
          </a:p>
        </p:txBody>
      </p:sp>
      <p:pic>
        <p:nvPicPr>
          <p:cNvPr id="6" name="Picture 5">
            <a:extLst>
              <a:ext uri="{FF2B5EF4-FFF2-40B4-BE49-F238E27FC236}">
                <a16:creationId xmlns:a16="http://schemas.microsoft.com/office/drawing/2014/main" id="{0E95C3E6-3BE2-40AE-A0F7-837496CC2384}"/>
              </a:ext>
            </a:extLst>
          </p:cNvPr>
          <p:cNvPicPr>
            <a:picLocks noChangeAspect="1"/>
          </p:cNvPicPr>
          <p:nvPr/>
        </p:nvPicPr>
        <p:blipFill>
          <a:blip r:embed="rId2"/>
          <a:stretch>
            <a:fillRect/>
          </a:stretch>
        </p:blipFill>
        <p:spPr>
          <a:xfrm>
            <a:off x="4631109" y="3597165"/>
            <a:ext cx="4663440" cy="2412683"/>
          </a:xfrm>
          <a:prstGeom prst="rect">
            <a:avLst/>
          </a:prstGeom>
        </p:spPr>
      </p:pic>
    </p:spTree>
    <p:extLst>
      <p:ext uri="{BB962C8B-B14F-4D97-AF65-F5344CB8AC3E}">
        <p14:creationId xmlns:p14="http://schemas.microsoft.com/office/powerpoint/2010/main" val="2376424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4B62E-2C51-460C-931C-CFEA5C5D1949}"/>
              </a:ext>
            </a:extLst>
          </p:cNvPr>
          <p:cNvSpPr>
            <a:spLocks noGrp="1"/>
          </p:cNvSpPr>
          <p:nvPr>
            <p:ph type="title"/>
          </p:nvPr>
        </p:nvSpPr>
        <p:spPr/>
        <p:txBody>
          <a:bodyPr/>
          <a:lstStyle/>
          <a:p>
            <a:r>
              <a:rPr lang="en-US" dirty="0"/>
              <a:t>Exploring Relationships among Features - the Correlation Matrix</a:t>
            </a:r>
          </a:p>
        </p:txBody>
      </p:sp>
      <p:sp>
        <p:nvSpPr>
          <p:cNvPr id="3" name="Content Placeholder 2">
            <a:extLst>
              <a:ext uri="{FF2B5EF4-FFF2-40B4-BE49-F238E27FC236}">
                <a16:creationId xmlns:a16="http://schemas.microsoft.com/office/drawing/2014/main" id="{A3FBE141-2600-4D8E-8634-8DC9F3B38520}"/>
              </a:ext>
            </a:extLst>
          </p:cNvPr>
          <p:cNvSpPr>
            <a:spLocks noGrp="1"/>
          </p:cNvSpPr>
          <p:nvPr>
            <p:ph idx="1"/>
          </p:nvPr>
        </p:nvSpPr>
        <p:spPr/>
        <p:txBody>
          <a:bodyPr/>
          <a:lstStyle/>
          <a:p>
            <a:r>
              <a:rPr lang="en-US" dirty="0"/>
              <a:t>Examining the independence of potential predictors and dependent variable </a:t>
            </a:r>
          </a:p>
          <a:p>
            <a:r>
              <a:rPr lang="en-US" dirty="0"/>
              <a:t>Multi-collinearity</a:t>
            </a:r>
          </a:p>
          <a:p>
            <a:pPr lvl="1"/>
            <a:r>
              <a:rPr lang="en-US" dirty="0"/>
              <a:t>Two predictors are highly correlated – both provide almost the same information</a:t>
            </a:r>
          </a:p>
          <a:p>
            <a:pPr lvl="1"/>
            <a:r>
              <a:rPr lang="en-US" dirty="0"/>
              <a:t>Common practice is to delete one of them in the model</a:t>
            </a:r>
          </a:p>
          <a:p>
            <a:r>
              <a:rPr lang="en-US" dirty="0"/>
              <a:t>Two numerical predictors</a:t>
            </a:r>
          </a:p>
          <a:p>
            <a:pPr lvl="1"/>
            <a:r>
              <a:rPr lang="en-US" dirty="0"/>
              <a:t>Height and age: correlation is weak</a:t>
            </a:r>
          </a:p>
          <a:p>
            <a:pPr lvl="1"/>
            <a:r>
              <a:rPr lang="en-US" dirty="0"/>
              <a:t>No multi-collinearity problem</a:t>
            </a:r>
          </a:p>
          <a:p>
            <a:pPr lvl="1"/>
            <a:endParaRPr lang="en-US" dirty="0"/>
          </a:p>
        </p:txBody>
      </p:sp>
      <p:pic>
        <p:nvPicPr>
          <p:cNvPr id="5" name="Picture 4">
            <a:extLst>
              <a:ext uri="{FF2B5EF4-FFF2-40B4-BE49-F238E27FC236}">
                <a16:creationId xmlns:a16="http://schemas.microsoft.com/office/drawing/2014/main" id="{E1C5A8B4-478A-4EDA-AD10-7ABFF11C8146}"/>
              </a:ext>
            </a:extLst>
          </p:cNvPr>
          <p:cNvPicPr>
            <a:picLocks noChangeAspect="1"/>
          </p:cNvPicPr>
          <p:nvPr/>
        </p:nvPicPr>
        <p:blipFill>
          <a:blip r:embed="rId2"/>
          <a:stretch>
            <a:fillRect/>
          </a:stretch>
        </p:blipFill>
        <p:spPr>
          <a:xfrm>
            <a:off x="3346513" y="5310392"/>
            <a:ext cx="2663666" cy="647700"/>
          </a:xfrm>
          <a:prstGeom prst="rect">
            <a:avLst/>
          </a:prstGeom>
        </p:spPr>
      </p:pic>
    </p:spTree>
    <p:extLst>
      <p:ext uri="{BB962C8B-B14F-4D97-AF65-F5344CB8AC3E}">
        <p14:creationId xmlns:p14="http://schemas.microsoft.com/office/powerpoint/2010/main" val="1771370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4B62E-2C51-460C-931C-CFEA5C5D1949}"/>
              </a:ext>
            </a:extLst>
          </p:cNvPr>
          <p:cNvSpPr>
            <a:spLocks noGrp="1"/>
          </p:cNvSpPr>
          <p:nvPr>
            <p:ph type="title"/>
          </p:nvPr>
        </p:nvSpPr>
        <p:spPr/>
        <p:txBody>
          <a:bodyPr/>
          <a:lstStyle/>
          <a:p>
            <a:r>
              <a:rPr lang="en-US" dirty="0"/>
              <a:t>Exploring Relationships among Features - the Correlation Matrix</a:t>
            </a:r>
          </a:p>
        </p:txBody>
      </p:sp>
      <p:sp>
        <p:nvSpPr>
          <p:cNvPr id="3" name="Content Placeholder 2">
            <a:extLst>
              <a:ext uri="{FF2B5EF4-FFF2-40B4-BE49-F238E27FC236}">
                <a16:creationId xmlns:a16="http://schemas.microsoft.com/office/drawing/2014/main" id="{A3FBE141-2600-4D8E-8634-8DC9F3B38520}"/>
              </a:ext>
            </a:extLst>
          </p:cNvPr>
          <p:cNvSpPr>
            <a:spLocks noGrp="1"/>
          </p:cNvSpPr>
          <p:nvPr>
            <p:ph idx="1"/>
          </p:nvPr>
        </p:nvSpPr>
        <p:spPr/>
        <p:txBody>
          <a:bodyPr>
            <a:normAutofit/>
          </a:bodyPr>
          <a:lstStyle/>
          <a:p>
            <a:r>
              <a:rPr lang="en-US" dirty="0"/>
              <a:t>Multi-collinearity and VIF (variance inflation factor)</a:t>
            </a:r>
          </a:p>
          <a:p>
            <a:pPr lvl="1"/>
            <a:r>
              <a:rPr lang="en-US" dirty="0"/>
              <a:t>The amount of artificial inflation of the variance due to multicollinearity of the covariates</a:t>
            </a:r>
          </a:p>
          <a:p>
            <a:pPr lvl="1"/>
            <a:r>
              <a:rPr lang="en-US" dirty="0" err="1"/>
              <a:t>VIF</a:t>
            </a:r>
            <a:r>
              <a:rPr lang="en-US" baseline="-25000" dirty="0" err="1"/>
              <a:t>k</a:t>
            </a:r>
            <a:r>
              <a:rPr lang="en-US" dirty="0"/>
              <a:t> ∼ 1 implies that there is no multicollinearity</a:t>
            </a:r>
          </a:p>
          <a:p>
            <a:pPr lvl="1"/>
            <a:r>
              <a:rPr lang="en-US" dirty="0" err="1"/>
              <a:t>VIF</a:t>
            </a:r>
            <a:r>
              <a:rPr lang="en-US" baseline="-25000" dirty="0" err="1"/>
              <a:t>k</a:t>
            </a:r>
            <a:r>
              <a:rPr lang="en-US" dirty="0"/>
              <a:t> &gt; 4 suggests potential multicollinearity</a:t>
            </a:r>
          </a:p>
          <a:p>
            <a:pPr lvl="1"/>
            <a:r>
              <a:rPr lang="en-US" dirty="0" err="1"/>
              <a:t>VIF</a:t>
            </a:r>
            <a:r>
              <a:rPr lang="en-US" baseline="-25000" dirty="0" err="1"/>
              <a:t>k</a:t>
            </a:r>
            <a:r>
              <a:rPr lang="en-US" dirty="0"/>
              <a:t> &gt; 10 suggests serious multicollinearity</a:t>
            </a:r>
          </a:p>
          <a:p>
            <a:r>
              <a:rPr lang="en-US" dirty="0"/>
              <a:t>Multi-collinearity and feature-selection in high-dimensional data</a:t>
            </a:r>
          </a:p>
          <a:p>
            <a:pPr lvl="1"/>
            <a:r>
              <a:rPr lang="en-US" dirty="0"/>
              <a:t>When n ≥ k, use the VIF (n: observations, k: features)</a:t>
            </a:r>
          </a:p>
          <a:p>
            <a:pPr lvl="1"/>
            <a:r>
              <a:rPr lang="en-US" dirty="0"/>
              <a:t>When n ≤ k, solutions include dimension reduction (PCA) and feature selection (pairwise correlation, subset regression)</a:t>
            </a:r>
          </a:p>
        </p:txBody>
      </p:sp>
      <p:pic>
        <p:nvPicPr>
          <p:cNvPr id="7" name="Picture 6">
            <a:extLst>
              <a:ext uri="{FF2B5EF4-FFF2-40B4-BE49-F238E27FC236}">
                <a16:creationId xmlns:a16="http://schemas.microsoft.com/office/drawing/2014/main" id="{2E5F0BF4-0959-43B7-A441-A141AEBF3495}"/>
              </a:ext>
            </a:extLst>
          </p:cNvPr>
          <p:cNvPicPr>
            <a:picLocks noChangeAspect="1"/>
          </p:cNvPicPr>
          <p:nvPr/>
        </p:nvPicPr>
        <p:blipFill>
          <a:blip r:embed="rId3"/>
          <a:stretch>
            <a:fillRect/>
          </a:stretch>
        </p:blipFill>
        <p:spPr>
          <a:xfrm>
            <a:off x="3171385" y="5869559"/>
            <a:ext cx="3100864" cy="364331"/>
          </a:xfrm>
          <a:prstGeom prst="rect">
            <a:avLst/>
          </a:prstGeom>
        </p:spPr>
      </p:pic>
    </p:spTree>
    <p:extLst>
      <p:ext uri="{BB962C8B-B14F-4D97-AF65-F5344CB8AC3E}">
        <p14:creationId xmlns:p14="http://schemas.microsoft.com/office/powerpoint/2010/main" val="2295809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DCDE9-235C-484B-9D2B-A30195C8DB00}"/>
              </a:ext>
            </a:extLst>
          </p:cNvPr>
          <p:cNvSpPr>
            <a:spLocks noGrp="1"/>
          </p:cNvSpPr>
          <p:nvPr>
            <p:ph type="title"/>
          </p:nvPr>
        </p:nvSpPr>
        <p:spPr/>
        <p:txBody>
          <a:bodyPr/>
          <a:lstStyle/>
          <a:p>
            <a:r>
              <a:rPr lang="en-US" dirty="0"/>
              <a:t>Visualizing Relationships among Features - the Scatterplot Matrix</a:t>
            </a:r>
          </a:p>
        </p:txBody>
      </p:sp>
      <p:sp>
        <p:nvSpPr>
          <p:cNvPr id="3" name="Content Placeholder 2">
            <a:extLst>
              <a:ext uri="{FF2B5EF4-FFF2-40B4-BE49-F238E27FC236}">
                <a16:creationId xmlns:a16="http://schemas.microsoft.com/office/drawing/2014/main" id="{20F97A6D-3D63-4910-905B-F3213C9ADDA3}"/>
              </a:ext>
            </a:extLst>
          </p:cNvPr>
          <p:cNvSpPr>
            <a:spLocks noGrp="1"/>
          </p:cNvSpPr>
          <p:nvPr>
            <p:ph idx="1"/>
          </p:nvPr>
        </p:nvSpPr>
        <p:spPr/>
        <p:txBody>
          <a:bodyPr/>
          <a:lstStyle/>
          <a:p>
            <a:r>
              <a:rPr lang="en-US" dirty="0"/>
              <a:t>Visualize pairwise correlations</a:t>
            </a:r>
          </a:p>
          <a:p>
            <a:pPr lvl="1"/>
            <a:r>
              <a:rPr lang="en-US" dirty="0"/>
              <a:t>Height and weight are positively and strongly correlated</a:t>
            </a:r>
          </a:p>
          <a:p>
            <a:pPr lvl="1"/>
            <a:r>
              <a:rPr lang="en-US" dirty="0"/>
              <a:t>Age and height, age and weight are very weak</a:t>
            </a:r>
          </a:p>
        </p:txBody>
      </p:sp>
      <p:pic>
        <p:nvPicPr>
          <p:cNvPr id="5" name="Picture 4">
            <a:extLst>
              <a:ext uri="{FF2B5EF4-FFF2-40B4-BE49-F238E27FC236}">
                <a16:creationId xmlns:a16="http://schemas.microsoft.com/office/drawing/2014/main" id="{A9E96631-B2E0-4183-A6B2-934AE85F0643}"/>
              </a:ext>
            </a:extLst>
          </p:cNvPr>
          <p:cNvPicPr>
            <a:picLocks noChangeAspect="1"/>
          </p:cNvPicPr>
          <p:nvPr/>
        </p:nvPicPr>
        <p:blipFill>
          <a:blip r:embed="rId3"/>
          <a:stretch>
            <a:fillRect/>
          </a:stretch>
        </p:blipFill>
        <p:spPr>
          <a:xfrm>
            <a:off x="2931567" y="3511392"/>
            <a:ext cx="3782854" cy="2693194"/>
          </a:xfrm>
          <a:prstGeom prst="rect">
            <a:avLst/>
          </a:prstGeom>
        </p:spPr>
      </p:pic>
      <p:pic>
        <p:nvPicPr>
          <p:cNvPr id="7" name="Picture 6">
            <a:extLst>
              <a:ext uri="{FF2B5EF4-FFF2-40B4-BE49-F238E27FC236}">
                <a16:creationId xmlns:a16="http://schemas.microsoft.com/office/drawing/2014/main" id="{0E55631E-B940-4831-B1F5-AA48D6E72E7D}"/>
              </a:ext>
            </a:extLst>
          </p:cNvPr>
          <p:cNvPicPr>
            <a:picLocks noChangeAspect="1"/>
          </p:cNvPicPr>
          <p:nvPr/>
        </p:nvPicPr>
        <p:blipFill>
          <a:blip r:embed="rId4"/>
          <a:stretch>
            <a:fillRect/>
          </a:stretch>
        </p:blipFill>
        <p:spPr>
          <a:xfrm>
            <a:off x="7214994" y="3492818"/>
            <a:ext cx="3789045" cy="2711768"/>
          </a:xfrm>
          <a:prstGeom prst="rect">
            <a:avLst/>
          </a:prstGeom>
        </p:spPr>
      </p:pic>
    </p:spTree>
    <p:extLst>
      <p:ext uri="{BB962C8B-B14F-4D97-AF65-F5344CB8AC3E}">
        <p14:creationId xmlns:p14="http://schemas.microsoft.com/office/powerpoint/2010/main" val="587503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DCDE9-235C-484B-9D2B-A30195C8DB00}"/>
              </a:ext>
            </a:extLst>
          </p:cNvPr>
          <p:cNvSpPr>
            <a:spLocks noGrp="1"/>
          </p:cNvSpPr>
          <p:nvPr>
            <p:ph type="title"/>
          </p:nvPr>
        </p:nvSpPr>
        <p:spPr/>
        <p:txBody>
          <a:bodyPr/>
          <a:lstStyle/>
          <a:p>
            <a:r>
              <a:rPr lang="en-US" dirty="0"/>
              <a:t>Training a Model on the Data</a:t>
            </a:r>
          </a:p>
        </p:txBody>
      </p:sp>
      <p:sp>
        <p:nvSpPr>
          <p:cNvPr id="3" name="Content Placeholder 2">
            <a:extLst>
              <a:ext uri="{FF2B5EF4-FFF2-40B4-BE49-F238E27FC236}">
                <a16:creationId xmlns:a16="http://schemas.microsoft.com/office/drawing/2014/main" id="{20F97A6D-3D63-4910-905B-F3213C9ADDA3}"/>
              </a:ext>
            </a:extLst>
          </p:cNvPr>
          <p:cNvSpPr>
            <a:spLocks noGrp="1"/>
          </p:cNvSpPr>
          <p:nvPr>
            <p:ph idx="1"/>
          </p:nvPr>
        </p:nvSpPr>
        <p:spPr/>
        <p:txBody>
          <a:bodyPr/>
          <a:lstStyle/>
          <a:p>
            <a:r>
              <a:rPr lang="en-US" dirty="0"/>
              <a:t>Use the function </a:t>
            </a:r>
            <a:r>
              <a:rPr lang="en-US" dirty="0" err="1"/>
              <a:t>lm</a:t>
            </a:r>
            <a:r>
              <a:rPr lang="en-US" dirty="0"/>
              <a:t>() to model linear relationship</a:t>
            </a:r>
          </a:p>
          <a:p>
            <a:pPr lvl="1"/>
            <a:r>
              <a:rPr lang="en-US" dirty="0"/>
              <a:t>Predictor coefficient: for every one unit change in each predictor variable, there is a constant change in the outcome, positive or negative</a:t>
            </a:r>
          </a:p>
          <a:p>
            <a:pPr lvl="1"/>
            <a:r>
              <a:rPr lang="en-US" dirty="0"/>
              <a:t>Categorical variables are included as N-1 dummy variables</a:t>
            </a:r>
          </a:p>
        </p:txBody>
      </p:sp>
      <p:pic>
        <p:nvPicPr>
          <p:cNvPr id="6" name="Picture 5">
            <a:extLst>
              <a:ext uri="{FF2B5EF4-FFF2-40B4-BE49-F238E27FC236}">
                <a16:creationId xmlns:a16="http://schemas.microsoft.com/office/drawing/2014/main" id="{34589498-E53F-4216-BB74-CC5BE449D055}"/>
              </a:ext>
            </a:extLst>
          </p:cNvPr>
          <p:cNvPicPr>
            <a:picLocks noChangeAspect="1"/>
          </p:cNvPicPr>
          <p:nvPr/>
        </p:nvPicPr>
        <p:blipFill>
          <a:blip r:embed="rId3"/>
          <a:stretch>
            <a:fillRect/>
          </a:stretch>
        </p:blipFill>
        <p:spPr>
          <a:xfrm>
            <a:off x="3203574" y="3779593"/>
            <a:ext cx="7686675" cy="2621756"/>
          </a:xfrm>
          <a:prstGeom prst="rect">
            <a:avLst/>
          </a:prstGeom>
        </p:spPr>
      </p:pic>
      <p:sp>
        <p:nvSpPr>
          <p:cNvPr id="5" name="Rectangle: Rounded Corners 4">
            <a:extLst>
              <a:ext uri="{FF2B5EF4-FFF2-40B4-BE49-F238E27FC236}">
                <a16:creationId xmlns:a16="http://schemas.microsoft.com/office/drawing/2014/main" id="{12FA25E6-48AA-4CDB-839F-2DCD0ABF7132}"/>
              </a:ext>
            </a:extLst>
          </p:cNvPr>
          <p:cNvSpPr/>
          <p:nvPr/>
        </p:nvSpPr>
        <p:spPr>
          <a:xfrm>
            <a:off x="3234055" y="3759272"/>
            <a:ext cx="1663066" cy="132007"/>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B986422-4EA6-4BDF-B087-4C872950F321}"/>
              </a:ext>
            </a:extLst>
          </p:cNvPr>
          <p:cNvCxnSpPr>
            <a:cxnSpLocks/>
            <a:stCxn id="5" idx="3"/>
            <a:endCxn id="8" idx="1"/>
          </p:cNvCxnSpPr>
          <p:nvPr/>
        </p:nvCxnSpPr>
        <p:spPr>
          <a:xfrm>
            <a:off x="4897121" y="3825276"/>
            <a:ext cx="1942149" cy="135579"/>
          </a:xfrm>
          <a:prstGeom prst="straightConnector1">
            <a:avLst/>
          </a:prstGeom>
          <a:ln w="63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10E9493-15B3-42FF-99E2-F9F4A576A7D1}"/>
              </a:ext>
            </a:extLst>
          </p:cNvPr>
          <p:cNvSpPr txBox="1"/>
          <p:nvPr/>
        </p:nvSpPr>
        <p:spPr>
          <a:xfrm>
            <a:off x="6839270" y="3699245"/>
            <a:ext cx="2304730" cy="523220"/>
          </a:xfrm>
          <a:prstGeom prst="rect">
            <a:avLst/>
          </a:prstGeom>
          <a:noFill/>
        </p:spPr>
        <p:txBody>
          <a:bodyPr wrap="square">
            <a:spAutoFit/>
          </a:bodyPr>
          <a:lstStyle/>
          <a:p>
            <a:r>
              <a:rPr lang="en-US" sz="1400" dirty="0"/>
              <a:t>model linear relationship on entire dataset</a:t>
            </a:r>
          </a:p>
        </p:txBody>
      </p:sp>
    </p:spTree>
    <p:extLst>
      <p:ext uri="{BB962C8B-B14F-4D97-AF65-F5344CB8AC3E}">
        <p14:creationId xmlns:p14="http://schemas.microsoft.com/office/powerpoint/2010/main" val="2107103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A7DE-9931-46C4-9ADD-13D11664F76C}"/>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576C1392-A698-47ED-89D6-84E1844226A0}"/>
              </a:ext>
            </a:extLst>
          </p:cNvPr>
          <p:cNvSpPr>
            <a:spLocks noGrp="1"/>
          </p:cNvSpPr>
          <p:nvPr>
            <p:ph idx="1"/>
          </p:nvPr>
        </p:nvSpPr>
        <p:spPr/>
        <p:txBody>
          <a:bodyPr>
            <a:normAutofit/>
          </a:bodyPr>
          <a:lstStyle/>
          <a:p>
            <a:r>
              <a:rPr lang="en-US" dirty="0"/>
              <a:t>Regression is for predicting numeric data</a:t>
            </a:r>
          </a:p>
          <a:p>
            <a:r>
              <a:rPr lang="en-US" dirty="0"/>
              <a:t>Predictive power of multiple linear regression</a:t>
            </a:r>
          </a:p>
          <a:p>
            <a:r>
              <a:rPr lang="en-US" dirty="0"/>
              <a:t>Regression modeling assumptions</a:t>
            </a:r>
          </a:p>
          <a:p>
            <a:r>
              <a:rPr lang="en-US" dirty="0"/>
              <a:t>The foundation of regression trees and model trees</a:t>
            </a:r>
          </a:p>
          <a:p>
            <a:r>
              <a:rPr lang="en-US" dirty="0"/>
              <a:t>Case-studies</a:t>
            </a:r>
          </a:p>
          <a:p>
            <a:pPr lvl="1"/>
            <a:r>
              <a:rPr lang="en-US" dirty="0"/>
              <a:t>Baseball Players and Heart Attack</a:t>
            </a:r>
          </a:p>
        </p:txBody>
      </p:sp>
    </p:spTree>
    <p:extLst>
      <p:ext uri="{BB962C8B-B14F-4D97-AF65-F5344CB8AC3E}">
        <p14:creationId xmlns:p14="http://schemas.microsoft.com/office/powerpoint/2010/main" val="3285937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ECF4-286F-4DFA-840A-BE6E7F4F084B}"/>
              </a:ext>
            </a:extLst>
          </p:cNvPr>
          <p:cNvSpPr>
            <a:spLocks noGrp="1"/>
          </p:cNvSpPr>
          <p:nvPr>
            <p:ph type="title"/>
          </p:nvPr>
        </p:nvSpPr>
        <p:spPr/>
        <p:txBody>
          <a:bodyPr/>
          <a:lstStyle/>
          <a:p>
            <a:r>
              <a:rPr lang="en-US" dirty="0"/>
              <a:t>Evaluating Model Performance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01C24A-5BE9-40DC-8F41-0CFA5AFA8ADE}"/>
                  </a:ext>
                </a:extLst>
              </p:cNvPr>
              <p:cNvSpPr>
                <a:spLocks noGrp="1"/>
              </p:cNvSpPr>
              <p:nvPr>
                <p:ph idx="1"/>
              </p:nvPr>
            </p:nvSpPr>
            <p:spPr/>
            <p:txBody>
              <a:bodyPr>
                <a:noAutofit/>
              </a:bodyPr>
              <a:lstStyle/>
              <a:p>
                <a:r>
                  <a:rPr lang="en-US" dirty="0"/>
                  <a:t>Residuals (observed - predicted): </a:t>
                </a:r>
              </a:p>
              <a:p>
                <a:pPr lvl="1"/>
                <a:r>
                  <a:rPr lang="en-US" dirty="0"/>
                  <a:t>min −48.692  and max 73.649</a:t>
                </a:r>
              </a:p>
              <a:p>
                <a:r>
                  <a:rPr lang="en-US" dirty="0"/>
                  <a:t>Coefficients:</a:t>
                </a:r>
              </a:p>
              <a:p>
                <a:pPr lvl="1"/>
                <a:r>
                  <a:rPr lang="en-US" dirty="0"/>
                  <a:t>Asterisks and dots, </a:t>
                </a:r>
                <a:r>
                  <a:rPr lang="en-US" dirty="0" err="1"/>
                  <a:t>Pr</a:t>
                </a:r>
                <a:r>
                  <a:rPr lang="en-US" dirty="0"/>
                  <a:t>(&gt;|t|)</a:t>
                </a:r>
              </a:p>
              <a:p>
                <a:pPr lvl="1"/>
                <a:r>
                  <a:rPr lang="en-US" dirty="0"/>
                  <a:t>Some teams and positions are not significant</a:t>
                </a:r>
              </a:p>
              <a:p>
                <a:pPr lvl="1"/>
                <a:r>
                  <a:rPr lang="en-US" dirty="0"/>
                  <a:t>Age and Height are significant</a:t>
                </a:r>
              </a:p>
              <a:p>
                <a:r>
                  <a:rPr lang="en-US" dirty="0"/>
                  <a:t>R-squared</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𝑈𝑛𝑒𝑥𝑝𝑙𝑎𝑖𝑛𝑒𝑑</m:t>
                        </m:r>
                        <m:r>
                          <a:rPr lang="en-US" b="0" i="1" smtClean="0">
                            <a:latin typeface="Cambria Math" panose="02040503050406030204" pitchFamily="18" charset="0"/>
                          </a:rPr>
                          <m:t> </m:t>
                        </m:r>
                        <m:r>
                          <a:rPr lang="en-US" b="0" i="1" smtClean="0">
                            <a:latin typeface="Cambria Math" panose="02040503050406030204" pitchFamily="18" charset="0"/>
                          </a:rPr>
                          <m:t>𝑉𝑎𝑟𝑖𝑎𝑛𝑐𝑒</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𝑉𝑎𝑟𝑖𝑎𝑛𝑐𝑒</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𝑆𝑆𝑅</m:t>
                        </m:r>
                      </m:num>
                      <m:den>
                        <m:r>
                          <a:rPr lang="en-US" b="0" i="1" smtClean="0">
                            <a:latin typeface="Cambria Math" panose="02040503050406030204" pitchFamily="18" charset="0"/>
                          </a:rPr>
                          <m:t>𝑆𝑆𝑇</m:t>
                        </m:r>
                      </m:den>
                    </m:f>
                  </m:oMath>
                </a14:m>
                <a:endParaRPr lang="en-US" dirty="0"/>
              </a:p>
              <a:p>
                <a:pPr lvl="1"/>
                <a:r>
                  <a:rPr lang="en-US" dirty="0"/>
                  <a:t>What percent in y is explained by included predictors</a:t>
                </a:r>
              </a:p>
              <a:p>
                <a:pPr lvl="1"/>
                <a:r>
                  <a:rPr lang="en-US" dirty="0"/>
                  <a:t>A well-fitted linear regression would have over 70%</a:t>
                </a:r>
              </a:p>
              <a:p>
                <a:pPr lvl="1"/>
                <a:r>
                  <a:rPr lang="en-US" dirty="0"/>
                  <a:t>38.58%, could be improved</a:t>
                </a:r>
              </a:p>
            </p:txBody>
          </p:sp>
        </mc:Choice>
        <mc:Fallback xmlns="">
          <p:sp>
            <p:nvSpPr>
              <p:cNvPr id="3" name="Content Placeholder 2">
                <a:extLst>
                  <a:ext uri="{FF2B5EF4-FFF2-40B4-BE49-F238E27FC236}">
                    <a16:creationId xmlns:a16="http://schemas.microsoft.com/office/drawing/2014/main" id="{7F01C24A-5BE9-40DC-8F41-0CFA5AFA8ADE}"/>
                  </a:ext>
                </a:extLst>
              </p:cNvPr>
              <p:cNvSpPr>
                <a:spLocks noGrp="1" noRot="1" noChangeAspect="1" noMove="1" noResize="1" noEditPoints="1" noAdjustHandles="1" noChangeArrowheads="1" noChangeShapeType="1" noTextEdit="1"/>
              </p:cNvSpPr>
              <p:nvPr>
                <p:ph idx="1"/>
              </p:nvPr>
            </p:nvSpPr>
            <p:spPr>
              <a:blipFill>
                <a:blip r:embed="rId3"/>
                <a:stretch>
                  <a:fillRect l="-142" t="-942" b="-11303"/>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BA8AFA4A-1473-47FF-9D79-4E6E5031278C}"/>
              </a:ext>
            </a:extLst>
          </p:cNvPr>
          <p:cNvPicPr>
            <a:picLocks noChangeAspect="1"/>
          </p:cNvPicPr>
          <p:nvPr/>
        </p:nvPicPr>
        <p:blipFill>
          <a:blip r:embed="rId4"/>
          <a:stretch>
            <a:fillRect/>
          </a:stretch>
        </p:blipFill>
        <p:spPr>
          <a:xfrm>
            <a:off x="8929024" y="1740935"/>
            <a:ext cx="2855119" cy="4562951"/>
          </a:xfrm>
          <a:prstGeom prst="rect">
            <a:avLst/>
          </a:prstGeom>
        </p:spPr>
      </p:pic>
    </p:spTree>
    <p:extLst>
      <p:ext uri="{BB962C8B-B14F-4D97-AF65-F5344CB8AC3E}">
        <p14:creationId xmlns:p14="http://schemas.microsoft.com/office/powerpoint/2010/main" val="2192176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4DF43B-10D5-4320-8375-7A7AD5428898}"/>
              </a:ext>
            </a:extLst>
          </p:cNvPr>
          <p:cNvPicPr>
            <a:picLocks noChangeAspect="1"/>
          </p:cNvPicPr>
          <p:nvPr/>
        </p:nvPicPr>
        <p:blipFill>
          <a:blip r:embed="rId3"/>
          <a:stretch>
            <a:fillRect/>
          </a:stretch>
        </p:blipFill>
        <p:spPr>
          <a:xfrm>
            <a:off x="3509010" y="4093292"/>
            <a:ext cx="3247795" cy="2197886"/>
          </a:xfrm>
          <a:prstGeom prst="rect">
            <a:avLst/>
          </a:prstGeom>
        </p:spPr>
      </p:pic>
      <p:pic>
        <p:nvPicPr>
          <p:cNvPr id="7" name="Picture 6">
            <a:extLst>
              <a:ext uri="{FF2B5EF4-FFF2-40B4-BE49-F238E27FC236}">
                <a16:creationId xmlns:a16="http://schemas.microsoft.com/office/drawing/2014/main" id="{662E8EE4-9505-45BF-8158-044C2FFF9AA1}"/>
              </a:ext>
            </a:extLst>
          </p:cNvPr>
          <p:cNvPicPr>
            <a:picLocks noChangeAspect="1"/>
          </p:cNvPicPr>
          <p:nvPr/>
        </p:nvPicPr>
        <p:blipFill>
          <a:blip r:embed="rId4"/>
          <a:stretch>
            <a:fillRect/>
          </a:stretch>
        </p:blipFill>
        <p:spPr>
          <a:xfrm>
            <a:off x="6847608" y="4093292"/>
            <a:ext cx="3217143" cy="2177143"/>
          </a:xfrm>
          <a:prstGeom prst="rect">
            <a:avLst/>
          </a:prstGeom>
        </p:spPr>
      </p:pic>
      <p:sp>
        <p:nvSpPr>
          <p:cNvPr id="2" name="Title 1">
            <a:extLst>
              <a:ext uri="{FF2B5EF4-FFF2-40B4-BE49-F238E27FC236}">
                <a16:creationId xmlns:a16="http://schemas.microsoft.com/office/drawing/2014/main" id="{03B8FB18-09D0-4550-8E34-4CB58D8EFE25}"/>
              </a:ext>
            </a:extLst>
          </p:cNvPr>
          <p:cNvSpPr>
            <a:spLocks noGrp="1"/>
          </p:cNvSpPr>
          <p:nvPr>
            <p:ph type="title"/>
          </p:nvPr>
        </p:nvSpPr>
        <p:spPr/>
        <p:txBody>
          <a:bodyPr/>
          <a:lstStyle/>
          <a:p>
            <a:r>
              <a:rPr lang="en-US" dirty="0"/>
              <a:t>Evaluating Model Performance</a:t>
            </a:r>
          </a:p>
        </p:txBody>
      </p:sp>
      <p:sp>
        <p:nvSpPr>
          <p:cNvPr id="3" name="Content Placeholder 2">
            <a:extLst>
              <a:ext uri="{FF2B5EF4-FFF2-40B4-BE49-F238E27FC236}">
                <a16:creationId xmlns:a16="http://schemas.microsoft.com/office/drawing/2014/main" id="{501C7E8A-FB17-4522-B917-78D87C060805}"/>
              </a:ext>
            </a:extLst>
          </p:cNvPr>
          <p:cNvSpPr>
            <a:spLocks noGrp="1"/>
          </p:cNvSpPr>
          <p:nvPr>
            <p:ph idx="1"/>
          </p:nvPr>
        </p:nvSpPr>
        <p:spPr/>
        <p:txBody>
          <a:bodyPr/>
          <a:lstStyle/>
          <a:p>
            <a:r>
              <a:rPr lang="en-US" dirty="0"/>
              <a:t>Diagnostic plots</a:t>
            </a:r>
          </a:p>
          <a:p>
            <a:r>
              <a:rPr lang="en-US" dirty="0"/>
              <a:t>Residual vs Fitted</a:t>
            </a:r>
          </a:p>
          <a:p>
            <a:pPr lvl="1"/>
            <a:r>
              <a:rPr lang="en-US" dirty="0"/>
              <a:t>Residual diagnostic plot</a:t>
            </a:r>
          </a:p>
          <a:p>
            <a:r>
              <a:rPr lang="en-US" dirty="0"/>
              <a:t>Normal Q-Q</a:t>
            </a:r>
          </a:p>
          <a:p>
            <a:pPr lvl="1"/>
            <a:r>
              <a:rPr lang="en-US" dirty="0"/>
              <a:t>Normality assumption of the model</a:t>
            </a:r>
          </a:p>
        </p:txBody>
      </p:sp>
      <p:sp>
        <p:nvSpPr>
          <p:cNvPr id="8" name="TextBox 7">
            <a:extLst>
              <a:ext uri="{FF2B5EF4-FFF2-40B4-BE49-F238E27FC236}">
                <a16:creationId xmlns:a16="http://schemas.microsoft.com/office/drawing/2014/main" id="{6D5C68E4-37E8-4C9C-828F-5BC1B009C51B}"/>
              </a:ext>
            </a:extLst>
          </p:cNvPr>
          <p:cNvSpPr txBox="1"/>
          <p:nvPr/>
        </p:nvSpPr>
        <p:spPr>
          <a:xfrm>
            <a:off x="1602898" y="4453571"/>
            <a:ext cx="1972628" cy="738664"/>
          </a:xfrm>
          <a:prstGeom prst="rect">
            <a:avLst/>
          </a:prstGeom>
          <a:noFill/>
        </p:spPr>
        <p:txBody>
          <a:bodyPr wrap="square">
            <a:spAutoFit/>
          </a:bodyPr>
          <a:lstStyle/>
          <a:p>
            <a:pPr marL="0" lvl="1"/>
            <a:r>
              <a:rPr lang="en-US" sz="1400" dirty="0"/>
              <a:t>65, 160 and 237 are relatively far apart from the rest</a:t>
            </a:r>
          </a:p>
        </p:txBody>
      </p:sp>
      <p:sp>
        <p:nvSpPr>
          <p:cNvPr id="9" name="TextBox 8">
            <a:extLst>
              <a:ext uri="{FF2B5EF4-FFF2-40B4-BE49-F238E27FC236}">
                <a16:creationId xmlns:a16="http://schemas.microsoft.com/office/drawing/2014/main" id="{10C5CBD1-DF67-464A-B06B-00CC7A459457}"/>
              </a:ext>
            </a:extLst>
          </p:cNvPr>
          <p:cNvSpPr txBox="1"/>
          <p:nvPr/>
        </p:nvSpPr>
        <p:spPr>
          <a:xfrm>
            <a:off x="10064751" y="4453571"/>
            <a:ext cx="1925319" cy="523220"/>
          </a:xfrm>
          <a:prstGeom prst="rect">
            <a:avLst/>
          </a:prstGeom>
          <a:noFill/>
        </p:spPr>
        <p:txBody>
          <a:bodyPr wrap="square">
            <a:spAutoFit/>
          </a:bodyPr>
          <a:lstStyle/>
          <a:p>
            <a:pPr marL="0" lvl="1"/>
            <a:r>
              <a:rPr lang="en-US" sz="1400" dirty="0"/>
              <a:t>The model is valid in terms of normality</a:t>
            </a:r>
          </a:p>
        </p:txBody>
      </p:sp>
    </p:spTree>
    <p:extLst>
      <p:ext uri="{BB962C8B-B14F-4D97-AF65-F5344CB8AC3E}">
        <p14:creationId xmlns:p14="http://schemas.microsoft.com/office/powerpoint/2010/main" val="317159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8FB18-09D0-4550-8E34-4CB58D8EFE25}"/>
              </a:ext>
            </a:extLst>
          </p:cNvPr>
          <p:cNvSpPr>
            <a:spLocks noGrp="1"/>
          </p:cNvSpPr>
          <p:nvPr>
            <p:ph type="title"/>
          </p:nvPr>
        </p:nvSpPr>
        <p:spPr/>
        <p:txBody>
          <a:bodyPr/>
          <a:lstStyle/>
          <a:p>
            <a:r>
              <a:rPr lang="en-US" dirty="0"/>
              <a:t>Evaluating Model Performance</a:t>
            </a:r>
          </a:p>
        </p:txBody>
      </p:sp>
      <p:sp>
        <p:nvSpPr>
          <p:cNvPr id="3" name="Content Placeholder 2">
            <a:extLst>
              <a:ext uri="{FF2B5EF4-FFF2-40B4-BE49-F238E27FC236}">
                <a16:creationId xmlns:a16="http://schemas.microsoft.com/office/drawing/2014/main" id="{501C7E8A-FB17-4522-B917-78D87C060805}"/>
              </a:ext>
            </a:extLst>
          </p:cNvPr>
          <p:cNvSpPr>
            <a:spLocks noGrp="1"/>
          </p:cNvSpPr>
          <p:nvPr>
            <p:ph idx="1"/>
          </p:nvPr>
        </p:nvSpPr>
        <p:spPr/>
        <p:txBody>
          <a:bodyPr>
            <a:normAutofit/>
          </a:bodyPr>
          <a:lstStyle/>
          <a:p>
            <a:r>
              <a:rPr lang="en-US" dirty="0"/>
              <a:t>Partition the data into training (75%) and testing (25%) sets</a:t>
            </a:r>
          </a:p>
          <a:p>
            <a:r>
              <a:rPr lang="en-US" dirty="0"/>
              <a:t>Fit a multiple linear regression model using only the training set</a:t>
            </a:r>
          </a:p>
          <a:p>
            <a:r>
              <a:rPr lang="en-US" dirty="0"/>
              <a:t>Predict weight of individuals in the testing set</a:t>
            </a:r>
          </a:p>
        </p:txBody>
      </p:sp>
      <p:pic>
        <p:nvPicPr>
          <p:cNvPr id="6" name="Picture 5">
            <a:extLst>
              <a:ext uri="{FF2B5EF4-FFF2-40B4-BE49-F238E27FC236}">
                <a16:creationId xmlns:a16="http://schemas.microsoft.com/office/drawing/2014/main" id="{350FD248-E531-7CE3-DE0E-849CDF8E4C65}"/>
              </a:ext>
            </a:extLst>
          </p:cNvPr>
          <p:cNvPicPr>
            <a:picLocks noChangeAspect="1"/>
          </p:cNvPicPr>
          <p:nvPr/>
        </p:nvPicPr>
        <p:blipFill>
          <a:blip r:embed="rId3"/>
          <a:stretch>
            <a:fillRect/>
          </a:stretch>
        </p:blipFill>
        <p:spPr>
          <a:xfrm>
            <a:off x="2326904" y="4271431"/>
            <a:ext cx="3878104" cy="850106"/>
          </a:xfrm>
          <a:prstGeom prst="rect">
            <a:avLst/>
          </a:prstGeom>
        </p:spPr>
      </p:pic>
      <p:pic>
        <p:nvPicPr>
          <p:cNvPr id="9" name="Picture 8">
            <a:extLst>
              <a:ext uri="{FF2B5EF4-FFF2-40B4-BE49-F238E27FC236}">
                <a16:creationId xmlns:a16="http://schemas.microsoft.com/office/drawing/2014/main" id="{830A0E16-E75B-E09A-DB2A-8167CAB5F9C9}"/>
              </a:ext>
            </a:extLst>
          </p:cNvPr>
          <p:cNvPicPr>
            <a:picLocks noChangeAspect="1"/>
          </p:cNvPicPr>
          <p:nvPr/>
        </p:nvPicPr>
        <p:blipFill>
          <a:blip r:embed="rId4"/>
          <a:stretch>
            <a:fillRect/>
          </a:stretch>
        </p:blipFill>
        <p:spPr>
          <a:xfrm>
            <a:off x="2326904" y="3452087"/>
            <a:ext cx="4315301" cy="607219"/>
          </a:xfrm>
          <a:prstGeom prst="rect">
            <a:avLst/>
          </a:prstGeom>
        </p:spPr>
      </p:pic>
      <p:pic>
        <p:nvPicPr>
          <p:cNvPr id="11" name="Picture 10">
            <a:extLst>
              <a:ext uri="{FF2B5EF4-FFF2-40B4-BE49-F238E27FC236}">
                <a16:creationId xmlns:a16="http://schemas.microsoft.com/office/drawing/2014/main" id="{849DB316-3E5C-06C8-937F-2CB305E78997}"/>
              </a:ext>
            </a:extLst>
          </p:cNvPr>
          <p:cNvPicPr>
            <a:picLocks noChangeAspect="1"/>
          </p:cNvPicPr>
          <p:nvPr/>
        </p:nvPicPr>
        <p:blipFill>
          <a:blip r:embed="rId5"/>
          <a:stretch>
            <a:fillRect/>
          </a:stretch>
        </p:blipFill>
        <p:spPr>
          <a:xfrm>
            <a:off x="7049144" y="3456443"/>
            <a:ext cx="3940051" cy="3035448"/>
          </a:xfrm>
          <a:prstGeom prst="rect">
            <a:avLst/>
          </a:prstGeom>
        </p:spPr>
      </p:pic>
      <p:sp>
        <p:nvSpPr>
          <p:cNvPr id="14" name="Oval 13">
            <a:extLst>
              <a:ext uri="{FF2B5EF4-FFF2-40B4-BE49-F238E27FC236}">
                <a16:creationId xmlns:a16="http://schemas.microsoft.com/office/drawing/2014/main" id="{620F5451-11E0-1E4E-7A2C-AA92A9C22E94}"/>
              </a:ext>
            </a:extLst>
          </p:cNvPr>
          <p:cNvSpPr/>
          <p:nvPr/>
        </p:nvSpPr>
        <p:spPr>
          <a:xfrm>
            <a:off x="9415368" y="5442883"/>
            <a:ext cx="72788" cy="727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3EBF24E-475C-53B4-AE78-3F732401BB35}"/>
              </a:ext>
            </a:extLst>
          </p:cNvPr>
          <p:cNvPicPr>
            <a:picLocks noChangeAspect="1"/>
          </p:cNvPicPr>
          <p:nvPr/>
        </p:nvPicPr>
        <p:blipFill>
          <a:blip r:embed="rId6"/>
          <a:stretch>
            <a:fillRect/>
          </a:stretch>
        </p:blipFill>
        <p:spPr>
          <a:xfrm>
            <a:off x="10223775" y="5662091"/>
            <a:ext cx="998418" cy="169799"/>
          </a:xfrm>
          <a:prstGeom prst="rect">
            <a:avLst/>
          </a:prstGeom>
        </p:spPr>
      </p:pic>
      <p:cxnSp>
        <p:nvCxnSpPr>
          <p:cNvPr id="18" name="Straight Connector 17">
            <a:extLst>
              <a:ext uri="{FF2B5EF4-FFF2-40B4-BE49-F238E27FC236}">
                <a16:creationId xmlns:a16="http://schemas.microsoft.com/office/drawing/2014/main" id="{EB44FB51-29D0-BD61-D54F-D3DE198EACFC}"/>
              </a:ext>
            </a:extLst>
          </p:cNvPr>
          <p:cNvCxnSpPr>
            <a:cxnSpLocks/>
            <a:stCxn id="14" idx="5"/>
            <a:endCxn id="16" idx="1"/>
          </p:cNvCxnSpPr>
          <p:nvPr/>
        </p:nvCxnSpPr>
        <p:spPr>
          <a:xfrm>
            <a:off x="9477496" y="5505011"/>
            <a:ext cx="746279" cy="2419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1FC2878-58E5-4BEF-87BB-DF0554C8FC73}"/>
              </a:ext>
            </a:extLst>
          </p:cNvPr>
          <p:cNvPicPr>
            <a:picLocks noChangeAspect="1"/>
          </p:cNvPicPr>
          <p:nvPr/>
        </p:nvPicPr>
        <p:blipFill>
          <a:blip r:embed="rId7"/>
          <a:stretch>
            <a:fillRect/>
          </a:stretch>
        </p:blipFill>
        <p:spPr>
          <a:xfrm>
            <a:off x="2327967" y="5333662"/>
            <a:ext cx="4517708" cy="1157764"/>
          </a:xfrm>
          <a:prstGeom prst="rect">
            <a:avLst/>
          </a:prstGeom>
        </p:spPr>
      </p:pic>
      <p:sp>
        <p:nvSpPr>
          <p:cNvPr id="7" name="Rectangle: Rounded Corners 6">
            <a:extLst>
              <a:ext uri="{FF2B5EF4-FFF2-40B4-BE49-F238E27FC236}">
                <a16:creationId xmlns:a16="http://schemas.microsoft.com/office/drawing/2014/main" id="{8F9A0D3F-7F56-4658-8333-BAA97CE6E78E}"/>
              </a:ext>
            </a:extLst>
          </p:cNvPr>
          <p:cNvSpPr/>
          <p:nvPr/>
        </p:nvSpPr>
        <p:spPr>
          <a:xfrm>
            <a:off x="2326904" y="5684125"/>
            <a:ext cx="2079843" cy="169799"/>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352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EA93-2333-4023-967E-9ED79A001053}"/>
              </a:ext>
            </a:extLst>
          </p:cNvPr>
          <p:cNvSpPr>
            <a:spLocks noGrp="1"/>
          </p:cNvSpPr>
          <p:nvPr>
            <p:ph type="title"/>
          </p:nvPr>
        </p:nvSpPr>
        <p:spPr/>
        <p:txBody>
          <a:bodyPr/>
          <a:lstStyle/>
          <a:p>
            <a:r>
              <a:rPr lang="en-US" dirty="0"/>
              <a:t>Improving Model Performance</a:t>
            </a:r>
          </a:p>
        </p:txBody>
      </p:sp>
      <p:sp>
        <p:nvSpPr>
          <p:cNvPr id="3" name="Content Placeholder 2">
            <a:extLst>
              <a:ext uri="{FF2B5EF4-FFF2-40B4-BE49-F238E27FC236}">
                <a16:creationId xmlns:a16="http://schemas.microsoft.com/office/drawing/2014/main" id="{0DB77696-0A88-4975-828A-7D8CD1F94B92}"/>
              </a:ext>
            </a:extLst>
          </p:cNvPr>
          <p:cNvSpPr>
            <a:spLocks noGrp="1"/>
          </p:cNvSpPr>
          <p:nvPr>
            <p:ph idx="1"/>
          </p:nvPr>
        </p:nvSpPr>
        <p:spPr/>
        <p:txBody>
          <a:bodyPr>
            <a:noAutofit/>
          </a:bodyPr>
          <a:lstStyle/>
          <a:p>
            <a:r>
              <a:rPr lang="en-US" dirty="0"/>
              <a:t>Predictor selection</a:t>
            </a:r>
          </a:p>
          <a:p>
            <a:pPr lvl="1"/>
            <a:r>
              <a:rPr lang="en-US" dirty="0"/>
              <a:t>Business understanding is important</a:t>
            </a:r>
          </a:p>
          <a:p>
            <a:r>
              <a:rPr lang="en-US" dirty="0"/>
              <a:t>Selection of important features/predictors</a:t>
            </a:r>
          </a:p>
          <a:p>
            <a:pPr lvl="1"/>
            <a:r>
              <a:rPr lang="en-US" dirty="0"/>
              <a:t>More expensive to collect all predictors for prediction</a:t>
            </a:r>
          </a:p>
          <a:p>
            <a:pPr lvl="1"/>
            <a:r>
              <a:rPr lang="en-US" dirty="0"/>
              <a:t>The more predictors lead to the higher chance of missing values</a:t>
            </a:r>
          </a:p>
          <a:p>
            <a:pPr lvl="1"/>
            <a:r>
              <a:rPr lang="en-US" dirty="0"/>
              <a:t>Parsimony is an important property of good models</a:t>
            </a:r>
          </a:p>
          <a:p>
            <a:pPr lvl="1"/>
            <a:r>
              <a:rPr lang="en-US" dirty="0"/>
              <a:t>Estimates of coefficients are more stable for parsimonious models</a:t>
            </a:r>
          </a:p>
          <a:p>
            <a:r>
              <a:rPr lang="en-US" dirty="0"/>
              <a:t>Methods for reducing the number of predictors to a smaller set</a:t>
            </a:r>
          </a:p>
        </p:txBody>
      </p:sp>
    </p:spTree>
    <p:extLst>
      <p:ext uri="{BB962C8B-B14F-4D97-AF65-F5344CB8AC3E}">
        <p14:creationId xmlns:p14="http://schemas.microsoft.com/office/powerpoint/2010/main" val="3784977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EA93-2333-4023-967E-9ED79A001053}"/>
              </a:ext>
            </a:extLst>
          </p:cNvPr>
          <p:cNvSpPr>
            <a:spLocks noGrp="1"/>
          </p:cNvSpPr>
          <p:nvPr>
            <p:ph type="title"/>
          </p:nvPr>
        </p:nvSpPr>
        <p:spPr/>
        <p:txBody>
          <a:bodyPr/>
          <a:lstStyle/>
          <a:p>
            <a:r>
              <a:rPr lang="en-US" dirty="0"/>
              <a:t>Improving Model Performance</a:t>
            </a:r>
          </a:p>
        </p:txBody>
      </p:sp>
      <p:sp>
        <p:nvSpPr>
          <p:cNvPr id="3" name="Content Placeholder 2">
            <a:extLst>
              <a:ext uri="{FF2B5EF4-FFF2-40B4-BE49-F238E27FC236}">
                <a16:creationId xmlns:a16="http://schemas.microsoft.com/office/drawing/2014/main" id="{0DB77696-0A88-4975-828A-7D8CD1F94B92}"/>
              </a:ext>
            </a:extLst>
          </p:cNvPr>
          <p:cNvSpPr>
            <a:spLocks noGrp="1"/>
          </p:cNvSpPr>
          <p:nvPr>
            <p:ph idx="1"/>
          </p:nvPr>
        </p:nvSpPr>
        <p:spPr/>
        <p:txBody>
          <a:bodyPr>
            <a:noAutofit/>
          </a:bodyPr>
          <a:lstStyle/>
          <a:p>
            <a:r>
              <a:rPr lang="en-US" dirty="0"/>
              <a:t>Use stepwise algorithm to choose a model: step() function</a:t>
            </a:r>
          </a:p>
          <a:p>
            <a:r>
              <a:rPr lang="en-US" dirty="0"/>
              <a:t>Backward</a:t>
            </a:r>
          </a:p>
          <a:p>
            <a:pPr lvl="1"/>
            <a:r>
              <a:rPr lang="en-US" dirty="0"/>
              <a:t>Start with all predictors</a:t>
            </a:r>
          </a:p>
          <a:p>
            <a:pPr lvl="1"/>
            <a:r>
              <a:rPr lang="en-US" dirty="0"/>
              <a:t>At each step, eliminate the least useful predictor</a:t>
            </a:r>
          </a:p>
          <a:p>
            <a:r>
              <a:rPr lang="en-US" dirty="0"/>
              <a:t>Forward</a:t>
            </a:r>
          </a:p>
          <a:p>
            <a:pPr lvl="1"/>
            <a:r>
              <a:rPr lang="en-US" dirty="0"/>
              <a:t>Start with no predictors</a:t>
            </a:r>
          </a:p>
          <a:p>
            <a:pPr lvl="1"/>
            <a:r>
              <a:rPr lang="en-US" dirty="0"/>
              <a:t>Add predictors one by one</a:t>
            </a:r>
          </a:p>
          <a:p>
            <a:r>
              <a:rPr lang="en-US" dirty="0"/>
              <a:t>Both</a:t>
            </a:r>
          </a:p>
          <a:p>
            <a:pPr lvl="1"/>
            <a:r>
              <a:rPr lang="en-US" dirty="0"/>
              <a:t>This is the default</a:t>
            </a:r>
          </a:p>
          <a:p>
            <a:r>
              <a:rPr lang="en-US" dirty="0"/>
              <a:t>Backward selection is preferable</a:t>
            </a:r>
          </a:p>
          <a:p>
            <a:endParaRPr lang="en-US" dirty="0"/>
          </a:p>
        </p:txBody>
      </p:sp>
    </p:spTree>
    <p:extLst>
      <p:ext uri="{BB962C8B-B14F-4D97-AF65-F5344CB8AC3E}">
        <p14:creationId xmlns:p14="http://schemas.microsoft.com/office/powerpoint/2010/main" val="3750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69924A-B51F-41FE-B759-3FEAF84388AA}"/>
              </a:ext>
            </a:extLst>
          </p:cNvPr>
          <p:cNvPicPr>
            <a:picLocks noChangeAspect="1"/>
          </p:cNvPicPr>
          <p:nvPr/>
        </p:nvPicPr>
        <p:blipFill>
          <a:blip r:embed="rId3"/>
          <a:stretch>
            <a:fillRect/>
          </a:stretch>
        </p:blipFill>
        <p:spPr>
          <a:xfrm>
            <a:off x="3138004" y="2688786"/>
            <a:ext cx="4586288" cy="3636169"/>
          </a:xfrm>
          <a:prstGeom prst="rect">
            <a:avLst/>
          </a:prstGeom>
        </p:spPr>
      </p:pic>
      <p:sp>
        <p:nvSpPr>
          <p:cNvPr id="2" name="Title 1">
            <a:extLst>
              <a:ext uri="{FF2B5EF4-FFF2-40B4-BE49-F238E27FC236}">
                <a16:creationId xmlns:a16="http://schemas.microsoft.com/office/drawing/2014/main" id="{DD07EA93-2333-4023-967E-9ED79A001053}"/>
              </a:ext>
            </a:extLst>
          </p:cNvPr>
          <p:cNvSpPr>
            <a:spLocks noGrp="1"/>
          </p:cNvSpPr>
          <p:nvPr>
            <p:ph type="title"/>
          </p:nvPr>
        </p:nvSpPr>
        <p:spPr/>
        <p:txBody>
          <a:bodyPr/>
          <a:lstStyle/>
          <a:p>
            <a:r>
              <a:rPr lang="en-US" dirty="0"/>
              <a:t>Improving Model Performance</a:t>
            </a:r>
          </a:p>
        </p:txBody>
      </p:sp>
      <p:sp>
        <p:nvSpPr>
          <p:cNvPr id="3" name="Content Placeholder 2">
            <a:extLst>
              <a:ext uri="{FF2B5EF4-FFF2-40B4-BE49-F238E27FC236}">
                <a16:creationId xmlns:a16="http://schemas.microsoft.com/office/drawing/2014/main" id="{0DB77696-0A88-4975-828A-7D8CD1F94B92}"/>
              </a:ext>
            </a:extLst>
          </p:cNvPr>
          <p:cNvSpPr>
            <a:spLocks noGrp="1"/>
          </p:cNvSpPr>
          <p:nvPr>
            <p:ph idx="1"/>
          </p:nvPr>
        </p:nvSpPr>
        <p:spPr/>
        <p:txBody>
          <a:bodyPr>
            <a:noAutofit/>
          </a:bodyPr>
          <a:lstStyle/>
          <a:p>
            <a:r>
              <a:rPr lang="en-US" dirty="0"/>
              <a:t>Backward stepwise</a:t>
            </a:r>
          </a:p>
        </p:txBody>
      </p:sp>
      <p:sp>
        <p:nvSpPr>
          <p:cNvPr id="6" name="Rectangle: Rounded Corners 5">
            <a:extLst>
              <a:ext uri="{FF2B5EF4-FFF2-40B4-BE49-F238E27FC236}">
                <a16:creationId xmlns:a16="http://schemas.microsoft.com/office/drawing/2014/main" id="{7F4A1900-434D-453F-AD6D-2C9CA1862C1A}"/>
              </a:ext>
            </a:extLst>
          </p:cNvPr>
          <p:cNvSpPr/>
          <p:nvPr/>
        </p:nvSpPr>
        <p:spPr>
          <a:xfrm>
            <a:off x="3054044" y="3213979"/>
            <a:ext cx="2445618" cy="148629"/>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94851B9-A29F-4E25-B28D-4E75A0AE6BDF}"/>
              </a:ext>
            </a:extLst>
          </p:cNvPr>
          <p:cNvSpPr txBox="1"/>
          <p:nvPr/>
        </p:nvSpPr>
        <p:spPr>
          <a:xfrm>
            <a:off x="5791764" y="3118061"/>
            <a:ext cx="3865056" cy="307777"/>
          </a:xfrm>
          <a:prstGeom prst="rect">
            <a:avLst/>
          </a:prstGeom>
          <a:noFill/>
        </p:spPr>
        <p:txBody>
          <a:bodyPr wrap="square" rtlCol="0">
            <a:spAutoFit/>
          </a:bodyPr>
          <a:lstStyle/>
          <a:p>
            <a:r>
              <a:rPr lang="en-US" sz="1400" dirty="0"/>
              <a:t>Removing predictor </a:t>
            </a:r>
            <a:r>
              <a:rPr lang="en-US" sz="1400" i="1" dirty="0"/>
              <a:t>Team </a:t>
            </a:r>
            <a:r>
              <a:rPr lang="en-US" sz="1400" dirty="0"/>
              <a:t>results lower AIC</a:t>
            </a:r>
          </a:p>
        </p:txBody>
      </p:sp>
    </p:spTree>
    <p:extLst>
      <p:ext uri="{BB962C8B-B14F-4D97-AF65-F5344CB8AC3E}">
        <p14:creationId xmlns:p14="http://schemas.microsoft.com/office/powerpoint/2010/main" val="289894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C859E98-71E4-4542-A6BA-4B242EE38074}"/>
              </a:ext>
            </a:extLst>
          </p:cNvPr>
          <p:cNvPicPr>
            <a:picLocks noChangeAspect="1"/>
          </p:cNvPicPr>
          <p:nvPr/>
        </p:nvPicPr>
        <p:blipFill>
          <a:blip r:embed="rId3"/>
          <a:stretch>
            <a:fillRect/>
          </a:stretch>
        </p:blipFill>
        <p:spPr>
          <a:xfrm>
            <a:off x="3122140" y="2479905"/>
            <a:ext cx="4800600" cy="4229100"/>
          </a:xfrm>
          <a:prstGeom prst="rect">
            <a:avLst/>
          </a:prstGeom>
        </p:spPr>
      </p:pic>
      <p:sp>
        <p:nvSpPr>
          <p:cNvPr id="2" name="Title 1">
            <a:extLst>
              <a:ext uri="{FF2B5EF4-FFF2-40B4-BE49-F238E27FC236}">
                <a16:creationId xmlns:a16="http://schemas.microsoft.com/office/drawing/2014/main" id="{DD07EA93-2333-4023-967E-9ED79A001053}"/>
              </a:ext>
            </a:extLst>
          </p:cNvPr>
          <p:cNvSpPr>
            <a:spLocks noGrp="1"/>
          </p:cNvSpPr>
          <p:nvPr>
            <p:ph type="title"/>
          </p:nvPr>
        </p:nvSpPr>
        <p:spPr/>
        <p:txBody>
          <a:bodyPr/>
          <a:lstStyle/>
          <a:p>
            <a:r>
              <a:rPr lang="en-US" dirty="0"/>
              <a:t>Improving Model Performance</a:t>
            </a:r>
          </a:p>
        </p:txBody>
      </p:sp>
      <p:sp>
        <p:nvSpPr>
          <p:cNvPr id="3" name="Content Placeholder 2">
            <a:extLst>
              <a:ext uri="{FF2B5EF4-FFF2-40B4-BE49-F238E27FC236}">
                <a16:creationId xmlns:a16="http://schemas.microsoft.com/office/drawing/2014/main" id="{0DB77696-0A88-4975-828A-7D8CD1F94B92}"/>
              </a:ext>
            </a:extLst>
          </p:cNvPr>
          <p:cNvSpPr>
            <a:spLocks noGrp="1"/>
          </p:cNvSpPr>
          <p:nvPr>
            <p:ph idx="1"/>
          </p:nvPr>
        </p:nvSpPr>
        <p:spPr/>
        <p:txBody>
          <a:bodyPr>
            <a:noAutofit/>
          </a:bodyPr>
          <a:lstStyle/>
          <a:p>
            <a:r>
              <a:rPr lang="en-US" dirty="0"/>
              <a:t>Forward stepwise</a:t>
            </a:r>
          </a:p>
        </p:txBody>
      </p:sp>
      <p:sp>
        <p:nvSpPr>
          <p:cNvPr id="6" name="Rectangle: Rounded Corners 5">
            <a:extLst>
              <a:ext uri="{FF2B5EF4-FFF2-40B4-BE49-F238E27FC236}">
                <a16:creationId xmlns:a16="http://schemas.microsoft.com/office/drawing/2014/main" id="{7F4A1900-434D-453F-AD6D-2C9CA1862C1A}"/>
              </a:ext>
            </a:extLst>
          </p:cNvPr>
          <p:cNvSpPr/>
          <p:nvPr/>
        </p:nvSpPr>
        <p:spPr>
          <a:xfrm>
            <a:off x="3054044" y="3379355"/>
            <a:ext cx="2445618" cy="148629"/>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94851B9-A29F-4E25-B28D-4E75A0AE6BDF}"/>
              </a:ext>
            </a:extLst>
          </p:cNvPr>
          <p:cNvSpPr txBox="1"/>
          <p:nvPr/>
        </p:nvSpPr>
        <p:spPr>
          <a:xfrm>
            <a:off x="5737732" y="3299780"/>
            <a:ext cx="3737008" cy="307777"/>
          </a:xfrm>
          <a:prstGeom prst="rect">
            <a:avLst/>
          </a:prstGeom>
          <a:noFill/>
        </p:spPr>
        <p:txBody>
          <a:bodyPr wrap="square" rtlCol="0">
            <a:spAutoFit/>
          </a:bodyPr>
          <a:lstStyle/>
          <a:p>
            <a:r>
              <a:rPr lang="en-US" sz="1400" dirty="0"/>
              <a:t>Adding predictor </a:t>
            </a:r>
            <a:r>
              <a:rPr lang="en-US" sz="1400" i="1" dirty="0"/>
              <a:t>Height </a:t>
            </a:r>
            <a:r>
              <a:rPr lang="en-US" sz="1400" dirty="0"/>
              <a:t>results lower AIC</a:t>
            </a:r>
          </a:p>
        </p:txBody>
      </p:sp>
      <p:pic>
        <p:nvPicPr>
          <p:cNvPr id="12" name="Picture 11">
            <a:extLst>
              <a:ext uri="{FF2B5EF4-FFF2-40B4-BE49-F238E27FC236}">
                <a16:creationId xmlns:a16="http://schemas.microsoft.com/office/drawing/2014/main" id="{E4A308F2-27E5-4817-8966-12BB615A567C}"/>
              </a:ext>
            </a:extLst>
          </p:cNvPr>
          <p:cNvPicPr>
            <a:picLocks noChangeAspect="1"/>
          </p:cNvPicPr>
          <p:nvPr/>
        </p:nvPicPr>
        <p:blipFill>
          <a:blip r:embed="rId4"/>
          <a:stretch>
            <a:fillRect/>
          </a:stretch>
        </p:blipFill>
        <p:spPr>
          <a:xfrm>
            <a:off x="6109814" y="5315974"/>
            <a:ext cx="4579144" cy="1393031"/>
          </a:xfrm>
          <a:prstGeom prst="rect">
            <a:avLst/>
          </a:prstGeom>
        </p:spPr>
      </p:pic>
    </p:spTree>
    <p:extLst>
      <p:ext uri="{BB962C8B-B14F-4D97-AF65-F5344CB8AC3E}">
        <p14:creationId xmlns:p14="http://schemas.microsoft.com/office/powerpoint/2010/main" val="3973452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EA93-2333-4023-967E-9ED79A001053}"/>
              </a:ext>
            </a:extLst>
          </p:cNvPr>
          <p:cNvSpPr>
            <a:spLocks noGrp="1"/>
          </p:cNvSpPr>
          <p:nvPr>
            <p:ph type="title"/>
          </p:nvPr>
        </p:nvSpPr>
        <p:spPr/>
        <p:txBody>
          <a:bodyPr/>
          <a:lstStyle/>
          <a:p>
            <a:r>
              <a:rPr lang="en-US" dirty="0"/>
              <a:t>Improving Model Performance</a:t>
            </a:r>
          </a:p>
        </p:txBody>
      </p:sp>
      <p:sp>
        <p:nvSpPr>
          <p:cNvPr id="3" name="Content Placeholder 2">
            <a:extLst>
              <a:ext uri="{FF2B5EF4-FFF2-40B4-BE49-F238E27FC236}">
                <a16:creationId xmlns:a16="http://schemas.microsoft.com/office/drawing/2014/main" id="{0DB77696-0A88-4975-828A-7D8CD1F94B92}"/>
              </a:ext>
            </a:extLst>
          </p:cNvPr>
          <p:cNvSpPr>
            <a:spLocks noGrp="1"/>
          </p:cNvSpPr>
          <p:nvPr>
            <p:ph idx="1"/>
          </p:nvPr>
        </p:nvSpPr>
        <p:spPr/>
        <p:txBody>
          <a:bodyPr>
            <a:noAutofit/>
          </a:bodyPr>
          <a:lstStyle/>
          <a:p>
            <a:r>
              <a:rPr lang="en-US" dirty="0"/>
              <a:t>Commonly used criteria</a:t>
            </a:r>
          </a:p>
          <a:p>
            <a:pPr lvl="1"/>
            <a:r>
              <a:rPr lang="en-US" dirty="0"/>
              <a:t>AIC (Akaike information criterion)</a:t>
            </a:r>
          </a:p>
          <a:p>
            <a:pPr lvl="1"/>
            <a:r>
              <a:rPr lang="en-US" dirty="0"/>
              <a:t>BIC (Bayesian information criterion)</a:t>
            </a:r>
          </a:p>
          <a:p>
            <a:pPr lvl="1"/>
            <a:r>
              <a:rPr lang="en-US" dirty="0"/>
              <a:t>Adjusted R</a:t>
            </a:r>
            <a:r>
              <a:rPr lang="en-US" baseline="30000" dirty="0"/>
              <a:t>2</a:t>
            </a:r>
          </a:p>
          <a:p>
            <a:pPr lvl="1"/>
            <a:endParaRPr lang="en-US" dirty="0"/>
          </a:p>
          <a:p>
            <a:pPr lvl="1"/>
            <a:endParaRPr lang="en-US" dirty="0"/>
          </a:p>
          <a:p>
            <a:pPr lvl="1"/>
            <a:r>
              <a:rPr lang="en-US" dirty="0"/>
              <a:t>Measure the goodness of fit of a model</a:t>
            </a:r>
          </a:p>
          <a:p>
            <a:pPr lvl="1"/>
            <a:r>
              <a:rPr lang="en-US" dirty="0"/>
              <a:t>With penalty on the number of parameters</a:t>
            </a:r>
          </a:p>
          <a:p>
            <a:r>
              <a:rPr lang="en-US" dirty="0"/>
              <a:t>Both backward and forward feature selection methods utilize greedy algorithms</a:t>
            </a:r>
          </a:p>
          <a:p>
            <a:pPr lvl="1"/>
            <a:r>
              <a:rPr lang="en-US" dirty="0"/>
              <a:t>No guarantee an optimal model selection result</a:t>
            </a:r>
          </a:p>
          <a:p>
            <a:pPr lvl="1"/>
            <a:r>
              <a:rPr lang="en-US" dirty="0"/>
              <a:t>Exhaustive search available</a:t>
            </a:r>
          </a:p>
        </p:txBody>
      </p:sp>
      <p:pic>
        <p:nvPicPr>
          <p:cNvPr id="6" name="Picture 5" descr="A picture containing clock, watch&#10;&#10;Description automatically generated">
            <a:extLst>
              <a:ext uri="{FF2B5EF4-FFF2-40B4-BE49-F238E27FC236}">
                <a16:creationId xmlns:a16="http://schemas.microsoft.com/office/drawing/2014/main" id="{EC9338D0-56BE-4AA3-A914-99F65DD902B5}"/>
              </a:ext>
            </a:extLst>
          </p:cNvPr>
          <p:cNvPicPr>
            <a:picLocks noChangeAspect="1"/>
          </p:cNvPicPr>
          <p:nvPr/>
        </p:nvPicPr>
        <p:blipFill>
          <a:blip r:embed="rId3"/>
          <a:stretch>
            <a:fillRect/>
          </a:stretch>
        </p:blipFill>
        <p:spPr>
          <a:xfrm>
            <a:off x="3352800" y="3755711"/>
            <a:ext cx="2468880" cy="480060"/>
          </a:xfrm>
          <a:prstGeom prst="rect">
            <a:avLst/>
          </a:prstGeom>
        </p:spPr>
      </p:pic>
    </p:spTree>
    <p:extLst>
      <p:ext uri="{BB962C8B-B14F-4D97-AF65-F5344CB8AC3E}">
        <p14:creationId xmlns:p14="http://schemas.microsoft.com/office/powerpoint/2010/main" val="2168718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EA93-2333-4023-967E-9ED79A001053}"/>
              </a:ext>
            </a:extLst>
          </p:cNvPr>
          <p:cNvSpPr>
            <a:spLocks noGrp="1"/>
          </p:cNvSpPr>
          <p:nvPr>
            <p:ph type="title"/>
          </p:nvPr>
        </p:nvSpPr>
        <p:spPr/>
        <p:txBody>
          <a:bodyPr/>
          <a:lstStyle/>
          <a:p>
            <a:r>
              <a:rPr lang="en-US" dirty="0"/>
              <a:t>Improving Model Performance</a:t>
            </a:r>
          </a:p>
        </p:txBody>
      </p:sp>
      <p:sp>
        <p:nvSpPr>
          <p:cNvPr id="3" name="Content Placeholder 2">
            <a:extLst>
              <a:ext uri="{FF2B5EF4-FFF2-40B4-BE49-F238E27FC236}">
                <a16:creationId xmlns:a16="http://schemas.microsoft.com/office/drawing/2014/main" id="{0DB77696-0A88-4975-828A-7D8CD1F94B92}"/>
              </a:ext>
            </a:extLst>
          </p:cNvPr>
          <p:cNvSpPr>
            <a:spLocks noGrp="1"/>
          </p:cNvSpPr>
          <p:nvPr>
            <p:ph idx="1"/>
          </p:nvPr>
        </p:nvSpPr>
        <p:spPr/>
        <p:txBody>
          <a:bodyPr/>
          <a:lstStyle/>
          <a:p>
            <a:r>
              <a:rPr lang="en-US" dirty="0"/>
              <a:t>Choose models based on various information criteria</a:t>
            </a:r>
          </a:p>
          <a:p>
            <a:pPr lvl="1"/>
            <a:r>
              <a:rPr lang="en-US" dirty="0"/>
              <a:t>k=2 yields the genuine AIC criterion</a:t>
            </a:r>
          </a:p>
          <a:p>
            <a:pPr lvl="1"/>
            <a:r>
              <a:rPr lang="en-US" dirty="0"/>
              <a:t>k=log(n) refers to BIC</a:t>
            </a:r>
          </a:p>
        </p:txBody>
      </p:sp>
      <p:pic>
        <p:nvPicPr>
          <p:cNvPr id="6" name="Picture 5">
            <a:extLst>
              <a:ext uri="{FF2B5EF4-FFF2-40B4-BE49-F238E27FC236}">
                <a16:creationId xmlns:a16="http://schemas.microsoft.com/office/drawing/2014/main" id="{5B3C02A3-5F9C-4950-ACC1-68D88EFDBF00}"/>
              </a:ext>
            </a:extLst>
          </p:cNvPr>
          <p:cNvPicPr>
            <a:picLocks noChangeAspect="1"/>
          </p:cNvPicPr>
          <p:nvPr/>
        </p:nvPicPr>
        <p:blipFill>
          <a:blip r:embed="rId3"/>
          <a:stretch>
            <a:fillRect/>
          </a:stretch>
        </p:blipFill>
        <p:spPr>
          <a:xfrm>
            <a:off x="3355022" y="3926459"/>
            <a:ext cx="2963228" cy="2307431"/>
          </a:xfrm>
          <a:prstGeom prst="rect">
            <a:avLst/>
          </a:prstGeom>
        </p:spPr>
      </p:pic>
      <p:pic>
        <p:nvPicPr>
          <p:cNvPr id="8" name="Picture 7">
            <a:extLst>
              <a:ext uri="{FF2B5EF4-FFF2-40B4-BE49-F238E27FC236}">
                <a16:creationId xmlns:a16="http://schemas.microsoft.com/office/drawing/2014/main" id="{A9F0E253-608B-460C-887E-E5046B217B52}"/>
              </a:ext>
            </a:extLst>
          </p:cNvPr>
          <p:cNvPicPr>
            <a:picLocks noChangeAspect="1"/>
          </p:cNvPicPr>
          <p:nvPr/>
        </p:nvPicPr>
        <p:blipFill>
          <a:blip r:embed="rId4"/>
          <a:stretch>
            <a:fillRect/>
          </a:stretch>
        </p:blipFill>
        <p:spPr>
          <a:xfrm>
            <a:off x="7084059" y="2833465"/>
            <a:ext cx="4420553" cy="3400425"/>
          </a:xfrm>
          <a:prstGeom prst="rect">
            <a:avLst/>
          </a:prstGeom>
        </p:spPr>
      </p:pic>
    </p:spTree>
    <p:extLst>
      <p:ext uri="{BB962C8B-B14F-4D97-AF65-F5344CB8AC3E}">
        <p14:creationId xmlns:p14="http://schemas.microsoft.com/office/powerpoint/2010/main" val="227629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EF35A9D-C11A-41A6-95A0-9174A48299FB}"/>
              </a:ext>
            </a:extLst>
          </p:cNvPr>
          <p:cNvPicPr>
            <a:picLocks noChangeAspect="1"/>
          </p:cNvPicPr>
          <p:nvPr/>
        </p:nvPicPr>
        <p:blipFill>
          <a:blip r:embed="rId3"/>
          <a:stretch>
            <a:fillRect/>
          </a:stretch>
        </p:blipFill>
        <p:spPr>
          <a:xfrm>
            <a:off x="7076677" y="3552684"/>
            <a:ext cx="4025397" cy="2546032"/>
          </a:xfrm>
          <a:prstGeom prst="rect">
            <a:avLst/>
          </a:prstGeom>
        </p:spPr>
      </p:pic>
      <p:pic>
        <p:nvPicPr>
          <p:cNvPr id="6" name="Picture 5">
            <a:extLst>
              <a:ext uri="{FF2B5EF4-FFF2-40B4-BE49-F238E27FC236}">
                <a16:creationId xmlns:a16="http://schemas.microsoft.com/office/drawing/2014/main" id="{963B1A38-5067-4E7E-8D2B-BB9AA51E09DE}"/>
              </a:ext>
            </a:extLst>
          </p:cNvPr>
          <p:cNvPicPr>
            <a:picLocks noChangeAspect="1"/>
          </p:cNvPicPr>
          <p:nvPr/>
        </p:nvPicPr>
        <p:blipFill>
          <a:blip r:embed="rId4"/>
          <a:stretch>
            <a:fillRect/>
          </a:stretch>
        </p:blipFill>
        <p:spPr>
          <a:xfrm>
            <a:off x="2376829" y="3552684"/>
            <a:ext cx="4025397" cy="2546032"/>
          </a:xfrm>
          <a:prstGeom prst="rect">
            <a:avLst/>
          </a:prstGeom>
        </p:spPr>
      </p:pic>
      <p:sp>
        <p:nvSpPr>
          <p:cNvPr id="2" name="Title 1">
            <a:extLst>
              <a:ext uri="{FF2B5EF4-FFF2-40B4-BE49-F238E27FC236}">
                <a16:creationId xmlns:a16="http://schemas.microsoft.com/office/drawing/2014/main" id="{03B8FB18-09D0-4550-8E34-4CB58D8EFE25}"/>
              </a:ext>
            </a:extLst>
          </p:cNvPr>
          <p:cNvSpPr>
            <a:spLocks noGrp="1"/>
          </p:cNvSpPr>
          <p:nvPr>
            <p:ph type="title"/>
          </p:nvPr>
        </p:nvSpPr>
        <p:spPr/>
        <p:txBody>
          <a:bodyPr/>
          <a:lstStyle/>
          <a:p>
            <a:r>
              <a:rPr lang="en-US" dirty="0"/>
              <a:t>Improving Model Performance</a:t>
            </a:r>
          </a:p>
        </p:txBody>
      </p:sp>
      <p:sp>
        <p:nvSpPr>
          <p:cNvPr id="3" name="Content Placeholder 2">
            <a:extLst>
              <a:ext uri="{FF2B5EF4-FFF2-40B4-BE49-F238E27FC236}">
                <a16:creationId xmlns:a16="http://schemas.microsoft.com/office/drawing/2014/main" id="{501C7E8A-FB17-4522-B917-78D87C060805}"/>
              </a:ext>
            </a:extLst>
          </p:cNvPr>
          <p:cNvSpPr>
            <a:spLocks noGrp="1"/>
          </p:cNvSpPr>
          <p:nvPr>
            <p:ph idx="1"/>
          </p:nvPr>
        </p:nvSpPr>
        <p:spPr/>
        <p:txBody>
          <a:bodyPr/>
          <a:lstStyle/>
          <a:p>
            <a:r>
              <a:rPr lang="en-US" dirty="0"/>
              <a:t>Simpler models are preferable even if there is a little bit loss of performance </a:t>
            </a:r>
          </a:p>
          <a:p>
            <a:pPr lvl="1"/>
            <a:r>
              <a:rPr lang="en-US" dirty="0"/>
              <a:t>The simpler model and R</a:t>
            </a:r>
            <a:r>
              <a:rPr lang="en-US" baseline="30000" dirty="0"/>
              <a:t>2</a:t>
            </a:r>
            <a:r>
              <a:rPr lang="en-US" dirty="0"/>
              <a:t>=0.365</a:t>
            </a:r>
          </a:p>
          <a:p>
            <a:pPr lvl="1"/>
            <a:r>
              <a:rPr lang="en-US" dirty="0"/>
              <a:t>The whole model is still very significant</a:t>
            </a:r>
          </a:p>
        </p:txBody>
      </p:sp>
    </p:spTree>
    <p:extLst>
      <p:ext uri="{BB962C8B-B14F-4D97-AF65-F5344CB8AC3E}">
        <p14:creationId xmlns:p14="http://schemas.microsoft.com/office/powerpoint/2010/main" val="108349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F2B0-7CA2-4625-BB69-17770E937D0B}"/>
              </a:ext>
            </a:extLst>
          </p:cNvPr>
          <p:cNvSpPr>
            <a:spLocks noGrp="1"/>
          </p:cNvSpPr>
          <p:nvPr>
            <p:ph type="title"/>
          </p:nvPr>
        </p:nvSpPr>
        <p:spPr/>
        <p:txBody>
          <a:bodyPr/>
          <a:lstStyle/>
          <a:p>
            <a:r>
              <a:rPr lang="en-US" dirty="0"/>
              <a:t>Understanding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A310A9-4492-4081-A628-17BD0F4C1770}"/>
                  </a:ext>
                </a:extLst>
              </p:cNvPr>
              <p:cNvSpPr>
                <a:spLocks noGrp="1"/>
              </p:cNvSpPr>
              <p:nvPr>
                <p:ph idx="1"/>
              </p:nvPr>
            </p:nvSpPr>
            <p:spPr/>
            <p:txBody>
              <a:bodyPr>
                <a:noAutofit/>
              </a:bodyPr>
              <a:lstStyle/>
              <a:p>
                <a:r>
                  <a:rPr lang="en-US" dirty="0"/>
                  <a:t>Model of a relationship between outcome and predictors</a:t>
                </a:r>
              </a:p>
              <a:p>
                <a:r>
                  <a:rPr lang="en-US" dirty="0"/>
                  <a:t>Assume the relationships is linear</a:t>
                </a:r>
              </a:p>
              <a:p>
                <a:r>
                  <a:rPr lang="en-US" dirty="0"/>
                  <a:t>Simple linear regression</a:t>
                </a:r>
              </a:p>
              <a:p>
                <a:pPr lvl="1"/>
                <a14:m>
                  <m:oMath xmlns:m="http://schemas.openxmlformats.org/officeDocument/2006/math">
                    <m:r>
                      <m:rPr>
                        <m:nor/>
                      </m:rPr>
                      <a:rPr lang="en-US" dirty="0"/>
                      <m:t>Slope</m:t>
                    </m:r>
                    <m:r>
                      <m:rPr>
                        <m:nor/>
                      </m:rPr>
                      <a:rPr lang="en-US" dirty="0"/>
                      <m:t>−</m:t>
                    </m:r>
                    <m:r>
                      <m:rPr>
                        <m:nor/>
                      </m:rPr>
                      <a:rPr lang="en-US" dirty="0"/>
                      <m:t>intercept</m:t>
                    </m:r>
                    <m:r>
                      <m:rPr>
                        <m:nor/>
                      </m:rPr>
                      <a:rPr lang="en-US" dirty="0"/>
                      <m:t> </m:t>
                    </m:r>
                    <m:r>
                      <m:rPr>
                        <m:nor/>
                      </m:rPr>
                      <a:rPr lang="en-US" dirty="0"/>
                      <m:t>formula</m:t>
                    </m:r>
                  </m:oMath>
                </a14:m>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𝑏𝑥</m:t>
                    </m:r>
                  </m:oMath>
                </a14:m>
                <a:endParaRPr lang="en-US" dirty="0"/>
              </a:p>
            </p:txBody>
          </p:sp>
        </mc:Choice>
        <mc:Fallback xmlns="">
          <p:sp>
            <p:nvSpPr>
              <p:cNvPr id="3" name="Content Placeholder 2">
                <a:extLst>
                  <a:ext uri="{FF2B5EF4-FFF2-40B4-BE49-F238E27FC236}">
                    <a16:creationId xmlns:a16="http://schemas.microsoft.com/office/drawing/2014/main" id="{CAA310A9-4492-4081-A628-17BD0F4C1770}"/>
                  </a:ext>
                </a:extLst>
              </p:cNvPr>
              <p:cNvSpPr>
                <a:spLocks noGrp="1" noRot="1" noChangeAspect="1" noMove="1" noResize="1" noEditPoints="1" noAdjustHandles="1" noChangeArrowheads="1" noChangeShapeType="1" noTextEdit="1"/>
              </p:cNvSpPr>
              <p:nvPr>
                <p:ph idx="1"/>
              </p:nvPr>
            </p:nvSpPr>
            <p:spPr>
              <a:blipFill>
                <a:blip r:embed="rId3"/>
                <a:stretch>
                  <a:fillRect l="-479" t="-806"/>
                </a:stretch>
              </a:blipFill>
            </p:spPr>
            <p:txBody>
              <a:bodyPr/>
              <a:lstStyle/>
              <a:p>
                <a:r>
                  <a:rPr lang="en-US">
                    <a:noFill/>
                  </a:rPr>
                  <a:t> </a:t>
                </a:r>
              </a:p>
            </p:txBody>
          </p:sp>
        </mc:Fallback>
      </mc:AlternateContent>
      <p:pic>
        <p:nvPicPr>
          <p:cNvPr id="7" name="Picture 6" descr="Chart, line chart&#10;&#10;Description automatically generated">
            <a:extLst>
              <a:ext uri="{FF2B5EF4-FFF2-40B4-BE49-F238E27FC236}">
                <a16:creationId xmlns:a16="http://schemas.microsoft.com/office/drawing/2014/main" id="{42791BBF-F740-4E86-9F94-92B98784D8BC}"/>
              </a:ext>
            </a:extLst>
          </p:cNvPr>
          <p:cNvPicPr>
            <a:picLocks noChangeAspect="1"/>
          </p:cNvPicPr>
          <p:nvPr/>
        </p:nvPicPr>
        <p:blipFill>
          <a:blip r:embed="rId4"/>
          <a:stretch>
            <a:fillRect/>
          </a:stretch>
        </p:blipFill>
        <p:spPr>
          <a:xfrm>
            <a:off x="3420952" y="3868522"/>
            <a:ext cx="2190750" cy="2171700"/>
          </a:xfrm>
          <a:prstGeom prst="rect">
            <a:avLst/>
          </a:prstGeom>
        </p:spPr>
      </p:pic>
      <p:sp>
        <p:nvSpPr>
          <p:cNvPr id="8" name="TextBox 7">
            <a:extLst>
              <a:ext uri="{FF2B5EF4-FFF2-40B4-BE49-F238E27FC236}">
                <a16:creationId xmlns:a16="http://schemas.microsoft.com/office/drawing/2014/main" id="{94ED8A3C-DFCD-4959-BF3C-FDF264A8D5B4}"/>
              </a:ext>
            </a:extLst>
          </p:cNvPr>
          <p:cNvSpPr txBox="1"/>
          <p:nvPr/>
        </p:nvSpPr>
        <p:spPr>
          <a:xfrm>
            <a:off x="6351234" y="4800483"/>
            <a:ext cx="1021310" cy="307777"/>
          </a:xfrm>
          <a:prstGeom prst="rect">
            <a:avLst/>
          </a:prstGeom>
          <a:noFill/>
        </p:spPr>
        <p:txBody>
          <a:bodyPr wrap="square" rtlCol="0">
            <a:spAutoFit/>
          </a:bodyPr>
          <a:lstStyle/>
          <a:p>
            <a:r>
              <a:rPr lang="en-US" sz="1400" dirty="0"/>
              <a:t>y = 2 + 3x</a:t>
            </a:r>
          </a:p>
        </p:txBody>
      </p:sp>
    </p:spTree>
    <p:extLst>
      <p:ext uri="{BB962C8B-B14F-4D97-AF65-F5344CB8AC3E}">
        <p14:creationId xmlns:p14="http://schemas.microsoft.com/office/powerpoint/2010/main" val="3736344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8FB18-09D0-4550-8E34-4CB58D8EFE25}"/>
              </a:ext>
            </a:extLst>
          </p:cNvPr>
          <p:cNvSpPr>
            <a:spLocks noGrp="1"/>
          </p:cNvSpPr>
          <p:nvPr>
            <p:ph type="title"/>
          </p:nvPr>
        </p:nvSpPr>
        <p:spPr/>
        <p:txBody>
          <a:bodyPr/>
          <a:lstStyle/>
          <a:p>
            <a:r>
              <a:rPr lang="en-US" dirty="0"/>
              <a:t>Model Specification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1C7E8A-FB17-4522-B917-78D87C060805}"/>
                  </a:ext>
                </a:extLst>
              </p:cNvPr>
              <p:cNvSpPr>
                <a:spLocks noGrp="1"/>
              </p:cNvSpPr>
              <p:nvPr>
                <p:ph idx="1"/>
              </p:nvPr>
            </p:nvSpPr>
            <p:spPr/>
            <p:txBody>
              <a:bodyPr>
                <a:noAutofit/>
              </a:bodyPr>
              <a:lstStyle/>
              <a:p>
                <a:r>
                  <a:rPr lang="en-US" dirty="0"/>
                  <a:t>Add non-linear relationships</a:t>
                </a:r>
              </a:p>
              <a:p>
                <a:pPr lvl="1"/>
                <a:r>
                  <a:rPr lang="en-US" dirty="0"/>
                  <a:t>Between age and weight could be quadratic, since middle-aged people might gain weight dramatically</a:t>
                </a:r>
              </a:p>
              <a:p>
                <a:pPr lvl="1"/>
                <a:r>
                  <a:rPr lang="en-US" dirty="0"/>
                  <a:t>Add predictor: (age)</a:t>
                </a:r>
                <a:r>
                  <a:rPr lang="en-US" baseline="30000" dirty="0"/>
                  <a:t>2</a:t>
                </a:r>
              </a:p>
              <a:p>
                <a:pPr lvl="1"/>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𝑏𝑥</m:t>
                    </m:r>
                    <m:r>
                      <a:rPr lang="en-US" b="0" i="1" smtClean="0">
                        <a:latin typeface="Cambria Math" panose="02040503050406030204" pitchFamily="18" charset="0"/>
                      </a:rPr>
                      <m:t>+</m:t>
                    </m:r>
                    <m:r>
                      <a:rPr lang="en-US" b="0" i="1" smtClean="0">
                        <a:latin typeface="Cambria Math" panose="02040503050406030204" pitchFamily="18" charset="0"/>
                      </a:rPr>
                      <m:t>𝑐</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endParaRPr lang="en-US" dirty="0"/>
              </a:p>
              <a:p>
                <a:r>
                  <a:rPr lang="en-US" dirty="0"/>
                  <a:t>Converting a numeric variable to a binary indicator</a:t>
                </a:r>
              </a:p>
              <a:p>
                <a:pPr lvl="1"/>
                <a:r>
                  <a:rPr lang="en-US" dirty="0"/>
                  <a:t>People over 30 have a steeper line for weight increase than under 30</a:t>
                </a:r>
              </a:p>
              <a:p>
                <a:pPr lvl="1"/>
                <a:r>
                  <a:rPr lang="en-US" dirty="0"/>
                  <a:t>Add binary/category predictor: age30 (1=true, 0=false)</a:t>
                </a:r>
              </a:p>
              <a:p>
                <a:r>
                  <a:rPr lang="en-US" dirty="0"/>
                  <a:t>Add interaction effects</a:t>
                </a:r>
              </a:p>
              <a:p>
                <a:pPr lvl="1"/>
                <a:r>
                  <a:rPr lang="en-US" dirty="0"/>
                  <a:t>Predictors may act in pairs as a combined effect</a:t>
                </a:r>
              </a:p>
              <a:p>
                <a:pPr lvl="1"/>
                <a:r>
                  <a:rPr lang="en-US" dirty="0"/>
                  <a:t>Add in model: age*position</a:t>
                </a:r>
              </a:p>
            </p:txBody>
          </p:sp>
        </mc:Choice>
        <mc:Fallback xmlns="">
          <p:sp>
            <p:nvSpPr>
              <p:cNvPr id="3" name="Content Placeholder 2">
                <a:extLst>
                  <a:ext uri="{FF2B5EF4-FFF2-40B4-BE49-F238E27FC236}">
                    <a16:creationId xmlns:a16="http://schemas.microsoft.com/office/drawing/2014/main" id="{501C7E8A-FB17-4522-B917-78D87C060805}"/>
                  </a:ext>
                </a:extLst>
              </p:cNvPr>
              <p:cNvSpPr>
                <a:spLocks noGrp="1" noRot="1" noChangeAspect="1" noMove="1" noResize="1" noEditPoints="1" noAdjustHandles="1" noChangeArrowheads="1" noChangeShapeType="1" noTextEdit="1"/>
              </p:cNvSpPr>
              <p:nvPr>
                <p:ph idx="1"/>
              </p:nvPr>
            </p:nvSpPr>
            <p:spPr>
              <a:blipFill>
                <a:blip r:embed="rId3"/>
                <a:stretch>
                  <a:fillRect l="-142" t="-942" b="-5181"/>
                </a:stretch>
              </a:blipFill>
            </p:spPr>
            <p:txBody>
              <a:bodyPr/>
              <a:lstStyle/>
              <a:p>
                <a:r>
                  <a:rPr lang="en-US">
                    <a:noFill/>
                  </a:rPr>
                  <a:t> </a:t>
                </a:r>
              </a:p>
            </p:txBody>
          </p:sp>
        </mc:Fallback>
      </mc:AlternateContent>
    </p:spTree>
    <p:extLst>
      <p:ext uri="{BB962C8B-B14F-4D97-AF65-F5344CB8AC3E}">
        <p14:creationId xmlns:p14="http://schemas.microsoft.com/office/powerpoint/2010/main" val="960385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B6329-403F-4AB4-9478-934ABA3FDECB}"/>
              </a:ext>
            </a:extLst>
          </p:cNvPr>
          <p:cNvSpPr>
            <a:spLocks noGrp="1"/>
          </p:cNvSpPr>
          <p:nvPr>
            <p:ph type="title"/>
          </p:nvPr>
        </p:nvSpPr>
        <p:spPr/>
        <p:txBody>
          <a:bodyPr/>
          <a:lstStyle/>
          <a:p>
            <a:r>
              <a:rPr lang="en-US" dirty="0"/>
              <a:t>Understanding Regression Trees and Model Trees</a:t>
            </a:r>
          </a:p>
        </p:txBody>
      </p:sp>
      <p:sp>
        <p:nvSpPr>
          <p:cNvPr id="3" name="Content Placeholder 2">
            <a:extLst>
              <a:ext uri="{FF2B5EF4-FFF2-40B4-BE49-F238E27FC236}">
                <a16:creationId xmlns:a16="http://schemas.microsoft.com/office/drawing/2014/main" id="{E9C7DB5E-4888-442C-AE9A-B3AA2BBC73B4}"/>
              </a:ext>
            </a:extLst>
          </p:cNvPr>
          <p:cNvSpPr>
            <a:spLocks noGrp="1"/>
          </p:cNvSpPr>
          <p:nvPr>
            <p:ph idx="1"/>
          </p:nvPr>
        </p:nvSpPr>
        <p:spPr/>
        <p:txBody>
          <a:bodyPr>
            <a:noAutofit/>
          </a:bodyPr>
          <a:lstStyle/>
          <a:p>
            <a:r>
              <a:rPr lang="en-US" dirty="0"/>
              <a:t>Add regression into decision trees to make numerical predictions</a:t>
            </a:r>
          </a:p>
          <a:p>
            <a:pPr lvl="1"/>
            <a:r>
              <a:rPr lang="en-US" dirty="0"/>
              <a:t>Numeric prediction trees are built in the same way as classification trees</a:t>
            </a:r>
          </a:p>
          <a:p>
            <a:r>
              <a:rPr lang="en-US" dirty="0"/>
              <a:t>Regression tree</a:t>
            </a:r>
          </a:p>
          <a:p>
            <a:pPr lvl="1"/>
            <a:r>
              <a:rPr lang="en-US" dirty="0"/>
              <a:t>Simple mean of the outcome values in each terminal node</a:t>
            </a:r>
          </a:p>
          <a:p>
            <a:pPr lvl="1"/>
            <a:r>
              <a:rPr lang="en-US" dirty="0"/>
              <a:t>Regression trees are piecewise-constant regression</a:t>
            </a:r>
          </a:p>
          <a:p>
            <a:r>
              <a:rPr lang="en-US" dirty="0"/>
              <a:t>Linear model tree</a:t>
            </a:r>
          </a:p>
          <a:p>
            <a:pPr lvl="1"/>
            <a:r>
              <a:rPr lang="en-US" dirty="0"/>
              <a:t>A linear functional model for the outcome values in each terminal node</a:t>
            </a:r>
          </a:p>
          <a:p>
            <a:pPr lvl="1"/>
            <a:r>
              <a:rPr lang="en-US" dirty="0"/>
              <a:t>Linear model trees can be seen as a form of locally weighted regression</a:t>
            </a:r>
          </a:p>
        </p:txBody>
      </p:sp>
    </p:spTree>
    <p:extLst>
      <p:ext uri="{BB962C8B-B14F-4D97-AF65-F5344CB8AC3E}">
        <p14:creationId xmlns:p14="http://schemas.microsoft.com/office/powerpoint/2010/main" val="2725701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B6329-403F-4AB4-9478-934ABA3FDECB}"/>
              </a:ext>
            </a:extLst>
          </p:cNvPr>
          <p:cNvSpPr>
            <a:spLocks noGrp="1"/>
          </p:cNvSpPr>
          <p:nvPr>
            <p:ph type="title"/>
          </p:nvPr>
        </p:nvSpPr>
        <p:spPr/>
        <p:txBody>
          <a:bodyPr/>
          <a:lstStyle/>
          <a:p>
            <a:r>
              <a:rPr lang="en-US" dirty="0"/>
              <a:t>Understanding Regression Trees and Model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C7DB5E-4888-442C-AE9A-B3AA2BBC73B4}"/>
                  </a:ext>
                </a:extLst>
              </p:cNvPr>
              <p:cNvSpPr>
                <a:spLocks noGrp="1"/>
              </p:cNvSpPr>
              <p:nvPr>
                <p:ph idx="1"/>
              </p:nvPr>
            </p:nvSpPr>
            <p:spPr/>
            <p:txBody>
              <a:bodyPr>
                <a:noAutofit/>
              </a:bodyPr>
              <a:lstStyle/>
              <a:p>
                <a:r>
                  <a:rPr lang="en-US" dirty="0"/>
                  <a:t>Measuring homogeneity</a:t>
                </a:r>
              </a:p>
              <a:p>
                <a:pPr lvl="1"/>
                <a:r>
                  <a:rPr lang="en-US" dirty="0"/>
                  <a:t>Standard deviation reduction (SDR)</a:t>
                </a:r>
              </a:p>
              <a:p>
                <a:pPr lvl="2"/>
                <a:r>
                  <a:rPr lang="en-US" dirty="0"/>
                  <a:t>Comparing to impurity reduction in classification trees</a:t>
                </a:r>
              </a:p>
              <a:p>
                <a:pPr lvl="1"/>
                <a14:m>
                  <m:oMath xmlns:m="http://schemas.openxmlformats.org/officeDocument/2006/math">
                    <m:r>
                      <a:rPr lang="en-US" b="0" i="1" smtClean="0">
                        <a:latin typeface="Cambria Math" panose="02040503050406030204" pitchFamily="18" charset="0"/>
                      </a:rPr>
                      <m:t>𝑆𝐷𝑅</m:t>
                    </m:r>
                    <m:r>
                      <a:rPr lang="en-US" b="0" i="1" smtClean="0">
                        <a:latin typeface="Cambria Math" panose="02040503050406030204" pitchFamily="18" charset="0"/>
                      </a:rPr>
                      <m:t>=</m:t>
                    </m:r>
                    <m:r>
                      <a:rPr lang="en-US" b="0" i="1" smtClean="0">
                        <a:latin typeface="Cambria Math" panose="02040503050406030204" pitchFamily="18" charset="0"/>
                      </a:rPr>
                      <m:t>𝑠𝑑</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𝑇</m:t>
                                </m:r>
                              </m:den>
                            </m:f>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𝑠𝑑</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e>
                    </m:nary>
                  </m:oMath>
                </a14:m>
                <a:endParaRPr lang="en-US" b="0" dirty="0">
                  <a:ea typeface="Cambria Math" panose="02040503050406030204" pitchFamily="18" charset="0"/>
                </a:endParaRPr>
              </a:p>
              <a:p>
                <a:pPr lvl="1"/>
                <a:r>
                  <a:rPr lang="en-US" dirty="0"/>
                  <a:t>Larger SDR indicates greater reduction in standard deviation after splitting</a:t>
                </a:r>
              </a:p>
              <a:p>
                <a:r>
                  <a:rPr lang="en-US" dirty="0"/>
                  <a:t>Example</a:t>
                </a:r>
              </a:p>
              <a:p>
                <a:pPr lvl="1"/>
                <a:r>
                  <a:rPr lang="en-US" dirty="0"/>
                  <a:t>Original data: {1,2,3,3,4,5,6,6,7,8}</a:t>
                </a:r>
              </a:p>
              <a:p>
                <a:pPr lvl="1"/>
                <a:r>
                  <a:rPr lang="en-US" dirty="0"/>
                  <a:t>Split method 1: {1,2,3</a:t>
                </a:r>
                <a:r>
                  <a:rPr lang="en-US" dirty="0">
                    <a:solidFill>
                      <a:srgbClr val="FF0000"/>
                    </a:solidFill>
                  </a:rPr>
                  <a:t>|</a:t>
                </a:r>
                <a:r>
                  <a:rPr lang="en-US" dirty="0"/>
                  <a:t>3,4,5,6,6,7,8}</a:t>
                </a:r>
              </a:p>
              <a:p>
                <a:pPr lvl="1"/>
                <a:r>
                  <a:rPr lang="en-US" dirty="0"/>
                  <a:t>Split method 2: {1,2,3,3,4,5</a:t>
                </a:r>
                <a:r>
                  <a:rPr lang="en-US" dirty="0">
                    <a:solidFill>
                      <a:srgbClr val="FF0000"/>
                    </a:solidFill>
                  </a:rPr>
                  <a:t>|</a:t>
                </a:r>
                <a:r>
                  <a:rPr lang="en-US" dirty="0"/>
                  <a:t>6,6,7,8}</a:t>
                </a:r>
              </a:p>
            </p:txBody>
          </p:sp>
        </mc:Choice>
        <mc:Fallback xmlns="">
          <p:sp>
            <p:nvSpPr>
              <p:cNvPr id="3" name="Content Placeholder 2">
                <a:extLst>
                  <a:ext uri="{FF2B5EF4-FFF2-40B4-BE49-F238E27FC236}">
                    <a16:creationId xmlns:a16="http://schemas.microsoft.com/office/drawing/2014/main" id="{E9C7DB5E-4888-442C-AE9A-B3AA2BBC73B4}"/>
                  </a:ext>
                </a:extLst>
              </p:cNvPr>
              <p:cNvSpPr>
                <a:spLocks noGrp="1" noRot="1" noChangeAspect="1" noMove="1" noResize="1" noEditPoints="1" noAdjustHandles="1" noChangeArrowheads="1" noChangeShapeType="1" noTextEdit="1"/>
              </p:cNvSpPr>
              <p:nvPr>
                <p:ph idx="1"/>
              </p:nvPr>
            </p:nvSpPr>
            <p:spPr>
              <a:blipFill>
                <a:blip r:embed="rId3"/>
                <a:stretch>
                  <a:fillRect l="-479" t="-806"/>
                </a:stretch>
              </a:blipFill>
            </p:spPr>
            <p:txBody>
              <a:bodyPr/>
              <a:lstStyle/>
              <a:p>
                <a:r>
                  <a:rPr lang="en-US">
                    <a:noFill/>
                  </a:rPr>
                  <a:t> </a:t>
                </a:r>
              </a:p>
            </p:txBody>
          </p:sp>
        </mc:Fallback>
      </mc:AlternateContent>
    </p:spTree>
    <p:extLst>
      <p:ext uri="{BB962C8B-B14F-4D97-AF65-F5344CB8AC3E}">
        <p14:creationId xmlns:p14="http://schemas.microsoft.com/office/powerpoint/2010/main" val="1752642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B6329-403F-4AB4-9478-934ABA3FDECB}"/>
              </a:ext>
            </a:extLst>
          </p:cNvPr>
          <p:cNvSpPr>
            <a:spLocks noGrp="1"/>
          </p:cNvSpPr>
          <p:nvPr>
            <p:ph type="title"/>
          </p:nvPr>
        </p:nvSpPr>
        <p:spPr/>
        <p:txBody>
          <a:bodyPr/>
          <a:lstStyle/>
          <a:p>
            <a:r>
              <a:rPr lang="en-US" dirty="0"/>
              <a:t>Understanding Regression Trees and Model Trees</a:t>
            </a:r>
          </a:p>
        </p:txBody>
      </p:sp>
      <p:sp>
        <p:nvSpPr>
          <p:cNvPr id="3" name="Content Placeholder 2">
            <a:extLst>
              <a:ext uri="{FF2B5EF4-FFF2-40B4-BE49-F238E27FC236}">
                <a16:creationId xmlns:a16="http://schemas.microsoft.com/office/drawing/2014/main" id="{E9C7DB5E-4888-442C-AE9A-B3AA2BBC73B4}"/>
              </a:ext>
            </a:extLst>
          </p:cNvPr>
          <p:cNvSpPr>
            <a:spLocks noGrp="1"/>
          </p:cNvSpPr>
          <p:nvPr>
            <p:ph idx="1"/>
          </p:nvPr>
        </p:nvSpPr>
        <p:spPr/>
        <p:txBody>
          <a:bodyPr/>
          <a:lstStyle/>
          <a:p>
            <a:r>
              <a:rPr lang="en-US" dirty="0"/>
              <a:t>Measuring homogeneity</a:t>
            </a:r>
          </a:p>
          <a:p>
            <a:pPr lvl="1"/>
            <a:r>
              <a:rPr lang="en-US" dirty="0"/>
              <a:t>Original data: {1,2,3,3,4,5,6,6,7,8}</a:t>
            </a:r>
          </a:p>
        </p:txBody>
      </p:sp>
      <p:grpSp>
        <p:nvGrpSpPr>
          <p:cNvPr id="28" name="Group 27">
            <a:extLst>
              <a:ext uri="{FF2B5EF4-FFF2-40B4-BE49-F238E27FC236}">
                <a16:creationId xmlns:a16="http://schemas.microsoft.com/office/drawing/2014/main" id="{9E50055F-A31D-4CD9-92A7-C3C4F7AD0907}"/>
              </a:ext>
            </a:extLst>
          </p:cNvPr>
          <p:cNvGrpSpPr/>
          <p:nvPr/>
        </p:nvGrpSpPr>
        <p:grpSpPr>
          <a:xfrm>
            <a:off x="3111767" y="3589273"/>
            <a:ext cx="3785915" cy="2398410"/>
            <a:chOff x="7345202" y="3372647"/>
            <a:chExt cx="3785915" cy="2398410"/>
          </a:xfrm>
        </p:grpSpPr>
        <p:sp>
          <p:nvSpPr>
            <p:cNvPr id="6" name="Oval 5">
              <a:extLst>
                <a:ext uri="{FF2B5EF4-FFF2-40B4-BE49-F238E27FC236}">
                  <a16:creationId xmlns:a16="http://schemas.microsoft.com/office/drawing/2014/main" id="{4E458630-CF0A-4B3F-8398-D546C03DED49}"/>
                </a:ext>
              </a:extLst>
            </p:cNvPr>
            <p:cNvSpPr/>
            <p:nvPr/>
          </p:nvSpPr>
          <p:spPr>
            <a:xfrm>
              <a:off x="8256738" y="3372647"/>
              <a:ext cx="1631731" cy="56181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Original data (T)</a:t>
              </a:r>
              <a:endParaRPr lang="en-US" sz="1200" dirty="0">
                <a:solidFill>
                  <a:schemeClr val="tx1"/>
                </a:solidFill>
              </a:endParaRPr>
            </a:p>
          </p:txBody>
        </p:sp>
        <p:sp>
          <p:nvSpPr>
            <p:cNvPr id="7" name="Oval 6">
              <a:extLst>
                <a:ext uri="{FF2B5EF4-FFF2-40B4-BE49-F238E27FC236}">
                  <a16:creationId xmlns:a16="http://schemas.microsoft.com/office/drawing/2014/main" id="{184EAF65-D57C-4B1F-8CE0-F3DB4B66262B}"/>
                </a:ext>
              </a:extLst>
            </p:cNvPr>
            <p:cNvSpPr/>
            <p:nvPr/>
          </p:nvSpPr>
          <p:spPr>
            <a:xfrm>
              <a:off x="7345202" y="4586055"/>
              <a:ext cx="1631731" cy="56181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Left</a:t>
              </a:r>
            </a:p>
            <a:p>
              <a:pPr algn="ctr"/>
              <a:r>
                <a:rPr lang="en-US" sz="1100" dirty="0">
                  <a:solidFill>
                    <a:schemeClr val="tx1"/>
                  </a:solidFill>
                </a:rPr>
                <a:t>(T1)</a:t>
              </a:r>
            </a:p>
          </p:txBody>
        </p:sp>
        <p:cxnSp>
          <p:nvCxnSpPr>
            <p:cNvPr id="9" name="Straight Arrow Connector 8">
              <a:extLst>
                <a:ext uri="{FF2B5EF4-FFF2-40B4-BE49-F238E27FC236}">
                  <a16:creationId xmlns:a16="http://schemas.microsoft.com/office/drawing/2014/main" id="{B40D6B4D-2EA3-465C-A4A7-63E7F1D0F948}"/>
                </a:ext>
              </a:extLst>
            </p:cNvPr>
            <p:cNvCxnSpPr>
              <a:cxnSpLocks/>
              <a:stCxn id="6" idx="4"/>
              <a:endCxn id="7" idx="0"/>
            </p:cNvCxnSpPr>
            <p:nvPr/>
          </p:nvCxnSpPr>
          <p:spPr>
            <a:xfrm flipH="1">
              <a:off x="8161068" y="3934461"/>
              <a:ext cx="911536" cy="65159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74A8655-D270-4CF1-AF91-6B1722E48545}"/>
                </a:ext>
              </a:extLst>
            </p:cNvPr>
            <p:cNvSpPr txBox="1"/>
            <p:nvPr/>
          </p:nvSpPr>
          <p:spPr>
            <a:xfrm>
              <a:off x="9888469" y="3522749"/>
              <a:ext cx="1242648" cy="430887"/>
            </a:xfrm>
            <a:prstGeom prst="rect">
              <a:avLst/>
            </a:prstGeom>
            <a:noFill/>
          </p:spPr>
          <p:txBody>
            <a:bodyPr wrap="none" rtlCol="0">
              <a:spAutoFit/>
            </a:bodyPr>
            <a:lstStyle/>
            <a:p>
              <a:r>
                <a:rPr lang="en-US" sz="1100" dirty="0"/>
                <a:t>10 observations</a:t>
              </a:r>
            </a:p>
            <a:p>
              <a:r>
                <a:rPr lang="en-US" sz="1100" dirty="0"/>
                <a:t>SD=2.273</a:t>
              </a:r>
            </a:p>
          </p:txBody>
        </p:sp>
        <p:sp>
          <p:nvSpPr>
            <p:cNvPr id="13" name="TextBox 12">
              <a:extLst>
                <a:ext uri="{FF2B5EF4-FFF2-40B4-BE49-F238E27FC236}">
                  <a16:creationId xmlns:a16="http://schemas.microsoft.com/office/drawing/2014/main" id="{A7A57E9F-0F07-4F09-B3F2-54B45A9D5862}"/>
                </a:ext>
              </a:extLst>
            </p:cNvPr>
            <p:cNvSpPr txBox="1"/>
            <p:nvPr/>
          </p:nvSpPr>
          <p:spPr>
            <a:xfrm>
              <a:off x="7745219" y="5165777"/>
              <a:ext cx="1382110" cy="600164"/>
            </a:xfrm>
            <a:prstGeom prst="rect">
              <a:avLst/>
            </a:prstGeom>
            <a:noFill/>
          </p:spPr>
          <p:txBody>
            <a:bodyPr wrap="none" rtlCol="0">
              <a:spAutoFit/>
            </a:bodyPr>
            <a:lstStyle/>
            <a:p>
              <a:r>
                <a:rPr lang="en-US" sz="1100" dirty="0"/>
                <a:t>3/10 observations</a:t>
              </a:r>
            </a:p>
            <a:p>
              <a:r>
                <a:rPr lang="en-US" sz="1100" dirty="0"/>
                <a:t>SD=1.000</a:t>
              </a:r>
            </a:p>
            <a:p>
              <a:r>
                <a:rPr lang="en-US" sz="1100" dirty="0"/>
                <a:t>Mean=2</a:t>
              </a:r>
            </a:p>
          </p:txBody>
        </p:sp>
        <p:sp>
          <p:nvSpPr>
            <p:cNvPr id="14" name="Oval 13">
              <a:extLst>
                <a:ext uri="{FF2B5EF4-FFF2-40B4-BE49-F238E27FC236}">
                  <a16:creationId xmlns:a16="http://schemas.microsoft.com/office/drawing/2014/main" id="{AFA9FDC2-DCC6-465B-9D5D-3D9D16E4E1E9}"/>
                </a:ext>
              </a:extLst>
            </p:cNvPr>
            <p:cNvSpPr/>
            <p:nvPr/>
          </p:nvSpPr>
          <p:spPr>
            <a:xfrm>
              <a:off x="9169639" y="4586055"/>
              <a:ext cx="1631731" cy="56181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Right</a:t>
              </a:r>
            </a:p>
            <a:p>
              <a:pPr algn="ctr"/>
              <a:r>
                <a:rPr lang="en-US" sz="1100" dirty="0">
                  <a:solidFill>
                    <a:schemeClr val="tx1"/>
                  </a:solidFill>
                </a:rPr>
                <a:t>(T2)</a:t>
              </a:r>
            </a:p>
          </p:txBody>
        </p:sp>
        <p:cxnSp>
          <p:nvCxnSpPr>
            <p:cNvPr id="15" name="Straight Arrow Connector 14">
              <a:extLst>
                <a:ext uri="{FF2B5EF4-FFF2-40B4-BE49-F238E27FC236}">
                  <a16:creationId xmlns:a16="http://schemas.microsoft.com/office/drawing/2014/main" id="{4774FEB4-BBF9-4FAB-A205-4FD2B3E0BDF3}"/>
                </a:ext>
              </a:extLst>
            </p:cNvPr>
            <p:cNvCxnSpPr>
              <a:cxnSpLocks/>
              <a:stCxn id="6" idx="4"/>
              <a:endCxn id="14" idx="0"/>
            </p:cNvCxnSpPr>
            <p:nvPr/>
          </p:nvCxnSpPr>
          <p:spPr>
            <a:xfrm>
              <a:off x="9072604" y="3934461"/>
              <a:ext cx="912901" cy="65159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09ABC6D-A31A-4BCE-9BAF-B3BEB1D8F388}"/>
                </a:ext>
              </a:extLst>
            </p:cNvPr>
            <p:cNvSpPr txBox="1"/>
            <p:nvPr/>
          </p:nvSpPr>
          <p:spPr>
            <a:xfrm>
              <a:off x="9473985" y="5170893"/>
              <a:ext cx="1382110" cy="600164"/>
            </a:xfrm>
            <a:prstGeom prst="rect">
              <a:avLst/>
            </a:prstGeom>
            <a:noFill/>
          </p:spPr>
          <p:txBody>
            <a:bodyPr wrap="none" rtlCol="0">
              <a:spAutoFit/>
            </a:bodyPr>
            <a:lstStyle/>
            <a:p>
              <a:r>
                <a:rPr lang="en-US" sz="1100" dirty="0"/>
                <a:t>7/10 observations</a:t>
              </a:r>
            </a:p>
            <a:p>
              <a:r>
                <a:rPr lang="en-US" sz="1100" dirty="0"/>
                <a:t>SD=1.718</a:t>
              </a:r>
            </a:p>
            <a:p>
              <a:r>
                <a:rPr lang="en-US" sz="1100" dirty="0"/>
                <a:t>Mean=5.57</a:t>
              </a:r>
            </a:p>
          </p:txBody>
        </p:sp>
        <p:sp>
          <p:nvSpPr>
            <p:cNvPr id="25" name="TextBox 24">
              <a:extLst>
                <a:ext uri="{FF2B5EF4-FFF2-40B4-BE49-F238E27FC236}">
                  <a16:creationId xmlns:a16="http://schemas.microsoft.com/office/drawing/2014/main" id="{6A57B8E8-EF0A-4A89-8DBC-68315E63989B}"/>
                </a:ext>
              </a:extLst>
            </p:cNvPr>
            <p:cNvSpPr txBox="1"/>
            <p:nvPr/>
          </p:nvSpPr>
          <p:spPr>
            <a:xfrm>
              <a:off x="8517803" y="4139979"/>
              <a:ext cx="1109599" cy="261610"/>
            </a:xfrm>
            <a:prstGeom prst="rect">
              <a:avLst/>
            </a:prstGeom>
            <a:noFill/>
          </p:spPr>
          <p:txBody>
            <a:bodyPr wrap="none" rtlCol="0">
              <a:spAutoFit/>
            </a:bodyPr>
            <a:lstStyle/>
            <a:p>
              <a:r>
                <a:rPr lang="en-US" sz="1100" dirty="0"/>
                <a:t>Split method 1</a:t>
              </a:r>
            </a:p>
          </p:txBody>
        </p:sp>
      </p:grpSp>
      <p:grpSp>
        <p:nvGrpSpPr>
          <p:cNvPr id="18" name="Group 17">
            <a:extLst>
              <a:ext uri="{FF2B5EF4-FFF2-40B4-BE49-F238E27FC236}">
                <a16:creationId xmlns:a16="http://schemas.microsoft.com/office/drawing/2014/main" id="{5E1C603C-EBEE-459E-A96A-53F60F2ED231}"/>
              </a:ext>
            </a:extLst>
          </p:cNvPr>
          <p:cNvGrpSpPr/>
          <p:nvPr/>
        </p:nvGrpSpPr>
        <p:grpSpPr>
          <a:xfrm>
            <a:off x="7305693" y="3589273"/>
            <a:ext cx="3785915" cy="2398410"/>
            <a:chOff x="7345202" y="3372647"/>
            <a:chExt cx="3785915" cy="2398410"/>
          </a:xfrm>
        </p:grpSpPr>
        <p:sp>
          <p:nvSpPr>
            <p:cNvPr id="20" name="Oval 19">
              <a:extLst>
                <a:ext uri="{FF2B5EF4-FFF2-40B4-BE49-F238E27FC236}">
                  <a16:creationId xmlns:a16="http://schemas.microsoft.com/office/drawing/2014/main" id="{9E379401-689B-4114-91A6-4D048A393B59}"/>
                </a:ext>
              </a:extLst>
            </p:cNvPr>
            <p:cNvSpPr/>
            <p:nvPr/>
          </p:nvSpPr>
          <p:spPr>
            <a:xfrm>
              <a:off x="8256738" y="3372647"/>
              <a:ext cx="1631731" cy="56181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Original data (T)</a:t>
              </a:r>
              <a:endParaRPr lang="en-US" sz="1200" dirty="0">
                <a:solidFill>
                  <a:schemeClr val="tx1"/>
                </a:solidFill>
              </a:endParaRPr>
            </a:p>
          </p:txBody>
        </p:sp>
        <p:sp>
          <p:nvSpPr>
            <p:cNvPr id="21" name="Oval 20">
              <a:extLst>
                <a:ext uri="{FF2B5EF4-FFF2-40B4-BE49-F238E27FC236}">
                  <a16:creationId xmlns:a16="http://schemas.microsoft.com/office/drawing/2014/main" id="{5D6FB3E1-E236-4025-AEE4-C5308F12128F}"/>
                </a:ext>
              </a:extLst>
            </p:cNvPr>
            <p:cNvSpPr/>
            <p:nvPr/>
          </p:nvSpPr>
          <p:spPr>
            <a:xfrm>
              <a:off x="7345202" y="4586055"/>
              <a:ext cx="1631731" cy="56181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Left</a:t>
              </a:r>
            </a:p>
            <a:p>
              <a:pPr algn="ctr"/>
              <a:r>
                <a:rPr lang="en-US" sz="1100" dirty="0">
                  <a:solidFill>
                    <a:schemeClr val="tx1"/>
                  </a:solidFill>
                </a:rPr>
                <a:t>(T1)</a:t>
              </a:r>
            </a:p>
          </p:txBody>
        </p:sp>
        <p:cxnSp>
          <p:nvCxnSpPr>
            <p:cNvPr id="22" name="Straight Arrow Connector 21">
              <a:extLst>
                <a:ext uri="{FF2B5EF4-FFF2-40B4-BE49-F238E27FC236}">
                  <a16:creationId xmlns:a16="http://schemas.microsoft.com/office/drawing/2014/main" id="{7AECD731-0FEB-43B6-8530-47F7968A6FF0}"/>
                </a:ext>
              </a:extLst>
            </p:cNvPr>
            <p:cNvCxnSpPr>
              <a:cxnSpLocks/>
              <a:stCxn id="20" idx="4"/>
              <a:endCxn id="21" idx="0"/>
            </p:cNvCxnSpPr>
            <p:nvPr/>
          </p:nvCxnSpPr>
          <p:spPr>
            <a:xfrm flipH="1">
              <a:off x="8161068" y="3934461"/>
              <a:ext cx="911536" cy="65159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209AD56-3880-48B6-B025-0541DCE7C8E4}"/>
                </a:ext>
              </a:extLst>
            </p:cNvPr>
            <p:cNvSpPr txBox="1"/>
            <p:nvPr/>
          </p:nvSpPr>
          <p:spPr>
            <a:xfrm>
              <a:off x="9888469" y="3522749"/>
              <a:ext cx="1242648" cy="430887"/>
            </a:xfrm>
            <a:prstGeom prst="rect">
              <a:avLst/>
            </a:prstGeom>
            <a:noFill/>
          </p:spPr>
          <p:txBody>
            <a:bodyPr wrap="none" rtlCol="0">
              <a:spAutoFit/>
            </a:bodyPr>
            <a:lstStyle/>
            <a:p>
              <a:r>
                <a:rPr lang="en-US" sz="1100" dirty="0"/>
                <a:t>10 observations</a:t>
              </a:r>
            </a:p>
            <a:p>
              <a:r>
                <a:rPr lang="en-US" sz="1100" dirty="0"/>
                <a:t>SD=2.273</a:t>
              </a:r>
            </a:p>
          </p:txBody>
        </p:sp>
        <p:sp>
          <p:nvSpPr>
            <p:cNvPr id="24" name="TextBox 23">
              <a:extLst>
                <a:ext uri="{FF2B5EF4-FFF2-40B4-BE49-F238E27FC236}">
                  <a16:creationId xmlns:a16="http://schemas.microsoft.com/office/drawing/2014/main" id="{A6BEB3C4-1B21-46A9-AC68-11BDE0579663}"/>
                </a:ext>
              </a:extLst>
            </p:cNvPr>
            <p:cNvSpPr txBox="1"/>
            <p:nvPr/>
          </p:nvSpPr>
          <p:spPr>
            <a:xfrm>
              <a:off x="7745219" y="5165777"/>
              <a:ext cx="1382110" cy="600164"/>
            </a:xfrm>
            <a:prstGeom prst="rect">
              <a:avLst/>
            </a:prstGeom>
            <a:noFill/>
          </p:spPr>
          <p:txBody>
            <a:bodyPr wrap="none" rtlCol="0">
              <a:spAutoFit/>
            </a:bodyPr>
            <a:lstStyle/>
            <a:p>
              <a:r>
                <a:rPr lang="en-US" sz="1100" dirty="0"/>
                <a:t>6/10 observations</a:t>
              </a:r>
            </a:p>
            <a:p>
              <a:r>
                <a:rPr lang="en-US" sz="1100" dirty="0"/>
                <a:t>SD=1.414</a:t>
              </a:r>
            </a:p>
            <a:p>
              <a:r>
                <a:rPr lang="en-US" sz="1100" dirty="0"/>
                <a:t>Mean=3</a:t>
              </a:r>
            </a:p>
          </p:txBody>
        </p:sp>
        <p:sp>
          <p:nvSpPr>
            <p:cNvPr id="26" name="Oval 25">
              <a:extLst>
                <a:ext uri="{FF2B5EF4-FFF2-40B4-BE49-F238E27FC236}">
                  <a16:creationId xmlns:a16="http://schemas.microsoft.com/office/drawing/2014/main" id="{67D9701F-033B-4051-871C-8385E891AABE}"/>
                </a:ext>
              </a:extLst>
            </p:cNvPr>
            <p:cNvSpPr/>
            <p:nvPr/>
          </p:nvSpPr>
          <p:spPr>
            <a:xfrm>
              <a:off x="9169639" y="4586055"/>
              <a:ext cx="1631731" cy="56181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Right</a:t>
              </a:r>
            </a:p>
            <a:p>
              <a:pPr algn="ctr"/>
              <a:r>
                <a:rPr lang="en-US" sz="1100" dirty="0">
                  <a:solidFill>
                    <a:schemeClr val="tx1"/>
                  </a:solidFill>
                </a:rPr>
                <a:t>(T2)</a:t>
              </a:r>
            </a:p>
          </p:txBody>
        </p:sp>
        <p:cxnSp>
          <p:nvCxnSpPr>
            <p:cNvPr id="29" name="Straight Arrow Connector 28">
              <a:extLst>
                <a:ext uri="{FF2B5EF4-FFF2-40B4-BE49-F238E27FC236}">
                  <a16:creationId xmlns:a16="http://schemas.microsoft.com/office/drawing/2014/main" id="{A6251136-0957-4315-85C3-78FCC19484EC}"/>
                </a:ext>
              </a:extLst>
            </p:cNvPr>
            <p:cNvCxnSpPr>
              <a:cxnSpLocks/>
              <a:stCxn id="20" idx="4"/>
              <a:endCxn id="26" idx="0"/>
            </p:cNvCxnSpPr>
            <p:nvPr/>
          </p:nvCxnSpPr>
          <p:spPr>
            <a:xfrm>
              <a:off x="9072604" y="3934461"/>
              <a:ext cx="912901" cy="65159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8440744-FFF8-48E6-B59E-DB6B3DC5408C}"/>
                </a:ext>
              </a:extLst>
            </p:cNvPr>
            <p:cNvSpPr txBox="1"/>
            <p:nvPr/>
          </p:nvSpPr>
          <p:spPr>
            <a:xfrm>
              <a:off x="9473985" y="5170893"/>
              <a:ext cx="1382110" cy="600164"/>
            </a:xfrm>
            <a:prstGeom prst="rect">
              <a:avLst/>
            </a:prstGeom>
            <a:noFill/>
          </p:spPr>
          <p:txBody>
            <a:bodyPr wrap="none" rtlCol="0">
              <a:spAutoFit/>
            </a:bodyPr>
            <a:lstStyle/>
            <a:p>
              <a:r>
                <a:rPr lang="en-US" sz="1100" dirty="0"/>
                <a:t>4/10 observations</a:t>
              </a:r>
            </a:p>
            <a:p>
              <a:r>
                <a:rPr lang="en-US" sz="1100" dirty="0"/>
                <a:t>SD=0.957</a:t>
              </a:r>
            </a:p>
            <a:p>
              <a:r>
                <a:rPr lang="en-US" sz="1100" dirty="0"/>
                <a:t>Mean=6.75</a:t>
              </a:r>
            </a:p>
          </p:txBody>
        </p:sp>
        <p:sp>
          <p:nvSpPr>
            <p:cNvPr id="31" name="TextBox 30">
              <a:extLst>
                <a:ext uri="{FF2B5EF4-FFF2-40B4-BE49-F238E27FC236}">
                  <a16:creationId xmlns:a16="http://schemas.microsoft.com/office/drawing/2014/main" id="{14D51B5E-4658-4727-81A4-9667BA8C205E}"/>
                </a:ext>
              </a:extLst>
            </p:cNvPr>
            <p:cNvSpPr txBox="1"/>
            <p:nvPr/>
          </p:nvSpPr>
          <p:spPr>
            <a:xfrm>
              <a:off x="8517803" y="4139979"/>
              <a:ext cx="1160895" cy="261610"/>
            </a:xfrm>
            <a:prstGeom prst="rect">
              <a:avLst/>
            </a:prstGeom>
            <a:noFill/>
          </p:spPr>
          <p:txBody>
            <a:bodyPr wrap="none" rtlCol="0">
              <a:spAutoFit/>
            </a:bodyPr>
            <a:lstStyle/>
            <a:p>
              <a:r>
                <a:rPr lang="en-US" sz="1100" dirty="0"/>
                <a:t>Split method 2</a:t>
              </a:r>
            </a:p>
          </p:txBody>
        </p:sp>
      </p:grpSp>
      <p:sp>
        <p:nvSpPr>
          <p:cNvPr id="32" name="TextBox 31">
            <a:extLst>
              <a:ext uri="{FF2B5EF4-FFF2-40B4-BE49-F238E27FC236}">
                <a16:creationId xmlns:a16="http://schemas.microsoft.com/office/drawing/2014/main" id="{498D012E-2BD6-4E22-8743-DF85A10E0746}"/>
              </a:ext>
            </a:extLst>
          </p:cNvPr>
          <p:cNvSpPr txBox="1"/>
          <p:nvPr/>
        </p:nvSpPr>
        <p:spPr>
          <a:xfrm>
            <a:off x="3255923" y="3123981"/>
            <a:ext cx="3166487" cy="307777"/>
          </a:xfrm>
          <a:prstGeom prst="rect">
            <a:avLst/>
          </a:prstGeom>
          <a:noFill/>
        </p:spPr>
        <p:txBody>
          <a:bodyPr wrap="square">
            <a:spAutoFit/>
          </a:bodyPr>
          <a:lstStyle/>
          <a:p>
            <a:r>
              <a:rPr lang="en-US" sz="1400" dirty="0"/>
              <a:t>Split method 1: {1,2,3</a:t>
            </a:r>
            <a:r>
              <a:rPr lang="en-US" sz="1400" dirty="0">
                <a:solidFill>
                  <a:srgbClr val="FF0000"/>
                </a:solidFill>
              </a:rPr>
              <a:t>|</a:t>
            </a:r>
            <a:r>
              <a:rPr lang="en-US" sz="1400" dirty="0"/>
              <a:t>3,4,5,6,6,7,8}</a:t>
            </a:r>
          </a:p>
        </p:txBody>
      </p:sp>
      <p:sp>
        <p:nvSpPr>
          <p:cNvPr id="33" name="TextBox 32">
            <a:extLst>
              <a:ext uri="{FF2B5EF4-FFF2-40B4-BE49-F238E27FC236}">
                <a16:creationId xmlns:a16="http://schemas.microsoft.com/office/drawing/2014/main" id="{10DE812F-C746-4A20-B92B-BEB4A6F4375B}"/>
              </a:ext>
            </a:extLst>
          </p:cNvPr>
          <p:cNvSpPr txBox="1"/>
          <p:nvPr/>
        </p:nvSpPr>
        <p:spPr>
          <a:xfrm>
            <a:off x="7464253" y="3123981"/>
            <a:ext cx="3137680" cy="307777"/>
          </a:xfrm>
          <a:prstGeom prst="rect">
            <a:avLst/>
          </a:prstGeom>
          <a:noFill/>
        </p:spPr>
        <p:txBody>
          <a:bodyPr wrap="square">
            <a:spAutoFit/>
          </a:bodyPr>
          <a:lstStyle/>
          <a:p>
            <a:pPr marL="0" lvl="1"/>
            <a:r>
              <a:rPr lang="en-US" sz="1400" dirty="0"/>
              <a:t>Split method 2: {1,2,3,3,4,5</a:t>
            </a:r>
            <a:r>
              <a:rPr lang="en-US" sz="1400" dirty="0">
                <a:solidFill>
                  <a:srgbClr val="FF0000"/>
                </a:solidFill>
              </a:rPr>
              <a:t>|</a:t>
            </a:r>
            <a:r>
              <a:rPr lang="en-US" sz="1400" dirty="0"/>
              <a:t>6,6,7,8}</a:t>
            </a:r>
          </a:p>
        </p:txBody>
      </p:sp>
      <p:sp>
        <p:nvSpPr>
          <p:cNvPr id="34" name="TextBox 33">
            <a:extLst>
              <a:ext uri="{FF2B5EF4-FFF2-40B4-BE49-F238E27FC236}">
                <a16:creationId xmlns:a16="http://schemas.microsoft.com/office/drawing/2014/main" id="{016E17C2-0135-41B3-9343-7C24A10EE9E5}"/>
              </a:ext>
            </a:extLst>
          </p:cNvPr>
          <p:cNvSpPr txBox="1"/>
          <p:nvPr/>
        </p:nvSpPr>
        <p:spPr>
          <a:xfrm>
            <a:off x="4363870" y="6139822"/>
            <a:ext cx="5366084" cy="307777"/>
          </a:xfrm>
          <a:prstGeom prst="rect">
            <a:avLst/>
          </a:prstGeom>
          <a:noFill/>
        </p:spPr>
        <p:txBody>
          <a:bodyPr wrap="square" rtlCol="0">
            <a:spAutoFit/>
          </a:bodyPr>
          <a:lstStyle/>
          <a:p>
            <a:r>
              <a:rPr lang="en-US" sz="1400" dirty="0"/>
              <a:t>split method 2 yields greater SDR (1.04) than method 1 (0.77)</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31FC0DC-8EB9-40B4-9FAB-A1E09A1B7461}"/>
                  </a:ext>
                </a:extLst>
              </p:cNvPr>
              <p:cNvSpPr txBox="1"/>
              <p:nvPr/>
            </p:nvSpPr>
            <p:spPr>
              <a:xfrm>
                <a:off x="7307281" y="2204005"/>
                <a:ext cx="2921149" cy="6805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𝑆𝐷𝑅</m:t>
                      </m:r>
                      <m:r>
                        <a:rPr lang="en-US" sz="1400" b="0" i="1" smtClean="0">
                          <a:latin typeface="Cambria Math" panose="02040503050406030204" pitchFamily="18" charset="0"/>
                        </a:rPr>
                        <m:t>=</m:t>
                      </m:r>
                      <m:r>
                        <a:rPr lang="en-US" sz="1400" b="0" i="1" smtClean="0">
                          <a:latin typeface="Cambria Math" panose="02040503050406030204" pitchFamily="18" charset="0"/>
                        </a:rPr>
                        <m:t>𝑠𝑑</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𝑇</m:t>
                          </m:r>
                        </m:e>
                      </m:d>
                      <m:r>
                        <a:rPr lang="en-US" sz="1400" b="0" i="1" smtClean="0">
                          <a:latin typeface="Cambria Math" panose="02040503050406030204" pitchFamily="18" charset="0"/>
                        </a:rPr>
                        <m:t>−</m:t>
                      </m:r>
                      <m:nary>
                        <m:naryPr>
                          <m:chr m:val="∑"/>
                          <m:ctrlPr>
                            <a:rPr lang="en-US" sz="1400" b="0" i="1" smtClean="0">
                              <a:latin typeface="Cambria Math" panose="02040503050406030204" pitchFamily="18" charset="0"/>
                            </a:rPr>
                          </m:ctrlPr>
                        </m:naryPr>
                        <m:sub>
                          <m:r>
                            <m:rPr>
                              <m:brk m:alnAt="23"/>
                            </m:rPr>
                            <a:rPr lang="en-US" sz="1400" b="0" i="1" smtClean="0">
                              <a:latin typeface="Cambria Math" panose="02040503050406030204" pitchFamily="18" charset="0"/>
                            </a:rPr>
                            <m:t>𝑖</m:t>
                          </m:r>
                          <m:r>
                            <a:rPr lang="en-US" sz="1400" b="0" i="1" smtClean="0">
                              <a:latin typeface="Cambria Math" panose="02040503050406030204" pitchFamily="18" charset="0"/>
                            </a:rPr>
                            <m:t>=1</m:t>
                          </m:r>
                        </m:sub>
                        <m:sup>
                          <m:r>
                            <a:rPr lang="en-US" sz="1400" b="0" i="1" smtClean="0">
                              <a:latin typeface="Cambria Math" panose="02040503050406030204" pitchFamily="18" charset="0"/>
                            </a:rPr>
                            <m:t>𝑛</m:t>
                          </m:r>
                        </m:sup>
                        <m:e>
                          <m:d>
                            <m:dPr>
                              <m:begChr m:val="|"/>
                              <m:endChr m:val="|"/>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𝑇</m:t>
                                      </m:r>
                                    </m:e>
                                    <m:sub>
                                      <m:r>
                                        <a:rPr lang="en-US" sz="1400" b="0" i="1" smtClean="0">
                                          <a:latin typeface="Cambria Math" panose="02040503050406030204" pitchFamily="18" charset="0"/>
                                        </a:rPr>
                                        <m:t>𝑖</m:t>
                                      </m:r>
                                    </m:sub>
                                  </m:sSub>
                                </m:num>
                                <m:den>
                                  <m:r>
                                    <a:rPr lang="en-US" sz="1400" b="0" i="1" smtClean="0">
                                      <a:latin typeface="Cambria Math" panose="02040503050406030204" pitchFamily="18" charset="0"/>
                                    </a:rPr>
                                    <m:t>𝑇</m:t>
                                  </m:r>
                                </m:den>
                              </m:f>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𝑠𝑑</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𝑇</m:t>
                              </m:r>
                            </m:e>
                            <m:sub>
                              <m:r>
                                <a:rPr lang="en-US" sz="1400" b="0" i="1" smtClean="0">
                                  <a:latin typeface="Cambria Math" panose="02040503050406030204" pitchFamily="18" charset="0"/>
                                  <a:ea typeface="Cambria Math" panose="02040503050406030204" pitchFamily="18" charset="0"/>
                                </a:rPr>
                                <m:t>𝑖</m:t>
                              </m:r>
                            </m:sub>
                          </m:sSub>
                          <m:r>
                            <a:rPr lang="en-US" sz="1400" b="0" i="1" smtClean="0">
                              <a:latin typeface="Cambria Math" panose="02040503050406030204" pitchFamily="18" charset="0"/>
                              <a:ea typeface="Cambria Math" panose="02040503050406030204" pitchFamily="18" charset="0"/>
                            </a:rPr>
                            <m:t>)</m:t>
                          </m:r>
                        </m:e>
                      </m:nary>
                    </m:oMath>
                  </m:oMathPara>
                </a14:m>
                <a:endParaRPr lang="en-US" sz="1400" dirty="0"/>
              </a:p>
            </p:txBody>
          </p:sp>
        </mc:Choice>
        <mc:Fallback xmlns="">
          <p:sp>
            <p:nvSpPr>
              <p:cNvPr id="35" name="TextBox 34">
                <a:extLst>
                  <a:ext uri="{FF2B5EF4-FFF2-40B4-BE49-F238E27FC236}">
                    <a16:creationId xmlns:a16="http://schemas.microsoft.com/office/drawing/2014/main" id="{331FC0DC-8EB9-40B4-9FAB-A1E09A1B7461}"/>
                  </a:ext>
                </a:extLst>
              </p:cNvPr>
              <p:cNvSpPr txBox="1">
                <a:spLocks noRot="1" noChangeAspect="1" noMove="1" noResize="1" noEditPoints="1" noAdjustHandles="1" noChangeArrowheads="1" noChangeShapeType="1" noTextEdit="1"/>
              </p:cNvSpPr>
              <p:nvPr/>
            </p:nvSpPr>
            <p:spPr>
              <a:xfrm>
                <a:off x="7307281" y="2204005"/>
                <a:ext cx="2921149" cy="68050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72951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0A2FE-7BDA-4F1D-B803-0450E463AE3C}"/>
              </a:ext>
            </a:extLst>
          </p:cNvPr>
          <p:cNvSpPr>
            <a:spLocks noGrp="1"/>
          </p:cNvSpPr>
          <p:nvPr>
            <p:ph type="title"/>
          </p:nvPr>
        </p:nvSpPr>
        <p:spPr/>
        <p:txBody>
          <a:bodyPr/>
          <a:lstStyle/>
          <a:p>
            <a:r>
              <a:rPr lang="en-US" dirty="0"/>
              <a:t>Case Study 2: Baseball Players (Take 2)</a:t>
            </a:r>
          </a:p>
        </p:txBody>
      </p:sp>
      <p:sp>
        <p:nvSpPr>
          <p:cNvPr id="3" name="Content Placeholder 2">
            <a:extLst>
              <a:ext uri="{FF2B5EF4-FFF2-40B4-BE49-F238E27FC236}">
                <a16:creationId xmlns:a16="http://schemas.microsoft.com/office/drawing/2014/main" id="{B5EA6F97-61A9-4109-807D-C2BEB800D545}"/>
              </a:ext>
            </a:extLst>
          </p:cNvPr>
          <p:cNvSpPr>
            <a:spLocks noGrp="1"/>
          </p:cNvSpPr>
          <p:nvPr>
            <p:ph idx="1"/>
          </p:nvPr>
        </p:nvSpPr>
        <p:spPr/>
        <p:txBody>
          <a:bodyPr>
            <a:normAutofit/>
          </a:bodyPr>
          <a:lstStyle/>
          <a:p>
            <a:r>
              <a:rPr lang="en-US" dirty="0"/>
              <a:t>Step 1 - Collecting Data (from case study 1)</a:t>
            </a:r>
          </a:p>
          <a:p>
            <a:r>
              <a:rPr lang="en-US" dirty="0"/>
              <a:t>Step 2 - exploring and preparing the data</a:t>
            </a:r>
          </a:p>
          <a:p>
            <a:r>
              <a:rPr lang="en-US" dirty="0"/>
              <a:t>Step 3 - training a model on the data</a:t>
            </a:r>
          </a:p>
          <a:p>
            <a:pPr lvl="1"/>
            <a:r>
              <a:rPr lang="en-US" dirty="0"/>
              <a:t>Visualizing decision trees</a:t>
            </a:r>
          </a:p>
          <a:p>
            <a:r>
              <a:rPr lang="en-US" dirty="0"/>
              <a:t>Step 4 - evaluating model performance</a:t>
            </a:r>
          </a:p>
          <a:p>
            <a:pPr lvl="1"/>
            <a:r>
              <a:rPr lang="en-US" dirty="0"/>
              <a:t>Measuring performance with mean absolute error</a:t>
            </a:r>
          </a:p>
          <a:p>
            <a:r>
              <a:rPr lang="en-US" dirty="0"/>
              <a:t>Step 5 - improving model performance</a:t>
            </a:r>
          </a:p>
        </p:txBody>
      </p:sp>
    </p:spTree>
    <p:extLst>
      <p:ext uri="{BB962C8B-B14F-4D97-AF65-F5344CB8AC3E}">
        <p14:creationId xmlns:p14="http://schemas.microsoft.com/office/powerpoint/2010/main" val="221557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51C0-F964-4BDE-A755-94A039C21CBB}"/>
              </a:ext>
            </a:extLst>
          </p:cNvPr>
          <p:cNvSpPr>
            <a:spLocks noGrp="1"/>
          </p:cNvSpPr>
          <p:nvPr>
            <p:ph type="title"/>
          </p:nvPr>
        </p:nvSpPr>
        <p:spPr/>
        <p:txBody>
          <a:bodyPr/>
          <a:lstStyle/>
          <a:p>
            <a:r>
              <a:rPr lang="en-US" dirty="0"/>
              <a:t>Exploring and Preparing the Data</a:t>
            </a:r>
          </a:p>
        </p:txBody>
      </p:sp>
      <p:sp>
        <p:nvSpPr>
          <p:cNvPr id="3" name="Content Placeholder 2">
            <a:extLst>
              <a:ext uri="{FF2B5EF4-FFF2-40B4-BE49-F238E27FC236}">
                <a16:creationId xmlns:a16="http://schemas.microsoft.com/office/drawing/2014/main" id="{00D39E9A-1A36-4451-B7B8-7CD935019A3F}"/>
              </a:ext>
            </a:extLst>
          </p:cNvPr>
          <p:cNvSpPr>
            <a:spLocks noGrp="1"/>
          </p:cNvSpPr>
          <p:nvPr>
            <p:ph idx="1"/>
          </p:nvPr>
        </p:nvSpPr>
        <p:spPr/>
        <p:txBody>
          <a:bodyPr/>
          <a:lstStyle/>
          <a:p>
            <a:r>
              <a:rPr lang="en-US" dirty="0"/>
              <a:t>Use the </a:t>
            </a:r>
            <a:r>
              <a:rPr lang="en-US" dirty="0" err="1"/>
              <a:t>mlb</a:t>
            </a:r>
            <a:r>
              <a:rPr lang="en-US" dirty="0"/>
              <a:t> dataset</a:t>
            </a:r>
          </a:p>
          <a:p>
            <a:r>
              <a:rPr lang="en-US" dirty="0"/>
              <a:t>Separate them into training and test datasets</a:t>
            </a:r>
          </a:p>
          <a:p>
            <a:pPr lvl="1"/>
            <a:r>
              <a:rPr lang="en-US" dirty="0"/>
              <a:t>Randomized split (75%-25%)</a:t>
            </a:r>
          </a:p>
        </p:txBody>
      </p:sp>
      <p:pic>
        <p:nvPicPr>
          <p:cNvPr id="7" name="Picture 6">
            <a:extLst>
              <a:ext uri="{FF2B5EF4-FFF2-40B4-BE49-F238E27FC236}">
                <a16:creationId xmlns:a16="http://schemas.microsoft.com/office/drawing/2014/main" id="{47B2B94D-E5B7-4401-90F4-3A7DF439B13B}"/>
              </a:ext>
            </a:extLst>
          </p:cNvPr>
          <p:cNvPicPr>
            <a:picLocks noChangeAspect="1"/>
          </p:cNvPicPr>
          <p:nvPr/>
        </p:nvPicPr>
        <p:blipFill>
          <a:blip r:embed="rId3"/>
          <a:stretch>
            <a:fillRect/>
          </a:stretch>
        </p:blipFill>
        <p:spPr>
          <a:xfrm>
            <a:off x="3215110" y="3677735"/>
            <a:ext cx="4307205" cy="501968"/>
          </a:xfrm>
          <a:prstGeom prst="rect">
            <a:avLst/>
          </a:prstGeom>
        </p:spPr>
      </p:pic>
    </p:spTree>
    <p:extLst>
      <p:ext uri="{BB962C8B-B14F-4D97-AF65-F5344CB8AC3E}">
        <p14:creationId xmlns:p14="http://schemas.microsoft.com/office/powerpoint/2010/main" val="2216369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F97B-5446-44BB-B24C-C60D83286597}"/>
              </a:ext>
            </a:extLst>
          </p:cNvPr>
          <p:cNvSpPr>
            <a:spLocks noGrp="1"/>
          </p:cNvSpPr>
          <p:nvPr>
            <p:ph type="title"/>
          </p:nvPr>
        </p:nvSpPr>
        <p:spPr/>
        <p:txBody>
          <a:bodyPr/>
          <a:lstStyle/>
          <a:p>
            <a:r>
              <a:rPr lang="en-US" dirty="0"/>
              <a:t>Training a Model on the Data</a:t>
            </a:r>
          </a:p>
        </p:txBody>
      </p:sp>
      <p:sp>
        <p:nvSpPr>
          <p:cNvPr id="3" name="Content Placeholder 2">
            <a:extLst>
              <a:ext uri="{FF2B5EF4-FFF2-40B4-BE49-F238E27FC236}">
                <a16:creationId xmlns:a16="http://schemas.microsoft.com/office/drawing/2014/main" id="{0DCCCB05-8AFF-43DA-B8A6-BB70BF31CD81}"/>
              </a:ext>
            </a:extLst>
          </p:cNvPr>
          <p:cNvSpPr>
            <a:spLocks noGrp="1"/>
          </p:cNvSpPr>
          <p:nvPr>
            <p:ph idx="1"/>
          </p:nvPr>
        </p:nvSpPr>
        <p:spPr/>
        <p:txBody>
          <a:bodyPr/>
          <a:lstStyle/>
          <a:p>
            <a:r>
              <a:rPr lang="en-US" dirty="0"/>
              <a:t>Use regression tree modeling with the </a:t>
            </a:r>
            <a:r>
              <a:rPr lang="en-US" dirty="0" err="1"/>
              <a:t>rpart</a:t>
            </a:r>
            <a:r>
              <a:rPr lang="en-US" dirty="0"/>
              <a:t>::</a:t>
            </a:r>
            <a:r>
              <a:rPr lang="en-US" dirty="0" err="1"/>
              <a:t>rpart</a:t>
            </a:r>
            <a:r>
              <a:rPr lang="en-US" dirty="0"/>
              <a:t>() function</a:t>
            </a:r>
          </a:p>
          <a:p>
            <a:pPr lvl="1"/>
            <a:r>
              <a:rPr lang="en-US" dirty="0"/>
              <a:t>Weight ~ Height + Age</a:t>
            </a:r>
          </a:p>
        </p:txBody>
      </p:sp>
      <p:pic>
        <p:nvPicPr>
          <p:cNvPr id="5" name="Picture 4">
            <a:extLst>
              <a:ext uri="{FF2B5EF4-FFF2-40B4-BE49-F238E27FC236}">
                <a16:creationId xmlns:a16="http://schemas.microsoft.com/office/drawing/2014/main" id="{45B9DA4F-806E-4F8D-ACDD-001FF3C336C1}"/>
              </a:ext>
            </a:extLst>
          </p:cNvPr>
          <p:cNvPicPr>
            <a:picLocks noChangeAspect="1"/>
          </p:cNvPicPr>
          <p:nvPr/>
        </p:nvPicPr>
        <p:blipFill>
          <a:blip r:embed="rId3"/>
          <a:stretch>
            <a:fillRect/>
          </a:stretch>
        </p:blipFill>
        <p:spPr>
          <a:xfrm>
            <a:off x="3394788" y="3090641"/>
            <a:ext cx="3465195" cy="2671763"/>
          </a:xfrm>
          <a:prstGeom prst="rect">
            <a:avLst/>
          </a:prstGeom>
        </p:spPr>
      </p:pic>
    </p:spTree>
    <p:extLst>
      <p:ext uri="{BB962C8B-B14F-4D97-AF65-F5344CB8AC3E}">
        <p14:creationId xmlns:p14="http://schemas.microsoft.com/office/powerpoint/2010/main" val="34998768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F97B-5446-44BB-B24C-C60D83286597}"/>
              </a:ext>
            </a:extLst>
          </p:cNvPr>
          <p:cNvSpPr>
            <a:spLocks noGrp="1"/>
          </p:cNvSpPr>
          <p:nvPr>
            <p:ph type="title"/>
          </p:nvPr>
        </p:nvSpPr>
        <p:spPr/>
        <p:txBody>
          <a:bodyPr/>
          <a:lstStyle/>
          <a:p>
            <a:r>
              <a:rPr lang="en-US" dirty="0"/>
              <a:t>Visualizing Decision Tree</a:t>
            </a:r>
          </a:p>
        </p:txBody>
      </p:sp>
      <p:sp>
        <p:nvSpPr>
          <p:cNvPr id="3" name="Content Placeholder 2">
            <a:extLst>
              <a:ext uri="{FF2B5EF4-FFF2-40B4-BE49-F238E27FC236}">
                <a16:creationId xmlns:a16="http://schemas.microsoft.com/office/drawing/2014/main" id="{0DCCCB05-8AFF-43DA-B8A6-BB70BF31CD81}"/>
              </a:ext>
            </a:extLst>
          </p:cNvPr>
          <p:cNvSpPr>
            <a:spLocks noGrp="1"/>
          </p:cNvSpPr>
          <p:nvPr>
            <p:ph idx="1"/>
          </p:nvPr>
        </p:nvSpPr>
        <p:spPr/>
        <p:txBody>
          <a:bodyPr/>
          <a:lstStyle/>
          <a:p>
            <a:r>
              <a:rPr lang="en-US" dirty="0"/>
              <a:t>Use the </a:t>
            </a:r>
            <a:r>
              <a:rPr lang="en-US" dirty="0" err="1"/>
              <a:t>rpart.plot</a:t>
            </a:r>
            <a:r>
              <a:rPr lang="en-US" dirty="0"/>
              <a:t>::</a:t>
            </a:r>
            <a:r>
              <a:rPr lang="en-US" dirty="0" err="1"/>
              <a:t>rpart.plot</a:t>
            </a:r>
            <a:r>
              <a:rPr lang="en-US" dirty="0"/>
              <a:t>() function or </a:t>
            </a:r>
            <a:r>
              <a:rPr lang="en-US" dirty="0" err="1"/>
              <a:t>fancyRpartPlot</a:t>
            </a:r>
            <a:r>
              <a:rPr lang="en-US" dirty="0"/>
              <a:t>() function</a:t>
            </a:r>
          </a:p>
        </p:txBody>
      </p:sp>
      <p:pic>
        <p:nvPicPr>
          <p:cNvPr id="9" name="Picture 8">
            <a:extLst>
              <a:ext uri="{FF2B5EF4-FFF2-40B4-BE49-F238E27FC236}">
                <a16:creationId xmlns:a16="http://schemas.microsoft.com/office/drawing/2014/main" id="{AA48DAEE-A32A-475F-ACAC-657057D34428}"/>
              </a:ext>
            </a:extLst>
          </p:cNvPr>
          <p:cNvPicPr>
            <a:picLocks noChangeAspect="1"/>
          </p:cNvPicPr>
          <p:nvPr/>
        </p:nvPicPr>
        <p:blipFill>
          <a:blip r:embed="rId3"/>
          <a:stretch>
            <a:fillRect/>
          </a:stretch>
        </p:blipFill>
        <p:spPr>
          <a:xfrm>
            <a:off x="4135755" y="2900140"/>
            <a:ext cx="3920490" cy="3333750"/>
          </a:xfrm>
          <a:prstGeom prst="rect">
            <a:avLst/>
          </a:prstGeom>
        </p:spPr>
      </p:pic>
    </p:spTree>
    <p:extLst>
      <p:ext uri="{BB962C8B-B14F-4D97-AF65-F5344CB8AC3E}">
        <p14:creationId xmlns:p14="http://schemas.microsoft.com/office/powerpoint/2010/main" val="234943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D6517E7-A9F8-4BB9-9629-A4EDB9A41895}"/>
              </a:ext>
            </a:extLst>
          </p:cNvPr>
          <p:cNvPicPr>
            <a:picLocks noChangeAspect="1"/>
          </p:cNvPicPr>
          <p:nvPr/>
        </p:nvPicPr>
        <p:blipFill>
          <a:blip r:embed="rId3"/>
          <a:stretch>
            <a:fillRect/>
          </a:stretch>
        </p:blipFill>
        <p:spPr>
          <a:xfrm>
            <a:off x="2914789" y="4581725"/>
            <a:ext cx="3092768" cy="1149668"/>
          </a:xfrm>
          <a:prstGeom prst="rect">
            <a:avLst/>
          </a:prstGeom>
        </p:spPr>
      </p:pic>
      <p:pic>
        <p:nvPicPr>
          <p:cNvPr id="12" name="Picture 11">
            <a:extLst>
              <a:ext uri="{FF2B5EF4-FFF2-40B4-BE49-F238E27FC236}">
                <a16:creationId xmlns:a16="http://schemas.microsoft.com/office/drawing/2014/main" id="{55FD8F28-CE5B-6E91-31BA-EAB435286202}"/>
              </a:ext>
            </a:extLst>
          </p:cNvPr>
          <p:cNvPicPr>
            <a:picLocks noChangeAspect="1"/>
          </p:cNvPicPr>
          <p:nvPr/>
        </p:nvPicPr>
        <p:blipFill>
          <a:blip r:embed="rId4"/>
          <a:stretch>
            <a:fillRect/>
          </a:stretch>
        </p:blipFill>
        <p:spPr>
          <a:xfrm>
            <a:off x="6949988" y="3765425"/>
            <a:ext cx="3612193" cy="2800593"/>
          </a:xfrm>
          <a:prstGeom prst="rect">
            <a:avLst/>
          </a:prstGeom>
        </p:spPr>
      </p:pic>
      <p:sp>
        <p:nvSpPr>
          <p:cNvPr id="2" name="Title 1">
            <a:extLst>
              <a:ext uri="{FF2B5EF4-FFF2-40B4-BE49-F238E27FC236}">
                <a16:creationId xmlns:a16="http://schemas.microsoft.com/office/drawing/2014/main" id="{6D7B782E-79D6-4505-B181-5B554561F7BB}"/>
              </a:ext>
            </a:extLst>
          </p:cNvPr>
          <p:cNvSpPr>
            <a:spLocks noGrp="1"/>
          </p:cNvSpPr>
          <p:nvPr>
            <p:ph type="title"/>
          </p:nvPr>
        </p:nvSpPr>
        <p:spPr/>
        <p:txBody>
          <a:bodyPr/>
          <a:lstStyle/>
          <a:p>
            <a:r>
              <a:rPr lang="en-US" dirty="0"/>
              <a:t>Evaluating Model Performance</a:t>
            </a:r>
          </a:p>
        </p:txBody>
      </p:sp>
      <p:sp>
        <p:nvSpPr>
          <p:cNvPr id="3" name="Content Placeholder 2">
            <a:extLst>
              <a:ext uri="{FF2B5EF4-FFF2-40B4-BE49-F238E27FC236}">
                <a16:creationId xmlns:a16="http://schemas.microsoft.com/office/drawing/2014/main" id="{64496F33-4828-4AA9-B8EB-7BBEF540C258}"/>
              </a:ext>
            </a:extLst>
          </p:cNvPr>
          <p:cNvSpPr>
            <a:spLocks noGrp="1"/>
          </p:cNvSpPr>
          <p:nvPr>
            <p:ph idx="1"/>
          </p:nvPr>
        </p:nvSpPr>
        <p:spPr/>
        <p:txBody>
          <a:bodyPr/>
          <a:lstStyle/>
          <a:p>
            <a:r>
              <a:rPr lang="en-US" dirty="0"/>
              <a:t>Make predictions on test data with the prediction tree</a:t>
            </a:r>
          </a:p>
          <a:p>
            <a:r>
              <a:rPr lang="en-US" dirty="0"/>
              <a:t>Comparing statistics for the predicted and true value</a:t>
            </a:r>
          </a:p>
          <a:p>
            <a:pPr lvl="1"/>
            <a:r>
              <a:rPr lang="en-US" dirty="0"/>
              <a:t>The model cannot precisely identify extreme cases</a:t>
            </a:r>
          </a:p>
          <a:p>
            <a:pPr lvl="1"/>
            <a:r>
              <a:rPr lang="en-US" dirty="0"/>
              <a:t>However, within IQR, the predictions are relatively accurate.</a:t>
            </a:r>
          </a:p>
          <a:p>
            <a:pPr lvl="1"/>
            <a:r>
              <a:rPr lang="en-US" dirty="0"/>
              <a:t>The predicted values are moderately correlated with their true value counterparts</a:t>
            </a:r>
          </a:p>
        </p:txBody>
      </p:sp>
      <p:sp>
        <p:nvSpPr>
          <p:cNvPr id="6" name="TextBox 5">
            <a:extLst>
              <a:ext uri="{FF2B5EF4-FFF2-40B4-BE49-F238E27FC236}">
                <a16:creationId xmlns:a16="http://schemas.microsoft.com/office/drawing/2014/main" id="{B4E113C0-6BB8-A691-198A-DC844213E68A}"/>
              </a:ext>
            </a:extLst>
          </p:cNvPr>
          <p:cNvSpPr txBox="1"/>
          <p:nvPr/>
        </p:nvSpPr>
        <p:spPr>
          <a:xfrm>
            <a:off x="4268339" y="5847248"/>
            <a:ext cx="2162941" cy="307777"/>
          </a:xfrm>
          <a:prstGeom prst="rect">
            <a:avLst/>
          </a:prstGeom>
          <a:noFill/>
        </p:spPr>
        <p:txBody>
          <a:bodyPr wrap="square">
            <a:spAutoFit/>
          </a:bodyPr>
          <a:lstStyle/>
          <a:p>
            <a:r>
              <a:rPr lang="en-US" sz="1400" dirty="0"/>
              <a:t>moderately correlated </a:t>
            </a:r>
          </a:p>
        </p:txBody>
      </p:sp>
      <p:sp>
        <p:nvSpPr>
          <p:cNvPr id="10" name="Rectangle: Rounded Corners 9">
            <a:extLst>
              <a:ext uri="{FF2B5EF4-FFF2-40B4-BE49-F238E27FC236}">
                <a16:creationId xmlns:a16="http://schemas.microsoft.com/office/drawing/2014/main" id="{76C1027D-E6CE-4EE4-89A8-37BEAE6F0363}"/>
              </a:ext>
            </a:extLst>
          </p:cNvPr>
          <p:cNvSpPr/>
          <p:nvPr/>
        </p:nvSpPr>
        <p:spPr>
          <a:xfrm>
            <a:off x="2914789" y="5608404"/>
            <a:ext cx="966331" cy="160024"/>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2AA19EA7-B958-4E8B-B642-4588F046B6A9}"/>
              </a:ext>
            </a:extLst>
          </p:cNvPr>
          <p:cNvCxnSpPr>
            <a:cxnSpLocks/>
            <a:stCxn id="10" idx="3"/>
            <a:endCxn id="6" idx="1"/>
          </p:cNvCxnSpPr>
          <p:nvPr/>
        </p:nvCxnSpPr>
        <p:spPr>
          <a:xfrm>
            <a:off x="3881120" y="5688416"/>
            <a:ext cx="387219" cy="312721"/>
          </a:xfrm>
          <a:prstGeom prst="straightConnector1">
            <a:avLst/>
          </a:prstGeom>
          <a:ln w="63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544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8CE7-7EAC-4122-8E76-C124C990DFA3}"/>
              </a:ext>
            </a:extLst>
          </p:cNvPr>
          <p:cNvSpPr>
            <a:spLocks noGrp="1"/>
          </p:cNvSpPr>
          <p:nvPr>
            <p:ph type="title"/>
          </p:nvPr>
        </p:nvSpPr>
        <p:spPr/>
        <p:txBody>
          <a:bodyPr/>
          <a:lstStyle/>
          <a:p>
            <a:r>
              <a:rPr lang="en-US" dirty="0"/>
              <a:t>Evaluating Model Performance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0934ED-D4C6-47A3-9199-D037ADC2E767}"/>
                  </a:ext>
                </a:extLst>
              </p:cNvPr>
              <p:cNvSpPr>
                <a:spLocks noGrp="1"/>
              </p:cNvSpPr>
              <p:nvPr>
                <p:ph idx="1"/>
              </p:nvPr>
            </p:nvSpPr>
            <p:spPr/>
            <p:txBody>
              <a:bodyPr/>
              <a:lstStyle/>
              <a:p>
                <a:r>
                  <a:rPr lang="en-US" dirty="0"/>
                  <a:t>Use mean absolute error (MAE) to measure the distance between predicted value and the true value</a:t>
                </a:r>
              </a:p>
              <a:p>
                <a14:m>
                  <m:oMath xmlns:m="http://schemas.openxmlformats.org/officeDocument/2006/math">
                    <m:r>
                      <a:rPr lang="en-US" b="0" i="1" smtClean="0">
                        <a:latin typeface="Cambria Math" panose="02040503050406030204" pitchFamily="18" charset="0"/>
                      </a:rPr>
                      <m:t>𝑀𝐴𝐸</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𝑝𝑟𝑒𝑑</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𝑜𝑏𝑠</m:t>
                            </m:r>
                          </m:e>
                          <m:sub>
                            <m:r>
                              <a:rPr lang="en-US" i="1">
                                <a:latin typeface="Cambria Math" panose="02040503050406030204" pitchFamily="18" charset="0"/>
                              </a:rPr>
                              <m:t>𝑖</m:t>
                            </m:r>
                          </m:sub>
                        </m:sSub>
                        <m:r>
                          <a:rPr lang="en-US" i="1">
                            <a:latin typeface="Cambria Math" panose="02040503050406030204" pitchFamily="18" charset="0"/>
                          </a:rPr>
                          <m:t>|</m:t>
                        </m:r>
                      </m:e>
                    </m:nary>
                  </m:oMath>
                </a14:m>
                <a:endParaRPr lang="en-US" dirty="0"/>
              </a:p>
              <a:p>
                <a:r>
                  <a:rPr lang="en-US" dirty="0"/>
                  <a:t>On average, the difference between the predicted value and the observed value is 13.9</a:t>
                </a:r>
              </a:p>
              <a:p>
                <a:pPr lvl="1"/>
                <a:r>
                  <a:rPr lang="en-US" dirty="0"/>
                  <a:t>Comparing to 16.8 of over all mean</a:t>
                </a:r>
              </a:p>
              <a:p>
                <a:pPr lvl="1"/>
                <a:r>
                  <a:rPr lang="en-US" dirty="0"/>
                  <a:t>13.9 vs. 16.8</a:t>
                </a:r>
              </a:p>
            </p:txBody>
          </p:sp>
        </mc:Choice>
        <mc:Fallback xmlns="">
          <p:sp>
            <p:nvSpPr>
              <p:cNvPr id="3" name="Content Placeholder 2">
                <a:extLst>
                  <a:ext uri="{FF2B5EF4-FFF2-40B4-BE49-F238E27FC236}">
                    <a16:creationId xmlns:a16="http://schemas.microsoft.com/office/drawing/2014/main" id="{360934ED-D4C6-47A3-9199-D037ADC2E767}"/>
                  </a:ext>
                </a:extLst>
              </p:cNvPr>
              <p:cNvSpPr>
                <a:spLocks noGrp="1" noRot="1" noChangeAspect="1" noMove="1" noResize="1" noEditPoints="1" noAdjustHandles="1" noChangeArrowheads="1" noChangeShapeType="1" noTextEdit="1"/>
              </p:cNvSpPr>
              <p:nvPr>
                <p:ph idx="1"/>
              </p:nvPr>
            </p:nvSpPr>
            <p:spPr>
              <a:blipFill>
                <a:blip r:embed="rId3"/>
                <a:stretch>
                  <a:fillRect l="-479" t="-806"/>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4E8F0DDC-C2CE-42F9-BFFA-A04642237011}"/>
              </a:ext>
            </a:extLst>
          </p:cNvPr>
          <p:cNvPicPr>
            <a:picLocks noChangeAspect="1"/>
          </p:cNvPicPr>
          <p:nvPr/>
        </p:nvPicPr>
        <p:blipFill>
          <a:blip r:embed="rId4"/>
          <a:stretch>
            <a:fillRect/>
          </a:stretch>
        </p:blipFill>
        <p:spPr>
          <a:xfrm>
            <a:off x="3319263" y="4982058"/>
            <a:ext cx="2947035" cy="1157764"/>
          </a:xfrm>
          <a:prstGeom prst="rect">
            <a:avLst/>
          </a:prstGeom>
        </p:spPr>
      </p:pic>
    </p:spTree>
    <p:extLst>
      <p:ext uri="{BB962C8B-B14F-4D97-AF65-F5344CB8AC3E}">
        <p14:creationId xmlns:p14="http://schemas.microsoft.com/office/powerpoint/2010/main" val="394290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F2B0-7CA2-4625-BB69-17770E937D0B}"/>
              </a:ext>
            </a:extLst>
          </p:cNvPr>
          <p:cNvSpPr>
            <a:spLocks noGrp="1"/>
          </p:cNvSpPr>
          <p:nvPr>
            <p:ph type="title"/>
          </p:nvPr>
        </p:nvSpPr>
        <p:spPr/>
        <p:txBody>
          <a:bodyPr/>
          <a:lstStyle/>
          <a:p>
            <a:r>
              <a:rPr lang="en-US" dirty="0"/>
              <a:t>Understanding Linear Regression</a:t>
            </a:r>
          </a:p>
        </p:txBody>
      </p:sp>
      <p:sp>
        <p:nvSpPr>
          <p:cNvPr id="3" name="Content Placeholder 2">
            <a:extLst>
              <a:ext uri="{FF2B5EF4-FFF2-40B4-BE49-F238E27FC236}">
                <a16:creationId xmlns:a16="http://schemas.microsoft.com/office/drawing/2014/main" id="{CAA310A9-4492-4081-A628-17BD0F4C1770}"/>
              </a:ext>
            </a:extLst>
          </p:cNvPr>
          <p:cNvSpPr>
            <a:spLocks noGrp="1"/>
          </p:cNvSpPr>
          <p:nvPr>
            <p:ph idx="1"/>
          </p:nvPr>
        </p:nvSpPr>
        <p:spPr/>
        <p:txBody>
          <a:bodyPr>
            <a:noAutofit/>
          </a:bodyPr>
          <a:lstStyle/>
          <a:p>
            <a:r>
              <a:rPr lang="en-US" dirty="0"/>
              <a:t>Case study: heart attacks in adults</a:t>
            </a:r>
          </a:p>
          <a:p>
            <a:r>
              <a:rPr lang="en-US" dirty="0"/>
              <a:t>Driving challenges</a:t>
            </a:r>
          </a:p>
          <a:p>
            <a:pPr lvl="1"/>
            <a:r>
              <a:rPr lang="en-US" dirty="0"/>
              <a:t>Is length of stay (LOS) significantly correlated with dying in the hospital (DIED)?</a:t>
            </a:r>
          </a:p>
          <a:p>
            <a:pPr lvl="1"/>
            <a:r>
              <a:rPr lang="en-US" dirty="0"/>
              <a:t>Is the location of the injury to the heart (DIAGNOSIS) significantly correlated with dying in the hospital (DIED)?</a:t>
            </a:r>
          </a:p>
          <a:p>
            <a:pPr lvl="1"/>
            <a:r>
              <a:rPr lang="en-US" dirty="0"/>
              <a:t>Is gender a significant predictor of having cardiovascular complications and/or dying?</a:t>
            </a:r>
          </a:p>
        </p:txBody>
      </p:sp>
      <p:pic>
        <p:nvPicPr>
          <p:cNvPr id="9" name="Picture 8">
            <a:extLst>
              <a:ext uri="{FF2B5EF4-FFF2-40B4-BE49-F238E27FC236}">
                <a16:creationId xmlns:a16="http://schemas.microsoft.com/office/drawing/2014/main" id="{907FE520-6307-473F-BA32-C18FEBECEBE5}"/>
              </a:ext>
            </a:extLst>
          </p:cNvPr>
          <p:cNvPicPr>
            <a:picLocks noChangeAspect="1"/>
          </p:cNvPicPr>
          <p:nvPr/>
        </p:nvPicPr>
        <p:blipFill>
          <a:blip r:embed="rId3"/>
          <a:stretch>
            <a:fillRect/>
          </a:stretch>
        </p:blipFill>
        <p:spPr>
          <a:xfrm>
            <a:off x="3303589" y="4771556"/>
            <a:ext cx="4258628" cy="1368266"/>
          </a:xfrm>
          <a:prstGeom prst="rect">
            <a:avLst/>
          </a:prstGeom>
        </p:spPr>
      </p:pic>
    </p:spTree>
    <p:extLst>
      <p:ext uri="{BB962C8B-B14F-4D97-AF65-F5344CB8AC3E}">
        <p14:creationId xmlns:p14="http://schemas.microsoft.com/office/powerpoint/2010/main" val="54472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A8BBC-F1E2-4F7F-9BA4-C554D1966109}"/>
              </a:ext>
            </a:extLst>
          </p:cNvPr>
          <p:cNvSpPr>
            <a:spLocks noGrp="1"/>
          </p:cNvSpPr>
          <p:nvPr>
            <p:ph type="title"/>
          </p:nvPr>
        </p:nvSpPr>
        <p:spPr/>
        <p:txBody>
          <a:bodyPr/>
          <a:lstStyle/>
          <a:p>
            <a:r>
              <a:rPr lang="en-US" dirty="0"/>
              <a:t>Improving Model Performance</a:t>
            </a:r>
          </a:p>
        </p:txBody>
      </p:sp>
      <p:sp>
        <p:nvSpPr>
          <p:cNvPr id="3" name="Content Placeholder 2">
            <a:extLst>
              <a:ext uri="{FF2B5EF4-FFF2-40B4-BE49-F238E27FC236}">
                <a16:creationId xmlns:a16="http://schemas.microsoft.com/office/drawing/2014/main" id="{EF761876-08D1-4EC9-9E46-76469783C446}"/>
              </a:ext>
            </a:extLst>
          </p:cNvPr>
          <p:cNvSpPr>
            <a:spLocks noGrp="1"/>
          </p:cNvSpPr>
          <p:nvPr>
            <p:ph idx="1"/>
          </p:nvPr>
        </p:nvSpPr>
        <p:spPr/>
        <p:txBody>
          <a:bodyPr/>
          <a:lstStyle/>
          <a:p>
            <a:r>
              <a:rPr lang="en-US" dirty="0"/>
              <a:t>Use a model tree instead of a regression tree</a:t>
            </a:r>
          </a:p>
          <a:p>
            <a:pPr lvl="1"/>
            <a:r>
              <a:rPr lang="en-US" dirty="0"/>
              <a:t>The </a:t>
            </a:r>
            <a:r>
              <a:rPr lang="en-US" dirty="0" err="1"/>
              <a:t>RWeka</a:t>
            </a:r>
            <a:r>
              <a:rPr lang="en-US" dirty="0"/>
              <a:t>::M5P() function</a:t>
            </a:r>
          </a:p>
        </p:txBody>
      </p:sp>
      <p:pic>
        <p:nvPicPr>
          <p:cNvPr id="9" name="Picture 8">
            <a:extLst>
              <a:ext uri="{FF2B5EF4-FFF2-40B4-BE49-F238E27FC236}">
                <a16:creationId xmlns:a16="http://schemas.microsoft.com/office/drawing/2014/main" id="{A585BCAB-FA99-4842-95E1-2E251E38CDB6}"/>
              </a:ext>
            </a:extLst>
          </p:cNvPr>
          <p:cNvPicPr>
            <a:picLocks noChangeAspect="1"/>
          </p:cNvPicPr>
          <p:nvPr/>
        </p:nvPicPr>
        <p:blipFill>
          <a:blip r:embed="rId3"/>
          <a:stretch>
            <a:fillRect/>
          </a:stretch>
        </p:blipFill>
        <p:spPr>
          <a:xfrm>
            <a:off x="3378401" y="3239430"/>
            <a:ext cx="3141345" cy="882491"/>
          </a:xfrm>
          <a:prstGeom prst="rect">
            <a:avLst/>
          </a:prstGeom>
        </p:spPr>
      </p:pic>
      <p:pic>
        <p:nvPicPr>
          <p:cNvPr id="5" name="Picture 4" descr="Text, scatter chart&#10;&#10;Description automatically generated">
            <a:extLst>
              <a:ext uri="{FF2B5EF4-FFF2-40B4-BE49-F238E27FC236}">
                <a16:creationId xmlns:a16="http://schemas.microsoft.com/office/drawing/2014/main" id="{BD67B4EB-AF08-4ECB-B52C-8C2F1862BEA0}"/>
              </a:ext>
            </a:extLst>
          </p:cNvPr>
          <p:cNvPicPr>
            <a:picLocks noChangeAspect="1"/>
          </p:cNvPicPr>
          <p:nvPr/>
        </p:nvPicPr>
        <p:blipFill>
          <a:blip r:embed="rId4"/>
          <a:stretch>
            <a:fillRect/>
          </a:stretch>
        </p:blipFill>
        <p:spPr>
          <a:xfrm>
            <a:off x="8243964" y="1702835"/>
            <a:ext cx="3748564" cy="4639151"/>
          </a:xfrm>
          <a:prstGeom prst="rect">
            <a:avLst/>
          </a:prstGeom>
        </p:spPr>
      </p:pic>
    </p:spTree>
    <p:extLst>
      <p:ext uri="{BB962C8B-B14F-4D97-AF65-F5344CB8AC3E}">
        <p14:creationId xmlns:p14="http://schemas.microsoft.com/office/powerpoint/2010/main" val="3456225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A8BBC-F1E2-4F7F-9BA4-C554D1966109}"/>
              </a:ext>
            </a:extLst>
          </p:cNvPr>
          <p:cNvSpPr>
            <a:spLocks noGrp="1"/>
          </p:cNvSpPr>
          <p:nvPr>
            <p:ph type="title"/>
          </p:nvPr>
        </p:nvSpPr>
        <p:spPr/>
        <p:txBody>
          <a:bodyPr/>
          <a:lstStyle/>
          <a:p>
            <a:r>
              <a:rPr lang="en-US" dirty="0"/>
              <a:t>Improving Model Performance</a:t>
            </a:r>
          </a:p>
        </p:txBody>
      </p:sp>
      <p:sp>
        <p:nvSpPr>
          <p:cNvPr id="3" name="Content Placeholder 2">
            <a:extLst>
              <a:ext uri="{FF2B5EF4-FFF2-40B4-BE49-F238E27FC236}">
                <a16:creationId xmlns:a16="http://schemas.microsoft.com/office/drawing/2014/main" id="{EF761876-08D1-4EC9-9E46-76469783C446}"/>
              </a:ext>
            </a:extLst>
          </p:cNvPr>
          <p:cNvSpPr>
            <a:spLocks noGrp="1"/>
          </p:cNvSpPr>
          <p:nvPr>
            <p:ph idx="1"/>
          </p:nvPr>
        </p:nvSpPr>
        <p:spPr/>
        <p:txBody>
          <a:bodyPr/>
          <a:lstStyle/>
          <a:p>
            <a:r>
              <a:rPr lang="en-US" dirty="0"/>
              <a:t>Use a model tree instead of a regression tree</a:t>
            </a:r>
          </a:p>
          <a:p>
            <a:pPr lvl="1"/>
            <a:r>
              <a:rPr lang="en-US" dirty="0"/>
              <a:t>Different linear models at each terminal node</a:t>
            </a:r>
          </a:p>
        </p:txBody>
      </p:sp>
      <p:pic>
        <p:nvPicPr>
          <p:cNvPr id="6" name="Picture 5" descr="Text, letter&#10;&#10;Description automatically generated">
            <a:extLst>
              <a:ext uri="{FF2B5EF4-FFF2-40B4-BE49-F238E27FC236}">
                <a16:creationId xmlns:a16="http://schemas.microsoft.com/office/drawing/2014/main" id="{93B9A580-714C-4FCB-9ADB-3FFFD7D42BCE}"/>
              </a:ext>
            </a:extLst>
          </p:cNvPr>
          <p:cNvPicPr>
            <a:picLocks noChangeAspect="1"/>
          </p:cNvPicPr>
          <p:nvPr/>
        </p:nvPicPr>
        <p:blipFill>
          <a:blip r:embed="rId3"/>
          <a:stretch>
            <a:fillRect/>
          </a:stretch>
        </p:blipFill>
        <p:spPr>
          <a:xfrm>
            <a:off x="2891697" y="3310897"/>
            <a:ext cx="3829050" cy="2600325"/>
          </a:xfrm>
          <a:prstGeom prst="rect">
            <a:avLst/>
          </a:prstGeom>
        </p:spPr>
      </p:pic>
      <p:grpSp>
        <p:nvGrpSpPr>
          <p:cNvPr id="13" name="Group 12">
            <a:extLst>
              <a:ext uri="{FF2B5EF4-FFF2-40B4-BE49-F238E27FC236}">
                <a16:creationId xmlns:a16="http://schemas.microsoft.com/office/drawing/2014/main" id="{7DA433B9-2716-4FF2-9CE9-1A620EBA4523}"/>
              </a:ext>
            </a:extLst>
          </p:cNvPr>
          <p:cNvGrpSpPr>
            <a:grpSpLocks noChangeAspect="1"/>
          </p:cNvGrpSpPr>
          <p:nvPr/>
        </p:nvGrpSpPr>
        <p:grpSpPr>
          <a:xfrm>
            <a:off x="8571423" y="1484838"/>
            <a:ext cx="2581486" cy="5129166"/>
            <a:chOff x="7512406" y="1141412"/>
            <a:chExt cx="2667000" cy="5299074"/>
          </a:xfrm>
        </p:grpSpPr>
        <p:pic>
          <p:nvPicPr>
            <p:cNvPr id="12" name="Picture 11" descr="Text&#10;&#10;Description automatically generated">
              <a:extLst>
                <a:ext uri="{FF2B5EF4-FFF2-40B4-BE49-F238E27FC236}">
                  <a16:creationId xmlns:a16="http://schemas.microsoft.com/office/drawing/2014/main" id="{A450A0BD-99DD-4997-AD9D-19C3FC3EBEFA}"/>
                </a:ext>
              </a:extLst>
            </p:cNvPr>
            <p:cNvPicPr>
              <a:picLocks noChangeAspect="1"/>
            </p:cNvPicPr>
            <p:nvPr/>
          </p:nvPicPr>
          <p:blipFill>
            <a:blip r:embed="rId4"/>
            <a:stretch>
              <a:fillRect/>
            </a:stretch>
          </p:blipFill>
          <p:spPr>
            <a:xfrm>
              <a:off x="7512406" y="1141412"/>
              <a:ext cx="1628775" cy="3486150"/>
            </a:xfrm>
            <a:prstGeom prst="rect">
              <a:avLst/>
            </a:prstGeom>
          </p:spPr>
        </p:pic>
        <p:pic>
          <p:nvPicPr>
            <p:cNvPr id="11" name="Picture 10" descr="Text, letter&#10;&#10;Description automatically generated">
              <a:extLst>
                <a:ext uri="{FF2B5EF4-FFF2-40B4-BE49-F238E27FC236}">
                  <a16:creationId xmlns:a16="http://schemas.microsoft.com/office/drawing/2014/main" id="{339BB7C5-EFCD-4BA4-AB41-79C09B215CD4}"/>
                </a:ext>
              </a:extLst>
            </p:cNvPr>
            <p:cNvPicPr>
              <a:picLocks noChangeAspect="1"/>
            </p:cNvPicPr>
            <p:nvPr/>
          </p:nvPicPr>
          <p:blipFill>
            <a:blip r:embed="rId5"/>
            <a:stretch>
              <a:fillRect/>
            </a:stretch>
          </p:blipFill>
          <p:spPr>
            <a:xfrm>
              <a:off x="8560156" y="3421061"/>
              <a:ext cx="1619250" cy="3019425"/>
            </a:xfrm>
            <a:prstGeom prst="rect">
              <a:avLst/>
            </a:prstGeom>
          </p:spPr>
        </p:pic>
      </p:grpSp>
    </p:spTree>
    <p:extLst>
      <p:ext uri="{BB962C8B-B14F-4D97-AF65-F5344CB8AC3E}">
        <p14:creationId xmlns:p14="http://schemas.microsoft.com/office/powerpoint/2010/main" val="4247459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1408A-2977-46AD-8239-8ABD207F3830}"/>
              </a:ext>
            </a:extLst>
          </p:cNvPr>
          <p:cNvPicPr>
            <a:picLocks noChangeAspect="1"/>
          </p:cNvPicPr>
          <p:nvPr/>
        </p:nvPicPr>
        <p:blipFill>
          <a:blip r:embed="rId3"/>
          <a:stretch>
            <a:fillRect/>
          </a:stretch>
        </p:blipFill>
        <p:spPr>
          <a:xfrm>
            <a:off x="3440600" y="3114660"/>
            <a:ext cx="6330791" cy="3213735"/>
          </a:xfrm>
          <a:prstGeom prst="rect">
            <a:avLst/>
          </a:prstGeom>
        </p:spPr>
      </p:pic>
      <p:sp>
        <p:nvSpPr>
          <p:cNvPr id="2" name="Title 1">
            <a:extLst>
              <a:ext uri="{FF2B5EF4-FFF2-40B4-BE49-F238E27FC236}">
                <a16:creationId xmlns:a16="http://schemas.microsoft.com/office/drawing/2014/main" id="{693A8BBC-F1E2-4F7F-9BA4-C554D1966109}"/>
              </a:ext>
            </a:extLst>
          </p:cNvPr>
          <p:cNvSpPr>
            <a:spLocks noGrp="1"/>
          </p:cNvSpPr>
          <p:nvPr>
            <p:ph type="title"/>
          </p:nvPr>
        </p:nvSpPr>
        <p:spPr/>
        <p:txBody>
          <a:bodyPr/>
          <a:lstStyle/>
          <a:p>
            <a:r>
              <a:rPr lang="en-US" dirty="0"/>
              <a:t>Improving Model Performance</a:t>
            </a:r>
          </a:p>
        </p:txBody>
      </p:sp>
      <p:sp>
        <p:nvSpPr>
          <p:cNvPr id="3" name="Content Placeholder 2">
            <a:extLst>
              <a:ext uri="{FF2B5EF4-FFF2-40B4-BE49-F238E27FC236}">
                <a16:creationId xmlns:a16="http://schemas.microsoft.com/office/drawing/2014/main" id="{EF761876-08D1-4EC9-9E46-76469783C446}"/>
              </a:ext>
            </a:extLst>
          </p:cNvPr>
          <p:cNvSpPr>
            <a:spLocks noGrp="1"/>
          </p:cNvSpPr>
          <p:nvPr>
            <p:ph idx="1"/>
          </p:nvPr>
        </p:nvSpPr>
        <p:spPr/>
        <p:txBody>
          <a:bodyPr/>
          <a:lstStyle/>
          <a:p>
            <a:r>
              <a:rPr lang="en-US" dirty="0"/>
              <a:t>Use a model tree instead of a regression tree</a:t>
            </a:r>
          </a:p>
          <a:p>
            <a:pPr lvl="1"/>
            <a:r>
              <a:rPr lang="en-US" dirty="0"/>
              <a:t>plot(mlb.m5, type="simple")</a:t>
            </a:r>
          </a:p>
        </p:txBody>
      </p:sp>
    </p:spTree>
    <p:extLst>
      <p:ext uri="{BB962C8B-B14F-4D97-AF65-F5344CB8AC3E}">
        <p14:creationId xmlns:p14="http://schemas.microsoft.com/office/powerpoint/2010/main" val="3339836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CB69-39D1-4DE2-91C8-91974108F77F}"/>
              </a:ext>
            </a:extLst>
          </p:cNvPr>
          <p:cNvSpPr>
            <a:spLocks noGrp="1"/>
          </p:cNvSpPr>
          <p:nvPr>
            <p:ph type="title"/>
          </p:nvPr>
        </p:nvSpPr>
        <p:spPr/>
        <p:txBody>
          <a:bodyPr/>
          <a:lstStyle/>
          <a:p>
            <a:r>
              <a:rPr lang="en-US" dirty="0"/>
              <a:t>Advantages and Weaknesses</a:t>
            </a:r>
          </a:p>
        </p:txBody>
      </p:sp>
      <p:sp>
        <p:nvSpPr>
          <p:cNvPr id="3" name="Content Placeholder 2">
            <a:extLst>
              <a:ext uri="{FF2B5EF4-FFF2-40B4-BE49-F238E27FC236}">
                <a16:creationId xmlns:a16="http://schemas.microsoft.com/office/drawing/2014/main" id="{380BABCF-DFBB-43C1-AC38-F4124CBA07EA}"/>
              </a:ext>
            </a:extLst>
          </p:cNvPr>
          <p:cNvSpPr>
            <a:spLocks noGrp="1"/>
          </p:cNvSpPr>
          <p:nvPr>
            <p:ph idx="1"/>
          </p:nvPr>
        </p:nvSpPr>
        <p:spPr/>
        <p:txBody>
          <a:bodyPr>
            <a:normAutofit/>
          </a:bodyPr>
          <a:lstStyle/>
          <a:p>
            <a:r>
              <a:rPr lang="en-US" dirty="0"/>
              <a:t>Solid supervised learning algorithm – model based</a:t>
            </a:r>
          </a:p>
          <a:p>
            <a:r>
              <a:rPr lang="en-US" dirty="0"/>
              <a:t>Simple implementation, easy interpret and understand</a:t>
            </a:r>
          </a:p>
          <a:p>
            <a:r>
              <a:rPr lang="en-US" dirty="0"/>
              <a:t>Concerns that result from the assumptions required</a:t>
            </a:r>
          </a:p>
          <a:p>
            <a:r>
              <a:rPr lang="en-US" dirty="0"/>
              <a:t>Most problems in real world aren’t linear</a:t>
            </a:r>
          </a:p>
          <a:p>
            <a:r>
              <a:rPr lang="en-US"/>
              <a:t>Non-linear regression</a:t>
            </a:r>
            <a:endParaRPr lang="en-US" dirty="0"/>
          </a:p>
        </p:txBody>
      </p:sp>
    </p:spTree>
    <p:extLst>
      <p:ext uri="{BB962C8B-B14F-4D97-AF65-F5344CB8AC3E}">
        <p14:creationId xmlns:p14="http://schemas.microsoft.com/office/powerpoint/2010/main" val="318091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7A92B1C-DFFB-41D4-920B-5F53642D63A1}"/>
              </a:ext>
            </a:extLst>
          </p:cNvPr>
          <p:cNvPicPr>
            <a:picLocks noChangeAspect="1"/>
          </p:cNvPicPr>
          <p:nvPr/>
        </p:nvPicPr>
        <p:blipFill>
          <a:blip r:embed="rId3"/>
          <a:stretch>
            <a:fillRect/>
          </a:stretch>
        </p:blipFill>
        <p:spPr>
          <a:xfrm>
            <a:off x="3151800" y="4564236"/>
            <a:ext cx="3141345" cy="1157764"/>
          </a:xfrm>
          <a:prstGeom prst="rect">
            <a:avLst/>
          </a:prstGeom>
        </p:spPr>
      </p:pic>
      <p:pic>
        <p:nvPicPr>
          <p:cNvPr id="5" name="Picture 4">
            <a:extLst>
              <a:ext uri="{FF2B5EF4-FFF2-40B4-BE49-F238E27FC236}">
                <a16:creationId xmlns:a16="http://schemas.microsoft.com/office/drawing/2014/main" id="{FA4D1E84-91E6-4CA5-8063-401679A424CE}"/>
              </a:ext>
            </a:extLst>
          </p:cNvPr>
          <p:cNvPicPr>
            <a:picLocks noChangeAspect="1"/>
          </p:cNvPicPr>
          <p:nvPr/>
        </p:nvPicPr>
        <p:blipFill>
          <a:blip r:embed="rId4"/>
          <a:stretch>
            <a:fillRect/>
          </a:stretch>
        </p:blipFill>
        <p:spPr>
          <a:xfrm>
            <a:off x="7465480" y="4126667"/>
            <a:ext cx="3617711" cy="2107223"/>
          </a:xfrm>
          <a:prstGeom prst="rect">
            <a:avLst/>
          </a:prstGeom>
        </p:spPr>
      </p:pic>
      <p:sp>
        <p:nvSpPr>
          <p:cNvPr id="2" name="Title 1">
            <a:extLst>
              <a:ext uri="{FF2B5EF4-FFF2-40B4-BE49-F238E27FC236}">
                <a16:creationId xmlns:a16="http://schemas.microsoft.com/office/drawing/2014/main" id="{CBB1F2B0-7CA2-4625-BB69-17770E937D0B}"/>
              </a:ext>
            </a:extLst>
          </p:cNvPr>
          <p:cNvSpPr>
            <a:spLocks noGrp="1"/>
          </p:cNvSpPr>
          <p:nvPr>
            <p:ph type="title"/>
          </p:nvPr>
        </p:nvSpPr>
        <p:spPr/>
        <p:txBody>
          <a:bodyPr/>
          <a:lstStyle/>
          <a:p>
            <a:r>
              <a:rPr lang="en-US" dirty="0"/>
              <a:t>Understanding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A310A9-4492-4081-A628-17BD0F4C1770}"/>
                  </a:ext>
                </a:extLst>
              </p:cNvPr>
              <p:cNvSpPr>
                <a:spLocks noGrp="1"/>
              </p:cNvSpPr>
              <p:nvPr>
                <p:ph idx="1"/>
              </p:nvPr>
            </p:nvSpPr>
            <p:spPr/>
            <p:txBody>
              <a:bodyPr>
                <a:noAutofit/>
              </a:bodyPr>
              <a:lstStyle/>
              <a:p>
                <a:r>
                  <a:rPr lang="en-US" dirty="0"/>
                  <a:t>Estimated model expression (charge vs. length of stay)</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𝑏𝑥</m:t>
                    </m:r>
                    <m:r>
                      <a:rPr lang="en-US" b="0" i="1" smtClean="0">
                        <a:latin typeface="Cambria Math" panose="02040503050406030204" pitchFamily="18" charset="0"/>
                      </a:rPr>
                      <m:t>=</m:t>
                    </m:r>
                    <m:r>
                      <a:rPr lang="en-US" i="1">
                        <a:latin typeface="Cambria Math" panose="02040503050406030204" pitchFamily="18" charset="0"/>
                      </a:rPr>
                      <m:t>4582.70+212.29</m:t>
                    </m:r>
                    <m:r>
                      <a:rPr lang="en-US" b="0" i="1" smtClean="0">
                        <a:latin typeface="Cambria Math" panose="02040503050406030204" pitchFamily="18" charset="0"/>
                      </a:rPr>
                      <m:t>𝑥</m:t>
                    </m:r>
                  </m:oMath>
                </a14:m>
                <a:endParaRPr lang="en-US" dirty="0"/>
              </a:p>
              <a:p>
                <a:pPr lvl="1"/>
                <a:r>
                  <a:rPr lang="en-US" dirty="0"/>
                  <a:t>CHARGES = 4582.70 + 212.29 × LOS</a:t>
                </a:r>
              </a:p>
              <a:p>
                <a:r>
                  <a:rPr lang="en-US" dirty="0"/>
                  <a:t>Longer hospital stay is associated with higher charge</a:t>
                </a:r>
              </a:p>
              <a:p>
                <a:pPr lvl="1"/>
                <a:r>
                  <a:rPr lang="en-US" dirty="0"/>
                  <a:t>LOS =10: CHARGES = 4582.70 + 212.29 × 10 = 6705.6</a:t>
                </a:r>
              </a:p>
            </p:txBody>
          </p:sp>
        </mc:Choice>
        <mc:Fallback xmlns="">
          <p:sp>
            <p:nvSpPr>
              <p:cNvPr id="3" name="Content Placeholder 2">
                <a:extLst>
                  <a:ext uri="{FF2B5EF4-FFF2-40B4-BE49-F238E27FC236}">
                    <a16:creationId xmlns:a16="http://schemas.microsoft.com/office/drawing/2014/main" id="{CAA310A9-4492-4081-A628-17BD0F4C1770}"/>
                  </a:ext>
                </a:extLst>
              </p:cNvPr>
              <p:cNvSpPr>
                <a:spLocks noGrp="1" noRot="1" noChangeAspect="1" noMove="1" noResize="1" noEditPoints="1" noAdjustHandles="1" noChangeArrowheads="1" noChangeShapeType="1" noTextEdit="1"/>
              </p:cNvSpPr>
              <p:nvPr>
                <p:ph idx="1"/>
              </p:nvPr>
            </p:nvSpPr>
            <p:spPr>
              <a:blipFill>
                <a:blip r:embed="rId5"/>
                <a:stretch>
                  <a:fillRect l="-479" t="-806"/>
                </a:stretch>
              </a:blipFill>
            </p:spPr>
            <p:txBody>
              <a:bodyPr/>
              <a:lstStyle/>
              <a:p>
                <a:r>
                  <a:rPr lang="en-US">
                    <a:noFill/>
                  </a:rPr>
                  <a:t> </a:t>
                </a:r>
              </a:p>
            </p:txBody>
          </p:sp>
        </mc:Fallback>
      </mc:AlternateContent>
    </p:spTree>
    <p:extLst>
      <p:ext uri="{BB962C8B-B14F-4D97-AF65-F5344CB8AC3E}">
        <p14:creationId xmlns:p14="http://schemas.microsoft.com/office/powerpoint/2010/main" val="3933582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2E61-6598-412E-94F4-01484E9AC1FF}"/>
              </a:ext>
            </a:extLst>
          </p:cNvPr>
          <p:cNvSpPr>
            <a:spLocks noGrp="1"/>
          </p:cNvSpPr>
          <p:nvPr>
            <p:ph type="title"/>
          </p:nvPr>
        </p:nvSpPr>
        <p:spPr/>
        <p:txBody>
          <a:bodyPr/>
          <a:lstStyle/>
          <a:p>
            <a:r>
              <a:rPr lang="en-US" dirty="0"/>
              <a:t>Ordinary Least Squares Estimation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5CC6DB-3E8B-4DFA-9E68-5B7B588BFCA9}"/>
                  </a:ext>
                </a:extLst>
              </p:cNvPr>
              <p:cNvSpPr>
                <a:spLocks noGrp="1"/>
              </p:cNvSpPr>
              <p:nvPr>
                <p:ph idx="1"/>
              </p:nvPr>
            </p:nvSpPr>
            <p:spPr/>
            <p:txBody>
              <a:bodyPr/>
              <a:lstStyle/>
              <a:p>
                <a:r>
                  <a:rPr lang="en-US" dirty="0"/>
                  <a:t>Estimating method is ordinary least squares (OLS)</a:t>
                </a:r>
              </a:p>
              <a:p>
                <a:r>
                  <a:rPr lang="en-US" dirty="0"/>
                  <a:t>Minimized sum of the squared errors</a:t>
                </a:r>
              </a:p>
              <a:p>
                <a:pPr lvl="1"/>
                <a:r>
                  <a:rPr lang="en-US" dirty="0"/>
                  <a:t>The sum of squared vertical distance from each dot on the scatter plot to the regression line</a:t>
                </a:r>
              </a:p>
              <a:p>
                <a:pPr lvl="1"/>
                <a14:m>
                  <m:oMath xmlns:m="http://schemas.openxmlformats.org/officeDocument/2006/math">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i="1">
                                    <a:latin typeface="Cambria Math" panose="02040503050406030204" pitchFamily="18" charset="0"/>
                                  </a:rPr>
                                  <m:t>𝑖</m:t>
                                </m:r>
                              </m:sub>
                            </m:sSub>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e>
                    </m:nary>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m:t>
                            </m:r>
                          </m:e>
                          <m:sup>
                            <m:r>
                              <a:rPr lang="en-US" i="1">
                                <a:latin typeface="Cambria Math" panose="02040503050406030204" pitchFamily="18" charset="0"/>
                              </a:rPr>
                              <m:t>2</m:t>
                            </m:r>
                          </m:sup>
                        </m:sSup>
                      </m:e>
                    </m:nary>
                  </m:oMath>
                </a14:m>
                <a:endParaRPr lang="en-US" b="0" i="1" dirty="0">
                  <a:latin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𝑐𝑜𝑣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num>
                      <m:den>
                        <m:r>
                          <a:rPr lang="en-US" b="0" i="1" smtClean="0">
                            <a:latin typeface="Cambria Math" panose="02040503050406030204" pitchFamily="18" charset="0"/>
                          </a:rPr>
                          <m:t>𝑣𝑎𝑟</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𝑏</m:t>
                    </m:r>
                    <m:acc>
                      <m:accPr>
                        <m:chr m:val="̅"/>
                        <m:ctrlPr>
                          <a:rPr lang="en-US" i="1">
                            <a:latin typeface="Cambria Math" panose="02040503050406030204" pitchFamily="18" charset="0"/>
                          </a:rPr>
                        </m:ctrlPr>
                      </m:accPr>
                      <m:e>
                        <m:r>
                          <a:rPr lang="en-US" b="0" i="1" smtClean="0">
                            <a:latin typeface="Cambria Math" panose="02040503050406030204" pitchFamily="18" charset="0"/>
                          </a:rPr>
                          <m:t>𝑥</m:t>
                        </m:r>
                      </m:e>
                    </m:acc>
                  </m:oMath>
                </a14:m>
                <a:endParaRPr lang="en-US" dirty="0"/>
              </a:p>
            </p:txBody>
          </p:sp>
        </mc:Choice>
        <mc:Fallback xmlns="">
          <p:sp>
            <p:nvSpPr>
              <p:cNvPr id="3" name="Content Placeholder 2">
                <a:extLst>
                  <a:ext uri="{FF2B5EF4-FFF2-40B4-BE49-F238E27FC236}">
                    <a16:creationId xmlns:a16="http://schemas.microsoft.com/office/drawing/2014/main" id="{BB5CC6DB-3E8B-4DFA-9E68-5B7B588BFCA9}"/>
                  </a:ext>
                </a:extLst>
              </p:cNvPr>
              <p:cNvSpPr>
                <a:spLocks noGrp="1" noRot="1" noChangeAspect="1" noMove="1" noResize="1" noEditPoints="1" noAdjustHandles="1" noChangeArrowheads="1" noChangeShapeType="1" noTextEdit="1"/>
              </p:cNvSpPr>
              <p:nvPr>
                <p:ph idx="1"/>
              </p:nvPr>
            </p:nvSpPr>
            <p:spPr>
              <a:blipFill>
                <a:blip r:embed="rId3"/>
                <a:stretch>
                  <a:fillRect l="-479" t="-806"/>
                </a:stretch>
              </a:blipFill>
            </p:spPr>
            <p:txBody>
              <a:bodyPr/>
              <a:lstStyle/>
              <a:p>
                <a:r>
                  <a:rPr lang="en-US">
                    <a:noFill/>
                  </a:rPr>
                  <a:t> </a:t>
                </a:r>
              </a:p>
            </p:txBody>
          </p:sp>
        </mc:Fallback>
      </mc:AlternateContent>
      <p:pic>
        <p:nvPicPr>
          <p:cNvPr id="8" name="Picture 7" descr="Chart, scatter chart&#10;&#10;Description automatically generated">
            <a:extLst>
              <a:ext uri="{FF2B5EF4-FFF2-40B4-BE49-F238E27FC236}">
                <a16:creationId xmlns:a16="http://schemas.microsoft.com/office/drawing/2014/main" id="{984AA18B-8B16-43D7-A28E-E8F3E46D5B5F}"/>
              </a:ext>
            </a:extLst>
          </p:cNvPr>
          <p:cNvPicPr>
            <a:picLocks noChangeAspect="1"/>
          </p:cNvPicPr>
          <p:nvPr/>
        </p:nvPicPr>
        <p:blipFill>
          <a:blip r:embed="rId4"/>
          <a:stretch>
            <a:fillRect/>
          </a:stretch>
        </p:blipFill>
        <p:spPr>
          <a:xfrm>
            <a:off x="7590074" y="3931920"/>
            <a:ext cx="3621024" cy="2092032"/>
          </a:xfrm>
          <a:prstGeom prst="rect">
            <a:avLst/>
          </a:prstGeom>
        </p:spPr>
      </p:pic>
      <p:pic>
        <p:nvPicPr>
          <p:cNvPr id="5" name="Picture 4">
            <a:extLst>
              <a:ext uri="{FF2B5EF4-FFF2-40B4-BE49-F238E27FC236}">
                <a16:creationId xmlns:a16="http://schemas.microsoft.com/office/drawing/2014/main" id="{527DAEDC-8B7E-477C-896D-382AE3A5BA4B}"/>
              </a:ext>
            </a:extLst>
          </p:cNvPr>
          <p:cNvPicPr>
            <a:picLocks noChangeAspect="1"/>
          </p:cNvPicPr>
          <p:nvPr/>
        </p:nvPicPr>
        <p:blipFill>
          <a:blip r:embed="rId5"/>
          <a:stretch>
            <a:fillRect/>
          </a:stretch>
        </p:blipFill>
        <p:spPr>
          <a:xfrm>
            <a:off x="2798404" y="4623918"/>
            <a:ext cx="4582478" cy="1287304"/>
          </a:xfrm>
          <a:prstGeom prst="rect">
            <a:avLst/>
          </a:prstGeom>
        </p:spPr>
      </p:pic>
    </p:spTree>
    <p:extLst>
      <p:ext uri="{BB962C8B-B14F-4D97-AF65-F5344CB8AC3E}">
        <p14:creationId xmlns:p14="http://schemas.microsoft.com/office/powerpoint/2010/main" val="698832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2E61-6598-412E-94F4-01484E9AC1FF}"/>
              </a:ext>
            </a:extLst>
          </p:cNvPr>
          <p:cNvSpPr>
            <a:spLocks noGrp="1"/>
          </p:cNvSpPr>
          <p:nvPr>
            <p:ph type="title"/>
          </p:nvPr>
        </p:nvSpPr>
        <p:spPr/>
        <p:txBody>
          <a:bodyPr/>
          <a:lstStyle/>
          <a:p>
            <a:r>
              <a:rPr lang="en-US" dirty="0"/>
              <a:t>Model Assumptions</a:t>
            </a:r>
          </a:p>
        </p:txBody>
      </p:sp>
      <p:sp>
        <p:nvSpPr>
          <p:cNvPr id="3" name="Content Placeholder 2">
            <a:extLst>
              <a:ext uri="{FF2B5EF4-FFF2-40B4-BE49-F238E27FC236}">
                <a16:creationId xmlns:a16="http://schemas.microsoft.com/office/drawing/2014/main" id="{BB5CC6DB-3E8B-4DFA-9E68-5B7B588BFCA9}"/>
              </a:ext>
            </a:extLst>
          </p:cNvPr>
          <p:cNvSpPr>
            <a:spLocks noGrp="1"/>
          </p:cNvSpPr>
          <p:nvPr>
            <p:ph idx="1"/>
          </p:nvPr>
        </p:nvSpPr>
        <p:spPr/>
        <p:txBody>
          <a:bodyPr>
            <a:noAutofit/>
          </a:bodyPr>
          <a:lstStyle/>
          <a:p>
            <a:r>
              <a:rPr lang="en-US" dirty="0"/>
              <a:t>Linear regression modeling has five key assumptions</a:t>
            </a:r>
          </a:p>
          <a:p>
            <a:pPr lvl="1"/>
            <a:r>
              <a:rPr lang="en-US" dirty="0"/>
              <a:t>Linear relationship between outcome and the predictors</a:t>
            </a:r>
          </a:p>
          <a:p>
            <a:pPr lvl="2"/>
            <a:r>
              <a:rPr lang="en-US" dirty="0"/>
              <a:t>For linear regression</a:t>
            </a:r>
          </a:p>
          <a:p>
            <a:pPr lvl="1"/>
            <a:r>
              <a:rPr lang="en-US" dirty="0"/>
              <a:t>Multivariate normality</a:t>
            </a:r>
          </a:p>
          <a:p>
            <a:pPr lvl="2"/>
            <a:r>
              <a:rPr lang="en-US" dirty="0"/>
              <a:t>Normally distributed residuals</a:t>
            </a:r>
          </a:p>
          <a:p>
            <a:pPr lvl="1"/>
            <a:r>
              <a:rPr lang="en-US" dirty="0"/>
              <a:t>No or little multicollinearity</a:t>
            </a:r>
          </a:p>
          <a:p>
            <a:pPr lvl="2"/>
            <a:r>
              <a:rPr lang="en-US" dirty="0"/>
              <a:t>No closely related predictors</a:t>
            </a:r>
          </a:p>
          <a:p>
            <a:pPr lvl="1"/>
            <a:r>
              <a:rPr lang="en-US" dirty="0"/>
              <a:t>No auto-correlation, independence</a:t>
            </a:r>
          </a:p>
          <a:p>
            <a:pPr lvl="2"/>
            <a:r>
              <a:rPr lang="en-US" dirty="0"/>
              <a:t>No correlation of successive intervals in residuals</a:t>
            </a:r>
          </a:p>
          <a:p>
            <a:pPr lvl="1"/>
            <a:r>
              <a:rPr lang="en-US" dirty="0"/>
              <a:t>Homoscedasticity</a:t>
            </a:r>
          </a:p>
          <a:p>
            <a:pPr lvl="2"/>
            <a:r>
              <a:rPr lang="en-US" dirty="0"/>
              <a:t>Constant variance among residuals</a:t>
            </a:r>
          </a:p>
        </p:txBody>
      </p:sp>
    </p:spTree>
    <p:extLst>
      <p:ext uri="{BB962C8B-B14F-4D97-AF65-F5344CB8AC3E}">
        <p14:creationId xmlns:p14="http://schemas.microsoft.com/office/powerpoint/2010/main" val="2671267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2E61-6598-412E-94F4-01484E9AC1FF}"/>
              </a:ext>
            </a:extLst>
          </p:cNvPr>
          <p:cNvSpPr>
            <a:spLocks noGrp="1"/>
          </p:cNvSpPr>
          <p:nvPr>
            <p:ph type="title"/>
          </p:nvPr>
        </p:nvSpPr>
        <p:spPr/>
        <p:txBody>
          <a:bodyPr/>
          <a:lstStyle/>
          <a:p>
            <a:r>
              <a:rPr lang="en-US" dirty="0"/>
              <a:t>Correlations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5CC6DB-3E8B-4DFA-9E68-5B7B588BFCA9}"/>
                  </a:ext>
                </a:extLst>
              </p:cNvPr>
              <p:cNvSpPr>
                <a:spLocks noGrp="1"/>
              </p:cNvSpPr>
              <p:nvPr>
                <p:ph idx="1"/>
              </p:nvPr>
            </p:nvSpPr>
            <p:spPr/>
            <p:txBody>
              <a:bodyPr/>
              <a:lstStyle/>
              <a:p>
                <a:r>
                  <a:rPr lang="en-US" dirty="0"/>
                  <a:t>Correlation indicates how closely that the relationship between two variables follows a straight line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sub>
                    </m:sSub>
                    <m:r>
                      <a:rPr lang="en-US" b="0" i="1" smtClean="0">
                        <a:latin typeface="Cambria Math" panose="02040503050406030204" pitchFamily="18" charset="0"/>
                      </a:rPr>
                      <m:t>=</m:t>
                    </m:r>
                    <m:r>
                      <a:rPr lang="en-US" b="0" i="1" smtClean="0">
                        <a:latin typeface="Cambria Math" panose="02040503050406030204" pitchFamily="18" charset="0"/>
                      </a:rPr>
                      <m:t>𝑐𝑜𝑟𝑟</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𝑐𝑜𝑣</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𝑣𝑎𝑟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𝑣𝑎𝑟</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e>
                        </m:rad>
                      </m:den>
                    </m:f>
                  </m:oMath>
                </a14:m>
                <a:endParaRPr lang="en-US" dirty="0"/>
              </a:p>
              <a:p>
                <a:pPr lvl="1"/>
                <a:r>
                  <a:rPr lang="en-US" dirty="0"/>
                  <a:t>Little to no association for below 0.1</a:t>
                </a:r>
              </a:p>
              <a:p>
                <a:pPr lvl="1"/>
                <a:r>
                  <a:rPr lang="en-US" dirty="0"/>
                  <a:t>Weak association for 0.1≤Cor&lt;0.3</a:t>
                </a:r>
              </a:p>
              <a:p>
                <a:pPr lvl="1"/>
                <a:r>
                  <a:rPr lang="en-US" dirty="0"/>
                  <a:t>Moderate association for 0.3≤Cor&lt;0.5</a:t>
                </a:r>
              </a:p>
              <a:p>
                <a:pPr lvl="1"/>
                <a:r>
                  <a:rPr lang="en-US" dirty="0"/>
                  <a:t>Strong association for 0.5≤Cor≤1.0</a:t>
                </a:r>
              </a:p>
            </p:txBody>
          </p:sp>
        </mc:Choice>
        <mc:Fallback xmlns="">
          <p:sp>
            <p:nvSpPr>
              <p:cNvPr id="3" name="Content Placeholder 2">
                <a:extLst>
                  <a:ext uri="{FF2B5EF4-FFF2-40B4-BE49-F238E27FC236}">
                    <a16:creationId xmlns:a16="http://schemas.microsoft.com/office/drawing/2014/main" id="{BB5CC6DB-3E8B-4DFA-9E68-5B7B588BFCA9}"/>
                  </a:ext>
                </a:extLst>
              </p:cNvPr>
              <p:cNvSpPr>
                <a:spLocks noGrp="1" noRot="1" noChangeAspect="1" noMove="1" noResize="1" noEditPoints="1" noAdjustHandles="1" noChangeArrowheads="1" noChangeShapeType="1" noTextEdit="1"/>
              </p:cNvSpPr>
              <p:nvPr>
                <p:ph idx="1"/>
              </p:nvPr>
            </p:nvSpPr>
            <p:spPr>
              <a:blipFill>
                <a:blip r:embed="rId3"/>
                <a:stretch>
                  <a:fillRect l="-479" t="-80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427FDA0-DC90-4FF9-9A36-F082A617EF42}"/>
              </a:ext>
            </a:extLst>
          </p:cNvPr>
          <p:cNvPicPr>
            <a:picLocks noChangeAspect="1"/>
          </p:cNvPicPr>
          <p:nvPr/>
        </p:nvPicPr>
        <p:blipFill>
          <a:blip r:embed="rId4"/>
          <a:stretch>
            <a:fillRect/>
          </a:stretch>
        </p:blipFill>
        <p:spPr>
          <a:xfrm>
            <a:off x="3169989" y="5166509"/>
            <a:ext cx="6266498" cy="623411"/>
          </a:xfrm>
          <a:prstGeom prst="rect">
            <a:avLst/>
          </a:prstGeom>
        </p:spPr>
      </p:pic>
    </p:spTree>
    <p:extLst>
      <p:ext uri="{BB962C8B-B14F-4D97-AF65-F5344CB8AC3E}">
        <p14:creationId xmlns:p14="http://schemas.microsoft.com/office/powerpoint/2010/main" val="118285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2E61-6598-412E-94F4-01484E9AC1FF}"/>
              </a:ext>
            </a:extLst>
          </p:cNvPr>
          <p:cNvSpPr>
            <a:spLocks noGrp="1"/>
          </p:cNvSpPr>
          <p:nvPr>
            <p:ph type="title"/>
          </p:nvPr>
        </p:nvSpPr>
        <p:spPr/>
        <p:txBody>
          <a:bodyPr/>
          <a:lstStyle/>
          <a:p>
            <a:r>
              <a:rPr lang="en-US" dirty="0"/>
              <a:t>Multiple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5CC6DB-3E8B-4DFA-9E68-5B7B588BFCA9}"/>
                  </a:ext>
                </a:extLst>
              </p:cNvPr>
              <p:cNvSpPr>
                <a:spLocks noGrp="1"/>
              </p:cNvSpPr>
              <p:nvPr>
                <p:ph idx="1"/>
              </p:nvPr>
            </p:nvSpPr>
            <p:spPr/>
            <p:txBody>
              <a:bodyPr/>
              <a:lstStyle/>
              <a:p>
                <a:r>
                  <a:rPr lang="en-US" dirty="0"/>
                  <a:t>Multiple predictors and one dependent variable (outcome)</a:t>
                </a:r>
              </a:p>
              <a:p>
                <a:pPr lvl="1"/>
                <a:r>
                  <a:rPr lang="en-US" dirty="0"/>
                  <a:t>In total, k+1 coefficients to estimate</a:t>
                </a:r>
              </a:p>
              <a:p>
                <a:pPr lvl="1"/>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𝑘</m:t>
                            </m:r>
                          </m:sub>
                        </m:sSub>
                        <m:r>
                          <a:rPr lang="en-US" i="1">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a14:m>
                <a:endParaRPr lang="en-US" dirty="0"/>
              </a:p>
              <a:p>
                <a:pPr lvl="1"/>
                <a:r>
                  <a:rPr lang="en-US" b="0" dirty="0"/>
                  <a:t>In matrix notation: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a14:m>
                <a:endParaRPr lang="en-US" dirty="0"/>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𝛽</m:t>
                        </m:r>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r>
                          <a:rPr lang="en-US" b="0" i="1" smtClean="0">
                            <a:latin typeface="Cambria Math" panose="02040503050406030204" pitchFamily="18" charset="0"/>
                          </a:rPr>
                          <m:t>)</m:t>
                        </m:r>
                      </m:e>
                      <m:sup>
                        <m:r>
                          <a:rPr lang="en-US" b="0" i="1" smtClean="0">
                            <a:latin typeface="Cambria Math" panose="02040503050406030204" pitchFamily="18" charset="0"/>
                          </a:rPr>
                          <m:t>−1</m:t>
                        </m:r>
                      </m:sup>
                    </m:sSup>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a:rPr lang="en-US" b="0" i="1" smtClean="0">
                        <a:latin typeface="Cambria Math" panose="02040503050406030204" pitchFamily="18" charset="0"/>
                      </a:rPr>
                      <m:t>𝑌</m:t>
                    </m:r>
                  </m:oMath>
                </a14:m>
                <a:endParaRPr lang="en-US" dirty="0"/>
              </a:p>
            </p:txBody>
          </p:sp>
        </mc:Choice>
        <mc:Fallback xmlns="">
          <p:sp>
            <p:nvSpPr>
              <p:cNvPr id="3" name="Content Placeholder 2">
                <a:extLst>
                  <a:ext uri="{FF2B5EF4-FFF2-40B4-BE49-F238E27FC236}">
                    <a16:creationId xmlns:a16="http://schemas.microsoft.com/office/drawing/2014/main" id="{BB5CC6DB-3E8B-4DFA-9E68-5B7B588BFCA9}"/>
                  </a:ext>
                </a:extLst>
              </p:cNvPr>
              <p:cNvSpPr>
                <a:spLocks noGrp="1" noRot="1" noChangeAspect="1" noMove="1" noResize="1" noEditPoints="1" noAdjustHandles="1" noChangeArrowheads="1" noChangeShapeType="1" noTextEdit="1"/>
              </p:cNvSpPr>
              <p:nvPr>
                <p:ph idx="1"/>
              </p:nvPr>
            </p:nvSpPr>
            <p:spPr>
              <a:blipFill>
                <a:blip r:embed="rId3"/>
                <a:stretch>
                  <a:fillRect l="-479" t="-806"/>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AABABBD-16CB-475C-8C5E-C14594EE5DAE}"/>
              </a:ext>
            </a:extLst>
          </p:cNvPr>
          <p:cNvPicPr>
            <a:picLocks noChangeAspect="1"/>
          </p:cNvPicPr>
          <p:nvPr/>
        </p:nvPicPr>
        <p:blipFill>
          <a:blip r:embed="rId4"/>
          <a:stretch>
            <a:fillRect/>
          </a:stretch>
        </p:blipFill>
        <p:spPr>
          <a:xfrm>
            <a:off x="3216331" y="4380834"/>
            <a:ext cx="2007870" cy="639604"/>
          </a:xfrm>
          <a:prstGeom prst="rect">
            <a:avLst/>
          </a:prstGeom>
        </p:spPr>
      </p:pic>
    </p:spTree>
    <p:extLst>
      <p:ext uri="{BB962C8B-B14F-4D97-AF65-F5344CB8AC3E}">
        <p14:creationId xmlns:p14="http://schemas.microsoft.com/office/powerpoint/2010/main" val="23453003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15829</TotalTime>
  <Words>3666</Words>
  <Application>Microsoft Office PowerPoint</Application>
  <PresentationFormat>Widescreen</PresentationFormat>
  <Paragraphs>484</Paragraphs>
  <Slides>43</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Cambria Math</vt:lpstr>
      <vt:lpstr>Century Gothic</vt:lpstr>
      <vt:lpstr>Open Sans</vt:lpstr>
      <vt:lpstr>Wingdings 3</vt:lpstr>
      <vt:lpstr>Wisp</vt:lpstr>
      <vt:lpstr>CSDA 5430 Predictive Analytics</vt:lpstr>
      <vt:lpstr>Motivation</vt:lpstr>
      <vt:lpstr>Understanding Linear Regression</vt:lpstr>
      <vt:lpstr>Understanding Linear Regression</vt:lpstr>
      <vt:lpstr>Understanding Linear Regression</vt:lpstr>
      <vt:lpstr>Ordinary Least Squares Estimation</vt:lpstr>
      <vt:lpstr>Model Assumptions</vt:lpstr>
      <vt:lpstr>Correlations</vt:lpstr>
      <vt:lpstr>Multiple Linear Regression</vt:lpstr>
      <vt:lpstr>Multiple Linear Regression</vt:lpstr>
      <vt:lpstr>Case Study 1: Baseball Players</vt:lpstr>
      <vt:lpstr>Collecting Data</vt:lpstr>
      <vt:lpstr>Exploring and Preparing the Data</vt:lpstr>
      <vt:lpstr>Exploring and Preparing the Data</vt:lpstr>
      <vt:lpstr>Exploring and Preparing the Data</vt:lpstr>
      <vt:lpstr>Exploring Relationships among Features - the Correlation Matrix</vt:lpstr>
      <vt:lpstr>Exploring Relationships among Features - the Correlation Matrix</vt:lpstr>
      <vt:lpstr>Visualizing Relationships among Features - the Scatterplot Matrix</vt:lpstr>
      <vt:lpstr>Training a Model on the Data</vt:lpstr>
      <vt:lpstr>Evaluating Model Performance</vt:lpstr>
      <vt:lpstr>Evaluating Model Performance</vt:lpstr>
      <vt:lpstr>Evaluating Model Performance</vt:lpstr>
      <vt:lpstr>Improving Model Performance</vt:lpstr>
      <vt:lpstr>Improving Model Performance</vt:lpstr>
      <vt:lpstr>Improving Model Performance</vt:lpstr>
      <vt:lpstr>Improving Model Performance</vt:lpstr>
      <vt:lpstr>Improving Model Performance</vt:lpstr>
      <vt:lpstr>Improving Model Performance</vt:lpstr>
      <vt:lpstr>Improving Model Performance</vt:lpstr>
      <vt:lpstr>Model Specification</vt:lpstr>
      <vt:lpstr>Understanding Regression Trees and Model Trees</vt:lpstr>
      <vt:lpstr>Understanding Regression Trees and Model Trees</vt:lpstr>
      <vt:lpstr>Understanding Regression Trees and Model Trees</vt:lpstr>
      <vt:lpstr>Case Study 2: Baseball Players (Take 2)</vt:lpstr>
      <vt:lpstr>Exploring and Preparing the Data</vt:lpstr>
      <vt:lpstr>Training a Model on the Data</vt:lpstr>
      <vt:lpstr>Visualizing Decision Tree</vt:lpstr>
      <vt:lpstr>Evaluating Model Performance</vt:lpstr>
      <vt:lpstr>Evaluating Model Performance</vt:lpstr>
      <vt:lpstr>Improving Model Performance</vt:lpstr>
      <vt:lpstr>Improving Model Performance</vt:lpstr>
      <vt:lpstr>Improving Model Performance</vt:lpstr>
      <vt:lpstr>Advantages and Weaknesses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06</dc:title>
  <dc:creator>Jiangping Wang</dc:creator>
  <cp:lastModifiedBy>Jiangping Wang</cp:lastModifiedBy>
  <cp:revision>636</cp:revision>
  <dcterms:created xsi:type="dcterms:W3CDTF">2021-06-06T13:08:34Z</dcterms:created>
  <dcterms:modified xsi:type="dcterms:W3CDTF">2024-01-23T00:04:51Z</dcterms:modified>
</cp:coreProperties>
</file>