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1" r:id="rId1"/>
  </p:sldMasterIdLst>
  <p:notesMasterIdLst>
    <p:notesMasterId r:id="rId31"/>
  </p:notesMasterIdLst>
  <p:sldIdLst>
    <p:sldId id="256" r:id="rId2"/>
    <p:sldId id="281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86" r:id="rId13"/>
    <p:sldId id="265" r:id="rId14"/>
    <p:sldId id="289" r:id="rId15"/>
    <p:sldId id="283" r:id="rId16"/>
    <p:sldId id="284" r:id="rId17"/>
    <p:sldId id="268" r:id="rId18"/>
    <p:sldId id="271" r:id="rId19"/>
    <p:sldId id="269" r:id="rId20"/>
    <p:sldId id="272" r:id="rId21"/>
    <p:sldId id="273" r:id="rId22"/>
    <p:sldId id="274" r:id="rId23"/>
    <p:sldId id="285" r:id="rId24"/>
    <p:sldId id="275" r:id="rId25"/>
    <p:sldId id="276" r:id="rId26"/>
    <p:sldId id="277" r:id="rId27"/>
    <p:sldId id="278" r:id="rId28"/>
    <p:sldId id="279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4" autoAdjust="0"/>
    <p:restoredTop sz="90512" autoAdjust="0"/>
  </p:normalViewPr>
  <p:slideViewPr>
    <p:cSldViewPr snapToGrid="0">
      <p:cViewPr varScale="1">
        <p:scale>
          <a:sx n="97" d="100"/>
          <a:sy n="97" d="100"/>
        </p:scale>
        <p:origin x="174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ED8B2-5347-43B4-A2A0-4AA40B083EE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1C839-2077-4BEE-8219-CB19091B1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1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https://www.socr.umich.edu/people/dinov/courses/DSPA_notes/06_LazyLearning_kNN.html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07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cbind</a:t>
            </a:r>
            <a:r>
              <a:rPr lang="en-US" dirty="0"/>
              <a:t>(X, Y)</a:t>
            </a:r>
          </a:p>
          <a:p>
            <a:r>
              <a:rPr lang="en-US" dirty="0"/>
              <a:t>table(Y)</a:t>
            </a:r>
          </a:p>
          <a:p>
            <a:r>
              <a:rPr lang="en-US" dirty="0" err="1"/>
              <a:t>prop.table</a:t>
            </a:r>
            <a:r>
              <a:rPr lang="en-US" dirty="0"/>
              <a:t>(table(Y))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17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use normalization for rescaling</a:t>
            </a:r>
          </a:p>
          <a:p>
            <a:r>
              <a:rPr lang="en-US" dirty="0"/>
              <a:t>Can use random sampling for partitioning</a:t>
            </a:r>
          </a:p>
          <a:p>
            <a:endParaRPr lang="en-US" dirty="0"/>
          </a:p>
          <a:p>
            <a:r>
              <a:rPr lang="en-US" dirty="0"/>
              <a:t># rescaling based on training data</a:t>
            </a:r>
          </a:p>
          <a:p>
            <a:r>
              <a:rPr lang="en-US" dirty="0" err="1"/>
              <a:t>bt_train</a:t>
            </a:r>
            <a:r>
              <a:rPr lang="en-US" dirty="0"/>
              <a:t>&lt;-X[1:150, ]</a:t>
            </a:r>
          </a:p>
          <a:p>
            <a:r>
              <a:rPr lang="en-US" dirty="0" err="1"/>
              <a:t>bt_test</a:t>
            </a:r>
            <a:r>
              <a:rPr lang="en-US" dirty="0"/>
              <a:t>&lt;-X[151:200, ]</a:t>
            </a:r>
          </a:p>
          <a:p>
            <a:r>
              <a:rPr lang="en-US" dirty="0" err="1"/>
              <a:t>bt_train_labels</a:t>
            </a:r>
            <a:r>
              <a:rPr lang="en-US" dirty="0"/>
              <a:t> &lt;- Y[1:150]  </a:t>
            </a:r>
          </a:p>
          <a:p>
            <a:r>
              <a:rPr lang="en-US" dirty="0" err="1"/>
              <a:t>bt_test_labels</a:t>
            </a:r>
            <a:r>
              <a:rPr lang="en-US" dirty="0"/>
              <a:t>  &lt;- Y[151:200]</a:t>
            </a:r>
          </a:p>
          <a:p>
            <a:endParaRPr lang="en-US" dirty="0"/>
          </a:p>
          <a:p>
            <a:r>
              <a:rPr lang="en-US" dirty="0"/>
              <a:t># initialize scaled training and testing data</a:t>
            </a:r>
          </a:p>
          <a:p>
            <a:r>
              <a:rPr lang="en-US" dirty="0" err="1"/>
              <a:t>bt_train_z</a:t>
            </a:r>
            <a:r>
              <a:rPr lang="en-US" dirty="0"/>
              <a:t> &lt;- </a:t>
            </a:r>
            <a:r>
              <a:rPr lang="en-US" dirty="0" err="1"/>
              <a:t>bt_train</a:t>
            </a:r>
            <a:endParaRPr lang="en-US" dirty="0"/>
          </a:p>
          <a:p>
            <a:r>
              <a:rPr lang="en-US" dirty="0" err="1"/>
              <a:t>bt_test_z</a:t>
            </a:r>
            <a:r>
              <a:rPr lang="en-US" dirty="0"/>
              <a:t> &lt;- </a:t>
            </a:r>
            <a:r>
              <a:rPr lang="en-US" dirty="0" err="1"/>
              <a:t>bt_test</a:t>
            </a:r>
            <a:endParaRPr lang="en-US" dirty="0"/>
          </a:p>
          <a:p>
            <a:r>
              <a:rPr lang="en-US" dirty="0"/>
              <a:t># use </a:t>
            </a:r>
            <a:r>
              <a:rPr lang="en-US" dirty="0" err="1"/>
              <a:t>preProcess</a:t>
            </a:r>
            <a:r>
              <a:rPr lang="en-US" dirty="0"/>
              <a:t>() from the caret package to scale all predictors </a:t>
            </a:r>
          </a:p>
          <a:p>
            <a:r>
              <a:rPr lang="en-US" dirty="0"/>
              <a:t>library(caret)</a:t>
            </a:r>
          </a:p>
          <a:p>
            <a:r>
              <a:rPr lang="en-US" dirty="0" err="1"/>
              <a:t>bt_z_values</a:t>
            </a:r>
            <a:r>
              <a:rPr lang="en-US" dirty="0"/>
              <a:t> &lt;- </a:t>
            </a:r>
            <a:r>
              <a:rPr lang="en-US" dirty="0" err="1"/>
              <a:t>preProcess</a:t>
            </a:r>
            <a:r>
              <a:rPr lang="en-US" dirty="0"/>
              <a:t>(</a:t>
            </a:r>
            <a:r>
              <a:rPr lang="en-US" dirty="0" err="1"/>
              <a:t>bt_train</a:t>
            </a:r>
            <a:r>
              <a:rPr lang="en-US" dirty="0"/>
              <a:t>, method=c("center", "scale"))</a:t>
            </a:r>
          </a:p>
          <a:p>
            <a:r>
              <a:rPr lang="en-US" dirty="0" err="1"/>
              <a:t>bt_train_z</a:t>
            </a:r>
            <a:r>
              <a:rPr lang="en-US" dirty="0"/>
              <a:t> &lt;- predict(</a:t>
            </a:r>
            <a:r>
              <a:rPr lang="en-US" dirty="0" err="1"/>
              <a:t>bt_z_values</a:t>
            </a:r>
            <a:r>
              <a:rPr lang="en-US" dirty="0"/>
              <a:t>, </a:t>
            </a:r>
            <a:r>
              <a:rPr lang="en-US" dirty="0" err="1"/>
              <a:t>bt_train</a:t>
            </a:r>
            <a:r>
              <a:rPr lang="en-US" dirty="0"/>
              <a:t>)</a:t>
            </a:r>
          </a:p>
          <a:p>
            <a:r>
              <a:rPr lang="en-US" dirty="0" err="1"/>
              <a:t>bt_test_z</a:t>
            </a:r>
            <a:r>
              <a:rPr lang="en-US" dirty="0"/>
              <a:t> &lt;- predict(</a:t>
            </a:r>
            <a:r>
              <a:rPr lang="en-US" dirty="0" err="1"/>
              <a:t>bt_z_values</a:t>
            </a:r>
            <a:r>
              <a:rPr lang="en-US" dirty="0"/>
              <a:t>, </a:t>
            </a:r>
            <a:r>
              <a:rPr lang="en-US" dirty="0" err="1"/>
              <a:t>bt_test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bt_train</a:t>
            </a:r>
            <a:r>
              <a:rPr lang="en-US" dirty="0"/>
              <a:t> &lt;- </a:t>
            </a:r>
            <a:r>
              <a:rPr lang="en-US" dirty="0" err="1"/>
              <a:t>bt_train_z</a:t>
            </a:r>
            <a:endParaRPr lang="en-US" dirty="0"/>
          </a:p>
          <a:p>
            <a:r>
              <a:rPr lang="en-US" dirty="0" err="1"/>
              <a:t>bt_test</a:t>
            </a:r>
            <a:r>
              <a:rPr lang="en-US" dirty="0"/>
              <a:t> &lt;- </a:t>
            </a:r>
            <a:r>
              <a:rPr lang="en-US" dirty="0" err="1"/>
              <a:t>bt_test_z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86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alternatively</a:t>
            </a:r>
          </a:p>
          <a:p>
            <a:r>
              <a:rPr lang="en-US" dirty="0" err="1"/>
              <a:t>as.data.frame</a:t>
            </a:r>
            <a:r>
              <a:rPr lang="en-US" dirty="0"/>
              <a:t>(</a:t>
            </a:r>
            <a:r>
              <a:rPr lang="en-US" dirty="0" err="1"/>
              <a:t>lapply</a:t>
            </a:r>
            <a:r>
              <a:rPr lang="en-US" dirty="0"/>
              <a:t>(X, scale))</a:t>
            </a:r>
          </a:p>
          <a:p>
            <a:r>
              <a:rPr lang="en-US" dirty="0" err="1"/>
              <a:t>as.data.frame</a:t>
            </a:r>
            <a:r>
              <a:rPr lang="en-US" dirty="0"/>
              <a:t>(</a:t>
            </a:r>
            <a:r>
              <a:rPr lang="en-US" dirty="0" err="1"/>
              <a:t>lapply</a:t>
            </a:r>
            <a:r>
              <a:rPr lang="en-US" dirty="0"/>
              <a:t>(X, scales::rescale))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1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91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80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bt_test_labels</a:t>
            </a:r>
            <a:r>
              <a:rPr lang="en-US" dirty="0"/>
              <a:t>), </a:t>
            </a:r>
            <a:r>
              <a:rPr lang="en-US" dirty="0" err="1"/>
              <a:t>as.character</a:t>
            </a:r>
            <a:r>
              <a:rPr lang="en-US" dirty="0"/>
              <a:t>(</a:t>
            </a:r>
            <a:r>
              <a:rPr lang="en-US" dirty="0" err="1"/>
              <a:t>bt_test_pred</a:t>
            </a:r>
            <a:r>
              <a:rPr lang="en-US" dirty="0"/>
              <a:t>), 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bt_test_labels</a:t>
            </a:r>
            <a:r>
              <a:rPr lang="en-US" dirty="0"/>
              <a:t>==</a:t>
            </a:r>
            <a:r>
              <a:rPr lang="en-US" dirty="0" err="1"/>
              <a:t>bt_test_pred</a:t>
            </a:r>
            <a:r>
              <a:rPr lang="en-US" dirty="0"/>
              <a:t>, "match", "not-match"))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947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about k=14?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06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 -- If this is true, the proportion of the votes for the winning class are returned.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82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table(</a:t>
            </a:r>
            <a:r>
              <a:rPr lang="en-US" dirty="0" err="1"/>
              <a:t>bt_test_labels</a:t>
            </a:r>
            <a:r>
              <a:rPr lang="en-US" dirty="0"/>
              <a:t>, bt_test_pred1)</a:t>
            </a:r>
          </a:p>
          <a:p>
            <a:r>
              <a:rPr lang="en-US" dirty="0"/>
              <a:t>table(</a:t>
            </a:r>
            <a:r>
              <a:rPr lang="en-US" dirty="0" err="1"/>
              <a:t>bt_test_labels</a:t>
            </a:r>
            <a:r>
              <a:rPr lang="en-US" dirty="0"/>
              <a:t>, bt_test_pred9)</a:t>
            </a:r>
          </a:p>
          <a:p>
            <a:r>
              <a:rPr lang="en-US" dirty="0"/>
              <a:t>table(</a:t>
            </a:r>
            <a:r>
              <a:rPr lang="en-US" dirty="0" err="1"/>
              <a:t>bt_test_labels</a:t>
            </a:r>
            <a:r>
              <a:rPr lang="en-US" dirty="0"/>
              <a:t>, bt_test_pred11)</a:t>
            </a:r>
          </a:p>
          <a:p>
            <a:r>
              <a:rPr lang="en-US" dirty="0"/>
              <a:t>table(</a:t>
            </a:r>
            <a:r>
              <a:rPr lang="en-US" dirty="0" err="1"/>
              <a:t>bt_test_labels</a:t>
            </a:r>
            <a:r>
              <a:rPr lang="en-US" dirty="0"/>
              <a:t>, bt_test_pred21)</a:t>
            </a:r>
          </a:p>
          <a:p>
            <a:r>
              <a:rPr lang="en-US" dirty="0"/>
              <a:t>table(</a:t>
            </a:r>
            <a:r>
              <a:rPr lang="en-US" dirty="0" err="1"/>
              <a:t>bt_test_labels</a:t>
            </a:r>
            <a:r>
              <a:rPr lang="en-US" dirty="0"/>
              <a:t>, bt_test_pred27)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07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effectLst/>
              </a:rPr>
              <a:t>&gt; plot(</a:t>
            </a:r>
            <a:r>
              <a:rPr lang="en-US" dirty="0" err="1">
                <a:solidFill>
                  <a:srgbClr val="0000FF"/>
                </a:solidFill>
                <a:effectLst/>
              </a:rPr>
              <a:t>knntuning</a:t>
            </a:r>
            <a:r>
              <a:rPr lang="en-US" dirty="0">
                <a:solidFill>
                  <a:srgbClr val="0000FF"/>
                </a:solidFill>
                <a:effectLst/>
              </a:rPr>
              <a:t>)</a:t>
            </a:r>
          </a:p>
          <a:p>
            <a:r>
              <a:rPr lang="en-US" dirty="0"/>
              <a:t>Use odd number for the best k. Avoid localization.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Record	Age	Income ($)	Gender</a:t>
                </a:r>
              </a:p>
              <a:p>
                <a:r>
                  <a:rPr lang="en-US" dirty="0"/>
                  <a:t>1	25	49,000	0</a:t>
                </a:r>
              </a:p>
              <a:p>
                <a:r>
                  <a:rPr lang="en-US" dirty="0"/>
                  <a:t>2	56	156,000	1</a:t>
                </a:r>
              </a:p>
              <a:p>
                <a:r>
                  <a:rPr lang="en-US" dirty="0"/>
                  <a:t>3	65	99,000	1</a:t>
                </a:r>
              </a:p>
              <a:p>
                <a:r>
                  <a:rPr lang="en-US" dirty="0"/>
                  <a:t>4	32	192,000	0</a:t>
                </a:r>
              </a:p>
              <a:p>
                <a:r>
                  <a:rPr lang="en-US" dirty="0"/>
                  <a:t>5	41 	39,000	0</a:t>
                </a:r>
              </a:p>
              <a:p>
                <a:r>
                  <a:rPr lang="en-US" dirty="0"/>
                  <a:t>6	49	57,000	0</a:t>
                </a:r>
              </a:p>
              <a:p>
                <a:r>
                  <a:rPr lang="en-US" sz="1200" i="0" dirty="0">
                    <a:effectLst/>
                    <a:latin typeface="Cambria Math" panose="02040503050406030204" pitchFamily="18" charset="0"/>
                  </a:rPr>
                  <a:t>Euclidean distance for the first two records: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25−56</m:t>
                                </m:r>
                              </m:e>
                            </m:d>
                          </m:e>
                          <m:sup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(49,000−156,000)</m:t>
                            </m:r>
                          </m:e>
                          <m:sup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(0−1)</m:t>
                            </m:r>
                          </m:e>
                          <m:sup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Record	Age	Income ($)</a:t>
                </a:r>
              </a:p>
              <a:p>
                <a:r>
                  <a:rPr lang="en-US" dirty="0"/>
                  <a:t>1	25	49,000</a:t>
                </a:r>
              </a:p>
              <a:p>
                <a:r>
                  <a:rPr lang="en-US" dirty="0"/>
                  <a:t>2	56	156,000</a:t>
                </a:r>
              </a:p>
              <a:p>
                <a:r>
                  <a:rPr lang="en-US" dirty="0"/>
                  <a:t>3	65	99,000</a:t>
                </a:r>
              </a:p>
              <a:p>
                <a:r>
                  <a:rPr lang="en-US" dirty="0"/>
                  <a:t>4	32	192,000</a:t>
                </a:r>
              </a:p>
              <a:p>
                <a:r>
                  <a:rPr lang="en-US" dirty="0"/>
                  <a:t>5	41 	39,000</a:t>
                </a:r>
              </a:p>
              <a:p>
                <a:r>
                  <a:rPr lang="en-US" dirty="0"/>
                  <a:t>6	49	57,000</a:t>
                </a:r>
              </a:p>
              <a:p>
                <a:pPr/>
                <a:r>
                  <a:rPr lang="en-US" sz="1200" i="0" dirty="0">
                    <a:effectLst/>
                    <a:latin typeface="Cambria Math" panose="02040503050406030204" pitchFamily="18" charset="0"/>
                  </a:rPr>
                  <a:t>Euclidean distance for the first two records: </a:t>
                </a:r>
                <a:r>
                  <a:rPr lang="en-US" sz="1200" i="0">
                    <a:effectLst/>
                    <a:latin typeface="Cambria Math" panose="02040503050406030204" pitchFamily="18" charset="0"/>
                  </a:rPr>
                  <a:t>√((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25−56)^2+〖(49,000−156,000)〗^2 )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70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 odd number for the best k. </a:t>
            </a:r>
            <a:r>
              <a:rPr lang="en-US"/>
              <a:t>Avoid localization.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78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predicted vs. actual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table(</a:t>
            </a:r>
            <a:r>
              <a:rPr lang="en-US" dirty="0" err="1"/>
              <a:t>bt_test_predBin</a:t>
            </a:r>
            <a:r>
              <a:rPr lang="en-US" dirty="0"/>
              <a:t>, </a:t>
            </a:r>
            <a:r>
              <a:rPr lang="en-US" dirty="0" err="1"/>
              <a:t>bt_test_labels</a:t>
            </a:r>
            <a:r>
              <a:rPr lang="en-US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actual vs. predicted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table(</a:t>
            </a:r>
            <a:r>
              <a:rPr lang="en-US" dirty="0" err="1"/>
              <a:t>bt_test_labels</a:t>
            </a:r>
            <a:r>
              <a:rPr lang="en-US" dirty="0"/>
              <a:t>, </a:t>
            </a:r>
            <a:r>
              <a:rPr lang="en-US" dirty="0" err="1"/>
              <a:t>bt_test_predBin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445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confusionMatrix</a:t>
            </a:r>
            <a:r>
              <a:rPr lang="en-US" dirty="0"/>
              <a:t>(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bt_test_predBin</a:t>
            </a:r>
            <a:r>
              <a:rPr lang="en-US" dirty="0"/>
              <a:t>), 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bt_test_labels</a:t>
            </a:r>
            <a:r>
              <a:rPr lang="en-US" dirty="0"/>
              <a:t>), positive = "Control")</a:t>
            </a:r>
          </a:p>
          <a:p>
            <a:r>
              <a:rPr lang="en-US" dirty="0" err="1"/>
              <a:t>confusionMatrix</a:t>
            </a:r>
            <a:r>
              <a:rPr lang="en-US" dirty="0"/>
              <a:t>(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bt_test_predBin</a:t>
            </a:r>
            <a:r>
              <a:rPr lang="en-US" dirty="0"/>
              <a:t>), 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bt_test_labels</a:t>
            </a:r>
            <a:r>
              <a:rPr lang="en-US" dirty="0"/>
              <a:t>), positive = "Recidivism")</a:t>
            </a:r>
          </a:p>
          <a:p>
            <a:r>
              <a:rPr lang="en-US" dirty="0" err="1"/>
              <a:t>confusionMatrix</a:t>
            </a:r>
            <a:r>
              <a:rPr lang="en-US" dirty="0"/>
              <a:t>(factor(</a:t>
            </a:r>
            <a:r>
              <a:rPr lang="en-US" dirty="0" err="1"/>
              <a:t>bt_test_predBin</a:t>
            </a:r>
            <a:r>
              <a:rPr lang="en-US" dirty="0"/>
              <a:t>, levels = c("Recidivism", "Control")), factor(</a:t>
            </a:r>
            <a:r>
              <a:rPr lang="en-US" dirty="0" err="1"/>
              <a:t>bt_test_labels</a:t>
            </a:r>
            <a:r>
              <a:rPr lang="en-US" dirty="0"/>
              <a:t>, c("Recidivism", "Control")), positive = "Recidivism")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976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pca2 &lt;- </a:t>
            </a:r>
            <a:r>
              <a:rPr lang="en-US" dirty="0" err="1"/>
              <a:t>prcomp</a:t>
            </a:r>
            <a:r>
              <a:rPr lang="en-US" dirty="0"/>
              <a:t>(</a:t>
            </a:r>
            <a:r>
              <a:rPr lang="en-US" dirty="0" err="1"/>
              <a:t>as.matrix</a:t>
            </a:r>
            <a:r>
              <a:rPr lang="en-US" dirty="0"/>
              <a:t>(X), center = T)</a:t>
            </a:r>
          </a:p>
          <a:p>
            <a:r>
              <a:rPr lang="en-US" dirty="0"/>
              <a:t>summary(pca2)</a:t>
            </a:r>
          </a:p>
          <a:p>
            <a:r>
              <a:rPr lang="en-US" dirty="0"/>
              <a:t>pca2$rotation</a:t>
            </a:r>
          </a:p>
          <a:p>
            <a:r>
              <a:rPr lang="en-US" dirty="0"/>
              <a:t>plot(pca2)</a:t>
            </a:r>
          </a:p>
          <a:p>
            <a:r>
              <a:rPr lang="en-US" dirty="0"/>
              <a:t>dim(pca2$x)</a:t>
            </a:r>
          </a:p>
          <a:p>
            <a:r>
              <a:rPr lang="en-US" dirty="0"/>
              <a:t>round(pca2$x, digits = 4)</a:t>
            </a:r>
          </a:p>
          <a:p>
            <a:endParaRPr lang="en-US" dirty="0"/>
          </a:p>
          <a:p>
            <a:r>
              <a:rPr lang="en-US" dirty="0" err="1"/>
              <a:t>bt_pca_train</a:t>
            </a:r>
            <a:r>
              <a:rPr lang="en-US" dirty="0"/>
              <a:t> &lt;- pca2$x[1:150, 1:5]</a:t>
            </a:r>
          </a:p>
          <a:p>
            <a:r>
              <a:rPr lang="en-US" dirty="0" err="1"/>
              <a:t>bt_pca_test</a:t>
            </a:r>
            <a:r>
              <a:rPr lang="en-US" dirty="0"/>
              <a:t>  &lt;- pca2$x[151:200, 1:5]</a:t>
            </a:r>
          </a:p>
          <a:p>
            <a:r>
              <a:rPr lang="en-US" dirty="0" err="1"/>
              <a:t>bt_train_labels</a:t>
            </a:r>
            <a:r>
              <a:rPr lang="en-US" dirty="0"/>
              <a:t> &lt;- Y[1:150]  </a:t>
            </a:r>
          </a:p>
          <a:p>
            <a:r>
              <a:rPr lang="en-US" dirty="0" err="1"/>
              <a:t>bt_test_labels</a:t>
            </a:r>
            <a:r>
              <a:rPr lang="en-US" dirty="0"/>
              <a:t>  &lt;- Y[151:200]</a:t>
            </a:r>
          </a:p>
          <a:p>
            <a:endParaRPr lang="en-US" dirty="0"/>
          </a:p>
          <a:p>
            <a:r>
              <a:rPr lang="en-US" dirty="0" err="1"/>
              <a:t>cbind</a:t>
            </a:r>
            <a:r>
              <a:rPr lang="en-US" dirty="0"/>
              <a:t>(round(</a:t>
            </a:r>
            <a:r>
              <a:rPr lang="en-US" dirty="0" err="1"/>
              <a:t>bt_pca_train</a:t>
            </a:r>
            <a:r>
              <a:rPr lang="en-US" dirty="0"/>
              <a:t>, digits = 4), </a:t>
            </a:r>
            <a:r>
              <a:rPr lang="en-US" dirty="0" err="1"/>
              <a:t>bt_train_labels</a:t>
            </a:r>
            <a:r>
              <a:rPr lang="en-US" dirty="0"/>
              <a:t>)</a:t>
            </a:r>
          </a:p>
          <a:p>
            <a:r>
              <a:rPr lang="en-US" dirty="0"/>
              <a:t>table(</a:t>
            </a:r>
            <a:r>
              <a:rPr lang="en-US" dirty="0" err="1"/>
              <a:t>bt_train_labels</a:t>
            </a:r>
            <a:r>
              <a:rPr lang="en-US" dirty="0"/>
              <a:t>)</a:t>
            </a:r>
          </a:p>
          <a:p>
            <a:r>
              <a:rPr lang="en-US" dirty="0" err="1"/>
              <a:t>prop.table</a:t>
            </a:r>
            <a:r>
              <a:rPr lang="en-US" dirty="0"/>
              <a:t>(table(</a:t>
            </a:r>
            <a:r>
              <a:rPr lang="en-US" dirty="0" err="1"/>
              <a:t>bt_train_labels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/>
              <a:t>library(class)</a:t>
            </a:r>
          </a:p>
          <a:p>
            <a:r>
              <a:rPr lang="en-US" dirty="0" err="1"/>
              <a:t>bt_pca_test_pred</a:t>
            </a:r>
            <a:r>
              <a:rPr lang="en-US" dirty="0"/>
              <a:t>&lt;-</a:t>
            </a:r>
            <a:r>
              <a:rPr lang="en-US" dirty="0" err="1"/>
              <a:t>knn</a:t>
            </a:r>
            <a:r>
              <a:rPr lang="en-US" dirty="0"/>
              <a:t>(train=</a:t>
            </a:r>
            <a:r>
              <a:rPr lang="en-US" dirty="0" err="1"/>
              <a:t>bt_pca_train</a:t>
            </a:r>
            <a:r>
              <a:rPr lang="en-US" dirty="0"/>
              <a:t>, test=</a:t>
            </a:r>
            <a:r>
              <a:rPr lang="en-US" dirty="0" err="1"/>
              <a:t>bt_pca_test</a:t>
            </a:r>
            <a:r>
              <a:rPr lang="en-US" dirty="0"/>
              <a:t>, cl=</a:t>
            </a:r>
            <a:r>
              <a:rPr lang="en-US" dirty="0" err="1"/>
              <a:t>bt_train_labels</a:t>
            </a:r>
            <a:r>
              <a:rPr lang="en-US" dirty="0"/>
              <a:t>, k=7)</a:t>
            </a:r>
          </a:p>
          <a:p>
            <a:r>
              <a:rPr lang="en-US" dirty="0"/>
              <a:t>library(</a:t>
            </a:r>
            <a:r>
              <a:rPr lang="en-US" dirty="0" err="1"/>
              <a:t>gmodels</a:t>
            </a:r>
            <a:r>
              <a:rPr lang="en-US" dirty="0"/>
              <a:t>)</a:t>
            </a:r>
          </a:p>
          <a:p>
            <a:r>
              <a:rPr lang="en-US" dirty="0" err="1"/>
              <a:t>CrossTable</a:t>
            </a:r>
            <a:r>
              <a:rPr lang="en-US" dirty="0"/>
              <a:t>(x=</a:t>
            </a:r>
            <a:r>
              <a:rPr lang="en-US" dirty="0" err="1"/>
              <a:t>bt_test_labels</a:t>
            </a:r>
            <a:r>
              <a:rPr lang="en-US" dirty="0"/>
              <a:t>, y=</a:t>
            </a:r>
            <a:r>
              <a:rPr lang="en-US" dirty="0" err="1"/>
              <a:t>bt_pca_test_pred</a:t>
            </a:r>
            <a:r>
              <a:rPr lang="en-US" dirty="0"/>
              <a:t>, </a:t>
            </a:r>
            <a:r>
              <a:rPr lang="en-US" dirty="0" err="1"/>
              <a:t>prop.chisq</a:t>
            </a:r>
            <a:r>
              <a:rPr lang="en-US" dirty="0"/>
              <a:t> = F)</a:t>
            </a:r>
          </a:p>
          <a:p>
            <a:endParaRPr lang="en-US" dirty="0"/>
          </a:p>
          <a:p>
            <a:r>
              <a:rPr lang="en-US" dirty="0"/>
              <a:t>library(e1071)</a:t>
            </a:r>
          </a:p>
          <a:p>
            <a:r>
              <a:rPr lang="en-US" dirty="0" err="1"/>
              <a:t>knntuning</a:t>
            </a:r>
            <a:r>
              <a:rPr lang="en-US" dirty="0"/>
              <a:t> = </a:t>
            </a:r>
            <a:r>
              <a:rPr lang="en-US" dirty="0" err="1"/>
              <a:t>tune.knn</a:t>
            </a:r>
            <a:r>
              <a:rPr lang="en-US" dirty="0"/>
              <a:t>(x= </a:t>
            </a:r>
            <a:r>
              <a:rPr lang="en-US" dirty="0" err="1"/>
              <a:t>bt_pca_train</a:t>
            </a:r>
            <a:r>
              <a:rPr lang="en-US" dirty="0"/>
              <a:t>, y = 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bt_train_labels</a:t>
            </a:r>
            <a:r>
              <a:rPr lang="en-US" dirty="0"/>
              <a:t>), k = 1:30)</a:t>
            </a:r>
          </a:p>
          <a:p>
            <a:r>
              <a:rPr lang="en-US" dirty="0" err="1"/>
              <a:t>knntuning</a:t>
            </a:r>
            <a:endParaRPr lang="en-US" dirty="0"/>
          </a:p>
          <a:p>
            <a:r>
              <a:rPr lang="en-US" dirty="0"/>
              <a:t>plot(</a:t>
            </a:r>
            <a:r>
              <a:rPr lang="en-US" dirty="0" err="1"/>
              <a:t>knntuning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/>
              <a:t>knntuning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##############</a:t>
            </a:r>
          </a:p>
          <a:p>
            <a:r>
              <a:rPr lang="en-US" dirty="0" err="1"/>
              <a:t>bt_train</a:t>
            </a:r>
            <a:r>
              <a:rPr lang="en-US" dirty="0"/>
              <a:t> &lt;- X[1:150,]</a:t>
            </a:r>
          </a:p>
          <a:p>
            <a:r>
              <a:rPr lang="en-US" dirty="0" err="1"/>
              <a:t>bt_test</a:t>
            </a:r>
            <a:r>
              <a:rPr lang="en-US" dirty="0"/>
              <a:t> &lt;- X[151:200,]</a:t>
            </a:r>
          </a:p>
          <a:p>
            <a:r>
              <a:rPr lang="en-US" dirty="0" err="1"/>
              <a:t>bt_train_labels</a:t>
            </a:r>
            <a:r>
              <a:rPr lang="en-US" dirty="0"/>
              <a:t> &lt;- Y[1:150]  </a:t>
            </a:r>
          </a:p>
          <a:p>
            <a:r>
              <a:rPr lang="en-US" dirty="0" err="1"/>
              <a:t>bt_test_labels</a:t>
            </a:r>
            <a:r>
              <a:rPr lang="en-US" dirty="0"/>
              <a:t>  &lt;- Y[151:200]</a:t>
            </a:r>
          </a:p>
          <a:p>
            <a:endParaRPr lang="en-US" dirty="0"/>
          </a:p>
          <a:p>
            <a:r>
              <a:rPr lang="en-US" dirty="0" err="1"/>
              <a:t>bt_train_pca</a:t>
            </a:r>
            <a:r>
              <a:rPr lang="en-US" dirty="0"/>
              <a:t> &lt;- </a:t>
            </a:r>
            <a:r>
              <a:rPr lang="en-US" dirty="0" err="1"/>
              <a:t>prcomp</a:t>
            </a:r>
            <a:r>
              <a:rPr lang="en-US" dirty="0"/>
              <a:t>(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bt_train</a:t>
            </a:r>
            <a:r>
              <a:rPr lang="en-US" dirty="0"/>
              <a:t>), center = T)</a:t>
            </a:r>
          </a:p>
          <a:p>
            <a:r>
              <a:rPr lang="en-US" dirty="0"/>
              <a:t>summary(</a:t>
            </a:r>
            <a:r>
              <a:rPr lang="en-US" dirty="0" err="1"/>
              <a:t>bt_train_pca</a:t>
            </a:r>
            <a:r>
              <a:rPr lang="en-US" dirty="0"/>
              <a:t>)</a:t>
            </a:r>
          </a:p>
          <a:p>
            <a:r>
              <a:rPr lang="en-US" dirty="0" err="1"/>
              <a:t>bt_train_pca$rotation</a:t>
            </a:r>
            <a:endParaRPr lang="en-US" dirty="0"/>
          </a:p>
          <a:p>
            <a:r>
              <a:rPr lang="en-US" dirty="0"/>
              <a:t>plot(</a:t>
            </a:r>
            <a:r>
              <a:rPr lang="en-US" dirty="0" err="1"/>
              <a:t>bt_train_pca</a:t>
            </a:r>
            <a:r>
              <a:rPr lang="en-US" dirty="0"/>
              <a:t>)</a:t>
            </a:r>
          </a:p>
          <a:p>
            <a:r>
              <a:rPr lang="en-US" dirty="0"/>
              <a:t>dim(</a:t>
            </a:r>
            <a:r>
              <a:rPr lang="en-US" dirty="0" err="1"/>
              <a:t>bt_train_pca$x</a:t>
            </a:r>
            <a:r>
              <a:rPr lang="en-US" dirty="0"/>
              <a:t>)</a:t>
            </a:r>
          </a:p>
          <a:p>
            <a:r>
              <a:rPr lang="en-US" dirty="0"/>
              <a:t>round(</a:t>
            </a:r>
            <a:r>
              <a:rPr lang="en-US" dirty="0" err="1"/>
              <a:t>bt_train_pca$x</a:t>
            </a:r>
            <a:r>
              <a:rPr lang="en-US" dirty="0"/>
              <a:t>, digits = 4)</a:t>
            </a:r>
          </a:p>
          <a:p>
            <a:endParaRPr lang="en-US" dirty="0"/>
          </a:p>
          <a:p>
            <a:r>
              <a:rPr lang="en-US" dirty="0"/>
              <a:t>bt_train_pca1 = predict(</a:t>
            </a:r>
            <a:r>
              <a:rPr lang="en-US" dirty="0" err="1"/>
              <a:t>bt_train_pca</a:t>
            </a:r>
            <a:r>
              <a:rPr lang="en-US" dirty="0"/>
              <a:t>, </a:t>
            </a:r>
            <a:r>
              <a:rPr lang="en-US" dirty="0" err="1"/>
              <a:t>bt_train</a:t>
            </a:r>
            <a:r>
              <a:rPr lang="en-US" dirty="0"/>
              <a:t>)</a:t>
            </a:r>
          </a:p>
          <a:p>
            <a:r>
              <a:rPr lang="en-US" dirty="0" err="1"/>
              <a:t>bt_test_pca</a:t>
            </a:r>
            <a:r>
              <a:rPr lang="en-US" dirty="0"/>
              <a:t> = predict(</a:t>
            </a:r>
            <a:r>
              <a:rPr lang="en-US" dirty="0" err="1"/>
              <a:t>bt_train_pca</a:t>
            </a:r>
            <a:r>
              <a:rPr lang="en-US" dirty="0"/>
              <a:t>, </a:t>
            </a:r>
            <a:r>
              <a:rPr lang="en-US" dirty="0" err="1"/>
              <a:t>bt_test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library(class)</a:t>
            </a:r>
          </a:p>
          <a:p>
            <a:r>
              <a:rPr lang="en-US" dirty="0" err="1"/>
              <a:t>bt_pca_test_pred</a:t>
            </a:r>
            <a:r>
              <a:rPr lang="en-US" dirty="0"/>
              <a:t>&lt;-</a:t>
            </a:r>
            <a:r>
              <a:rPr lang="en-US" dirty="0" err="1"/>
              <a:t>knn</a:t>
            </a:r>
            <a:r>
              <a:rPr lang="en-US" dirty="0"/>
              <a:t>(train=</a:t>
            </a:r>
            <a:r>
              <a:rPr lang="en-US" dirty="0" err="1"/>
              <a:t>bt_train_pca$x</a:t>
            </a:r>
            <a:r>
              <a:rPr lang="en-US" dirty="0"/>
              <a:t>, test=</a:t>
            </a:r>
            <a:r>
              <a:rPr lang="en-US" dirty="0" err="1"/>
              <a:t>bt_test_pca</a:t>
            </a:r>
            <a:r>
              <a:rPr lang="en-US" dirty="0"/>
              <a:t>, cl=</a:t>
            </a:r>
            <a:r>
              <a:rPr lang="en-US" dirty="0" err="1"/>
              <a:t>bt_train_labels</a:t>
            </a:r>
            <a:r>
              <a:rPr lang="en-US" dirty="0"/>
              <a:t>, k=7)</a:t>
            </a:r>
          </a:p>
          <a:p>
            <a:r>
              <a:rPr lang="en-US" dirty="0"/>
              <a:t>library(</a:t>
            </a:r>
            <a:r>
              <a:rPr lang="en-US" dirty="0" err="1"/>
              <a:t>gmodels</a:t>
            </a:r>
            <a:r>
              <a:rPr lang="en-US" dirty="0"/>
              <a:t>)</a:t>
            </a:r>
          </a:p>
          <a:p>
            <a:r>
              <a:rPr lang="en-US" dirty="0" err="1"/>
              <a:t>CrossTable</a:t>
            </a:r>
            <a:r>
              <a:rPr lang="en-US" dirty="0"/>
              <a:t>(x=</a:t>
            </a:r>
            <a:r>
              <a:rPr lang="en-US" dirty="0" err="1"/>
              <a:t>bt_test_labels</a:t>
            </a:r>
            <a:r>
              <a:rPr lang="en-US" dirty="0"/>
              <a:t>, y=</a:t>
            </a:r>
            <a:r>
              <a:rPr lang="en-US" dirty="0" err="1"/>
              <a:t>bt_pca_test_pred</a:t>
            </a:r>
            <a:r>
              <a:rPr lang="en-US" dirty="0"/>
              <a:t>, </a:t>
            </a:r>
            <a:r>
              <a:rPr lang="en-US" dirty="0" err="1"/>
              <a:t>prop.chisq</a:t>
            </a:r>
            <a:r>
              <a:rPr lang="en-US" dirty="0"/>
              <a:t> = F)</a:t>
            </a:r>
          </a:p>
          <a:p>
            <a:endParaRPr lang="en-US" dirty="0"/>
          </a:p>
          <a:p>
            <a:r>
              <a:rPr lang="en-US" dirty="0"/>
              <a:t>library(e1071)</a:t>
            </a:r>
          </a:p>
          <a:p>
            <a:r>
              <a:rPr lang="en-US" dirty="0" err="1"/>
              <a:t>knntuning</a:t>
            </a:r>
            <a:r>
              <a:rPr lang="en-US" dirty="0"/>
              <a:t> = </a:t>
            </a:r>
            <a:r>
              <a:rPr lang="en-US" dirty="0" err="1"/>
              <a:t>tune.knn</a:t>
            </a:r>
            <a:r>
              <a:rPr lang="en-US" dirty="0"/>
              <a:t>(x= </a:t>
            </a:r>
            <a:r>
              <a:rPr lang="en-US" dirty="0" err="1"/>
              <a:t>bt_train_pca$x</a:t>
            </a:r>
            <a:r>
              <a:rPr lang="en-US" dirty="0"/>
              <a:t>, y = </a:t>
            </a:r>
            <a:r>
              <a:rPr lang="en-US" dirty="0" err="1"/>
              <a:t>as.factor</a:t>
            </a:r>
            <a:r>
              <a:rPr lang="en-US" dirty="0"/>
              <a:t>(</a:t>
            </a:r>
            <a:r>
              <a:rPr lang="en-US" dirty="0" err="1"/>
              <a:t>bt_train_labels</a:t>
            </a:r>
            <a:r>
              <a:rPr lang="en-US" dirty="0"/>
              <a:t>), k = 1:30)</a:t>
            </a:r>
          </a:p>
          <a:p>
            <a:r>
              <a:rPr lang="en-US" dirty="0" err="1"/>
              <a:t>knntuning</a:t>
            </a:r>
            <a:endParaRPr lang="en-US" dirty="0"/>
          </a:p>
          <a:p>
            <a:r>
              <a:rPr lang="en-US" dirty="0"/>
              <a:t>plot(</a:t>
            </a:r>
            <a:r>
              <a:rPr lang="en-US" dirty="0" err="1"/>
              <a:t>knntuning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/>
              <a:t>knntuning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16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normalize&lt;-function(x){</a:t>
            </a:r>
          </a:p>
          <a:p>
            <a:r>
              <a:rPr lang="en-US" dirty="0"/>
              <a:t>  return((x-min(x))/(max(x)-min(x)))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# some test examples:</a:t>
            </a:r>
          </a:p>
          <a:p>
            <a:r>
              <a:rPr lang="en-US" dirty="0"/>
              <a:t>normalize(c(1, 2, 3, 4, 5))</a:t>
            </a:r>
          </a:p>
          <a:p>
            <a:r>
              <a:rPr lang="en-US" dirty="0"/>
              <a:t>normalize(c(1, 3, 6, 7, 9))</a:t>
            </a:r>
          </a:p>
          <a:p>
            <a:endParaRPr lang="en-US" dirty="0"/>
          </a:p>
          <a:p>
            <a:r>
              <a:rPr lang="en-US" dirty="0" err="1"/>
              <a:t>zscore</a:t>
            </a:r>
            <a:r>
              <a:rPr lang="en-US" dirty="0"/>
              <a:t>&lt;-function(x){</a:t>
            </a:r>
          </a:p>
          <a:p>
            <a:r>
              <a:rPr lang="en-US" dirty="0"/>
              <a:t>  return((x-mean(x))/(</a:t>
            </a:r>
            <a:r>
              <a:rPr lang="en-US" dirty="0" err="1"/>
              <a:t>sd</a:t>
            </a:r>
            <a:r>
              <a:rPr lang="en-US" dirty="0"/>
              <a:t>(x)))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# some test examples:</a:t>
            </a:r>
          </a:p>
          <a:p>
            <a:r>
              <a:rPr lang="en-US" dirty="0" err="1"/>
              <a:t>zscore</a:t>
            </a:r>
            <a:r>
              <a:rPr lang="en-US" dirty="0"/>
              <a:t>(c(1, 2, 3, 4, 5))</a:t>
            </a:r>
          </a:p>
          <a:p>
            <a:r>
              <a:rPr lang="en-US" dirty="0" err="1"/>
              <a:t>zscore</a:t>
            </a:r>
            <a:r>
              <a:rPr lang="en-US" dirty="0"/>
              <a:t>(c(1, 3, 6, 7, 9))</a:t>
            </a:r>
          </a:p>
          <a:p>
            <a:endParaRPr lang="en-US" dirty="0"/>
          </a:p>
          <a:p>
            <a:r>
              <a:rPr lang="en-US" dirty="0"/>
              <a:t># can use scales::rescale() and scale()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79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71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Variables:</a:t>
            </a:r>
          </a:p>
          <a:p>
            <a:pPr lvl="0"/>
            <a:r>
              <a:rPr lang="en-US" b="1" dirty="0"/>
              <a:t>ID</a:t>
            </a:r>
            <a:r>
              <a:rPr lang="en-US" dirty="0"/>
              <a:t>: Case subject identifier</a:t>
            </a:r>
          </a:p>
          <a:p>
            <a:pPr lvl="0"/>
            <a:r>
              <a:rPr lang="en-US" b="1" dirty="0"/>
              <a:t>Sex</a:t>
            </a:r>
            <a:r>
              <a:rPr lang="en-US" dirty="0"/>
              <a:t>: dichotomous variable (1=male, 2=female)</a:t>
            </a:r>
          </a:p>
          <a:p>
            <a:pPr lvl="0"/>
            <a:r>
              <a:rPr lang="en-US" b="1" dirty="0"/>
              <a:t>GPA</a:t>
            </a:r>
            <a:r>
              <a:rPr lang="en-US" dirty="0"/>
              <a:t>: Interval-level variable with range of 0-5 (0-“A” average, 1- “B” average, 2- “C” average, 3- “D” average, 4-“E”, 5-“F”")</a:t>
            </a:r>
          </a:p>
          <a:p>
            <a:pPr lvl="0"/>
            <a:r>
              <a:rPr lang="en-US" b="1" dirty="0"/>
              <a:t>Alcohol use</a:t>
            </a:r>
            <a:r>
              <a:rPr lang="en-US" dirty="0"/>
              <a:t>: Interval level variable from 0-11 (drink everyday - never </a:t>
            </a:r>
            <a:r>
              <a:rPr lang="en-US" dirty="0" err="1"/>
              <a:t>drinked</a:t>
            </a:r>
            <a:r>
              <a:rPr lang="en-US" dirty="0"/>
              <a:t>)</a:t>
            </a:r>
          </a:p>
          <a:p>
            <a:pPr lvl="0"/>
            <a:r>
              <a:rPr lang="en-US" b="1" dirty="0"/>
              <a:t>Attitudes on drinking in the household</a:t>
            </a:r>
            <a:r>
              <a:rPr lang="en-US" dirty="0"/>
              <a:t>: </a:t>
            </a:r>
            <a:r>
              <a:rPr lang="en-US" dirty="0" err="1"/>
              <a:t>Alcatt</a:t>
            </a:r>
            <a:r>
              <a:rPr lang="en-US" dirty="0"/>
              <a:t>- Interval level variable from 0-6 (totally approve - totally disapprove)</a:t>
            </a:r>
          </a:p>
          <a:p>
            <a:pPr lvl="0"/>
            <a:r>
              <a:rPr lang="en-US" b="1" dirty="0" err="1"/>
              <a:t>DadJob</a:t>
            </a:r>
            <a:r>
              <a:rPr lang="en-US" dirty="0"/>
              <a:t>: 1-yes, dad has a job and 2- no</a:t>
            </a:r>
          </a:p>
          <a:p>
            <a:pPr lvl="0"/>
            <a:r>
              <a:rPr lang="en-US" b="1" dirty="0" err="1"/>
              <a:t>MomJob</a:t>
            </a:r>
            <a:r>
              <a:rPr lang="en-US" dirty="0"/>
              <a:t>: 1-yes and 2-no</a:t>
            </a:r>
          </a:p>
          <a:p>
            <a:pPr lvl="0"/>
            <a:r>
              <a:rPr lang="en-US" b="1" dirty="0"/>
              <a:t>Parent closeness </a:t>
            </a:r>
            <a:r>
              <a:rPr lang="en-US" dirty="0"/>
              <a:t>(example: In your opinion, does your mother make you feel close to her?)</a:t>
            </a:r>
          </a:p>
          <a:p>
            <a:pPr lvl="0"/>
            <a:r>
              <a:rPr lang="en-US" dirty="0"/>
              <a:t>	</a:t>
            </a:r>
            <a:r>
              <a:rPr lang="en-US" dirty="0" err="1"/>
              <a:t>Dadclose</a:t>
            </a:r>
            <a:r>
              <a:rPr lang="en-US" dirty="0"/>
              <a:t>: Interval level variable 0-7 (usually-never)</a:t>
            </a:r>
          </a:p>
          <a:p>
            <a:pPr lvl="0"/>
            <a:r>
              <a:rPr lang="en-US" dirty="0"/>
              <a:t>	</a:t>
            </a:r>
            <a:r>
              <a:rPr lang="en-US" dirty="0" err="1"/>
              <a:t>Momclose</a:t>
            </a:r>
            <a:r>
              <a:rPr lang="en-US" dirty="0"/>
              <a:t>: interval level variable 0-7 (usually-never)</a:t>
            </a:r>
          </a:p>
          <a:p>
            <a:pPr lvl="0"/>
            <a:r>
              <a:rPr lang="en-US" b="1" dirty="0"/>
              <a:t>Delinquency</a:t>
            </a:r>
            <a:r>
              <a:rPr lang="en-US" dirty="0"/>
              <a:t>:</a:t>
            </a:r>
          </a:p>
          <a:p>
            <a:pPr lvl="0"/>
            <a:r>
              <a:rPr lang="en-US" dirty="0"/>
              <a:t>larceny (how many times have you taken things &gt;$50?): Interval level data 0-4 (never - many times),</a:t>
            </a:r>
          </a:p>
          <a:p>
            <a:pPr lvl="0"/>
            <a:r>
              <a:rPr lang="en-US" dirty="0"/>
              <a:t>vandalism: Interval level data 0-7 (never - many times)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43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focus on academic performance: GPA variable </a:t>
            </a:r>
          </a:p>
          <a:p>
            <a:r>
              <a:rPr lang="en-US" dirty="0"/>
              <a:t>Two classes of interest</a:t>
            </a:r>
          </a:p>
          <a:p>
            <a:r>
              <a:rPr lang="en-US" dirty="0"/>
              <a:t>1. above average: for GPA “C” or higher </a:t>
            </a:r>
          </a:p>
          <a:p>
            <a:r>
              <a:rPr lang="en-US" dirty="0"/>
              <a:t>2. average or below: for GPA below “C”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64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Sex: dichotomous variable (1=male, 2=female)</a:t>
            </a:r>
          </a:p>
          <a:p>
            <a:r>
              <a:rPr lang="en-US" dirty="0"/>
              <a:t># </a:t>
            </a:r>
            <a:r>
              <a:rPr lang="en-US" dirty="0" err="1"/>
              <a:t>DadJob</a:t>
            </a:r>
            <a:r>
              <a:rPr lang="en-US" dirty="0"/>
              <a:t>: 1-yes, dad has a job and 2- no</a:t>
            </a:r>
          </a:p>
          <a:p>
            <a:r>
              <a:rPr lang="en-US" dirty="0"/>
              <a:t># </a:t>
            </a:r>
            <a:r>
              <a:rPr lang="en-US" dirty="0" err="1"/>
              <a:t>MomJob</a:t>
            </a:r>
            <a:r>
              <a:rPr lang="en-US" dirty="0"/>
              <a:t>: 1-yes and 2-no</a:t>
            </a:r>
          </a:p>
          <a:p>
            <a:r>
              <a:rPr lang="en-US" dirty="0"/>
              <a:t># can also use </a:t>
            </a:r>
            <a:r>
              <a:rPr lang="en-US" dirty="0" err="1"/>
              <a:t>ifelse</a:t>
            </a:r>
            <a:r>
              <a:rPr lang="en-US" dirty="0"/>
              <a:t>(test, yes, no) for conversion</a:t>
            </a:r>
          </a:p>
          <a:p>
            <a:r>
              <a:rPr lang="en-US" dirty="0" err="1"/>
              <a:t>boystown$sex</a:t>
            </a:r>
            <a:r>
              <a:rPr lang="en-US" dirty="0"/>
              <a:t> &lt;- 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boystown$sex</a:t>
            </a:r>
            <a:r>
              <a:rPr lang="en-US" dirty="0"/>
              <a:t>==1, 0, 1)</a:t>
            </a:r>
          </a:p>
          <a:p>
            <a:r>
              <a:rPr lang="en-US" dirty="0" err="1"/>
              <a:t>boystown$dadjob</a:t>
            </a:r>
            <a:r>
              <a:rPr lang="en-US" dirty="0"/>
              <a:t> &lt;- 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boystown$dadjob</a:t>
            </a:r>
            <a:r>
              <a:rPr lang="en-US" dirty="0"/>
              <a:t>==2, 0, 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boystown$momjob</a:t>
            </a:r>
            <a:r>
              <a:rPr lang="en-US" dirty="0"/>
              <a:t> &lt;- 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boystown$momjob</a:t>
            </a:r>
            <a:r>
              <a:rPr lang="en-US" dirty="0"/>
              <a:t>==2, 0,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First explore the data by running a PCA</a:t>
            </a:r>
          </a:p>
          <a:p>
            <a:r>
              <a:rPr lang="en-US" dirty="0" err="1"/>
              <a:t>rawData</a:t>
            </a:r>
            <a:r>
              <a:rPr lang="en-US" dirty="0"/>
              <a:t> &lt;- </a:t>
            </a:r>
            <a:r>
              <a:rPr lang="en-US" dirty="0" err="1"/>
              <a:t>boystown</a:t>
            </a:r>
            <a:r>
              <a:rPr lang="en-US" dirty="0"/>
              <a:t>[ , -1] </a:t>
            </a:r>
          </a:p>
          <a:p>
            <a:r>
              <a:rPr lang="en-US" dirty="0"/>
              <a:t>head(</a:t>
            </a:r>
            <a:r>
              <a:rPr lang="en-US" dirty="0" err="1"/>
              <a:t>rawData</a:t>
            </a:r>
            <a:r>
              <a:rPr lang="en-US" dirty="0"/>
              <a:t>)</a:t>
            </a:r>
          </a:p>
          <a:p>
            <a:r>
              <a:rPr lang="en-US" dirty="0"/>
              <a:t>pca1 &lt;- </a:t>
            </a:r>
            <a:r>
              <a:rPr lang="en-US" dirty="0" err="1"/>
              <a:t>prcomp</a:t>
            </a:r>
            <a:r>
              <a:rPr lang="en-US" dirty="0"/>
              <a:t>(</a:t>
            </a:r>
            <a:r>
              <a:rPr lang="en-US" dirty="0" err="1"/>
              <a:t>as.matrix</a:t>
            </a:r>
            <a:r>
              <a:rPr lang="en-US" dirty="0"/>
              <a:t>(</a:t>
            </a:r>
            <a:r>
              <a:rPr lang="en-US" dirty="0" err="1"/>
              <a:t>rawData</a:t>
            </a:r>
            <a:r>
              <a:rPr lang="en-US" dirty="0"/>
              <a:t>), center = T)</a:t>
            </a:r>
          </a:p>
          <a:p>
            <a:r>
              <a:rPr lang="en-US" dirty="0"/>
              <a:t>summary(pca1)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4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pca1$rotation</a:t>
            </a:r>
          </a:p>
          <a:p>
            <a:r>
              <a:rPr lang="en-US" dirty="0"/>
              <a:t>plot(pca1)</a:t>
            </a:r>
          </a:p>
          <a:p>
            <a:r>
              <a:rPr lang="en-US" dirty="0"/>
              <a:t>library(</a:t>
            </a:r>
            <a:r>
              <a:rPr lang="en-US" dirty="0" err="1"/>
              <a:t>plotly</a:t>
            </a:r>
            <a:r>
              <a:rPr lang="en-US" dirty="0"/>
              <a:t>)</a:t>
            </a:r>
          </a:p>
          <a:p>
            <a:r>
              <a:rPr lang="en-US" dirty="0" err="1"/>
              <a:t>plot_ly</a:t>
            </a:r>
            <a:r>
              <a:rPr lang="en-US" dirty="0"/>
              <a:t>(x = c(1:length(pca1$sdev)), y = pca1$sdev*pca1$sdev, name = "Scree", type = "bar") %&gt;%</a:t>
            </a:r>
          </a:p>
          <a:p>
            <a:r>
              <a:rPr lang="en-US" dirty="0"/>
              <a:t>  layout(title="Scree Plot", </a:t>
            </a:r>
            <a:r>
              <a:rPr lang="en-US" dirty="0" err="1"/>
              <a:t>xaxis</a:t>
            </a:r>
            <a:r>
              <a:rPr lang="en-US" dirty="0"/>
              <a:t> = list(title="PC's"),  </a:t>
            </a:r>
            <a:r>
              <a:rPr lang="en-US" dirty="0" err="1"/>
              <a:t>yaxis</a:t>
            </a:r>
            <a:r>
              <a:rPr lang="en-US" dirty="0"/>
              <a:t> = list(title="Variances (SD^2)"))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1C839-2077-4BEE-8219-CB19091B1C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5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2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657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4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0817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63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5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9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59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3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96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6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7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4835-0F51-48BD-BDB7-28DEFDB6AFA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2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4835-0F51-48BD-BDB7-28DEFDB6AFA2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4DC60C7-7F51-40DB-98AD-DFE333069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0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  <p:sldLayoutId id="2147484463" r:id="rId12"/>
    <p:sldLayoutId id="2147484464" r:id="rId13"/>
    <p:sldLayoutId id="2147484465" r:id="rId14"/>
    <p:sldLayoutId id="2147484466" r:id="rId15"/>
    <p:sldLayoutId id="21474844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8FE190F-5138-4630-BE71-7E5C6A4B90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CSDA 5430</a:t>
            </a:r>
            <a:br>
              <a:rPr lang="en-US" dirty="0"/>
            </a:br>
            <a:r>
              <a:rPr lang="en-US" dirty="0"/>
              <a:t>Predictive Analytics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5A465D0B-2DA9-4E15-8171-E2B42A663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06</a:t>
            </a:r>
          </a:p>
          <a:p>
            <a:r>
              <a:rPr lang="en-US" dirty="0"/>
              <a:t>Lazy Learning - Classification Using Nearest Neighbors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48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7499-7EAE-42F3-ABF9-F48016AF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ACD1-6EE6-43C4-A77B-76B42B6A6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Datafile: CaseStudy02_Boystown_Data.csv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4D04A-C0BF-4611-BBDA-F003A2286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3075834"/>
            <a:ext cx="72675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3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A5CE-F427-43B7-8FA8-7FE25EB2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and 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DA13-6F0F-4414-9371-D97C18B2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outcome variables</a:t>
            </a:r>
          </a:p>
          <a:p>
            <a:pPr lvl="1"/>
            <a:r>
              <a:rPr lang="en-US" dirty="0"/>
              <a:t>We can focus on academic performance (</a:t>
            </a:r>
            <a:r>
              <a:rPr lang="en-US" i="1" dirty="0"/>
              <a:t>GPA)</a:t>
            </a:r>
            <a:r>
              <a:rPr lang="en-US" dirty="0"/>
              <a:t>, recidivism (</a:t>
            </a:r>
            <a:r>
              <a:rPr lang="en-US" i="1" dirty="0"/>
              <a:t>vandalism</a:t>
            </a:r>
            <a:r>
              <a:rPr lang="en-US" dirty="0"/>
              <a:t> and </a:t>
            </a:r>
            <a:r>
              <a:rPr lang="en-US" i="1" dirty="0"/>
              <a:t>larceny</a:t>
            </a:r>
            <a:r>
              <a:rPr lang="en-US" dirty="0"/>
              <a:t>), </a:t>
            </a:r>
            <a:r>
              <a:rPr lang="en-US" i="1" dirty="0"/>
              <a:t>alcohol use</a:t>
            </a:r>
            <a:r>
              <a:rPr lang="en-US" dirty="0"/>
              <a:t>, or others </a:t>
            </a:r>
          </a:p>
          <a:p>
            <a:r>
              <a:rPr lang="en-US" dirty="0"/>
              <a:t>For this case study</a:t>
            </a:r>
          </a:p>
          <a:p>
            <a:pPr lvl="1"/>
            <a:r>
              <a:rPr lang="en-US" dirty="0"/>
              <a:t>Predict recidivism and use </a:t>
            </a:r>
            <a:r>
              <a:rPr lang="en-US" dirty="0" err="1"/>
              <a:t>knn</a:t>
            </a:r>
            <a:r>
              <a:rPr lang="en-US" dirty="0"/>
              <a:t> to classify participants in two categories</a:t>
            </a:r>
          </a:p>
          <a:p>
            <a:r>
              <a:rPr lang="en-US" dirty="0"/>
              <a:t>Two classes of interest</a:t>
            </a:r>
          </a:p>
          <a:p>
            <a:pPr lvl="1"/>
            <a:r>
              <a:rPr lang="en-US" dirty="0"/>
              <a:t>Recidivism: two or more infractions of vandalism and larceny</a:t>
            </a:r>
          </a:p>
          <a:p>
            <a:pPr lvl="1"/>
            <a:r>
              <a:rPr lang="en-US" dirty="0"/>
              <a:t>Control: one or no infractions</a:t>
            </a:r>
          </a:p>
        </p:txBody>
      </p:sp>
    </p:spTree>
    <p:extLst>
      <p:ext uri="{BB962C8B-B14F-4D97-AF65-F5344CB8AC3E}">
        <p14:creationId xmlns:p14="http://schemas.microsoft.com/office/powerpoint/2010/main" val="3113907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A5CE-F427-43B7-8FA8-7FE25EB2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and 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DA13-6F0F-4414-9371-D97C18B2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Dummy variables: sex, </a:t>
            </a:r>
            <a:r>
              <a:rPr lang="en-US" dirty="0" err="1"/>
              <a:t>dadjob</a:t>
            </a:r>
            <a:r>
              <a:rPr lang="en-US" dirty="0"/>
              <a:t>, and </a:t>
            </a:r>
            <a:r>
              <a:rPr lang="en-US" dirty="0" err="1"/>
              <a:t>momjob</a:t>
            </a:r>
            <a:endParaRPr lang="en-US" dirty="0"/>
          </a:p>
          <a:p>
            <a:pPr lvl="1"/>
            <a:r>
              <a:rPr lang="en-US" dirty="0"/>
              <a:t>Categorical variable must be converted to dummies, and all should be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3D9A8-36B7-9206-5207-0F3BB61F1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268" y="3104712"/>
            <a:ext cx="6468904" cy="24369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4E4A9-062F-4174-3BE7-58A198408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148" y="4317337"/>
            <a:ext cx="1627346" cy="1465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C32002-B214-9B8B-065C-966A4486C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451" y="4317337"/>
            <a:ext cx="1611154" cy="1465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97C9F6-B2F6-9D3D-E700-A75AF53AA963}"/>
              </a:ext>
            </a:extLst>
          </p:cNvPr>
          <p:cNvSpPr txBox="1"/>
          <p:nvPr/>
        </p:nvSpPr>
        <p:spPr>
          <a:xfrm>
            <a:off x="6170321" y="3933259"/>
            <a:ext cx="3993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Before conversion		After conversion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8E7C0-034A-4B34-AEE6-800E53505591}"/>
              </a:ext>
            </a:extLst>
          </p:cNvPr>
          <p:cNvSpPr txBox="1"/>
          <p:nvPr/>
        </p:nvSpPr>
        <p:spPr>
          <a:xfrm>
            <a:off x="10353152" y="4317337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sex female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FFD51-0734-452E-AF21-752E4BE0702B}"/>
              </a:ext>
            </a:extLst>
          </p:cNvPr>
          <p:cNvSpPr txBox="1"/>
          <p:nvPr/>
        </p:nvSpPr>
        <p:spPr>
          <a:xfrm>
            <a:off x="10353152" y="4852565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dad job yes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08D125-1A4C-4C11-8F25-F0840C18D5AF}"/>
              </a:ext>
            </a:extLst>
          </p:cNvPr>
          <p:cNvSpPr txBox="1"/>
          <p:nvPr/>
        </p:nvSpPr>
        <p:spPr>
          <a:xfrm>
            <a:off x="10353152" y="5387794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mom job yes</a:t>
            </a:r>
          </a:p>
        </p:txBody>
      </p:sp>
    </p:spTree>
    <p:extLst>
      <p:ext uri="{BB962C8B-B14F-4D97-AF65-F5344CB8AC3E}">
        <p14:creationId xmlns:p14="http://schemas.microsoft.com/office/powerpoint/2010/main" val="128197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A5CE-F427-43B7-8FA8-7FE25EB2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and 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DA13-6F0F-4414-9371-D97C18B2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data by running a PCA (principal component analysis)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B2979B-5872-E64F-D44C-AC38B891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649" y="3083003"/>
            <a:ext cx="6290786" cy="205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92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A5CE-F427-43B7-8FA8-7FE25EB2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and 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DA13-6F0F-4414-9371-D97C18B2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data by running a PCA (principal component analysis)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08927-FFE2-4A42-BDAD-8B6CE0584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853" y="3051181"/>
            <a:ext cx="4865846" cy="2785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17069C-4563-47ED-81FD-51D666174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340" y="3237554"/>
            <a:ext cx="3162934" cy="267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42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A5CE-F427-43B7-8FA8-7FE25EB2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and 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DA13-6F0F-4414-9371-D97C18B2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outcome variable: Y </a:t>
            </a:r>
          </a:p>
          <a:p>
            <a:pPr lvl="1"/>
            <a:r>
              <a:rPr lang="en-US" dirty="0"/>
              <a:t>Two categories: recidivism &amp; control</a:t>
            </a:r>
          </a:p>
          <a:p>
            <a:r>
              <a:rPr lang="en-US" dirty="0"/>
              <a:t>The remaining 8 features/predictors: X</a:t>
            </a:r>
          </a:p>
          <a:p>
            <a:pPr lvl="1"/>
            <a:r>
              <a:rPr lang="en-US" dirty="0"/>
              <a:t>In different measuring scales</a:t>
            </a:r>
          </a:p>
          <a:p>
            <a:pPr lvl="1"/>
            <a:r>
              <a:rPr lang="en-US" dirty="0"/>
              <a:t>Need rescaling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7475B0-57F9-9662-33EB-64BD8DDEC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6299" y="4303421"/>
            <a:ext cx="5375910" cy="1821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19DDCF-4104-2663-B87B-BD9EBE1DE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2197" y="5153527"/>
            <a:ext cx="1473518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22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A5CE-F427-43B7-8FA8-7FE25EB2B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and Preparing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DA13-6F0F-4414-9371-D97C18B2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Rescaling and partitioning</a:t>
            </a:r>
          </a:p>
          <a:p>
            <a:pPr lvl="1"/>
            <a:r>
              <a:rPr lang="en-US" dirty="0"/>
              <a:t>z-score standardization</a:t>
            </a:r>
          </a:p>
          <a:p>
            <a:pPr lvl="1"/>
            <a:r>
              <a:rPr lang="en-US" dirty="0"/>
              <a:t>3/4 for training and 1/4 for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663C1-9036-4C98-9BAF-6A3BE7604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439" y="3726817"/>
            <a:ext cx="3481388" cy="2048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EF644D-845C-ADA4-3493-528A82F22CC6}"/>
              </a:ext>
            </a:extLst>
          </p:cNvPr>
          <p:cNvSpPr txBox="1"/>
          <p:nvPr/>
        </p:nvSpPr>
        <p:spPr>
          <a:xfrm>
            <a:off x="7504844" y="5251948"/>
            <a:ext cx="419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can see that most of the participants have incidents related to recidivism (~70-80%).</a:t>
            </a:r>
          </a:p>
        </p:txBody>
      </p:sp>
    </p:spTree>
    <p:extLst>
      <p:ext uri="{BB962C8B-B14F-4D97-AF65-F5344CB8AC3E}">
        <p14:creationId xmlns:p14="http://schemas.microsoft.com/office/powerpoint/2010/main" val="1468081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A092-A4C7-46BF-863A-A8657AB0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E0A43-7F72-4AB2-A2EC-7919D1B5C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min-max normalization formula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801EFB-0A4C-5FBF-C37B-D364E12C1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843785"/>
            <a:ext cx="3691890" cy="20726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33B7A1-B85C-FE5C-D09B-EA1458B55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306" y="2648901"/>
            <a:ext cx="4736306" cy="364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68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A092-A4C7-46BF-863A-A8657AB0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3C944-D22C-8A3B-2B02-372038581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807" y="2077724"/>
            <a:ext cx="4703921" cy="21374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FC1182-C37D-8798-B45A-699DC1C83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03" y="3064264"/>
            <a:ext cx="4987290" cy="21455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8A0C74-E3F7-8CA5-6BC1-606179B6C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691" y="4088384"/>
            <a:ext cx="4703921" cy="21455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AF1E70-FCF0-8D83-2215-08E0551C0350}"/>
              </a:ext>
            </a:extLst>
          </p:cNvPr>
          <p:cNvSpPr txBox="1"/>
          <p:nvPr/>
        </p:nvSpPr>
        <p:spPr>
          <a:xfrm>
            <a:off x="7124412" y="1930400"/>
            <a:ext cx="3014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X vs. boystown_z vs. boystown_n</a:t>
            </a:r>
          </a:p>
        </p:txBody>
      </p:sp>
    </p:spTree>
    <p:extLst>
      <p:ext uri="{BB962C8B-B14F-4D97-AF65-F5344CB8AC3E}">
        <p14:creationId xmlns:p14="http://schemas.microsoft.com/office/powerpoint/2010/main" val="3620480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9973-D563-4540-9634-F0CDB8C7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- Creating Training and Test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D406D-CB6F-48CE-8C1A-0569F9B6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3/4 of the data for training and the remaining 1/4 for testing</a:t>
            </a:r>
          </a:p>
          <a:p>
            <a:r>
              <a:rPr lang="en-US" dirty="0"/>
              <a:t>For simplicity, take the first cases as training and the remaining as testing</a:t>
            </a:r>
          </a:p>
          <a:p>
            <a:pPr lvl="1"/>
            <a:r>
              <a:rPr lang="en-US" dirty="0"/>
              <a:t>Better randomization strategy to split the data later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23DB6E-3224-323E-CF46-CE8009822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563" y="3834856"/>
            <a:ext cx="5497354" cy="85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3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A7DE-9931-46C4-9ADD-13D11664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C1392-A698-47ED-89D6-84E184422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The k-nearest neighbor (</a:t>
            </a:r>
            <a:r>
              <a:rPr lang="en-US" dirty="0" err="1"/>
              <a:t>kNN</a:t>
            </a:r>
            <a:r>
              <a:rPr lang="en-US" dirty="0"/>
              <a:t>) algorithm</a:t>
            </a:r>
          </a:p>
          <a:p>
            <a:r>
              <a:rPr lang="en-US" dirty="0"/>
              <a:t>Distance function</a:t>
            </a:r>
          </a:p>
          <a:p>
            <a:r>
              <a:rPr lang="en-US" dirty="0"/>
              <a:t>Determining </a:t>
            </a:r>
            <a:r>
              <a:rPr lang="en-US" i="1" dirty="0"/>
              <a:t>k</a:t>
            </a:r>
          </a:p>
          <a:p>
            <a:r>
              <a:rPr lang="en-US" dirty="0"/>
              <a:t>Feature rescaling</a:t>
            </a:r>
          </a:p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285937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70B3-8037-4208-BBCF-BF4123F1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 Model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C84B-2348-48CA-A194-593477E40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function </a:t>
            </a:r>
            <a:r>
              <a:rPr lang="en-US" dirty="0" err="1"/>
              <a:t>knn</a:t>
            </a:r>
            <a:r>
              <a:rPr lang="en-US" dirty="0"/>
              <a:t>() returns factor of classifications of test set</a:t>
            </a:r>
          </a:p>
          <a:p>
            <a:r>
              <a:rPr lang="en-US" dirty="0"/>
              <a:t>p&lt;-</a:t>
            </a:r>
            <a:r>
              <a:rPr lang="en-US" dirty="0" err="1"/>
              <a:t>knn</a:t>
            </a:r>
            <a:r>
              <a:rPr lang="en-US" dirty="0"/>
              <a:t>(train, test, class, k)</a:t>
            </a:r>
          </a:p>
          <a:p>
            <a:pPr lvl="1"/>
            <a:r>
              <a:rPr lang="en-US" dirty="0"/>
              <a:t>train: data frame containing numeric training data (features)</a:t>
            </a:r>
          </a:p>
          <a:p>
            <a:pPr lvl="1"/>
            <a:r>
              <a:rPr lang="en-US" dirty="0"/>
              <a:t>test: data frame containing numeric testing data (features)</a:t>
            </a:r>
          </a:p>
          <a:p>
            <a:pPr lvl="1"/>
            <a:r>
              <a:rPr lang="en-US" dirty="0"/>
              <a:t>class/cl: class for each observation in the training data</a:t>
            </a:r>
          </a:p>
          <a:p>
            <a:pPr lvl="1"/>
            <a:r>
              <a:rPr lang="en-US" dirty="0"/>
              <a:t>k: predetermined integer indication the number of nearest neighbors</a:t>
            </a:r>
          </a:p>
          <a:p>
            <a:pPr lvl="2"/>
            <a:r>
              <a:rPr lang="en-US" dirty="0"/>
              <a:t>We can first test with k=7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03FFCC-017E-95FF-A5C5-D95E98BFF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116" y="5038732"/>
            <a:ext cx="7472839" cy="110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225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EC0F8C-5541-B434-3A48-ECE319D0C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774" y="2966443"/>
            <a:ext cx="4250531" cy="27932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2A70B3-8037-4208-BBCF-BF4123F14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AC84B-2348-48CA-A194-593477E40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2×2 table shows the matched true and predicted classes as well as the unmatched ones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B19B8-2748-4D1B-BD7A-7D865D197BF3}"/>
              </a:ext>
            </a:extLst>
          </p:cNvPr>
          <p:cNvSpPr txBox="1"/>
          <p:nvPr/>
        </p:nvSpPr>
        <p:spPr>
          <a:xfrm>
            <a:off x="7163698" y="5801268"/>
            <a:ext cx="274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Accuracy=(37+0)/50=0.74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E916C7-599D-A43E-4A5B-B038A30E7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866" y="3533704"/>
            <a:ext cx="3578543" cy="192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3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0637-0BF1-4198-BDAE-7FB330A0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14DA-9F45-4C34-9AEC-8EE09AD89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strategy may play a role in the classification performance</a:t>
            </a:r>
          </a:p>
          <a:p>
            <a:pPr lvl="1"/>
            <a:r>
              <a:rPr lang="en-US" dirty="0"/>
              <a:t>Try alternative methods: standard z-score and min-max normalization</a:t>
            </a:r>
          </a:p>
          <a:p>
            <a:pPr lvl="1"/>
            <a:r>
              <a:rPr lang="en-US" dirty="0"/>
              <a:t>In general, there may be marginal differences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7F0307-C0C5-0705-3C29-E231D4980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121" y="3492606"/>
            <a:ext cx="3578543" cy="19188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F52B08-FD9C-D8CA-62B2-87F3C76D3D31}"/>
              </a:ext>
            </a:extLst>
          </p:cNvPr>
          <p:cNvSpPr txBox="1"/>
          <p:nvPr/>
        </p:nvSpPr>
        <p:spPr>
          <a:xfrm>
            <a:off x="7428072" y="5879068"/>
            <a:ext cx="2755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Accuracy=(39+0)/50=0.78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AA6AB8-26C7-B535-EBC9-CE8D1B60F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446" y="3492606"/>
            <a:ext cx="5254466" cy="73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06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0637-0BF1-4198-BDAE-7FB330A0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14DA-9F45-4C34-9AEC-8EE09AD89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Majority vote vs. specifying probability</a:t>
            </a:r>
          </a:p>
          <a:p>
            <a:pPr lvl="1"/>
            <a:r>
              <a:rPr lang="en-US" dirty="0"/>
              <a:t>k=14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F52B08-FD9C-D8CA-62B2-87F3C76D3D31}"/>
              </a:ext>
            </a:extLst>
          </p:cNvPr>
          <p:cNvSpPr txBox="1"/>
          <p:nvPr/>
        </p:nvSpPr>
        <p:spPr>
          <a:xfrm>
            <a:off x="7161521" y="5726556"/>
            <a:ext cx="2755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Accuracy=(36+0)/50=0.72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C0588D-5B82-EEAB-1556-D4A02D46A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199" y="4221011"/>
            <a:ext cx="3578543" cy="1918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B65F9F-3987-921D-0B65-F57551218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9961" y="3064869"/>
            <a:ext cx="7845266" cy="61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06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5EBF-0083-4DBC-9A1D-CF37AA43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Alternative Values of </a:t>
            </a:r>
            <a:r>
              <a:rPr lang="en-US" i="1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5E9C-B4A6-4257-8631-38BF95AC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different k’s for their predicting performances</a:t>
            </a:r>
          </a:p>
          <a:p>
            <a:pPr lvl="1"/>
            <a:r>
              <a:rPr lang="en-US" i="1" dirty="0"/>
              <a:t>k</a:t>
            </a:r>
            <a:r>
              <a:rPr lang="en-US" dirty="0"/>
              <a:t>=1,9,11,21,27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F730CE-EDCA-C8DF-38ED-AF022549B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866" y="3226118"/>
            <a:ext cx="5286851" cy="11982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A0CEE5-EB14-7EBB-9A34-5E992853F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3135" y="2898220"/>
            <a:ext cx="2582704" cy="3052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88FBFC-460E-471A-B26F-C4598F3E8F08}"/>
              </a:ext>
            </a:extLst>
          </p:cNvPr>
          <p:cNvSpPr txBox="1"/>
          <p:nvPr/>
        </p:nvSpPr>
        <p:spPr>
          <a:xfrm>
            <a:off x="6096000" y="5427286"/>
            <a:ext cx="2171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k = n, equivalent to the naïve rule</a:t>
            </a:r>
          </a:p>
        </p:txBody>
      </p:sp>
    </p:spTree>
    <p:extLst>
      <p:ext uri="{BB962C8B-B14F-4D97-AF65-F5344CB8AC3E}">
        <p14:creationId xmlns:p14="http://schemas.microsoft.com/office/powerpoint/2010/main" val="3310726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5EBF-0083-4DBC-9A1D-CF37AA43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Alternative Values of </a:t>
            </a:r>
            <a:r>
              <a:rPr lang="en-US" i="1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5E9C-B4A6-4257-8631-38BF95AC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choice of k in KNN can be fine-tuned </a:t>
            </a:r>
          </a:p>
          <a:p>
            <a:pPr lvl="1"/>
            <a:r>
              <a:rPr lang="en-US" dirty="0"/>
              <a:t>Using the e1071::</a:t>
            </a:r>
            <a:r>
              <a:rPr lang="en-US" dirty="0" err="1"/>
              <a:t>tune.knn</a:t>
            </a:r>
            <a:r>
              <a:rPr lang="en-US" dirty="0"/>
              <a:t>() method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BE5881-5287-2E99-08D7-6BC69EEFE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109" y="3129788"/>
            <a:ext cx="5035868" cy="17002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6385FA-0FA2-0DDE-EF5A-DE218C08C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868" y="3728212"/>
            <a:ext cx="4379593" cy="29659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B8484D-AB24-7CAE-57D8-C5D0278B8B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7461" y="1350648"/>
            <a:ext cx="2857976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2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6607-CC98-4154-AE16-978A3F20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Alternative Values of </a:t>
            </a:r>
            <a:r>
              <a:rPr lang="en-US" i="1" dirty="0"/>
              <a:t>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BD1BA-DAF5-4924-A46C-A30501A0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the error rate against the value of 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035FD7-1260-E33D-4927-05EF3412C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808" y="2725196"/>
            <a:ext cx="5693776" cy="3601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1E3D46-8DC8-4928-9175-257F77BC29D2}"/>
              </a:ext>
            </a:extLst>
          </p:cNvPr>
          <p:cNvSpPr txBox="1"/>
          <p:nvPr/>
        </p:nvSpPr>
        <p:spPr>
          <a:xfrm>
            <a:off x="8773532" y="5495723"/>
            <a:ext cx="25961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Select the optimal k that minimizes the cross-validation (CV) error.</a:t>
            </a:r>
          </a:p>
        </p:txBody>
      </p:sp>
    </p:spTree>
    <p:extLst>
      <p:ext uri="{BB962C8B-B14F-4D97-AF65-F5344CB8AC3E}">
        <p14:creationId xmlns:p14="http://schemas.microsoft.com/office/powerpoint/2010/main" val="1867876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596244-E7AF-4C1F-B135-1D86427A0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88422"/>
              </p:ext>
            </p:extLst>
          </p:nvPr>
        </p:nvGraphicFramePr>
        <p:xfrm>
          <a:off x="2262500" y="3332056"/>
          <a:ext cx="5400549" cy="1384300"/>
        </p:xfrm>
        <a:graphic>
          <a:graphicData uri="http://schemas.openxmlformats.org/drawingml/2006/table">
            <a:tbl>
              <a:tblPr/>
              <a:tblGrid>
                <a:gridCol w="1444625">
                  <a:extLst>
                    <a:ext uri="{9D8B030D-6E8A-4147-A177-3AD203B41FA5}">
                      <a16:colId xmlns:a16="http://schemas.microsoft.com/office/drawing/2014/main" val="2259148111"/>
                    </a:ext>
                  </a:extLst>
                </a:gridCol>
                <a:gridCol w="1977962">
                  <a:extLst>
                    <a:ext uri="{9D8B030D-6E8A-4147-A177-3AD203B41FA5}">
                      <a16:colId xmlns:a16="http://schemas.microsoft.com/office/drawing/2014/main" val="4230809253"/>
                    </a:ext>
                  </a:extLst>
                </a:gridCol>
                <a:gridCol w="1977962">
                  <a:extLst>
                    <a:ext uri="{9D8B030D-6E8A-4147-A177-3AD203B41FA5}">
                      <a16:colId xmlns:a16="http://schemas.microsoft.com/office/drawing/2014/main" val="30762168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effectLst/>
                      </a:endParaRPr>
                    </a:p>
                  </a:txBody>
                  <a:tcPr marL="31750" marR="31750" marT="31750" marB="317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effectLst/>
                        </a:rPr>
                        <a:t>Reference/Actual</a:t>
                      </a:r>
                    </a:p>
                  </a:txBody>
                  <a:tcPr marL="31750" marR="31750" marT="31750" marB="317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400" dirty="0">
                        <a:effectLst/>
                      </a:endParaRPr>
                    </a:p>
                  </a:txBody>
                  <a:tcPr marL="31750" marR="31750" marT="31750" marB="317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551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effectLst/>
                        </a:rPr>
                        <a:t>Predicted</a:t>
                      </a:r>
                    </a:p>
                  </a:txBody>
                  <a:tcPr marL="31750" marR="31750" marT="31750" marB="3175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effectLst/>
                        </a:rPr>
                        <a:t>Positive</a:t>
                      </a:r>
                    </a:p>
                  </a:txBody>
                  <a:tcPr marL="31750" marR="31750" marT="31750" marB="3175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dirty="0">
                          <a:effectLst/>
                        </a:rPr>
                        <a:t>Negative</a:t>
                      </a:r>
                    </a:p>
                  </a:txBody>
                  <a:tcPr marL="31750" marR="31750" marT="31750" marB="3175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528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Positive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TP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FP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99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Negative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FN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TN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984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</a:rPr>
                        <a:t>Metrics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Sensitivity: TP/(TP+FN)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Specificity: TN/(TN+FP)</a:t>
                      </a:r>
                    </a:p>
                  </a:txBody>
                  <a:tcPr marL="31750" marR="31750" marT="31750" marB="3175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12498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8E3BB63-B99C-44DB-9E8C-AD46991F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314B-BBD5-4A6E-868A-08CEC465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well it predicts </a:t>
            </a:r>
            <a:r>
              <a:rPr lang="en-US" i="1" dirty="0"/>
              <a:t>recidivism</a:t>
            </a:r>
            <a:r>
              <a:rPr lang="en-US" dirty="0"/>
              <a:t> (or </a:t>
            </a:r>
            <a:r>
              <a:rPr lang="en-US" i="1" dirty="0"/>
              <a:t>control)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Important (Positive) class </a:t>
            </a:r>
          </a:p>
          <a:p>
            <a:r>
              <a:rPr lang="en-US" dirty="0"/>
              <a:t>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B7F2A9-9B6F-4786-985F-DA90BC5E9767}"/>
              </a:ext>
            </a:extLst>
          </p:cNvPr>
          <p:cNvSpPr txBox="1"/>
          <p:nvPr/>
        </p:nvSpPr>
        <p:spPr>
          <a:xfrm>
            <a:off x="1632293" y="5013304"/>
            <a:ext cx="48814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When positive is “Control”:</a:t>
            </a:r>
          </a:p>
          <a:p>
            <a:r>
              <a:rPr lang="en-US" sz="1600" dirty="0"/>
              <a:t>	TP=2, FP=5, FN=8, TN=35, </a:t>
            </a:r>
          </a:p>
          <a:p>
            <a:r>
              <a:rPr lang="en-US" sz="1600" dirty="0"/>
              <a:t>	Accuracy = (2+35)/50 = 0.74</a:t>
            </a:r>
          </a:p>
          <a:p>
            <a:r>
              <a:rPr lang="en-US" sz="1600" dirty="0"/>
              <a:t>	Sensitivity = TP/(TP+FN) = 2/(2+8) = 0.2</a:t>
            </a:r>
          </a:p>
          <a:p>
            <a:r>
              <a:rPr lang="en-US" sz="1600" dirty="0"/>
              <a:t>	Specificity = TN/(TN+FP) = 35/(35+5) = 0.875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51470-DD79-4504-AE03-2F6D34600D69}"/>
              </a:ext>
            </a:extLst>
          </p:cNvPr>
          <p:cNvSpPr txBox="1"/>
          <p:nvPr/>
        </p:nvSpPr>
        <p:spPr>
          <a:xfrm>
            <a:off x="6513758" y="5015324"/>
            <a:ext cx="489749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When positive is “Recidivism”:</a:t>
            </a:r>
          </a:p>
          <a:p>
            <a:r>
              <a:rPr lang="en-US" sz="1600" dirty="0"/>
              <a:t>	TP=35, FP=8, FN=5, TN=2 </a:t>
            </a:r>
          </a:p>
          <a:p>
            <a:r>
              <a:rPr lang="en-US" sz="1600" dirty="0"/>
              <a:t>	Accuracy = (35+2)/50 = 0.74</a:t>
            </a:r>
          </a:p>
          <a:p>
            <a:r>
              <a:rPr lang="en-US" sz="1600" dirty="0"/>
              <a:t>	Sensitivity = TP/(TP+FN) = 35/(35+5) = 0.875</a:t>
            </a:r>
          </a:p>
          <a:p>
            <a:r>
              <a:rPr lang="en-US" sz="1600" dirty="0"/>
              <a:t>	Specificity = TN/(TN+FP) = 2/(2+8) = 0.2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58EEA-DF5A-4B00-BC4B-0099434B1959}"/>
              </a:ext>
            </a:extLst>
          </p:cNvPr>
          <p:cNvSpPr txBox="1"/>
          <p:nvPr/>
        </p:nvSpPr>
        <p:spPr>
          <a:xfrm>
            <a:off x="8276886" y="2374356"/>
            <a:ext cx="1721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Alternative layout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2D0DC6-637E-4F5D-98CD-3B2FF8BEB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479" y="2735144"/>
            <a:ext cx="2631281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4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780B15-AECF-64F8-8C73-E5CD9EA1E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982" y="2765112"/>
            <a:ext cx="4712018" cy="32789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E3BB63-B99C-44DB-9E8C-AD46991F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314B-BBD5-4A6E-868A-08CEC465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confusionMatrix</a:t>
            </a:r>
            <a:r>
              <a:rPr lang="en-US" dirty="0"/>
              <a:t>() method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7A1B55-793F-8506-3951-DAFB7AE9C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328" y="2765112"/>
            <a:ext cx="5173504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2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ffectLst/>
              </a:rPr>
              <a:t>Advantages and Shortcomings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advantage is their simplicity and lack of parametric assumptions</a:t>
            </a:r>
          </a:p>
          <a:p>
            <a:r>
              <a:rPr lang="en-US" dirty="0"/>
              <a:t>Shortcomings</a:t>
            </a:r>
          </a:p>
          <a:p>
            <a:pPr lvl="1"/>
            <a:r>
              <a:rPr lang="en-US" dirty="0"/>
              <a:t>The time to find the nearest neighbors in a large training set can be prohibitive</a:t>
            </a:r>
          </a:p>
          <a:p>
            <a:pPr lvl="1"/>
            <a:r>
              <a:rPr lang="en-US" dirty="0"/>
              <a:t>The curse of dimensionality</a:t>
            </a:r>
          </a:p>
          <a:p>
            <a:pPr lvl="2"/>
            <a:r>
              <a:rPr lang="en-US" dirty="0"/>
              <a:t>The number of records required in the training set to qualify as large increases exponentially with the number of predictors p</a:t>
            </a:r>
          </a:p>
          <a:p>
            <a:pPr lvl="1"/>
            <a:r>
              <a:rPr lang="en-US" dirty="0"/>
              <a:t>k-NN is a “lazy learner” – time consuming</a:t>
            </a:r>
          </a:p>
          <a:p>
            <a:pPr lvl="2"/>
            <a:r>
              <a:rPr lang="en-US" dirty="0"/>
              <a:t>Require the model be run at prediction time which limits their use for real-time modeling</a:t>
            </a:r>
          </a:p>
        </p:txBody>
      </p:sp>
    </p:spTree>
    <p:extLst>
      <p:ext uri="{BB962C8B-B14F-4D97-AF65-F5344CB8AC3E}">
        <p14:creationId xmlns:p14="http://schemas.microsoft.com/office/powerpoint/2010/main" val="98540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F2B0-7CA2-4625-BB69-17770E93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310A9-4492-4081-A628-17BD0F4C1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tasks could be very difficult</a:t>
            </a:r>
          </a:p>
          <a:p>
            <a:pPr lvl="1"/>
            <a:r>
              <a:rPr lang="en-US" dirty="0"/>
              <a:t>Features and target classes are numerous, complicated or extremely difficult to understand</a:t>
            </a:r>
          </a:p>
          <a:p>
            <a:r>
              <a:rPr lang="en-US" dirty="0"/>
              <a:t>Nearest neighbor classification may be appropriate</a:t>
            </a:r>
          </a:p>
          <a:p>
            <a:pPr lvl="1"/>
            <a:r>
              <a:rPr lang="en-US" dirty="0"/>
              <a:t>Assigning unlabeled cases to their most similar labeled neighbors may be fairly easy to accomplish</a:t>
            </a:r>
          </a:p>
          <a:p>
            <a:r>
              <a:rPr lang="en-US" dirty="0"/>
              <a:t>Help us understand the story behind the unlabeled data using known data</a:t>
            </a:r>
          </a:p>
          <a:p>
            <a:pPr lvl="1"/>
            <a:r>
              <a:rPr lang="en-US" dirty="0"/>
              <a:t>Avoiding analyzing those complicated features and target classes</a:t>
            </a:r>
          </a:p>
          <a:p>
            <a:r>
              <a:rPr lang="en-US" dirty="0"/>
              <a:t>Lazy algorithm</a:t>
            </a:r>
          </a:p>
          <a:p>
            <a:pPr lvl="1"/>
            <a:r>
              <a:rPr lang="en-US" dirty="0"/>
              <a:t>It relies heavy on the training instances</a:t>
            </a:r>
          </a:p>
        </p:txBody>
      </p:sp>
    </p:spTree>
    <p:extLst>
      <p:ext uri="{BB962C8B-B14F-4D97-AF65-F5344CB8AC3E}">
        <p14:creationId xmlns:p14="http://schemas.microsoft.com/office/powerpoint/2010/main" val="3736344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3C75-26C4-46FC-B438-B95FC678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kNN</a:t>
            </a:r>
            <a:r>
              <a:rPr lang="en-US" dirty="0"/>
              <a:t> Algorithm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0531-6D91-48F2-ACC2-72231028B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Training dataset that has classified examples</a:t>
            </a:r>
          </a:p>
          <a:p>
            <a:pPr lvl="1"/>
            <a:r>
              <a:rPr lang="en-US" dirty="0"/>
              <a:t>Labeled by nominal variables and different features in ordinal or numerical variables</a:t>
            </a:r>
          </a:p>
          <a:p>
            <a:r>
              <a:rPr lang="en-US" dirty="0"/>
              <a:t>Testing dataset containing</a:t>
            </a:r>
          </a:p>
          <a:p>
            <a:pPr lvl="1"/>
            <a:r>
              <a:rPr lang="en-US" dirty="0"/>
              <a:t>Unlabeled examples with similar features as the training data</a:t>
            </a:r>
          </a:p>
          <a:p>
            <a:r>
              <a:rPr lang="en-US" dirty="0"/>
              <a:t>Match each test case with the k closest training records that are “nearest” to the test case, according to a certain similarity or distance measure</a:t>
            </a:r>
          </a:p>
          <a:p>
            <a:r>
              <a:rPr lang="en-US" dirty="0"/>
              <a:t>Assign a test case class label according to the majority vote of the k nearest training cases</a:t>
            </a:r>
          </a:p>
          <a:p>
            <a:pPr lvl="1"/>
            <a:r>
              <a:rPr lang="en-US" dirty="0"/>
              <a:t>k is typically odd to avoid ties</a:t>
            </a:r>
          </a:p>
          <a:p>
            <a:pPr lvl="1"/>
            <a:r>
              <a:rPr lang="en-US" dirty="0"/>
              <a:t>Assign to the class with the largest probability</a:t>
            </a:r>
          </a:p>
        </p:txBody>
      </p:sp>
    </p:spTree>
    <p:extLst>
      <p:ext uri="{BB962C8B-B14F-4D97-AF65-F5344CB8AC3E}">
        <p14:creationId xmlns:p14="http://schemas.microsoft.com/office/powerpoint/2010/main" val="20707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C1B7-D2D8-4AD4-A03C-A4183CA76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Function and Dummy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AC7D2-BE45-40B4-BAFF-CD211815F1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Euclidean distance as our similarity metric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baseline="-250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baseline="-250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en-US" i="1" baseline="-2500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Dummy variables for nominal features/variables</a:t>
                </a:r>
              </a:p>
              <a:p>
                <a:pPr lvl="1"/>
                <a:r>
                  <a:rPr lang="en-US" dirty="0"/>
                  <a:t>For multiple nominal categories, make each one as a dummy variable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6AC7D2-BE45-40B4-BAFF-CD211815F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9" t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4484DCF-B7B3-42F4-B42B-0DC4B4D98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126" y="3885263"/>
            <a:ext cx="1799916" cy="899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9F703B-43CC-ED1B-51DD-641077AD8116}"/>
                  </a:ext>
                </a:extLst>
              </p:cNvPr>
              <p:cNvSpPr txBox="1"/>
              <p:nvPr/>
            </p:nvSpPr>
            <p:spPr>
              <a:xfrm>
                <a:off x="6589295" y="4101831"/>
                <a:ext cx="3869482" cy="1977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/>
                  <a:t>Record	Age	Income ($) 	Gender</a:t>
                </a:r>
              </a:p>
              <a:p>
                <a:r>
                  <a:rPr lang="en-US" sz="1200" dirty="0"/>
                  <a:t>1		25	49,000		0</a:t>
                </a:r>
              </a:p>
              <a:p>
                <a:r>
                  <a:rPr lang="en-US" sz="1200" dirty="0"/>
                  <a:t>2		56	156,000		1</a:t>
                </a:r>
              </a:p>
              <a:p>
                <a:r>
                  <a:rPr lang="en-US" sz="1200" dirty="0"/>
                  <a:t>3		65	99,000		1</a:t>
                </a:r>
              </a:p>
              <a:p>
                <a:r>
                  <a:rPr lang="en-US" sz="1200" dirty="0"/>
                  <a:t>4		32	192,000		0</a:t>
                </a:r>
              </a:p>
              <a:p>
                <a:r>
                  <a:rPr lang="en-US" sz="1200" dirty="0"/>
                  <a:t>5		41 	39,000		0</a:t>
                </a:r>
              </a:p>
              <a:p>
                <a:r>
                  <a:rPr lang="en-US" sz="1200" dirty="0"/>
                  <a:t>6		49	57,000		0</a:t>
                </a:r>
              </a:p>
              <a:p>
                <a:endParaRPr lang="en-US" sz="1200" i="0" dirty="0">
                  <a:effectLst/>
                </a:endParaRPr>
              </a:p>
              <a:p>
                <a:r>
                  <a:rPr lang="en-US" sz="1200" i="0" dirty="0">
                    <a:effectLst/>
                  </a:rPr>
                  <a:t>Euclidean distance for the first two records: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2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25−56</m:t>
                                </m:r>
                              </m:e>
                            </m:d>
                          </m:e>
                          <m:sup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(49,000−156,000)</m:t>
                            </m:r>
                          </m:e>
                          <m:sup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(0−1)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9F703B-43CC-ED1B-51DD-641077AD8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295" y="4101831"/>
                <a:ext cx="3869482" cy="1977977"/>
              </a:xfrm>
              <a:prstGeom prst="rect">
                <a:avLst/>
              </a:prstGeom>
              <a:blipFill>
                <a:blip r:embed="rId5"/>
                <a:stretch>
                  <a:fillRect l="-157" t="-309" b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21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28AE-334C-4883-A094-99DC2F4AD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Determine </a:t>
            </a:r>
            <a:r>
              <a:rPr lang="en-US" i="1" dirty="0"/>
              <a:t>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9A38-0000-43A0-AD82-E155095E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parameter </a:t>
            </a:r>
            <a:r>
              <a:rPr lang="en-US" i="1" dirty="0"/>
              <a:t>k</a:t>
            </a:r>
            <a:r>
              <a:rPr lang="en-US" dirty="0"/>
              <a:t> could not be too large or too small</a:t>
            </a:r>
          </a:p>
          <a:p>
            <a:r>
              <a:rPr lang="en-US" dirty="0"/>
              <a:t>The common practice is to calculate the square root of the number of training cases and use that number as (initial) estimate of k</a:t>
            </a:r>
          </a:p>
          <a:p>
            <a:r>
              <a:rPr lang="en-US" dirty="0"/>
              <a:t>A more robust way would be to choose several k values and select the one with the optimal (best) classifying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402968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3AD1-8530-4414-9AF0-BF46D318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Rescaling of the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7BB1-6433-4282-A9AC-C72BE068A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Data may need to be transferred into the same scale</a:t>
            </a:r>
          </a:p>
          <a:p>
            <a:pPr lvl="1"/>
            <a:r>
              <a:rPr lang="en-US" dirty="0"/>
              <a:t>Re-scaling can make each feature contribute to the distance in a relatively equal manner, avoiding potential bias</a:t>
            </a:r>
          </a:p>
          <a:p>
            <a:r>
              <a:rPr lang="en-US" dirty="0"/>
              <a:t>Alternative strategies to rescale the data</a:t>
            </a:r>
          </a:p>
          <a:p>
            <a:pPr lvl="1"/>
            <a:r>
              <a:rPr lang="en-US" dirty="0"/>
              <a:t>min-max normalization</a:t>
            </a:r>
          </a:p>
          <a:p>
            <a:pPr lvl="2"/>
            <a:r>
              <a:rPr lang="en-US" dirty="0"/>
              <a:t>Range from 0 to 1</a:t>
            </a:r>
          </a:p>
          <a:p>
            <a:pPr lvl="2"/>
            <a:r>
              <a:rPr lang="en-US" dirty="0"/>
              <a:t>Represent the distance between each value and its minimum as a percentage</a:t>
            </a:r>
          </a:p>
          <a:p>
            <a:pPr lvl="1"/>
            <a:r>
              <a:rPr lang="en-US" dirty="0"/>
              <a:t>z-score standardization</a:t>
            </a:r>
          </a:p>
          <a:p>
            <a:pPr lvl="2"/>
            <a:r>
              <a:rPr lang="en-US" dirty="0"/>
              <a:t>Have unbounded range</a:t>
            </a:r>
          </a:p>
          <a:p>
            <a:pPr lvl="2"/>
            <a:r>
              <a:rPr lang="en-US" dirty="0"/>
              <a:t>Represent each value as the number of standard deviations away from the mean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BFBD6-E738-4710-8A41-FE962CEF6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060" y="3560239"/>
            <a:ext cx="2247900" cy="600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6E2C6-0091-4C4C-94DE-929B5590E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612" y="4740493"/>
            <a:ext cx="27241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60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974F-7AB4-41C1-9EE6-215E9A0D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Youth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D9D4-68CD-4292-959D-4DBDA1661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1 - collecting data</a:t>
            </a:r>
          </a:p>
          <a:p>
            <a:r>
              <a:rPr lang="en-US" dirty="0"/>
              <a:t>Step 2 - exploring and preparing the data</a:t>
            </a:r>
          </a:p>
          <a:p>
            <a:pPr lvl="1"/>
            <a:r>
              <a:rPr lang="en-US" dirty="0"/>
              <a:t>Normalizing data</a:t>
            </a:r>
          </a:p>
          <a:p>
            <a:pPr lvl="1"/>
            <a:r>
              <a:rPr lang="en-US" dirty="0"/>
              <a:t>Data preparation - creating training and test datasets</a:t>
            </a:r>
          </a:p>
          <a:p>
            <a:r>
              <a:rPr lang="en-US" dirty="0"/>
              <a:t>Step 3 - training a model on the data</a:t>
            </a:r>
          </a:p>
          <a:p>
            <a:r>
              <a:rPr lang="en-US" dirty="0"/>
              <a:t>Step 4 - evaluating model performance</a:t>
            </a:r>
          </a:p>
          <a:p>
            <a:r>
              <a:rPr lang="en-US" dirty="0"/>
              <a:t>Step 5 - improving model performance</a:t>
            </a:r>
          </a:p>
          <a:p>
            <a:pPr lvl="1"/>
            <a:r>
              <a:rPr lang="en-US" dirty="0"/>
              <a:t>Testing alternative values of k</a:t>
            </a:r>
          </a:p>
          <a:p>
            <a:pPr lvl="1"/>
            <a:r>
              <a:rPr lang="en-US" dirty="0"/>
              <a:t>Quantitative assessment</a:t>
            </a:r>
          </a:p>
        </p:txBody>
      </p:sp>
    </p:spTree>
    <p:extLst>
      <p:ext uri="{BB962C8B-B14F-4D97-AF65-F5344CB8AC3E}">
        <p14:creationId xmlns:p14="http://schemas.microsoft.com/office/powerpoint/2010/main" val="2782461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7499-7EAE-42F3-ABF9-F48016AF8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ACD1-6EE6-43C4-A77B-76B42B6A6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Overview</a:t>
            </a:r>
          </a:p>
          <a:p>
            <a:pPr lvl="1"/>
            <a:r>
              <a:rPr lang="en-US" dirty="0"/>
              <a:t>The Boys Town Study of Youth Development surveyed 3,065 students in junior high and high schools in the Midwestern United States (predominantly in Nebraska and Iowa) in the mid-1970s</a:t>
            </a:r>
          </a:p>
          <a:p>
            <a:pPr lvl="1"/>
            <a:r>
              <a:rPr lang="en-US" dirty="0"/>
              <a:t>The study focused on adolescent substance use and deviant behavior, school aspirations, and parental and friendship relationships</a:t>
            </a:r>
          </a:p>
          <a:p>
            <a:pPr lvl="1"/>
            <a:r>
              <a:rPr lang="en-US" dirty="0"/>
              <a:t>Additional topics included opinions toward, influences for or against, and legal ramifications of substance use</a:t>
            </a:r>
          </a:p>
          <a:p>
            <a:r>
              <a:rPr lang="en-US" dirty="0"/>
              <a:t>Driving Challenges:</a:t>
            </a:r>
          </a:p>
          <a:p>
            <a:pPr lvl="1"/>
            <a:r>
              <a:rPr lang="en-US" dirty="0"/>
              <a:t>Are there relations between social status and delinquency covariates?</a:t>
            </a:r>
          </a:p>
          <a:p>
            <a:pPr lvl="1"/>
            <a:r>
              <a:rPr lang="en-US" dirty="0"/>
              <a:t>Can we predict delinquent activities using alcohol abuse amount and parent closeness?</a:t>
            </a:r>
          </a:p>
          <a:p>
            <a:pPr lvl="1"/>
            <a:r>
              <a:rPr lang="en-US" dirty="0"/>
              <a:t>Are there relations between parent closeness and attitudes on drinking alcohol?</a:t>
            </a:r>
          </a:p>
        </p:txBody>
      </p:sp>
    </p:spTree>
    <p:extLst>
      <p:ext uri="{BB962C8B-B14F-4D97-AF65-F5344CB8AC3E}">
        <p14:creationId xmlns:p14="http://schemas.microsoft.com/office/powerpoint/2010/main" val="8374804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6850</TotalTime>
  <Words>3044</Words>
  <Application>Microsoft Office PowerPoint</Application>
  <PresentationFormat>Widescreen</PresentationFormat>
  <Paragraphs>361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Century Gothic</vt:lpstr>
      <vt:lpstr>Wingdings 3</vt:lpstr>
      <vt:lpstr>Wisp</vt:lpstr>
      <vt:lpstr>CSDA 5430 Predictive Analytics</vt:lpstr>
      <vt:lpstr>Introduction</vt:lpstr>
      <vt:lpstr>Motivation</vt:lpstr>
      <vt:lpstr>The kNN Algorithm Overview</vt:lpstr>
      <vt:lpstr>Distance Function and Dummy Coding</vt:lpstr>
      <vt:lpstr>Ways to Determine k</vt:lpstr>
      <vt:lpstr>Rescaling of the Features</vt:lpstr>
      <vt:lpstr>Case Study: Youth Development</vt:lpstr>
      <vt:lpstr>Collecting Data</vt:lpstr>
      <vt:lpstr>Collecting Data</vt:lpstr>
      <vt:lpstr>Exploring and Preparing the Data</vt:lpstr>
      <vt:lpstr>Exploring and Preparing the Data</vt:lpstr>
      <vt:lpstr>Exploring and Preparing the Data</vt:lpstr>
      <vt:lpstr>Exploring and Preparing the Data</vt:lpstr>
      <vt:lpstr>Exploring and Preparing the Data</vt:lpstr>
      <vt:lpstr>Exploring and Preparing the Data</vt:lpstr>
      <vt:lpstr>Normalizing Data</vt:lpstr>
      <vt:lpstr>Normalizing Data</vt:lpstr>
      <vt:lpstr>Data Preparation - Creating Training and Test Datasets</vt:lpstr>
      <vt:lpstr>Training a Model on the Data</vt:lpstr>
      <vt:lpstr>Evaluating Model Performance</vt:lpstr>
      <vt:lpstr>Improving Model Performance</vt:lpstr>
      <vt:lpstr>Improving Model Performance</vt:lpstr>
      <vt:lpstr>Testing Alternative Values of k</vt:lpstr>
      <vt:lpstr>Testing Alternative Values of k</vt:lpstr>
      <vt:lpstr>Testing Alternative Values of k</vt:lpstr>
      <vt:lpstr>Quantitative Assessment</vt:lpstr>
      <vt:lpstr>Quantitative Assessment</vt:lpstr>
      <vt:lpstr>Advantages and Shortcomings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06</dc:title>
  <dc:creator>Jiangping Wang</dc:creator>
  <cp:lastModifiedBy>Jiangping Wang</cp:lastModifiedBy>
  <cp:revision>218</cp:revision>
  <dcterms:created xsi:type="dcterms:W3CDTF">2021-06-06T13:08:34Z</dcterms:created>
  <dcterms:modified xsi:type="dcterms:W3CDTF">2024-01-31T19:41:43Z</dcterms:modified>
</cp:coreProperties>
</file>