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1" r:id="rId1"/>
  </p:sldMasterIdLst>
  <p:notesMasterIdLst>
    <p:notesMasterId r:id="rId31"/>
  </p:notesMasterIdLst>
  <p:sldIdLst>
    <p:sldId id="256" r:id="rId2"/>
    <p:sldId id="281" r:id="rId3"/>
    <p:sldId id="257" r:id="rId4"/>
    <p:sldId id="258" r:id="rId5"/>
    <p:sldId id="307" r:id="rId6"/>
    <p:sldId id="308" r:id="rId7"/>
    <p:sldId id="310" r:id="rId8"/>
    <p:sldId id="259" r:id="rId9"/>
    <p:sldId id="293" r:id="rId10"/>
    <p:sldId id="299" r:id="rId11"/>
    <p:sldId id="300" r:id="rId12"/>
    <p:sldId id="260" r:id="rId13"/>
    <p:sldId id="311" r:id="rId14"/>
    <p:sldId id="263" r:id="rId15"/>
    <p:sldId id="264" r:id="rId16"/>
    <p:sldId id="266" r:id="rId17"/>
    <p:sldId id="267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309" r:id="rId29"/>
    <p:sldId id="27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98" autoAdjust="0"/>
    <p:restoredTop sz="94203" autoAdjust="0"/>
  </p:normalViewPr>
  <p:slideViewPr>
    <p:cSldViewPr snapToGrid="0">
      <p:cViewPr varScale="1">
        <p:scale>
          <a:sx n="86" d="100"/>
          <a:sy n="86" d="100"/>
        </p:scale>
        <p:origin x="11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ED8B2-5347-43B4-A2A0-4AA40B083EE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1C839-2077-4BEE-8219-CB19091B1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19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https://www.socr.umich.edu/people/dinov/courses/DSPA_notes/07_NaiveBayesianClass.html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07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71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PID</a:t>
            </a:r>
            <a:r>
              <a:rPr lang="en-US" dirty="0"/>
              <a:t>: coded patient ID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ENC_ID</a:t>
            </a:r>
            <a:r>
              <a:rPr lang="en-US" dirty="0"/>
              <a:t>: coded encounter ID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 err="1"/>
              <a:t>Seer_stage</a:t>
            </a:r>
            <a:r>
              <a:rPr lang="en-US" dirty="0"/>
              <a:t>: SEER cancer stage (0 =In situ, 1=Localized, 2=Regional by direct extension, 3=Regional to lymph nodes, 4=Regional (both codes 2 and 3), 5=Regional, NOS, 7= Distant metastases/systemic disease, 8=Not applicable, 9=</a:t>
            </a:r>
            <a:r>
              <a:rPr lang="en-US" dirty="0" err="1"/>
              <a:t>Unstaged</a:t>
            </a:r>
            <a:r>
              <a:rPr lang="en-US" dirty="0"/>
              <a:t>, unknown, or unspecified). See: http://seer.cancer.gov/tools/ssm.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 err="1"/>
              <a:t>Medication_desc</a:t>
            </a:r>
            <a:r>
              <a:rPr lang="en-US" dirty="0"/>
              <a:t>: description of the chemical composition of the medication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 err="1"/>
              <a:t>Medication_summary</a:t>
            </a:r>
            <a:r>
              <a:rPr lang="en-US" dirty="0"/>
              <a:t>: brief description about medication brand and usage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Dose</a:t>
            </a:r>
            <a:r>
              <a:rPr lang="en-US" dirty="0"/>
              <a:t>: the dosage in the medication summary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Unit</a:t>
            </a:r>
            <a:r>
              <a:rPr lang="en-US" dirty="0"/>
              <a:t>: the unit for dosage in the </a:t>
            </a:r>
            <a:r>
              <a:rPr lang="en-US" dirty="0" err="1"/>
              <a:t>Medication_summary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Frequency</a:t>
            </a:r>
            <a:r>
              <a:rPr lang="en-US" dirty="0"/>
              <a:t>: the frequency of use in the </a:t>
            </a:r>
            <a:r>
              <a:rPr lang="en-US" dirty="0" err="1"/>
              <a:t>Medication_summary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 err="1"/>
              <a:t>Total_dose_count</a:t>
            </a:r>
            <a:r>
              <a:rPr lang="en-US" dirty="0"/>
              <a:t>: total dosage count according to the </a:t>
            </a:r>
            <a:r>
              <a:rPr lang="en-US" dirty="0" err="1"/>
              <a:t>Medication_summary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43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inspect(</a:t>
            </a:r>
            <a:r>
              <a:rPr lang="en-US" dirty="0" err="1"/>
              <a:t>hn_med_dtm</a:t>
            </a:r>
            <a:r>
              <a:rPr lang="en-US" dirty="0"/>
              <a:t>)</a:t>
            </a:r>
          </a:p>
          <a:p>
            <a:r>
              <a:rPr lang="en-US" dirty="0"/>
              <a:t>420 terms in 662 documents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00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patient data </a:t>
            </a:r>
            <a:r>
              <a:rPr lang="en-US" dirty="0" err="1"/>
              <a:t>data</a:t>
            </a:r>
            <a:r>
              <a:rPr lang="en-US" dirty="0"/>
              <a:t> frame: </a:t>
            </a:r>
            <a:r>
              <a:rPr lang="en-US" dirty="0" err="1"/>
              <a:t>hn_med</a:t>
            </a:r>
            <a:r>
              <a:rPr lang="en-US" dirty="0"/>
              <a:t>, </a:t>
            </a:r>
            <a:r>
              <a:rPr lang="en-US" dirty="0" err="1"/>
              <a:t>hn_med_train</a:t>
            </a:r>
            <a:r>
              <a:rPr lang="en-US" dirty="0"/>
              <a:t>, </a:t>
            </a:r>
            <a:r>
              <a:rPr lang="en-US" dirty="0" err="1"/>
              <a:t>hn_med_test</a:t>
            </a:r>
            <a:endParaRPr lang="en-US" dirty="0"/>
          </a:p>
          <a:p>
            <a:r>
              <a:rPr lang="en-US" dirty="0"/>
              <a:t>DTM matrix: </a:t>
            </a:r>
            <a:r>
              <a:rPr lang="en-US" dirty="0" err="1"/>
              <a:t>hn_med_dtm</a:t>
            </a:r>
            <a:r>
              <a:rPr lang="en-US" dirty="0"/>
              <a:t>, </a:t>
            </a:r>
            <a:r>
              <a:rPr lang="en-US" dirty="0" err="1"/>
              <a:t>hn_med_dtm_train</a:t>
            </a:r>
            <a:r>
              <a:rPr lang="en-US" dirty="0"/>
              <a:t>, </a:t>
            </a:r>
            <a:r>
              <a:rPr lang="en-US" dirty="0" err="1"/>
              <a:t>hn_med_dtm_test</a:t>
            </a:r>
            <a:endParaRPr lang="en-US" dirty="0"/>
          </a:p>
          <a:p>
            <a:r>
              <a:rPr lang="en-US" dirty="0"/>
              <a:t>corpus: </a:t>
            </a:r>
            <a:r>
              <a:rPr lang="en-US" dirty="0" err="1"/>
              <a:t>corpus_clean</a:t>
            </a:r>
            <a:r>
              <a:rPr lang="en-US" dirty="0"/>
              <a:t>, </a:t>
            </a:r>
            <a:r>
              <a:rPr lang="en-US" dirty="0" err="1"/>
              <a:t>corpus_train</a:t>
            </a:r>
            <a:r>
              <a:rPr lang="en-US" dirty="0"/>
              <a:t>, </a:t>
            </a:r>
            <a:r>
              <a:rPr lang="en-US" dirty="0" err="1"/>
              <a:t>corpus_test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02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28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 before convert counts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inspect(</a:t>
            </a:r>
            <a:r>
              <a:rPr lang="en-US" dirty="0" err="1"/>
              <a:t>hn_train</a:t>
            </a:r>
            <a:r>
              <a:rPr lang="en-US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108 terms in 529 documents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inspect(</a:t>
            </a:r>
            <a:r>
              <a:rPr lang="en-US" dirty="0" err="1"/>
              <a:t>hn_test</a:t>
            </a:r>
            <a:r>
              <a:rPr lang="en-US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108 terms in 133 documents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981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hn_test_pred</a:t>
            </a:r>
            <a:r>
              <a:rPr lang="en-US" dirty="0"/>
              <a:t>&lt;-predict(</a:t>
            </a:r>
            <a:r>
              <a:rPr lang="en-US" dirty="0" err="1"/>
              <a:t>hn_classifier</a:t>
            </a:r>
            <a:r>
              <a:rPr lang="en-US" dirty="0"/>
              <a:t>, </a:t>
            </a:r>
            <a:r>
              <a:rPr lang="en-US" dirty="0" err="1"/>
              <a:t>hn_test</a:t>
            </a:r>
            <a:r>
              <a:rPr lang="en-US" dirty="0"/>
              <a:t>, type = "raw")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64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table(hn_test_pred1, </a:t>
            </a:r>
            <a:r>
              <a:rPr lang="en-US" dirty="0" err="1"/>
              <a:t>hn_med_test$stage</a:t>
            </a:r>
            <a:r>
              <a:rPr lang="en-US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caret::</a:t>
            </a:r>
            <a:r>
              <a:rPr lang="en-US" dirty="0" err="1"/>
              <a:t>confusionMatrix</a:t>
            </a:r>
            <a:r>
              <a:rPr lang="en-US" dirty="0"/>
              <a:t>(hn_test_pred1, </a:t>
            </a:r>
            <a:r>
              <a:rPr lang="en-US" dirty="0" err="1"/>
              <a:t>hn_med_test$stage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133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-- low sensitivity: “Fail to identify true later stage patients in the testing dataset.“</a:t>
            </a:r>
          </a:p>
          <a:p>
            <a:r>
              <a:rPr lang="en-US" dirty="0"/>
              <a:t>caret::</a:t>
            </a:r>
            <a:r>
              <a:rPr lang="en-US" dirty="0" err="1"/>
              <a:t>confusionMatrix</a:t>
            </a:r>
            <a:r>
              <a:rPr lang="en-US" dirty="0"/>
              <a:t>(</a:t>
            </a:r>
            <a:r>
              <a:rPr lang="en-US" dirty="0" err="1"/>
              <a:t>hn_test_pred</a:t>
            </a:r>
            <a:r>
              <a:rPr lang="en-US" dirty="0"/>
              <a:t>, </a:t>
            </a:r>
            <a:r>
              <a:rPr lang="en-US" dirty="0" err="1"/>
              <a:t>hn_med_test$stage</a:t>
            </a:r>
            <a:r>
              <a:rPr lang="en-US" dirty="0"/>
              <a:t>, positive="</a:t>
            </a:r>
            <a:r>
              <a:rPr lang="en-US" dirty="0" err="1"/>
              <a:t>later_stage</a:t>
            </a:r>
            <a:r>
              <a:rPr lang="en-US" dirty="0"/>
              <a:t>")</a:t>
            </a:r>
          </a:p>
          <a:p>
            <a:r>
              <a:rPr lang="en-US" dirty="0">
                <a:solidFill>
                  <a:srgbClr val="0000FF"/>
                </a:solidFill>
                <a:effectLst/>
              </a:rPr>
              <a:t>caret::</a:t>
            </a:r>
            <a:r>
              <a:rPr lang="en-US" dirty="0" err="1">
                <a:solidFill>
                  <a:srgbClr val="0000FF"/>
                </a:solidFill>
                <a:effectLst/>
              </a:rPr>
              <a:t>confusionMatrix</a:t>
            </a:r>
            <a:r>
              <a:rPr lang="en-US" dirty="0">
                <a:solidFill>
                  <a:srgbClr val="0000FF"/>
                </a:solidFill>
                <a:effectLst/>
              </a:rPr>
              <a:t>(factor(</a:t>
            </a:r>
            <a:r>
              <a:rPr lang="en-US" dirty="0" err="1">
                <a:solidFill>
                  <a:srgbClr val="0000FF"/>
                </a:solidFill>
                <a:effectLst/>
              </a:rPr>
              <a:t>hn_test_pred</a:t>
            </a:r>
            <a:r>
              <a:rPr lang="en-US" dirty="0">
                <a:solidFill>
                  <a:srgbClr val="0000FF"/>
                </a:solidFill>
                <a:effectLst/>
              </a:rPr>
              <a:t>, levels = c("</a:t>
            </a:r>
            <a:r>
              <a:rPr lang="en-US" dirty="0" err="1">
                <a:solidFill>
                  <a:srgbClr val="0000FF"/>
                </a:solidFill>
                <a:effectLst/>
              </a:rPr>
              <a:t>later_stage</a:t>
            </a:r>
            <a:r>
              <a:rPr lang="en-US" dirty="0">
                <a:solidFill>
                  <a:srgbClr val="0000FF"/>
                </a:solidFill>
                <a:effectLst/>
              </a:rPr>
              <a:t>", "</a:t>
            </a:r>
            <a:r>
              <a:rPr lang="en-US" dirty="0" err="1">
                <a:solidFill>
                  <a:srgbClr val="0000FF"/>
                </a:solidFill>
                <a:effectLst/>
              </a:rPr>
              <a:t>early_stage</a:t>
            </a:r>
            <a:r>
              <a:rPr lang="en-US" dirty="0">
                <a:solidFill>
                  <a:srgbClr val="0000FF"/>
                </a:solidFill>
                <a:effectLst/>
              </a:rPr>
              <a:t>")), factor(</a:t>
            </a:r>
            <a:r>
              <a:rPr lang="en-US" dirty="0" err="1">
                <a:solidFill>
                  <a:srgbClr val="0000FF"/>
                </a:solidFill>
                <a:effectLst/>
              </a:rPr>
              <a:t>hn_med_test$stage</a:t>
            </a:r>
            <a:r>
              <a:rPr lang="en-US" dirty="0">
                <a:solidFill>
                  <a:srgbClr val="0000FF"/>
                </a:solidFill>
                <a:effectLst/>
              </a:rPr>
              <a:t>, levels = c("</a:t>
            </a:r>
            <a:r>
              <a:rPr lang="en-US" dirty="0" err="1">
                <a:solidFill>
                  <a:srgbClr val="0000FF"/>
                </a:solidFill>
                <a:effectLst/>
              </a:rPr>
              <a:t>later_stage</a:t>
            </a:r>
            <a:r>
              <a:rPr lang="en-US" dirty="0">
                <a:solidFill>
                  <a:srgbClr val="0000FF"/>
                </a:solidFill>
                <a:effectLst/>
              </a:rPr>
              <a:t>", "</a:t>
            </a:r>
            <a:r>
              <a:rPr lang="en-US" dirty="0" err="1">
                <a:solidFill>
                  <a:srgbClr val="0000FF"/>
                </a:solidFill>
                <a:effectLst/>
              </a:rPr>
              <a:t>early_stage</a:t>
            </a:r>
            <a:r>
              <a:rPr lang="en-US" dirty="0">
                <a:solidFill>
                  <a:srgbClr val="0000FF"/>
                </a:solidFill>
                <a:effectLst/>
              </a:rPr>
              <a:t>")), positive="</a:t>
            </a:r>
            <a:r>
              <a:rPr lang="en-US" dirty="0" err="1">
                <a:solidFill>
                  <a:srgbClr val="0000FF"/>
                </a:solidFill>
                <a:effectLst/>
              </a:rPr>
              <a:t>later_stage</a:t>
            </a:r>
            <a:r>
              <a:rPr lang="en-US" dirty="0">
                <a:solidFill>
                  <a:srgbClr val="0000FF"/>
                </a:solidFill>
                <a:effectLst/>
              </a:rPr>
              <a:t>")</a:t>
            </a:r>
          </a:p>
          <a:p>
            <a:endParaRPr lang="en-US" dirty="0">
              <a:solidFill>
                <a:srgbClr val="0000FF"/>
              </a:solidFill>
              <a:effectLst/>
            </a:endParaRPr>
          </a:p>
          <a:p>
            <a:r>
              <a:rPr lang="en-US" dirty="0">
                <a:solidFill>
                  <a:srgbClr val="0000FF"/>
                </a:solidFill>
                <a:effectLst/>
              </a:rPr>
              <a:t>-- </a:t>
            </a:r>
            <a:r>
              <a:rPr lang="en-US" dirty="0" err="1">
                <a:solidFill>
                  <a:srgbClr val="0000FF"/>
                </a:solidFill>
                <a:effectLst/>
              </a:rPr>
              <a:t>laplace</a:t>
            </a:r>
            <a:r>
              <a:rPr lang="en-US" dirty="0">
                <a:solidFill>
                  <a:srgbClr val="0000FF"/>
                </a:solidFill>
                <a:effectLst/>
              </a:rPr>
              <a:t>=1</a:t>
            </a:r>
          </a:p>
          <a:p>
            <a:r>
              <a:rPr lang="en-US" dirty="0"/>
              <a:t>caret::</a:t>
            </a:r>
            <a:r>
              <a:rPr lang="en-US" dirty="0" err="1"/>
              <a:t>confusionMatrix</a:t>
            </a:r>
            <a:r>
              <a:rPr lang="en-US" dirty="0"/>
              <a:t>(hn_test_pred1, </a:t>
            </a:r>
            <a:r>
              <a:rPr lang="en-US" dirty="0" err="1"/>
              <a:t>hn_med_test$stage</a:t>
            </a:r>
            <a:r>
              <a:rPr lang="en-US" dirty="0"/>
              <a:t>, positive="</a:t>
            </a:r>
            <a:r>
              <a:rPr lang="en-US" dirty="0" err="1"/>
              <a:t>later_stage</a:t>
            </a:r>
            <a:r>
              <a:rPr lang="en-US" dirty="0"/>
              <a:t>")</a:t>
            </a:r>
          </a:p>
          <a:p>
            <a:r>
              <a:rPr lang="en-US" dirty="0"/>
              <a:t>caret::</a:t>
            </a:r>
            <a:r>
              <a:rPr lang="en-US" dirty="0" err="1"/>
              <a:t>confusionMatrix</a:t>
            </a:r>
            <a:r>
              <a:rPr lang="en-US" dirty="0"/>
              <a:t>(factor(hn_test_pred1, levels = c("</a:t>
            </a:r>
            <a:r>
              <a:rPr lang="en-US" dirty="0" err="1"/>
              <a:t>later_stage</a:t>
            </a:r>
            <a:r>
              <a:rPr lang="en-US" dirty="0"/>
              <a:t>", "</a:t>
            </a:r>
            <a:r>
              <a:rPr lang="en-US" dirty="0" err="1"/>
              <a:t>early_stage</a:t>
            </a:r>
            <a:r>
              <a:rPr lang="en-US" dirty="0"/>
              <a:t>")), factor(</a:t>
            </a:r>
            <a:r>
              <a:rPr lang="en-US" dirty="0" err="1"/>
              <a:t>hn_med_test$stage</a:t>
            </a:r>
            <a:r>
              <a:rPr lang="en-US" dirty="0"/>
              <a:t>, levels = c("</a:t>
            </a:r>
            <a:r>
              <a:rPr lang="en-US" dirty="0" err="1"/>
              <a:t>later_stage</a:t>
            </a:r>
            <a:r>
              <a:rPr lang="en-US" dirty="0"/>
              <a:t>", "</a:t>
            </a:r>
            <a:r>
              <a:rPr lang="en-US" dirty="0" err="1"/>
              <a:t>early_stage</a:t>
            </a:r>
            <a:r>
              <a:rPr lang="en-US" dirty="0"/>
              <a:t>")), positive="</a:t>
            </a:r>
            <a:r>
              <a:rPr lang="en-US" dirty="0" err="1"/>
              <a:t>later_stage</a:t>
            </a:r>
            <a:r>
              <a:rPr lang="en-US" dirty="0"/>
              <a:t>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121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https://www.baeldung.com/cs/naive-bayes-classification-performance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65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53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65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59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10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85AE6-3F4F-4F5A-B809-521031F8C9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1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85AE6-3F4F-4F5A-B809-521031F8C9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1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#############</a:t>
            </a:r>
          </a:p>
          <a:p>
            <a:r>
              <a:rPr lang="en-US" dirty="0"/>
              <a:t># load data</a:t>
            </a:r>
          </a:p>
          <a:p>
            <a:r>
              <a:rPr lang="en-US" dirty="0"/>
              <a:t>library(e1071)</a:t>
            </a:r>
          </a:p>
          <a:p>
            <a:r>
              <a:rPr lang="en-US" dirty="0" err="1"/>
              <a:t>weather.df</a:t>
            </a:r>
            <a:r>
              <a:rPr lang="en-US" dirty="0"/>
              <a:t> &lt;- read.csv("weather.csv")</a:t>
            </a:r>
          </a:p>
          <a:p>
            <a:r>
              <a:rPr lang="en-US" dirty="0" err="1"/>
              <a:t>weather_test.df</a:t>
            </a:r>
            <a:r>
              <a:rPr lang="en-US" dirty="0"/>
              <a:t> &lt;- read.csv("weather_test.csv")</a:t>
            </a:r>
          </a:p>
          <a:p>
            <a:endParaRPr lang="en-US" dirty="0"/>
          </a:p>
          <a:p>
            <a:r>
              <a:rPr lang="en-US" dirty="0"/>
              <a:t># run naive bayes without </a:t>
            </a:r>
            <a:r>
              <a:rPr lang="en-US" dirty="0" err="1"/>
              <a:t>laplace</a:t>
            </a:r>
            <a:r>
              <a:rPr lang="en-US" dirty="0"/>
              <a:t> smoothing</a:t>
            </a:r>
          </a:p>
          <a:p>
            <a:r>
              <a:rPr lang="en-US" dirty="0" err="1"/>
              <a:t>weather.nb</a:t>
            </a:r>
            <a:r>
              <a:rPr lang="en-US" dirty="0"/>
              <a:t> &lt;- </a:t>
            </a:r>
            <a:r>
              <a:rPr lang="en-US" dirty="0" err="1"/>
              <a:t>naiveBayes</a:t>
            </a:r>
            <a:r>
              <a:rPr lang="en-US" dirty="0"/>
              <a:t>(</a:t>
            </a:r>
            <a:r>
              <a:rPr lang="en-US" dirty="0" err="1"/>
              <a:t>Play.Golf</a:t>
            </a:r>
            <a:r>
              <a:rPr lang="en-US" dirty="0"/>
              <a:t> ~ ., data = </a:t>
            </a:r>
            <a:r>
              <a:rPr lang="en-US" dirty="0" err="1"/>
              <a:t>weather.df</a:t>
            </a:r>
            <a:r>
              <a:rPr lang="en-US" dirty="0"/>
              <a:t>)</a:t>
            </a:r>
          </a:p>
          <a:p>
            <a:r>
              <a:rPr lang="en-US" dirty="0" err="1"/>
              <a:t>weather.nb</a:t>
            </a:r>
            <a:endParaRPr lang="en-US" dirty="0"/>
          </a:p>
          <a:p>
            <a:r>
              <a:rPr lang="en-US" dirty="0" err="1"/>
              <a:t>weather_pred.prob</a:t>
            </a:r>
            <a:r>
              <a:rPr lang="en-US" dirty="0"/>
              <a:t> &lt;- predict(</a:t>
            </a:r>
            <a:r>
              <a:rPr lang="en-US" dirty="0" err="1"/>
              <a:t>weather.nb</a:t>
            </a:r>
            <a:r>
              <a:rPr lang="en-US" dirty="0"/>
              <a:t>, </a:t>
            </a:r>
            <a:r>
              <a:rPr lang="en-US" dirty="0" err="1"/>
              <a:t>newdata</a:t>
            </a:r>
            <a:r>
              <a:rPr lang="en-US" dirty="0"/>
              <a:t> = </a:t>
            </a:r>
            <a:r>
              <a:rPr lang="en-US" dirty="0" err="1"/>
              <a:t>weather_test.df</a:t>
            </a:r>
            <a:r>
              <a:rPr lang="en-US" dirty="0"/>
              <a:t>, type = "raw")</a:t>
            </a:r>
          </a:p>
          <a:p>
            <a:r>
              <a:rPr lang="en-US" dirty="0" err="1"/>
              <a:t>weather_pred.class</a:t>
            </a:r>
            <a:r>
              <a:rPr lang="en-US" dirty="0"/>
              <a:t> &lt;- predict(</a:t>
            </a:r>
            <a:r>
              <a:rPr lang="en-US" dirty="0" err="1"/>
              <a:t>weather.nb</a:t>
            </a:r>
            <a:r>
              <a:rPr lang="en-US" dirty="0"/>
              <a:t>, </a:t>
            </a:r>
            <a:r>
              <a:rPr lang="en-US" dirty="0" err="1"/>
              <a:t>newdata</a:t>
            </a:r>
            <a:r>
              <a:rPr lang="en-US" dirty="0"/>
              <a:t> = </a:t>
            </a:r>
            <a:r>
              <a:rPr lang="en-US" dirty="0" err="1"/>
              <a:t>weather_test.df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85AE6-3F4F-4F5A-B809-521031F8C9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9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weather.nb</a:t>
            </a:r>
            <a:r>
              <a:rPr lang="en-US" dirty="0"/>
              <a:t> &lt;- </a:t>
            </a:r>
            <a:r>
              <a:rPr lang="en-US" dirty="0" err="1"/>
              <a:t>naiveBayes</a:t>
            </a:r>
            <a:r>
              <a:rPr lang="en-US" dirty="0"/>
              <a:t>(</a:t>
            </a:r>
            <a:r>
              <a:rPr lang="en-US" dirty="0" err="1"/>
              <a:t>Play.Golf</a:t>
            </a:r>
            <a:r>
              <a:rPr lang="en-US" dirty="0"/>
              <a:t> ~ ., data = </a:t>
            </a:r>
            <a:r>
              <a:rPr lang="en-US" dirty="0" err="1"/>
              <a:t>weather.df</a:t>
            </a:r>
            <a:r>
              <a:rPr lang="en-US" dirty="0"/>
              <a:t>, </a:t>
            </a:r>
            <a:r>
              <a:rPr lang="en-US" dirty="0" err="1"/>
              <a:t>laplace</a:t>
            </a:r>
            <a:r>
              <a:rPr lang="en-US" dirty="0"/>
              <a:t> =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85AE6-3F4F-4F5A-B809-521031F8C9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09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9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9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8589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27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9855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83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49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4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2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4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2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9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56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1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8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14835-0F51-48BD-BDB7-28DEFDB6AFA2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0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2" r:id="rId1"/>
    <p:sldLayoutId id="2147484453" r:id="rId2"/>
    <p:sldLayoutId id="2147484454" r:id="rId3"/>
    <p:sldLayoutId id="2147484455" r:id="rId4"/>
    <p:sldLayoutId id="2147484456" r:id="rId5"/>
    <p:sldLayoutId id="2147484457" r:id="rId6"/>
    <p:sldLayoutId id="2147484458" r:id="rId7"/>
    <p:sldLayoutId id="2147484459" r:id="rId8"/>
    <p:sldLayoutId id="2147484460" r:id="rId9"/>
    <p:sldLayoutId id="2147484461" r:id="rId10"/>
    <p:sldLayoutId id="2147484462" r:id="rId11"/>
    <p:sldLayoutId id="2147484463" r:id="rId12"/>
    <p:sldLayoutId id="2147484464" r:id="rId13"/>
    <p:sldLayoutId id="2147484465" r:id="rId14"/>
    <p:sldLayoutId id="2147484466" r:id="rId15"/>
    <p:sldLayoutId id="214748446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7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8FE190F-5138-4630-BE71-7E5C6A4B9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CSDA 5430</a:t>
            </a:r>
            <a:br>
              <a:rPr lang="en-US" dirty="0"/>
            </a:br>
            <a:r>
              <a:rPr lang="en-US" dirty="0"/>
              <a:t>Predictive Analytics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A465D0B-2DA9-4E15-8171-E2B42A663F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07</a:t>
            </a:r>
          </a:p>
          <a:p>
            <a:r>
              <a:rPr lang="en-US" dirty="0"/>
              <a:t>Probabilistic Learning - Classification Using Naive Bayes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8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</a:rPr>
              <a:t>Example: Play Golf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68880" y="1737360"/>
            <a:ext cx="3117056" cy="28255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561078" y="5867401"/>
                <a:ext cx="6019800" cy="663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𝑌𝑒𝑠</m:t>
                          </m:r>
                        </m:e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𝑆𝑢𝑛𝑛𝑦</m:t>
                          </m:r>
                          <m:r>
                            <a:rPr lang="en-US" sz="1200" i="1">
                              <a:latin typeface="Cambria Math"/>
                            </a:rPr>
                            <m:t>,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𝐶𝑜𝑜𝑙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𝐻𝑖𝑔h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𝑆𝑡𝑟𝑜𝑛𝑔</m:t>
                          </m:r>
                        </m:e>
                      </m:d>
                      <m:r>
                        <a:rPr lang="en-US" sz="1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𝑆𝑢𝑛𝑛𝑦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𝐶𝑜𝑜𝑙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𝐻𝑖𝑔h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𝑆𝑡𝑟𝑜𝑛𝑔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sz="12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𝑆𝑢𝑛𝑛𝑦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𝐶𝑜𝑜𝑙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𝐻𝑖𝑔h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𝑆𝑡𝑟𝑜𝑛𝑔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sz="12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𝑆𝑢𝑛𝑛𝑦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𝐶𝑜𝑜𝑙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𝐻𝑖𝑔h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𝑆𝑡𝑟𝑜𝑛𝑔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𝑁𝑜</m:t>
                              </m:r>
                            </m:e>
                          </m:d>
                          <m:r>
                            <a:rPr lang="en-US" sz="12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𝑁𝑜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078" y="5867401"/>
                <a:ext cx="6019800" cy="663515"/>
              </a:xfrm>
              <a:prstGeom prst="rect">
                <a:avLst/>
              </a:prstGeo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905000" y="5039359"/>
                <a:ext cx="8382000" cy="663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/>
                        </a:rPr>
                        <m:t>𝑃</m:t>
                      </m:r>
                      <m:r>
                        <a:rPr lang="en-US" sz="1200" i="1" baseline="-25000">
                          <a:latin typeface="Cambria Math"/>
                        </a:rPr>
                        <m:t>𝑛𝑏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𝑌𝑒𝑠</m:t>
                          </m:r>
                        </m:e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𝑆𝑢𝑛𝑛𝑦</m:t>
                          </m:r>
                          <m:r>
                            <a:rPr lang="en-US" sz="1200" i="1">
                              <a:latin typeface="Cambria Math"/>
                            </a:rPr>
                            <m:t>,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𝐶𝑜𝑜𝑙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𝐻𝑖𝑔h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𝑆𝑡𝑟𝑜𝑛𝑔</m:t>
                          </m:r>
                        </m:e>
                      </m:d>
                      <m:r>
                        <a:rPr lang="en-US" sz="1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𝑆𝑢𝑛𝑛𝑦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sz="12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𝐶𝑜𝑜𝑙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sz="12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𝐻𝑖𝑔h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sz="12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𝑆𝑡𝑟𝑜𝑛𝑔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sz="12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𝑆𝑢𝑛𝑛𝑦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sz="12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𝐶𝑜𝑜𝑙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sz="12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𝐻𝑖𝑔h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sz="12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𝑆𝑡𝑟𝑜𝑛𝑔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sz="12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𝑆𝑢𝑛𝑛𝑦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𝑁𝑜</m:t>
                              </m:r>
                            </m:e>
                          </m:d>
                          <m:r>
                            <a:rPr lang="en-US" sz="12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𝐶𝑜𝑜𝑙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𝑁𝑜</m:t>
                              </m:r>
                            </m:e>
                          </m:d>
                          <m:r>
                            <a:rPr lang="en-US" sz="12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𝐻𝑖𝑔h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𝑁𝑜</m:t>
                              </m:r>
                            </m:e>
                          </m:d>
                          <m:r>
                            <a:rPr lang="en-US" sz="12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𝑆𝑡𝑟𝑜𝑛𝑔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𝑁𝑜</m:t>
                              </m:r>
                            </m:e>
                          </m:d>
                          <m:r>
                            <a:rPr lang="en-US" sz="12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𝑁𝑜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039359"/>
                <a:ext cx="8382000" cy="663515"/>
              </a:xfrm>
              <a:prstGeom prst="rect">
                <a:avLst/>
              </a:prstGeom>
              <a:blipFill>
                <a:blip r:embed="rId5"/>
                <a:stretch>
                  <a:fillRect b="-2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6400801" y="1573650"/>
            <a:ext cx="338414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It is easy to find the probability for </a:t>
            </a:r>
            <a:r>
              <a:rPr lang="en-US" sz="1400" i="1" dirty="0"/>
              <a:t>Sunny</a:t>
            </a:r>
            <a:r>
              <a:rPr lang="en-US" sz="1400" dirty="0"/>
              <a:t>, and probability for </a:t>
            </a:r>
            <a:r>
              <a:rPr lang="en-US" sz="1400" i="1" dirty="0"/>
              <a:t>Cool</a:t>
            </a:r>
            <a:r>
              <a:rPr lang="en-US" sz="1400" dirty="0"/>
              <a:t>, and probability for </a:t>
            </a:r>
            <a:r>
              <a:rPr lang="en-US" sz="1400" i="1" dirty="0"/>
              <a:t>High , </a:t>
            </a:r>
            <a:r>
              <a:rPr lang="en-US" sz="1400" dirty="0"/>
              <a:t>and probability for </a:t>
            </a:r>
            <a:r>
              <a:rPr lang="en-US" sz="1400" i="1" dirty="0"/>
              <a:t>Strong </a:t>
            </a:r>
            <a:r>
              <a:rPr lang="en-US" sz="1400" u="sng" dirty="0"/>
              <a:t>individually</a:t>
            </a:r>
            <a:r>
              <a:rPr lang="en-US" sz="1400" i="1" dirty="0"/>
              <a:t> </a:t>
            </a:r>
            <a:r>
              <a:rPr lang="en-US" sz="1400" dirty="0"/>
              <a:t>given that it belongs to class </a:t>
            </a:r>
            <a:r>
              <a:rPr lang="en-US" sz="1400" i="1" dirty="0"/>
              <a:t>Yes.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858000" y="2971800"/>
            <a:ext cx="34290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It is impossible in this case to find from the training data the probability for </a:t>
            </a:r>
            <a:r>
              <a:rPr lang="en-US" sz="1400" i="1" dirty="0"/>
              <a:t>Sunny </a:t>
            </a:r>
            <a:r>
              <a:rPr lang="en-US" sz="1400" dirty="0"/>
              <a:t>AND </a:t>
            </a:r>
            <a:r>
              <a:rPr lang="en-US" sz="1400" i="1" dirty="0"/>
              <a:t>Cool </a:t>
            </a:r>
            <a:r>
              <a:rPr lang="en-US" sz="1400" dirty="0"/>
              <a:t>AND </a:t>
            </a:r>
            <a:r>
              <a:rPr lang="en-US" sz="1400" i="1" dirty="0"/>
              <a:t>High </a:t>
            </a:r>
            <a:r>
              <a:rPr lang="en-US" sz="1400" dirty="0"/>
              <a:t>AND </a:t>
            </a:r>
            <a:r>
              <a:rPr lang="en-US" sz="1400" i="1" dirty="0"/>
              <a:t>Strong</a:t>
            </a:r>
            <a:r>
              <a:rPr lang="en-US" sz="1400" dirty="0"/>
              <a:t> given that it belongs to class </a:t>
            </a:r>
            <a:r>
              <a:rPr lang="en-US" sz="1400" i="1" dirty="0"/>
              <a:t>Yes,</a:t>
            </a:r>
            <a:r>
              <a:rPr lang="en-US" sz="1400" dirty="0"/>
              <a:t> because there is </a:t>
            </a:r>
            <a:r>
              <a:rPr lang="en-US" sz="1400" u="sng" dirty="0"/>
              <a:t>no any record </a:t>
            </a:r>
            <a:r>
              <a:rPr lang="en-US" sz="1400" dirty="0"/>
              <a:t>in the training data matches such combination of predictor values!</a:t>
            </a:r>
          </a:p>
        </p:txBody>
      </p:sp>
      <p:cxnSp>
        <p:nvCxnSpPr>
          <p:cNvPr id="21" name="Straight Arrow Connector 20"/>
          <p:cNvCxnSpPr>
            <a:cxnSpLocks/>
            <a:stCxn id="16" idx="0"/>
          </p:cNvCxnSpPr>
          <p:nvPr/>
        </p:nvCxnSpPr>
        <p:spPr>
          <a:xfrm flipV="1">
            <a:off x="5942717" y="2743201"/>
            <a:ext cx="567140" cy="249067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22" idx="0"/>
          </p:cNvCxnSpPr>
          <p:nvPr/>
        </p:nvCxnSpPr>
        <p:spPr>
          <a:xfrm flipH="1" flipV="1">
            <a:off x="7038363" y="4572238"/>
            <a:ext cx="270778" cy="149475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9030762-DE4E-40F3-A8CB-9CB2649BC585}"/>
              </a:ext>
            </a:extLst>
          </p:cNvPr>
          <p:cNvSpPr/>
          <p:nvPr/>
        </p:nvSpPr>
        <p:spPr>
          <a:xfrm>
            <a:off x="4100500" y="5233876"/>
            <a:ext cx="3684434" cy="19721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231CF00-A295-485B-B198-ADDBEDEF31CA}"/>
              </a:ext>
            </a:extLst>
          </p:cNvPr>
          <p:cNvSpPr/>
          <p:nvPr/>
        </p:nvSpPr>
        <p:spPr>
          <a:xfrm>
            <a:off x="6159175" y="6066997"/>
            <a:ext cx="2299932" cy="19721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9C50E2-2E1B-481B-9A34-87B4C7F5B390}"/>
              </a:ext>
            </a:extLst>
          </p:cNvPr>
          <p:cNvSpPr txBox="1"/>
          <p:nvPr/>
        </p:nvSpPr>
        <p:spPr>
          <a:xfrm>
            <a:off x="2137964" y="5949162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Naïve Bayes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B40EE4-022E-4301-899C-D717876427CC}"/>
              </a:ext>
            </a:extLst>
          </p:cNvPr>
          <p:cNvSpPr txBox="1"/>
          <p:nvPr/>
        </p:nvSpPr>
        <p:spPr>
          <a:xfrm>
            <a:off x="2137964" y="6253917"/>
            <a:ext cx="1279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Complete Bayes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E46134-54E5-4D39-A848-1D8AC89D08CA}"/>
              </a:ext>
            </a:extLst>
          </p:cNvPr>
          <p:cNvCxnSpPr/>
          <p:nvPr/>
        </p:nvCxnSpPr>
        <p:spPr>
          <a:xfrm flipH="1" flipV="1">
            <a:off x="2137964" y="5339915"/>
            <a:ext cx="224237" cy="5814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98C9107-F016-4363-9966-20CD8C45C4E0}"/>
              </a:ext>
            </a:extLst>
          </p:cNvPr>
          <p:cNvCxnSpPr>
            <a:stCxn id="30" idx="3"/>
          </p:cNvCxnSpPr>
          <p:nvPr/>
        </p:nvCxnSpPr>
        <p:spPr>
          <a:xfrm flipV="1">
            <a:off x="3417481" y="6087668"/>
            <a:ext cx="1171899" cy="30474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17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</a:rPr>
              <a:t>Example: Play Golf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75120" y="1539773"/>
            <a:ext cx="3117056" cy="28255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199" y="1417637"/>
            <a:ext cx="3680460" cy="39090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199" y="5427663"/>
            <a:ext cx="50673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1151" y="5869351"/>
            <a:ext cx="3133249" cy="412909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971801" y="2667000"/>
            <a:ext cx="747713" cy="30480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886201" y="3429000"/>
            <a:ext cx="685799" cy="22860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674145" y="5137763"/>
            <a:ext cx="685799" cy="22860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659529" y="4568358"/>
            <a:ext cx="685799" cy="22860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674145" y="3998953"/>
            <a:ext cx="685799" cy="22860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777521" y="3380602"/>
                <a:ext cx="118814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𝑆𝑢𝑛𝑛𝑦</m:t>
                          </m:r>
                        </m:e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𝑌𝑒𝑠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521" y="3380602"/>
                <a:ext cx="1188146" cy="276999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777522" y="3917035"/>
                <a:ext cx="106054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𝐶𝑜𝑜𝑙</m:t>
                          </m:r>
                        </m:e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𝑌𝑒𝑠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522" y="3917035"/>
                <a:ext cx="106054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777521" y="4494498"/>
                <a:ext cx="109517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𝐻𝑖𝑔h</m:t>
                          </m:r>
                        </m:e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𝑌𝑒𝑠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521" y="4494498"/>
                <a:ext cx="1095172" cy="276999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777521" y="5057002"/>
                <a:ext cx="123623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𝑆𝑡𝑟𝑜𝑛𝑔</m:t>
                          </m:r>
                        </m:e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𝑌𝑒𝑠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521" y="5057002"/>
                <a:ext cx="1236236" cy="276999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782362" y="2694802"/>
                <a:ext cx="70403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𝑌𝑒𝑠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362" y="2694802"/>
                <a:ext cx="704039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4286352" y="5791201"/>
            <a:ext cx="19554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Based on the naïve Bayes probability or ranking, classification for the new day is “No”.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362201" y="5707168"/>
            <a:ext cx="1547078" cy="541232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11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8C1B7-D2D8-4AD4-A03C-A4183CA76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Laplace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6AC7D2-BE45-40B4-BAFF-CD211815F1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at least one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which means the probability of being in this class is 0 </a:t>
                </a:r>
              </a:p>
              <a:p>
                <a:r>
                  <a:rPr lang="en-US" dirty="0"/>
                  <a:t>However,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could happen by random chance, e.g., when selecting the training data</a:t>
                </a:r>
              </a:p>
              <a:p>
                <a:r>
                  <a:rPr lang="en-US" dirty="0"/>
                  <a:t>Laplace estimation, also known as Laplace smoothing</a:t>
                </a:r>
              </a:p>
              <a:p>
                <a:pPr lvl="1"/>
                <a:r>
                  <a:rPr lang="en-US" dirty="0"/>
                  <a:t>Solving the zero probability problem in naïve Bayes algorithm</a:t>
                </a:r>
              </a:p>
              <a:p>
                <a:pPr lvl="1"/>
                <a:r>
                  <a:rPr lang="en-US" dirty="0"/>
                  <a:t>Add small number to each counts in the frequency table</a:t>
                </a:r>
              </a:p>
              <a:p>
                <a:pPr lvl="1"/>
                <a:r>
                  <a:rPr lang="en-US" dirty="0"/>
                  <a:t>Add some small value, ϵ, when calculating the posterior probability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6AC7D2-BE45-40B4-BAFF-CD211815F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484" r="-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212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Laplace Estimator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10D9678-C211-4D62-B1D6-4014F1F39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238" y="2053407"/>
            <a:ext cx="4503420" cy="4015740"/>
          </a:xfrm>
          <a:prstGeom prst="rect">
            <a:avLst/>
          </a:prstGeom>
        </p:spPr>
      </p:pic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2CF59F18-E090-496A-A1C9-42DB6A8DC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852080" y="3347449"/>
            <a:ext cx="6543675" cy="2733675"/>
          </a:xfrm>
        </p:spPr>
      </p:pic>
      <p:sp>
        <p:nvSpPr>
          <p:cNvPr id="36" name="Rounded Rectangle 33">
            <a:extLst>
              <a:ext uri="{FF2B5EF4-FFF2-40B4-BE49-F238E27FC236}">
                <a16:creationId xmlns:a16="http://schemas.microsoft.com/office/drawing/2014/main" id="{4B43B749-7701-4DEB-B068-6F405BF1FCC8}"/>
              </a:ext>
            </a:extLst>
          </p:cNvPr>
          <p:cNvSpPr/>
          <p:nvPr/>
        </p:nvSpPr>
        <p:spPr>
          <a:xfrm>
            <a:off x="1936510" y="3660653"/>
            <a:ext cx="2319804" cy="65009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AC0E52-7470-4056-9583-631C1453C60E}"/>
              </a:ext>
            </a:extLst>
          </p:cNvPr>
          <p:cNvSpPr txBox="1"/>
          <p:nvPr/>
        </p:nvSpPr>
        <p:spPr>
          <a:xfrm>
            <a:off x="8419328" y="1830465"/>
            <a:ext cx="21833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Laplace=1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P(overcast|no) = (0+1)/5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P(rainy|no)	= (2+1)/5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P(sunny|no) = (3+1)/5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P(overcast|yes) = (4+1)/9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P(rainy|yes) = (3+1)/9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P(sunny|yes) = (2+1)/9</a:t>
            </a:r>
          </a:p>
        </p:txBody>
      </p:sp>
      <p:sp>
        <p:nvSpPr>
          <p:cNvPr id="39" name="Rounded Rectangle 33">
            <a:extLst>
              <a:ext uri="{FF2B5EF4-FFF2-40B4-BE49-F238E27FC236}">
                <a16:creationId xmlns:a16="http://schemas.microsoft.com/office/drawing/2014/main" id="{9542AF16-533C-4107-B5B9-7ECADD16AF2D}"/>
              </a:ext>
            </a:extLst>
          </p:cNvPr>
          <p:cNvSpPr/>
          <p:nvPr/>
        </p:nvSpPr>
        <p:spPr>
          <a:xfrm>
            <a:off x="5736771" y="1970316"/>
            <a:ext cx="772888" cy="250372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51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1974F-7AB4-41C1-9EE6-215E9A0D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Head and Neck Cancer Medication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4D9D4-68CD-4292-959D-4DBDA1661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Step 1 - collecting data</a:t>
            </a:r>
          </a:p>
          <a:p>
            <a:r>
              <a:rPr lang="en-US" dirty="0"/>
              <a:t>Step 2 - exploring and preparing the data</a:t>
            </a:r>
          </a:p>
          <a:p>
            <a:pPr lvl="1"/>
            <a:r>
              <a:rPr lang="en-US" dirty="0"/>
              <a:t>Data preparation - processing text data for analysis</a:t>
            </a:r>
          </a:p>
          <a:p>
            <a:pPr lvl="1"/>
            <a:r>
              <a:rPr lang="en-US" dirty="0"/>
              <a:t>Data preparation - creating training and test datasets</a:t>
            </a:r>
          </a:p>
          <a:p>
            <a:pPr lvl="1"/>
            <a:r>
              <a:rPr lang="en-US" dirty="0"/>
              <a:t>Visualizing text data - word clouds</a:t>
            </a:r>
          </a:p>
          <a:p>
            <a:pPr lvl="1"/>
            <a:r>
              <a:rPr lang="en-US" dirty="0"/>
              <a:t>Data preparation - creating indicator features for frequent words</a:t>
            </a:r>
          </a:p>
          <a:p>
            <a:r>
              <a:rPr lang="en-US" dirty="0"/>
              <a:t>Step 3 - training a model on the data</a:t>
            </a:r>
          </a:p>
          <a:p>
            <a:r>
              <a:rPr lang="en-US" dirty="0"/>
              <a:t>Step 4 - evaluating model performance</a:t>
            </a:r>
          </a:p>
          <a:p>
            <a:r>
              <a:rPr lang="en-US" dirty="0"/>
              <a:t>Step 5 - improving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2782461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B7499-7EAE-42F3-ABF9-F48016AF8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ACD1-6EE6-43C4-A77B-76B42B6A6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Overview</a:t>
            </a:r>
          </a:p>
          <a:p>
            <a:pPr lvl="1"/>
            <a:r>
              <a:rPr lang="en-US" dirty="0"/>
              <a:t>This case-study includes a partial subset of data for head and neck cancer patients. This dataset mainly focuses on the inpatient medication and cancer status of 595 patients</a:t>
            </a:r>
          </a:p>
          <a:p>
            <a:r>
              <a:rPr lang="en-US" dirty="0"/>
              <a:t>Driving Challenges:</a:t>
            </a:r>
          </a:p>
          <a:p>
            <a:pPr lvl="1"/>
            <a:r>
              <a:rPr lang="en-US" dirty="0"/>
              <a:t>Determine the relation between the patient SEER stage of cancer and other covariates, e.g., treatment medications, dosage, frequency, etc.</a:t>
            </a:r>
          </a:p>
          <a:p>
            <a:pPr lvl="1"/>
            <a:r>
              <a:rPr lang="en-US" dirty="0"/>
              <a:t>Use text-mining and/or natural language processing methods to extract structured data from the unstructured free-text, e.g., MEDICATION_DESC,	MEDICATION_SUMMARY</a:t>
            </a:r>
          </a:p>
          <a:p>
            <a:pPr lvl="1"/>
            <a:r>
              <a:rPr lang="en-US" dirty="0"/>
              <a:t>Apply machine learning techniques to automatically segment the patients into clusters and determine how well these derived groupings correspond to patient phenotypes, e.g., cancer stage (SEER)</a:t>
            </a:r>
          </a:p>
        </p:txBody>
      </p:sp>
    </p:spTree>
    <p:extLst>
      <p:ext uri="{BB962C8B-B14F-4D97-AF65-F5344CB8AC3E}">
        <p14:creationId xmlns:p14="http://schemas.microsoft.com/office/powerpoint/2010/main" val="837480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B7499-7EAE-42F3-ABF9-F48016AF8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ACD1-6EE6-43C4-A77B-76B42B6A6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Datafile: CaseStudy14_HeadNeck_Cancer_Medication.csv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F81414-8E89-4585-8F52-45DBCE19E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586" y="3085631"/>
            <a:ext cx="9585960" cy="2825591"/>
          </a:xfrm>
          <a:prstGeom prst="rect">
            <a:avLst/>
          </a:prstGeom>
        </p:spPr>
      </p:pic>
      <p:sp>
        <p:nvSpPr>
          <p:cNvPr id="5" name="Rounded Rectangle 33">
            <a:extLst>
              <a:ext uri="{FF2B5EF4-FFF2-40B4-BE49-F238E27FC236}">
                <a16:creationId xmlns:a16="http://schemas.microsoft.com/office/drawing/2014/main" id="{6866E76D-1F59-45A0-AC7F-3F3F52993C41}"/>
              </a:ext>
            </a:extLst>
          </p:cNvPr>
          <p:cNvSpPr/>
          <p:nvPr/>
        </p:nvSpPr>
        <p:spPr>
          <a:xfrm>
            <a:off x="2664516" y="3085631"/>
            <a:ext cx="928539" cy="19545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33">
            <a:extLst>
              <a:ext uri="{FF2B5EF4-FFF2-40B4-BE49-F238E27FC236}">
                <a16:creationId xmlns:a16="http://schemas.microsoft.com/office/drawing/2014/main" id="{7915FAA4-CFA3-4102-8C42-4E874B4B9CB8}"/>
              </a:ext>
            </a:extLst>
          </p:cNvPr>
          <p:cNvSpPr/>
          <p:nvPr/>
        </p:nvSpPr>
        <p:spPr>
          <a:xfrm>
            <a:off x="5167461" y="3085630"/>
            <a:ext cx="1932586" cy="19545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31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2A5CE-F427-43B7-8FA8-7FE25EB2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and Preparing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9DA13-6F0F-4414-9371-D97C18B21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variable of most interest is the SEER_STATE variable</a:t>
            </a:r>
          </a:p>
          <a:p>
            <a:pPr lvl="1"/>
            <a:r>
              <a:rPr lang="en-US" dirty="0"/>
              <a:t>SEER cancer stage: (0 =In situ, 1=Localized, 2=Regional by direct extension, 3=Regional to lymph nodes, 4=Regional (both codes 2 and 3), 5=Regional, NOS, 7= Distant metastases/systemic disease, 8=Not applicable, 9=</a:t>
            </a:r>
            <a:r>
              <a:rPr lang="en-US" dirty="0" err="1"/>
              <a:t>Unstaged</a:t>
            </a:r>
            <a:r>
              <a:rPr lang="en-US" dirty="0"/>
              <a:t>, unknown, or unspecified).</a:t>
            </a:r>
          </a:p>
          <a:p>
            <a:r>
              <a:rPr lang="en-US" dirty="0"/>
              <a:t>Two categories of interest for this case study</a:t>
            </a:r>
          </a:p>
          <a:p>
            <a:pPr lvl="1"/>
            <a:r>
              <a:rPr lang="en-US" dirty="0"/>
              <a:t>no stage or early stage cancer (seer in [0:4]), and</a:t>
            </a:r>
          </a:p>
          <a:p>
            <a:pPr lvl="1"/>
            <a:r>
              <a:rPr lang="en-US" dirty="0"/>
              <a:t>later stage cancer (seer in </a:t>
            </a:r>
            <a:r>
              <a:rPr lang="en-US"/>
              <a:t>[5:9</a:t>
            </a:r>
            <a:r>
              <a:rPr lang="en-US" dirty="0"/>
              <a:t>])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353475-0C3E-46E5-80EC-54B65BD8D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227" y="5069212"/>
            <a:ext cx="4120991" cy="84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07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2A5CE-F427-43B7-8FA8-7FE25EB2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- Processing Text Data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9DA13-6F0F-4414-9371-D97C18B21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The </a:t>
            </a:r>
            <a:r>
              <a:rPr lang="en-US" i="1" dirty="0" err="1"/>
              <a:t>medication_summary</a:t>
            </a:r>
            <a:r>
              <a:rPr lang="en-US" i="1" dirty="0"/>
              <a:t> </a:t>
            </a:r>
            <a:r>
              <a:rPr lang="en-US" dirty="0"/>
              <a:t>contains a great amount of 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Need do some text mining to prepare the data for analysis</a:t>
            </a:r>
          </a:p>
          <a:p>
            <a:pPr lvl="1"/>
            <a:r>
              <a:rPr lang="en-US" dirty="0"/>
              <a:t>Construct corpus of text</a:t>
            </a:r>
          </a:p>
          <a:p>
            <a:pPr lvl="1"/>
            <a:r>
              <a:rPr lang="en-US" dirty="0"/>
              <a:t>Convert to lower case</a:t>
            </a:r>
          </a:p>
          <a:p>
            <a:pPr lvl="1"/>
            <a:r>
              <a:rPr lang="en-US" dirty="0"/>
              <a:t>Remove punctuation</a:t>
            </a:r>
          </a:p>
          <a:p>
            <a:pPr lvl="1"/>
            <a:r>
              <a:rPr lang="en-US" dirty="0"/>
              <a:t>Remove numbers</a:t>
            </a:r>
          </a:p>
          <a:p>
            <a:pPr lvl="1"/>
            <a:r>
              <a:rPr lang="en-US" dirty="0"/>
              <a:t>Remove white spaces</a:t>
            </a:r>
          </a:p>
          <a:p>
            <a:pPr lvl="1"/>
            <a:r>
              <a:rPr lang="en-US" dirty="0"/>
              <a:t>Tokenization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F2DF05-C6FC-4E1F-BF1F-3D6AC725F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788" y="2656153"/>
            <a:ext cx="6477000" cy="89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37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2A5CE-F427-43B7-8FA8-7FE25EB2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- Processing Text Data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9DA13-6F0F-4414-9371-D97C18B21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55B9D5-599D-428F-970F-460432C53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757" y="2748908"/>
            <a:ext cx="3368040" cy="736759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20D6C9-9AC8-4260-A6EB-B3A7878D1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106295"/>
              </p:ext>
            </p:extLst>
          </p:nvPr>
        </p:nvGraphicFramePr>
        <p:xfrm>
          <a:off x="2849484" y="4001632"/>
          <a:ext cx="4080126" cy="1783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021">
                  <a:extLst>
                    <a:ext uri="{9D8B030D-6E8A-4147-A177-3AD203B41FA5}">
                      <a16:colId xmlns:a16="http://schemas.microsoft.com/office/drawing/2014/main" val="534313628"/>
                    </a:ext>
                  </a:extLst>
                </a:gridCol>
                <a:gridCol w="680021">
                  <a:extLst>
                    <a:ext uri="{9D8B030D-6E8A-4147-A177-3AD203B41FA5}">
                      <a16:colId xmlns:a16="http://schemas.microsoft.com/office/drawing/2014/main" val="2509201838"/>
                    </a:ext>
                  </a:extLst>
                </a:gridCol>
                <a:gridCol w="680021">
                  <a:extLst>
                    <a:ext uri="{9D8B030D-6E8A-4147-A177-3AD203B41FA5}">
                      <a16:colId xmlns:a16="http://schemas.microsoft.com/office/drawing/2014/main" val="1320578021"/>
                    </a:ext>
                  </a:extLst>
                </a:gridCol>
                <a:gridCol w="680021">
                  <a:extLst>
                    <a:ext uri="{9D8B030D-6E8A-4147-A177-3AD203B41FA5}">
                      <a16:colId xmlns:a16="http://schemas.microsoft.com/office/drawing/2014/main" val="3502901387"/>
                    </a:ext>
                  </a:extLst>
                </a:gridCol>
                <a:gridCol w="680021">
                  <a:extLst>
                    <a:ext uri="{9D8B030D-6E8A-4147-A177-3AD203B41FA5}">
                      <a16:colId xmlns:a16="http://schemas.microsoft.com/office/drawing/2014/main" val="851991120"/>
                    </a:ext>
                  </a:extLst>
                </a:gridCol>
                <a:gridCol w="680021">
                  <a:extLst>
                    <a:ext uri="{9D8B030D-6E8A-4147-A177-3AD203B41FA5}">
                      <a16:colId xmlns:a16="http://schemas.microsoft.com/office/drawing/2014/main" val="3987132581"/>
                    </a:ext>
                  </a:extLst>
                </a:gridCol>
              </a:tblGrid>
              <a:tr h="29728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Term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Term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Term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Term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143259"/>
                  </a:ext>
                </a:extLst>
              </a:tr>
              <a:tr h="297281">
                <a:tc>
                  <a:txBody>
                    <a:bodyPr/>
                    <a:lstStyle/>
                    <a:p>
                      <a:r>
                        <a:rPr lang="en-US" sz="1100" dirty="0"/>
                        <a:t>Doc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163663"/>
                  </a:ext>
                </a:extLst>
              </a:tr>
              <a:tr h="297281">
                <a:tc>
                  <a:txBody>
                    <a:bodyPr/>
                    <a:lstStyle/>
                    <a:p>
                      <a:r>
                        <a:rPr lang="en-US" sz="1100" dirty="0"/>
                        <a:t>Doc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159619"/>
                  </a:ext>
                </a:extLst>
              </a:tr>
              <a:tr h="297281">
                <a:tc>
                  <a:txBody>
                    <a:bodyPr/>
                    <a:lstStyle/>
                    <a:p>
                      <a:r>
                        <a:rPr lang="en-US" sz="1100" dirty="0"/>
                        <a:t>Doc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807828"/>
                  </a:ext>
                </a:extLst>
              </a:tr>
              <a:tr h="297281"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10090"/>
                  </a:ext>
                </a:extLst>
              </a:tr>
              <a:tr h="297281">
                <a:tc>
                  <a:txBody>
                    <a:bodyPr/>
                    <a:lstStyle/>
                    <a:p>
                      <a:r>
                        <a:rPr lang="en-US" sz="1100" dirty="0"/>
                        <a:t>Doc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1645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B32A794-CE16-4861-8C2F-93DF58482F6D}"/>
              </a:ext>
            </a:extLst>
          </p:cNvPr>
          <p:cNvSpPr txBox="1"/>
          <p:nvPr/>
        </p:nvSpPr>
        <p:spPr>
          <a:xfrm>
            <a:off x="2849484" y="5996929"/>
            <a:ext cx="3200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 Term Matrix (DTM)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A47745-90BC-2FE8-1B13-B27036F15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1738" y="3798717"/>
            <a:ext cx="3942874" cy="229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0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A7DE-9931-46C4-9ADD-13D11664F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C1392-A698-47ED-89D6-84E184422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Naive Bayes overview</a:t>
            </a:r>
          </a:p>
          <a:p>
            <a:r>
              <a:rPr lang="en-US" dirty="0"/>
              <a:t>Naive Bayes assumption</a:t>
            </a:r>
          </a:p>
          <a:p>
            <a:r>
              <a:rPr lang="en-US" dirty="0"/>
              <a:t>Conditional probability</a:t>
            </a:r>
          </a:p>
          <a:p>
            <a:r>
              <a:rPr lang="en-US" dirty="0"/>
              <a:t>Naive Bayes algorithm</a:t>
            </a:r>
          </a:p>
          <a:p>
            <a:r>
              <a:rPr lang="en-US" dirty="0"/>
              <a:t>Laplace estimation</a:t>
            </a:r>
          </a:p>
          <a:p>
            <a:r>
              <a:rPr lang="en-US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3285937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9742-CB19-460D-AE57-5404E56E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- Creating Training and Test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18180-2604-4E84-9E9D-D18940F52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the dataset into training and test subsets</a:t>
            </a:r>
          </a:p>
          <a:p>
            <a:r>
              <a:rPr lang="en-US" dirty="0"/>
              <a:t>Subset the raw data with other features, the corpus object and the document term matrix</a:t>
            </a:r>
          </a:p>
          <a:p>
            <a:pPr lvl="1"/>
            <a:r>
              <a:rPr lang="en-US" dirty="0"/>
              <a:t>80% training and 20% testing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83269D-CE0D-4D37-8C86-545DD3E0E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836" y="3841872"/>
            <a:ext cx="5821204" cy="101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49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50AE-FFBE-4ADB-8DDC-440084A5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- Creating Training and Test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CF9E-14BB-49E0-9B52-B0B594C00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Outcome variable</a:t>
            </a:r>
          </a:p>
          <a:p>
            <a:pPr lvl="1"/>
            <a:r>
              <a:rPr lang="en-US" dirty="0"/>
              <a:t>Separate the </a:t>
            </a:r>
            <a:r>
              <a:rPr lang="en-US" i="1" dirty="0" err="1"/>
              <a:t>seer_stage</a:t>
            </a:r>
            <a:r>
              <a:rPr lang="en-US" i="1" dirty="0"/>
              <a:t> </a:t>
            </a:r>
            <a:r>
              <a:rPr lang="en-US" dirty="0"/>
              <a:t>into two categories:</a:t>
            </a:r>
          </a:p>
          <a:p>
            <a:pPr lvl="1"/>
            <a:r>
              <a:rPr lang="en-US" dirty="0"/>
              <a:t>no stage or early stage cancer (seer in [0:4]), and</a:t>
            </a:r>
          </a:p>
          <a:p>
            <a:pPr lvl="1"/>
            <a:r>
              <a:rPr lang="en-US" dirty="0"/>
              <a:t>later stage cancer (seer in [5:9])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A45425-5E0A-491A-9A93-7FC1E76EC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392" y="4022411"/>
            <a:ext cx="6922294" cy="152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48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50AE-FFBE-4ADB-8DDC-440084A5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Text Data - Word Clouds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CF9E-14BB-49E0-9B52-B0B594C00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word cloud can help us visualize text data</a:t>
            </a:r>
          </a:p>
          <a:p>
            <a:r>
              <a:rPr lang="en-US" dirty="0"/>
              <a:t>The frequent words are somewhat different in the medication summaries of the early and later stage patients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ABCE5A-0156-464E-88FE-7A18CD64D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912" y="3429000"/>
            <a:ext cx="2919413" cy="2628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02ABED-C2A1-4929-8A61-6A6CD00E3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877" y="3429000"/>
            <a:ext cx="2919413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37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66EB-84CF-4231-8EFD-4A098B24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- Creating Indicator Features for Frequent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EC761-DCC5-4CF9-8B08-43474E1A3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frequencies of words into features</a:t>
            </a:r>
          </a:p>
          <a:p>
            <a:r>
              <a:rPr lang="en-US" dirty="0"/>
              <a:t>For words that appeared at least in 5 different documents in the training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9D6E36-D7AA-4D86-AD2F-9109A0454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5" y="3534508"/>
            <a:ext cx="4371975" cy="21616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D00DEF-4F6F-4FB0-AA09-8E81B55A9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284" y="3534508"/>
            <a:ext cx="4906328" cy="165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51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CF2F8-3FA2-4D61-A968-89C53497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Model on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E05AC-ECE3-47A4-A99C-F01F7EFF8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The function </a:t>
            </a:r>
            <a:r>
              <a:rPr lang="en-US" dirty="0" err="1"/>
              <a:t>naiveBayes</a:t>
            </a:r>
            <a:r>
              <a:rPr lang="en-US" dirty="0"/>
              <a:t>() has following components:</a:t>
            </a:r>
          </a:p>
          <a:p>
            <a:pPr lvl="1"/>
            <a:r>
              <a:rPr lang="en-US" dirty="0"/>
              <a:t>train: data frame containing numeric training data (features)</a:t>
            </a:r>
          </a:p>
          <a:p>
            <a:pPr lvl="1"/>
            <a:r>
              <a:rPr lang="en-US" dirty="0"/>
              <a:t>class: factor vector with the class for each row in the training data</a:t>
            </a:r>
          </a:p>
          <a:p>
            <a:pPr lvl="1"/>
            <a:r>
              <a:rPr lang="en-US" dirty="0" err="1"/>
              <a:t>laplace</a:t>
            </a:r>
            <a:r>
              <a:rPr lang="en-US" dirty="0"/>
              <a:t>: default is 0 and disables Laplace</a:t>
            </a:r>
          </a:p>
          <a:p>
            <a:r>
              <a:rPr lang="en-US" dirty="0"/>
              <a:t>The function predict() has the following components:</a:t>
            </a:r>
          </a:p>
          <a:p>
            <a:pPr lvl="1"/>
            <a:r>
              <a:rPr lang="en-US" dirty="0"/>
              <a:t>m: classifier trained by </a:t>
            </a:r>
            <a:r>
              <a:rPr lang="en-US" dirty="0" err="1"/>
              <a:t>naiveBayes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test: test data frame or matrix</a:t>
            </a:r>
          </a:p>
          <a:p>
            <a:pPr lvl="1"/>
            <a:r>
              <a:rPr lang="en-US" dirty="0"/>
              <a:t>type: either "class" or "raw"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21E570-CB32-420B-836F-85EC3778F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394" y="5522602"/>
            <a:ext cx="3861911" cy="38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8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CF2F8-3FA2-4D61-A968-89C53497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Model on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E05AC-ECE3-47A4-A99C-F01F7EFF8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The classifier</a:t>
            </a:r>
          </a:p>
          <a:p>
            <a:pPr lvl="1"/>
            <a:r>
              <a:rPr lang="en-US" dirty="0"/>
              <a:t>Partial shown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E57440-68F1-4ECD-A448-977D93313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75" y="2243691"/>
            <a:ext cx="3675698" cy="412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56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AACD-E396-40FD-B39A-18C61DF53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E0157-9495-4902-B9F8-5B235512C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predicted class and the true class of our test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908DAB-ABEB-45A4-A401-1AC6CBAA2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208" y="2763854"/>
            <a:ext cx="2631281" cy="615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A1DDC1-C8F5-4B2A-9F4A-40C1DB291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836" y="2763854"/>
            <a:ext cx="3724275" cy="32789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DDC333-2C06-4837-96C9-82BEE997C712}"/>
              </a:ext>
            </a:extLst>
          </p:cNvPr>
          <p:cNvSpPr txBox="1"/>
          <p:nvPr/>
        </p:nvSpPr>
        <p:spPr>
          <a:xfrm>
            <a:off x="7454536" y="5013774"/>
            <a:ext cx="2826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Accuracy=(64+14)/133=0.5865</a:t>
            </a:r>
          </a:p>
        </p:txBody>
      </p:sp>
    </p:spTree>
    <p:extLst>
      <p:ext uri="{BB962C8B-B14F-4D97-AF65-F5344CB8AC3E}">
        <p14:creationId xmlns:p14="http://schemas.microsoft.com/office/powerpoint/2010/main" val="1108784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AACD-E396-40FD-B39A-18C61DF53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E0157-9495-4902-B9F8-5B235512C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Laplace=1, the accuracy goes to acc=75/133=0.56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BAB77D-9C2E-4DF8-A597-D8E85CE6C593}"/>
              </a:ext>
            </a:extLst>
          </p:cNvPr>
          <p:cNvSpPr txBox="1"/>
          <p:nvPr/>
        </p:nvSpPr>
        <p:spPr>
          <a:xfrm>
            <a:off x="7046912" y="4496283"/>
            <a:ext cx="2826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Accuracy=(58+17)/133=0.5639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8A511F-C60D-4B21-861D-28E4A2EB980D}"/>
              </a:ext>
            </a:extLst>
          </p:cNvPr>
          <p:cNvSpPr txBox="1"/>
          <p:nvPr/>
        </p:nvSpPr>
        <p:spPr>
          <a:xfrm>
            <a:off x="7046911" y="5172166"/>
            <a:ext cx="3647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“Fail to identify true </a:t>
            </a:r>
            <a:r>
              <a:rPr lang="en-US" sz="1400" i="1" dirty="0"/>
              <a:t>later stage </a:t>
            </a:r>
            <a:r>
              <a:rPr lang="en-US" sz="1400" dirty="0"/>
              <a:t>patients in the testing dataset.”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D6BF29-C817-5115-9385-F25AD50CB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852744"/>
            <a:ext cx="3805238" cy="32870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B3B807-034D-A7A5-6801-C646FD07C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310" y="2805589"/>
            <a:ext cx="2704148" cy="62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64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AACD-E396-40FD-B39A-18C61DF53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Model Performance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F0328A-65F8-4C75-B8EC-0B4439D39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023" y="1905000"/>
            <a:ext cx="6226016" cy="34166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66EC5B-49E7-4529-62F6-3AB254D0C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826" y="2557057"/>
            <a:ext cx="6290786" cy="33923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CD0D89-2D00-A4C5-B524-EE6D4FD50D24}"/>
              </a:ext>
            </a:extLst>
          </p:cNvPr>
          <p:cNvSpPr txBox="1"/>
          <p:nvPr/>
        </p:nvSpPr>
        <p:spPr>
          <a:xfrm>
            <a:off x="8110140" y="5210722"/>
            <a:ext cx="36479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“Fail to identify true </a:t>
            </a:r>
            <a:r>
              <a:rPr lang="en-US" sz="1400" i="1" dirty="0"/>
              <a:t>later stage </a:t>
            </a:r>
            <a:r>
              <a:rPr lang="en-US" sz="1400" dirty="0"/>
              <a:t>patients in the testing dataset.”</a:t>
            </a:r>
          </a:p>
          <a:p>
            <a:r>
              <a:rPr lang="en-US" sz="1400" dirty="0"/>
              <a:t>-- Low sensitivity on </a:t>
            </a:r>
            <a:r>
              <a:rPr lang="en-US" sz="1400" i="1" dirty="0"/>
              <a:t>later stage</a:t>
            </a:r>
            <a:r>
              <a:rPr lang="en-US" sz="1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35516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</a:rPr>
              <a:t>Advantages and Shortcomings</a:t>
            </a:r>
            <a:endParaRPr lang="en-US" b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Simplicity, computational efficiency, good classification performance, and ability to handle categorical variables directly</a:t>
            </a:r>
          </a:p>
          <a:p>
            <a:r>
              <a:rPr lang="en-US" dirty="0"/>
              <a:t>Shortcomings</a:t>
            </a:r>
          </a:p>
          <a:p>
            <a:pPr lvl="1"/>
            <a:r>
              <a:rPr lang="en-US" dirty="0"/>
              <a:t>Requires a very large number of records to obtain good results</a:t>
            </a:r>
          </a:p>
          <a:p>
            <a:pPr lvl="1"/>
            <a:r>
              <a:rPr lang="en-US" dirty="0"/>
              <a:t>Assumes zero probability when a predictor category is not present in the training data</a:t>
            </a:r>
          </a:p>
          <a:p>
            <a:pPr lvl="1"/>
            <a:r>
              <a:rPr lang="en-US" dirty="0"/>
              <a:t>Provides very biased results when the goal is actually to estimate the probability of class membership (propensity)</a:t>
            </a:r>
          </a:p>
        </p:txBody>
      </p:sp>
    </p:spTree>
    <p:extLst>
      <p:ext uri="{BB962C8B-B14F-4D97-AF65-F5344CB8AC3E}">
        <p14:creationId xmlns:p14="http://schemas.microsoft.com/office/powerpoint/2010/main" val="129362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F2B0-7CA2-4625-BB69-17770E93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310A9-4492-4081-A628-17BD0F4C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Bayes classifiers use training data to calculate an observed probability of each class based on all the features</a:t>
            </a:r>
          </a:p>
          <a:p>
            <a:r>
              <a:rPr lang="en-US" dirty="0"/>
              <a:t>Frequently used for text classifications </a:t>
            </a:r>
          </a:p>
          <a:p>
            <a:r>
              <a:rPr lang="en-US" dirty="0"/>
              <a:t>Based on obtaining the conditional probability density function for each feature given the value of the class variable</a:t>
            </a:r>
          </a:p>
        </p:txBody>
      </p:sp>
    </p:spTree>
    <p:extLst>
      <p:ext uri="{BB962C8B-B14F-4D97-AF65-F5344CB8AC3E}">
        <p14:creationId xmlns:p14="http://schemas.microsoft.com/office/powerpoint/2010/main" val="373634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32E61-6598-412E-94F4-01484E9AC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CC6DB-3E8B-4DFA-9E68-5B7B588BF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features are equally important and independent</a:t>
            </a:r>
          </a:p>
          <a:p>
            <a:r>
              <a:rPr lang="en-US" dirty="0"/>
              <a:t>This rarely happens in real world data</a:t>
            </a:r>
          </a:p>
          <a:p>
            <a:r>
              <a:rPr lang="en-US" dirty="0"/>
              <a:t>Even when the assumptions are violated, naive Bayes still performs fairly accurate</a:t>
            </a:r>
          </a:p>
          <a:p>
            <a:pPr lvl="1"/>
            <a:r>
              <a:rPr lang="en-US" dirty="0"/>
              <a:t>Particularly when the number of features is large</a:t>
            </a:r>
          </a:p>
        </p:txBody>
      </p:sp>
    </p:spTree>
    <p:extLst>
      <p:ext uri="{BB962C8B-B14F-4D97-AF65-F5344CB8AC3E}">
        <p14:creationId xmlns:p14="http://schemas.microsoft.com/office/powerpoint/2010/main" val="698832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60531-6D91-48F2-ACC2-72231028B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752" y="2130552"/>
            <a:ext cx="6698826" cy="3880773"/>
          </a:xfrm>
        </p:spPr>
        <p:txBody>
          <a:bodyPr>
            <a:noAutofit/>
          </a:bodyPr>
          <a:lstStyle/>
          <a:p>
            <a:r>
              <a:rPr lang="en-US" dirty="0"/>
              <a:t>Probability of two events occurring simultaneously</a:t>
            </a:r>
          </a:p>
          <a:p>
            <a:pPr lvl="1"/>
            <a:r>
              <a:rPr lang="en-US" dirty="0"/>
              <a:t>Probability of events A and B: P(A&amp;B)</a:t>
            </a:r>
            <a:r>
              <a:rPr lang="en-US" sz="1600" dirty="0"/>
              <a:t> = P(B&amp;A)</a:t>
            </a:r>
          </a:p>
          <a:p>
            <a:pPr lvl="1"/>
            <a:r>
              <a:rPr lang="en-US" sz="1600" dirty="0"/>
              <a:t>For </a:t>
            </a:r>
            <a:r>
              <a:rPr lang="en-US" dirty="0"/>
              <a:t>independent events, P(A&amp;B)=P(A)*P(B)</a:t>
            </a:r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273C75-26C4-46FC-B438-B95FC6788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C350BA87-EB62-45B6-B285-265A749EE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40" y="3566160"/>
            <a:ext cx="4020990" cy="21692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6EEA0C-5246-42C0-B93D-9937CDBCEC94}"/>
              </a:ext>
            </a:extLst>
          </p:cNvPr>
          <p:cNvSpPr txBox="1"/>
          <p:nvPr/>
        </p:nvSpPr>
        <p:spPr>
          <a:xfrm>
            <a:off x="6766560" y="3566160"/>
            <a:ext cx="429582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sz="1400" dirty="0"/>
              <a:t>The probability of a smoker developing cancer: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P(smoker&amp;cancer) = P(cancer&amp;smoker) = 0.05</a:t>
            </a:r>
          </a:p>
          <a:p>
            <a:pPr defTabSz="914400">
              <a:defRPr/>
            </a:pPr>
            <a:endParaRPr lang="en-US" sz="1400" dirty="0"/>
          </a:p>
          <a:p>
            <a:pPr defTabSz="914400">
              <a:defRPr/>
            </a:pPr>
            <a:r>
              <a:rPr lang="en-US" sz="1400" dirty="0"/>
              <a:t>Assume independent events</a:t>
            </a:r>
          </a:p>
          <a:p>
            <a:pPr defTabSz="914400">
              <a:defRPr/>
            </a:pPr>
            <a:r>
              <a:rPr lang="en-US" sz="1400" dirty="0"/>
              <a:t>P(smoker&amp;cancer) ≈ P(cancer)*P(smoker)</a:t>
            </a:r>
          </a:p>
        </p:txBody>
      </p:sp>
    </p:spTree>
    <p:extLst>
      <p:ext uri="{BB962C8B-B14F-4D97-AF65-F5344CB8AC3E}">
        <p14:creationId xmlns:p14="http://schemas.microsoft.com/office/powerpoint/2010/main" val="4122890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73C75-26C4-46FC-B438-B95FC6788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60531-6D91-48F2-ACC2-72231028B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752" y="2130552"/>
            <a:ext cx="6698826" cy="3880773"/>
          </a:xfrm>
        </p:spPr>
        <p:txBody>
          <a:bodyPr>
            <a:noAutofit/>
          </a:bodyPr>
          <a:lstStyle/>
          <a:p>
            <a:r>
              <a:rPr lang="en-US" dirty="0"/>
              <a:t>Probability of one event occurring in the presence of a second event</a:t>
            </a:r>
          </a:p>
          <a:p>
            <a:pPr lvl="1"/>
            <a:r>
              <a:rPr lang="en-US" dirty="0"/>
              <a:t>Probability of event A given event B: P(A|B) 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C350BA87-EB62-45B6-B285-265A749EE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40" y="3566160"/>
            <a:ext cx="4020990" cy="21692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515624-6F38-486D-89D4-9D268D866A70}"/>
              </a:ext>
            </a:extLst>
          </p:cNvPr>
          <p:cNvSpPr txBox="1"/>
          <p:nvPr/>
        </p:nvSpPr>
        <p:spPr>
          <a:xfrm>
            <a:off x="6767415" y="3565155"/>
            <a:ext cx="415008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The probability of an individual developing cancer given that the individual is a smoker:</a:t>
            </a:r>
          </a:p>
          <a:p>
            <a:r>
              <a:rPr lang="en-US" sz="1400" dirty="0"/>
              <a:t>P(cancer|smoker) = 5/25 = 0.2</a:t>
            </a:r>
          </a:p>
          <a:p>
            <a:r>
              <a:rPr lang="en-US" sz="1400" dirty="0"/>
              <a:t>Meaning, 20 % chance for a smoker developing cancer</a:t>
            </a:r>
          </a:p>
        </p:txBody>
      </p:sp>
    </p:spTree>
    <p:extLst>
      <p:ext uri="{BB962C8B-B14F-4D97-AF65-F5344CB8AC3E}">
        <p14:creationId xmlns:p14="http://schemas.microsoft.com/office/powerpoint/2010/main" val="158595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73C75-26C4-46FC-B438-B95FC6788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160531-6D91-48F2-ACC2-72231028B8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7752" y="2130552"/>
                <a:ext cx="6698826" cy="3880773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Conditional probability and joint probability</a:t>
                </a:r>
              </a:p>
              <a:p>
                <a:pPr lvl="1"/>
                <a:r>
                  <a:rPr lang="en-US" dirty="0"/>
                  <a:t>P(A&amp;B)= P(A|B)*P(B), P(B&amp;A)= P(B|A)*P(A)</a:t>
                </a:r>
              </a:p>
              <a:p>
                <a:pPr lvl="1"/>
                <a:r>
                  <a:rPr lang="en-US" dirty="0"/>
                  <a:t>So, P(A|B)*P(B)=P(B|A)*P(A)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160531-6D91-48F2-ACC2-72231028B8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7752" y="2130552"/>
                <a:ext cx="6698826" cy="3880773"/>
              </a:xfrm>
              <a:blipFill>
                <a:blip r:embed="rId3"/>
                <a:stretch>
                  <a:fillRect l="-638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C5326B0-AD6B-4CC0-8B18-35A0B354B86B}"/>
              </a:ext>
            </a:extLst>
          </p:cNvPr>
          <p:cNvSpPr txBox="1"/>
          <p:nvPr/>
        </p:nvSpPr>
        <p:spPr>
          <a:xfrm>
            <a:off x="6766560" y="3566160"/>
            <a:ext cx="291388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P(cancer&amp;smoker)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=P(cancer|smoker)*P(smoker)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=P(smoker|cancer)*P(cancer)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= 0.05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P(</a:t>
            </a:r>
            <a:r>
              <a:rPr lang="en-US" sz="1400" dirty="0" err="1"/>
              <a:t>cancer|smoker</a:t>
            </a:r>
            <a:r>
              <a:rPr lang="en-US" sz="1400" dirty="0"/>
              <a:t>)=0.2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P(smoker)=0.25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P(</a:t>
            </a:r>
            <a:r>
              <a:rPr lang="en-US" sz="1400" dirty="0" err="1"/>
              <a:t>smoker|cancer</a:t>
            </a:r>
            <a:r>
              <a:rPr lang="en-US" sz="1400" dirty="0"/>
              <a:t>)=5/8=0.625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P(cancer)=0.08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5A53D34B-56D4-4224-A122-6FC9C6BC7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440" y="3566160"/>
            <a:ext cx="4020990" cy="21692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326952-B85A-4DCF-9F06-37B485E57F2B}"/>
                  </a:ext>
                </a:extLst>
              </p:cNvPr>
              <p:cNvSpPr/>
              <p:nvPr/>
            </p:nvSpPr>
            <p:spPr>
              <a:xfrm>
                <a:off x="6766560" y="5428323"/>
                <a:ext cx="4209433" cy="5409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𝑐𝑎𝑛𝑐𝑒𝑟</m:t>
                          </m:r>
                        </m: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𝑠𝑚𝑜𝑘𝑒𝑟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𝑠𝑚𝑜𝑘𝑒𝑟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𝑐𝑎𝑛𝑐𝑒𝑟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𝑐𝑎𝑛𝑐𝑒𝑟</m:t>
                              </m:r>
                            </m:e>
                          </m:d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𝑠𝑚𝑜𝑘𝑒𝑟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326952-B85A-4DCF-9F06-37B485E57F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0" y="5428323"/>
                <a:ext cx="4209433" cy="5409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8644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73C75-26C4-46FC-B438-B95FC6788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Formula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60531-6D91-48F2-ACC2-72231028B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752" y="2130552"/>
            <a:ext cx="6820746" cy="3880773"/>
          </a:xfrm>
        </p:spPr>
        <p:txBody>
          <a:bodyPr/>
          <a:lstStyle/>
          <a:p>
            <a:r>
              <a:rPr lang="en-US" dirty="0"/>
              <a:t>Compute probability of hypothesis A given evidence B, P(A|B), by instead looking at the probability of the evidence given the hypothesis, P(B|A), as well as the unconditional probabilities of the hypothesis, P(A) and the evidence, P(B)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Naïve assumption</a:t>
            </a:r>
          </a:p>
          <a:p>
            <a:pPr lvl="1"/>
            <a:r>
              <a:rPr lang="en-US" dirty="0"/>
              <a:t>Assuming independent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E247CF8-2C50-429E-8220-5D5BB507A5D7}"/>
                  </a:ext>
                </a:extLst>
              </p:cNvPr>
              <p:cNvSpPr/>
              <p:nvPr/>
            </p:nvSpPr>
            <p:spPr>
              <a:xfrm>
                <a:off x="3161019" y="3800479"/>
                <a:ext cx="2057789" cy="5409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E247CF8-2C50-429E-8220-5D5BB507A5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019" y="3800479"/>
                <a:ext cx="2057789" cy="5409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4401A85-DD95-4495-AF6A-444D2AC02B04}"/>
                  </a:ext>
                </a:extLst>
              </p:cNvPr>
              <p:cNvSpPr/>
              <p:nvPr/>
            </p:nvSpPr>
            <p:spPr>
              <a:xfrm>
                <a:off x="5478191" y="3794708"/>
                <a:ext cx="3141154" cy="5466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4401A85-DD95-4495-AF6A-444D2AC02B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191" y="3794708"/>
                <a:ext cx="3141154" cy="5466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A407C46-8EC7-4164-904A-A2F61085E2C1}"/>
                  </a:ext>
                </a:extLst>
              </p:cNvPr>
              <p:cNvSpPr/>
              <p:nvPr/>
            </p:nvSpPr>
            <p:spPr>
              <a:xfrm>
                <a:off x="3090680" y="5344876"/>
                <a:ext cx="450281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dirty="0"/>
                  <a:t>*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∗…∗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A407C46-8EC7-4164-904A-A2F61085E2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680" y="5344876"/>
                <a:ext cx="4502816" cy="307777"/>
              </a:xfrm>
              <a:prstGeom prst="rect">
                <a:avLst/>
              </a:prstGeom>
              <a:blipFill>
                <a:blip r:embed="rId5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7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</a:rPr>
              <a:t>Example: Play Golf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68880" y="1737360"/>
            <a:ext cx="3117056" cy="28255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011" y="4157191"/>
            <a:ext cx="3133249" cy="4129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561078" y="5867401"/>
                <a:ext cx="6019800" cy="663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𝑌𝑒𝑠</m:t>
                          </m:r>
                        </m:e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𝑆𝑢𝑛𝑛𝑦</m:t>
                          </m:r>
                          <m:r>
                            <a:rPr lang="en-US" sz="1200" i="1">
                              <a:latin typeface="Cambria Math"/>
                            </a:rPr>
                            <m:t>,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𝐶𝑜𝑜𝑙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𝐻𝑖𝑔h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𝑆𝑡𝑟𝑜𝑛𝑔</m:t>
                          </m:r>
                        </m:e>
                      </m:d>
                      <m:r>
                        <a:rPr lang="en-US" sz="1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𝑆𝑢𝑛𝑛𝑦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𝐶𝑜𝑜𝑙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𝐻𝑖𝑔h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𝑆𝑡𝑟𝑜𝑛𝑔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sz="12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𝑆𝑢𝑛𝑛𝑦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𝐶𝑜𝑜𝑙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𝐻𝑖𝑔h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𝑆𝑡𝑟𝑜𝑛𝑔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sz="12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𝑆𝑢𝑛𝑛𝑦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𝐶𝑜𝑜𝑙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𝐻𝑖𝑔h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𝑆𝑡𝑟𝑜𝑛𝑔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𝑁𝑜</m:t>
                              </m:r>
                            </m:e>
                          </m:d>
                          <m:r>
                            <a:rPr lang="en-US" sz="12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𝑁𝑜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078" y="5867401"/>
                <a:ext cx="6019800" cy="663515"/>
              </a:xfrm>
              <a:prstGeom prst="rect">
                <a:avLst/>
              </a:prstGeom>
              <a:blipFill>
                <a:blip r:embed="rId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905000" y="5039359"/>
                <a:ext cx="8382000" cy="663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/>
                        </a:rPr>
                        <m:t>𝑃</m:t>
                      </m:r>
                      <m:r>
                        <a:rPr lang="en-US" sz="1200" i="1" baseline="-25000">
                          <a:latin typeface="Cambria Math"/>
                        </a:rPr>
                        <m:t>𝑛𝑏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𝑌𝑒𝑠</m:t>
                          </m:r>
                        </m:e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𝑆𝑢𝑛𝑛𝑦</m:t>
                          </m:r>
                          <m:r>
                            <a:rPr lang="en-US" sz="1200" i="1">
                              <a:latin typeface="Cambria Math"/>
                            </a:rPr>
                            <m:t>,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𝐶𝑜𝑜𝑙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𝐻𝑖𝑔h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𝑆𝑡𝑟𝑜𝑛𝑔</m:t>
                          </m:r>
                        </m:e>
                      </m:d>
                      <m:r>
                        <a:rPr lang="en-US" sz="1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𝑆𝑢𝑛𝑛𝑦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sz="12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𝐶𝑜𝑜𝑙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sz="12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𝐻𝑖𝑔h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sz="12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𝑆𝑡𝑟𝑜𝑛𝑔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sz="12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𝑆𝑢𝑛𝑛𝑦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sz="12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𝐶𝑜𝑜𝑙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sz="12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𝐻𝑖𝑔h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sz="12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𝑆𝑡𝑟𝑜𝑛𝑔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sz="12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𝑆𝑢𝑛𝑛𝑦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𝑁𝑜</m:t>
                              </m:r>
                            </m:e>
                          </m:d>
                          <m:r>
                            <a:rPr lang="en-US" sz="12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𝐶𝑜𝑜𝑙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𝑁𝑜</m:t>
                              </m:r>
                            </m:e>
                          </m:d>
                          <m:r>
                            <a:rPr lang="en-US" sz="12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𝐻𝑖𝑔h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𝑁𝑜</m:t>
                              </m:r>
                            </m:e>
                          </m:d>
                          <m:r>
                            <a:rPr lang="en-US" sz="12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𝑆𝑡𝑟𝑜𝑛𝑔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𝑁𝑜</m:t>
                              </m:r>
                            </m:e>
                          </m:d>
                          <m:r>
                            <a:rPr lang="en-US" sz="12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𝑁𝑜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039359"/>
                <a:ext cx="8382000" cy="663515"/>
              </a:xfrm>
              <a:prstGeom prst="rect">
                <a:avLst/>
              </a:prstGeom>
              <a:blipFill>
                <a:blip r:embed="rId6"/>
                <a:stretch>
                  <a:fillRect b="-2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170588" y="1780795"/>
            <a:ext cx="369794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The weather dataset describes the weather conditions for playing a game of golf. Given the weather conditions, each row classifies the conditions as fit (“Yes”) or unfit (“No”) for playing golf.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96011" y="3840964"/>
            <a:ext cx="17235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Classify a new day: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37964" y="5949162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Naïve Bayes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37964" y="6253917"/>
            <a:ext cx="1279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Complete Bayes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2137964" y="5339915"/>
            <a:ext cx="224237" cy="5814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</p:cNvCxnSpPr>
          <p:nvPr/>
        </p:nvCxnSpPr>
        <p:spPr>
          <a:xfrm flipV="1">
            <a:off x="3417481" y="6087668"/>
            <a:ext cx="1171899" cy="30474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2500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5444</TotalTime>
  <Words>2261</Words>
  <Application>Microsoft Office PowerPoint</Application>
  <PresentationFormat>Widescreen</PresentationFormat>
  <Paragraphs>249</Paragraphs>
  <Slides>29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 Math</vt:lpstr>
      <vt:lpstr>Century Gothic</vt:lpstr>
      <vt:lpstr>Wingdings 3</vt:lpstr>
      <vt:lpstr>Wisp</vt:lpstr>
      <vt:lpstr>CSDA 5430 Predictive Analytics</vt:lpstr>
      <vt:lpstr>Introduction</vt:lpstr>
      <vt:lpstr>Overview</vt:lpstr>
      <vt:lpstr>Assumptions</vt:lpstr>
      <vt:lpstr>Joint Probability</vt:lpstr>
      <vt:lpstr>Conditional Probability</vt:lpstr>
      <vt:lpstr>Conditional Probability</vt:lpstr>
      <vt:lpstr>Bayes Formula</vt:lpstr>
      <vt:lpstr>Example: Play Golf</vt:lpstr>
      <vt:lpstr>Example: Play Golf</vt:lpstr>
      <vt:lpstr>Example: Play Golf</vt:lpstr>
      <vt:lpstr>The Laplace Estimator</vt:lpstr>
      <vt:lpstr>The Laplace Estimator</vt:lpstr>
      <vt:lpstr>Case Study: Head and Neck Cancer Medication</vt:lpstr>
      <vt:lpstr>Collecting Data</vt:lpstr>
      <vt:lpstr>Collecting Data</vt:lpstr>
      <vt:lpstr>Exploring and Preparing the Data</vt:lpstr>
      <vt:lpstr>Data Preparation - Processing Text Data for Analysis</vt:lpstr>
      <vt:lpstr>Data Preparation - Processing Text Data for Analysis</vt:lpstr>
      <vt:lpstr>Data Preparation - Creating Training and Test Datasets</vt:lpstr>
      <vt:lpstr>Data Preparation - Creating Training and Test Datasets</vt:lpstr>
      <vt:lpstr>Visualizing Text Data - Word Clouds</vt:lpstr>
      <vt:lpstr>Data Preparation - Creating Indicator Features for Frequent Words</vt:lpstr>
      <vt:lpstr>Training a Model on the Data</vt:lpstr>
      <vt:lpstr>Training a Model on the Data</vt:lpstr>
      <vt:lpstr>Evaluating Model Performance</vt:lpstr>
      <vt:lpstr>Improving Model Performance</vt:lpstr>
      <vt:lpstr>Improving Model Performance</vt:lpstr>
      <vt:lpstr>Advantages and Shortcomings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06</dc:title>
  <dc:creator>Jiangping Wang</dc:creator>
  <cp:lastModifiedBy>Jiangping Wang</cp:lastModifiedBy>
  <cp:revision>285</cp:revision>
  <dcterms:created xsi:type="dcterms:W3CDTF">2021-06-06T13:08:34Z</dcterms:created>
  <dcterms:modified xsi:type="dcterms:W3CDTF">2024-01-30T00:00:05Z</dcterms:modified>
</cp:coreProperties>
</file>