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notesMasterIdLst>
    <p:notesMasterId r:id="rId43"/>
  </p:notesMasterIdLst>
  <p:sldIdLst>
    <p:sldId id="256" r:id="rId2"/>
    <p:sldId id="281" r:id="rId3"/>
    <p:sldId id="257" r:id="rId4"/>
    <p:sldId id="258" r:id="rId5"/>
    <p:sldId id="361" r:id="rId6"/>
    <p:sldId id="307" r:id="rId7"/>
    <p:sldId id="308" r:id="rId8"/>
    <p:sldId id="309" r:id="rId9"/>
    <p:sldId id="336" r:id="rId10"/>
    <p:sldId id="277" r:id="rId11"/>
    <p:sldId id="297" r:id="rId12"/>
    <p:sldId id="298" r:id="rId13"/>
    <p:sldId id="366" r:id="rId14"/>
    <p:sldId id="286" r:id="rId15"/>
    <p:sldId id="367" r:id="rId16"/>
    <p:sldId id="338" r:id="rId17"/>
    <p:sldId id="283" r:id="rId18"/>
    <p:sldId id="282" r:id="rId19"/>
    <p:sldId id="279" r:id="rId20"/>
    <p:sldId id="280" r:id="rId21"/>
    <p:sldId id="360" r:id="rId22"/>
    <p:sldId id="314" r:id="rId23"/>
    <p:sldId id="315" r:id="rId24"/>
    <p:sldId id="337" r:id="rId25"/>
    <p:sldId id="316" r:id="rId26"/>
    <p:sldId id="317" r:id="rId27"/>
    <p:sldId id="322" r:id="rId28"/>
    <p:sldId id="323" r:id="rId29"/>
    <p:sldId id="369" r:id="rId30"/>
    <p:sldId id="339" r:id="rId31"/>
    <p:sldId id="358" r:id="rId32"/>
    <p:sldId id="340" r:id="rId33"/>
    <p:sldId id="359" r:id="rId34"/>
    <p:sldId id="341" r:id="rId35"/>
    <p:sldId id="342" r:id="rId36"/>
    <p:sldId id="343" r:id="rId37"/>
    <p:sldId id="347" r:id="rId38"/>
    <p:sldId id="344" r:id="rId39"/>
    <p:sldId id="346" r:id="rId40"/>
    <p:sldId id="370" r:id="rId41"/>
    <p:sldId id="37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outlineViewPr>
    <p:cViewPr>
      <p:scale>
        <a:sx n="33" d="100"/>
        <a:sy n="33" d="100"/>
      </p:scale>
      <p:origin x="0" y="-99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D8B2-5347-43B4-A2A0-4AA40B083EE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C839-2077-4BEE-8219-CB19091B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https://www.socr.umich.edu/people/dinov/courses/DSPA_notes/10_ML_NN_SVM_Class.html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bank.df</a:t>
            </a:r>
            <a:r>
              <a:rPr lang="en-US" dirty="0"/>
              <a:t> &lt;- read.csv("UniversalBank.csv")</a:t>
            </a:r>
          </a:p>
          <a:p>
            <a:r>
              <a:rPr lang="en-US" dirty="0" err="1"/>
              <a:t>bank.df</a:t>
            </a:r>
            <a:r>
              <a:rPr lang="en-US" dirty="0"/>
              <a:t> &lt;- </a:t>
            </a:r>
            <a:r>
              <a:rPr lang="en-US" dirty="0" err="1"/>
              <a:t>bank.df</a:t>
            </a:r>
            <a:r>
              <a:rPr lang="en-US" dirty="0"/>
              <a:t>[ , -c(1, 5)]  # Drop ID and zip code columns.</a:t>
            </a:r>
          </a:p>
          <a:p>
            <a:r>
              <a:rPr lang="en-US" dirty="0" err="1"/>
              <a:t>bank.df$Education</a:t>
            </a:r>
            <a:r>
              <a:rPr lang="en-US" dirty="0"/>
              <a:t> &lt;- factor(</a:t>
            </a:r>
            <a:r>
              <a:rPr lang="en-US" dirty="0" err="1"/>
              <a:t>bank.df$Education</a:t>
            </a:r>
            <a:r>
              <a:rPr lang="en-US" dirty="0"/>
              <a:t>, levels = c(1, 2, 3), </a:t>
            </a:r>
          </a:p>
          <a:p>
            <a:r>
              <a:rPr lang="en-US" dirty="0"/>
              <a:t>                            labels = c("Undergrad", "Graduate", "Advanced/Professional"))</a:t>
            </a:r>
          </a:p>
          <a:p>
            <a:r>
              <a:rPr lang="en-US" dirty="0" err="1"/>
              <a:t>set.seed</a:t>
            </a:r>
            <a:r>
              <a:rPr lang="en-US" dirty="0"/>
              <a:t>(2)</a:t>
            </a:r>
          </a:p>
          <a:p>
            <a:r>
              <a:rPr lang="en-US" dirty="0" err="1"/>
              <a:t>train.index</a:t>
            </a:r>
            <a:r>
              <a:rPr lang="en-US" dirty="0"/>
              <a:t> &lt;- sample(c(1:dim(</a:t>
            </a:r>
            <a:r>
              <a:rPr lang="en-US" dirty="0" err="1"/>
              <a:t>bank.df</a:t>
            </a:r>
            <a:r>
              <a:rPr lang="en-US" dirty="0"/>
              <a:t>)[1]), dim(</a:t>
            </a:r>
            <a:r>
              <a:rPr lang="en-US" dirty="0" err="1"/>
              <a:t>bank.df</a:t>
            </a:r>
            <a:r>
              <a:rPr lang="en-US" dirty="0"/>
              <a:t>)[1]*0.6)  </a:t>
            </a:r>
          </a:p>
          <a:p>
            <a:r>
              <a:rPr lang="en-US" dirty="0" err="1"/>
              <a:t>train.df</a:t>
            </a:r>
            <a:r>
              <a:rPr lang="en-US" dirty="0"/>
              <a:t> &lt;- </a:t>
            </a:r>
            <a:r>
              <a:rPr lang="en-US" dirty="0" err="1"/>
              <a:t>bank.df</a:t>
            </a:r>
            <a:r>
              <a:rPr lang="en-US" dirty="0"/>
              <a:t>[</a:t>
            </a:r>
            <a:r>
              <a:rPr lang="en-US" dirty="0" err="1"/>
              <a:t>train.index</a:t>
            </a:r>
            <a:r>
              <a:rPr lang="en-US" dirty="0"/>
              <a:t>, ]</a:t>
            </a:r>
          </a:p>
          <a:p>
            <a:r>
              <a:rPr lang="en-US" dirty="0" err="1"/>
              <a:t>test.df</a:t>
            </a:r>
            <a:r>
              <a:rPr lang="en-US" dirty="0"/>
              <a:t> &lt;- </a:t>
            </a:r>
            <a:r>
              <a:rPr lang="en-US" dirty="0" err="1"/>
              <a:t>bank.df</a:t>
            </a:r>
            <a:r>
              <a:rPr lang="en-US" dirty="0"/>
              <a:t>[-</a:t>
            </a:r>
            <a:r>
              <a:rPr lang="en-US" dirty="0" err="1"/>
              <a:t>train.index</a:t>
            </a:r>
            <a:r>
              <a:rPr lang="en-US" dirty="0"/>
              <a:t>, ]</a:t>
            </a:r>
          </a:p>
          <a:p>
            <a:r>
              <a:rPr lang="en-US" dirty="0"/>
              <a:t>plot(</a:t>
            </a:r>
            <a:r>
              <a:rPr lang="en-US" dirty="0" err="1"/>
              <a:t>train.df$Personal.Loan~train.df$Income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logit.reg &lt;- 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Personal.Loan</a:t>
            </a:r>
            <a:r>
              <a:rPr lang="en-US" dirty="0"/>
              <a:t> ~ Income, data = </a:t>
            </a:r>
            <a:r>
              <a:rPr lang="en-US" dirty="0" err="1"/>
              <a:t>train.df</a:t>
            </a:r>
            <a:r>
              <a:rPr lang="en-US" dirty="0"/>
              <a:t>, family = "binomial") </a:t>
            </a:r>
          </a:p>
          <a:p>
            <a:r>
              <a:rPr lang="en-US" dirty="0"/>
              <a:t>summary(logit.reg)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&lt;- </a:t>
            </a:r>
            <a:r>
              <a:rPr lang="en-US" dirty="0" err="1"/>
              <a:t>logit.reg$fitted.values</a:t>
            </a:r>
            <a:endParaRPr lang="en-US" dirty="0"/>
          </a:p>
          <a:p>
            <a:r>
              <a:rPr lang="en-US" dirty="0"/>
              <a:t>#par(mfrow=c(3,1))</a:t>
            </a:r>
          </a:p>
          <a:p>
            <a:r>
              <a:rPr lang="en-US" dirty="0"/>
              <a:t>plot(</a:t>
            </a:r>
            <a:r>
              <a:rPr lang="en-US" dirty="0" err="1"/>
              <a:t>logit.reg$data$Income</a:t>
            </a:r>
            <a:r>
              <a:rPr lang="en-US" dirty="0"/>
              <a:t>, p)</a:t>
            </a:r>
          </a:p>
          <a:p>
            <a:r>
              <a:rPr lang="en-US" dirty="0"/>
              <a:t>plot(</a:t>
            </a:r>
            <a:r>
              <a:rPr lang="en-US" dirty="0" err="1"/>
              <a:t>logit.reg$data$Income</a:t>
            </a:r>
            <a:r>
              <a:rPr lang="en-US" dirty="0"/>
              <a:t>, p/(1-p))</a:t>
            </a:r>
          </a:p>
          <a:p>
            <a:r>
              <a:rPr lang="en-US" dirty="0"/>
              <a:t>plot(</a:t>
            </a:r>
            <a:r>
              <a:rPr lang="en-US" dirty="0" err="1"/>
              <a:t>logit.reg$data$Income</a:t>
            </a:r>
            <a:r>
              <a:rPr lang="en-US" dirty="0"/>
              <a:t>, log(p/(1-p)))</a:t>
            </a:r>
          </a:p>
          <a:p>
            <a:endParaRPr lang="en-US" dirty="0"/>
          </a:p>
          <a:p>
            <a:r>
              <a:rPr lang="en-US" dirty="0" err="1"/>
              <a:t>logit.reg.pred</a:t>
            </a:r>
            <a:r>
              <a:rPr lang="en-US" dirty="0"/>
              <a:t> &lt;- predict(logit.reg, </a:t>
            </a:r>
            <a:r>
              <a:rPr lang="en-US" dirty="0" err="1"/>
              <a:t>test.df</a:t>
            </a:r>
            <a:r>
              <a:rPr lang="en-US" dirty="0"/>
              <a:t>, type = "response")</a:t>
            </a:r>
          </a:p>
          <a:p>
            <a:r>
              <a:rPr lang="en-US" dirty="0" err="1"/>
              <a:t>data.frame</a:t>
            </a:r>
            <a:r>
              <a:rPr lang="en-US" dirty="0"/>
              <a:t>(income = </a:t>
            </a:r>
            <a:r>
              <a:rPr lang="en-US" dirty="0" err="1"/>
              <a:t>test.df$Income</a:t>
            </a:r>
            <a:r>
              <a:rPr lang="en-US" dirty="0"/>
              <a:t>[1:10],</a:t>
            </a:r>
          </a:p>
          <a:p>
            <a:r>
              <a:rPr lang="en-US" dirty="0"/>
              <a:t>           actual = </a:t>
            </a:r>
            <a:r>
              <a:rPr lang="en-US" dirty="0" err="1"/>
              <a:t>test.df$Personal.Loan</a:t>
            </a:r>
            <a:r>
              <a:rPr lang="en-US" dirty="0"/>
              <a:t>[1:10], </a:t>
            </a:r>
          </a:p>
          <a:p>
            <a:r>
              <a:rPr lang="en-US" dirty="0"/>
              <a:t>           predicted = </a:t>
            </a:r>
            <a:r>
              <a:rPr lang="en-US" dirty="0" err="1"/>
              <a:t>logit.reg.pred</a:t>
            </a:r>
            <a:r>
              <a:rPr lang="en-US" dirty="0"/>
              <a:t>[1:10], </a:t>
            </a:r>
          </a:p>
          <a:p>
            <a:r>
              <a:rPr lang="en-US" dirty="0"/>
              <a:t>           classification =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logit.reg.pred</a:t>
            </a:r>
            <a:r>
              <a:rPr lang="en-US" dirty="0"/>
              <a:t>[1:10] &gt; 0.5, 1, 0))</a:t>
            </a:r>
          </a:p>
          <a:p>
            <a:endParaRPr lang="en-US" dirty="0"/>
          </a:p>
          <a:p>
            <a:r>
              <a:rPr lang="en-US" dirty="0"/>
              <a:t>library(caret)</a:t>
            </a:r>
          </a:p>
          <a:p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logit.reg.pred</a:t>
            </a:r>
            <a:r>
              <a:rPr lang="en-US" dirty="0"/>
              <a:t> &gt; 0.5, 1, 0), levels = c(1,0)), factor(</a:t>
            </a:r>
            <a:r>
              <a:rPr lang="en-US" dirty="0" err="1"/>
              <a:t>test.df$Personal.Loan</a:t>
            </a:r>
            <a:r>
              <a:rPr lang="en-US" dirty="0"/>
              <a:t>, levels = c(1,0)))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a logistic activation function, neural networks perform best when the predictors and outcome variable are on a scale of [0,1]. For this reason, all variables should be scaled to a [0,1] interval before entering them into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Hidden layer</a:t>
            </a:r>
          </a:p>
          <a:p>
            <a:r>
              <a:rPr lang="en-US" dirty="0"/>
              <a:t>N3 = 1/(1+e^(-(-0.3+0.05*0.2+0.01*0.9))) = 0.43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N4 = 1/(1+e^(-(0.02+(-0.01)*0.2+0.03*0.9))) = 0.51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N5 = 1/(1+e^(-(0.05+0.2*0.2+(-0.01)*0.9))) = 0.52</a:t>
            </a:r>
          </a:p>
          <a:p>
            <a:r>
              <a:rPr lang="en-US" dirty="0"/>
              <a:t>Output layer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N6 = 1/(1+e^(-(-0.04+(-0.02)*0.43+(-0.03)*0.51+(-0.02)*0.52))) = 0.481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N7 = 1/(1+e^(-(-0.015+0.01*0.43+0.05*0.51+0.015*0.52))) = 0.506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3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two output nodes</a:t>
            </a:r>
          </a:p>
          <a:p>
            <a:r>
              <a:rPr lang="en-US" dirty="0"/>
              <a:t>library(</a:t>
            </a:r>
            <a:r>
              <a:rPr lang="en-US" dirty="0" err="1"/>
              <a:t>neuralnet</a:t>
            </a:r>
            <a:r>
              <a:rPr lang="en-US" dirty="0"/>
              <a:t>)</a:t>
            </a:r>
          </a:p>
          <a:p>
            <a:r>
              <a:rPr lang="en-US" dirty="0"/>
              <a:t>df &lt;- read.csv("tinydata.csv")</a:t>
            </a:r>
          </a:p>
          <a:p>
            <a:r>
              <a:rPr lang="en-US" dirty="0" err="1"/>
              <a:t>df$Like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df$Acceptance</a:t>
            </a:r>
            <a:r>
              <a:rPr lang="en-US" dirty="0"/>
              <a:t>=="like", 1, 0)</a:t>
            </a:r>
          </a:p>
          <a:p>
            <a:r>
              <a:rPr lang="en-US" dirty="0" err="1"/>
              <a:t>df$Dislike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df$Acceptance</a:t>
            </a:r>
            <a:r>
              <a:rPr lang="en-US" dirty="0"/>
              <a:t>=="dislike", 1, 0)</a:t>
            </a:r>
          </a:p>
          <a:p>
            <a:r>
              <a:rPr lang="en-US" dirty="0" err="1"/>
              <a:t>set.seed</a:t>
            </a:r>
            <a:r>
              <a:rPr lang="en-US" dirty="0"/>
              <a:t>(1)</a:t>
            </a:r>
          </a:p>
          <a:p>
            <a:r>
              <a:rPr lang="en-US" dirty="0" err="1"/>
              <a:t>nn</a:t>
            </a:r>
            <a:r>
              <a:rPr lang="en-US" dirty="0"/>
              <a:t> &lt;- </a:t>
            </a:r>
            <a:r>
              <a:rPr lang="en-US" dirty="0" err="1"/>
              <a:t>neuralnet</a:t>
            </a:r>
            <a:r>
              <a:rPr lang="en-US" dirty="0"/>
              <a:t>(Like + Dislike ~ Salt + Fat, data = df, </a:t>
            </a:r>
            <a:r>
              <a:rPr lang="en-US" dirty="0" err="1"/>
              <a:t>linear.output</a:t>
            </a:r>
            <a:r>
              <a:rPr lang="en-US" dirty="0"/>
              <a:t> = F, hidden = 3)</a:t>
            </a:r>
          </a:p>
          <a:p>
            <a:r>
              <a:rPr lang="en-US" dirty="0"/>
              <a:t># display weights</a:t>
            </a:r>
          </a:p>
          <a:p>
            <a:r>
              <a:rPr lang="en-US" dirty="0" err="1"/>
              <a:t>nn$weights</a:t>
            </a:r>
            <a:endParaRPr lang="en-US" dirty="0"/>
          </a:p>
          <a:p>
            <a:r>
              <a:rPr lang="en-US" dirty="0"/>
              <a:t># display predictions</a:t>
            </a:r>
          </a:p>
          <a:p>
            <a:r>
              <a:rPr lang="en-US" dirty="0"/>
              <a:t>prediction(</a:t>
            </a:r>
            <a:r>
              <a:rPr lang="en-US" dirty="0" err="1"/>
              <a:t>nn</a:t>
            </a:r>
            <a:r>
              <a:rPr lang="en-US" dirty="0"/>
              <a:t>)</a:t>
            </a:r>
          </a:p>
          <a:p>
            <a:r>
              <a:rPr lang="en-US" dirty="0"/>
              <a:t># plot network</a:t>
            </a:r>
          </a:p>
          <a:p>
            <a:r>
              <a:rPr lang="en-US" dirty="0"/>
              <a:t>plot(</a:t>
            </a:r>
            <a:r>
              <a:rPr lang="en-US" dirty="0" err="1"/>
              <a:t>nn</a:t>
            </a:r>
            <a:r>
              <a:rPr lang="en-US" dirty="0"/>
              <a:t>, rep="best")</a:t>
            </a:r>
          </a:p>
          <a:p>
            <a:endParaRPr lang="en-US" dirty="0"/>
          </a:p>
          <a:p>
            <a:r>
              <a:rPr lang="en-US" dirty="0"/>
              <a:t>library(caret)</a:t>
            </a:r>
          </a:p>
          <a:p>
            <a:r>
              <a:rPr lang="en-US" dirty="0"/>
              <a:t>predict &lt;- compute(</a:t>
            </a:r>
            <a:r>
              <a:rPr lang="en-US" dirty="0" err="1"/>
              <a:t>nn</a:t>
            </a:r>
            <a:r>
              <a:rPr lang="en-US" dirty="0"/>
              <a:t>,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df$Salt</a:t>
            </a:r>
            <a:r>
              <a:rPr lang="en-US" dirty="0"/>
              <a:t>, </a:t>
            </a:r>
            <a:r>
              <a:rPr lang="en-US" dirty="0" err="1"/>
              <a:t>df$Fat</a:t>
            </a:r>
            <a:r>
              <a:rPr lang="en-US" dirty="0"/>
              <a:t>))</a:t>
            </a:r>
          </a:p>
          <a:p>
            <a:r>
              <a:rPr lang="en-US" dirty="0" err="1"/>
              <a:t>predicted.class</a:t>
            </a:r>
            <a:r>
              <a:rPr lang="en-US" dirty="0"/>
              <a:t>=apply(predict$net.result,1,which.max)-1</a:t>
            </a:r>
          </a:p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predicted.class</a:t>
            </a:r>
            <a:r>
              <a:rPr lang="en-US" dirty="0"/>
              <a:t>=="1", "dislike", "like")),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df$Acceptance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alternatively, use predict(), instead of compute()</a:t>
            </a:r>
          </a:p>
          <a:p>
            <a:r>
              <a:rPr lang="en-US" dirty="0"/>
              <a:t>predict &lt;- predict(</a:t>
            </a:r>
            <a:r>
              <a:rPr lang="en-US" dirty="0" err="1"/>
              <a:t>nn</a:t>
            </a:r>
            <a:r>
              <a:rPr lang="en-US" dirty="0"/>
              <a:t>,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df$Salt</a:t>
            </a:r>
            <a:r>
              <a:rPr lang="en-US" dirty="0"/>
              <a:t>, </a:t>
            </a:r>
            <a:r>
              <a:rPr lang="en-US" dirty="0" err="1"/>
              <a:t>df$Fat</a:t>
            </a:r>
            <a:r>
              <a:rPr lang="en-US" dirty="0"/>
              <a:t>))</a:t>
            </a:r>
          </a:p>
          <a:p>
            <a:r>
              <a:rPr lang="en-US" dirty="0" err="1"/>
              <a:t>predicted.class</a:t>
            </a:r>
            <a:r>
              <a:rPr lang="en-US" dirty="0"/>
              <a:t>=apply(predict,1,which.max)-1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5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one output node</a:t>
            </a:r>
          </a:p>
          <a:p>
            <a:r>
              <a:rPr lang="en-US" dirty="0"/>
              <a:t>library(</a:t>
            </a:r>
            <a:r>
              <a:rPr lang="en-US" dirty="0" err="1"/>
              <a:t>neuralnet</a:t>
            </a:r>
            <a:r>
              <a:rPr lang="en-US" dirty="0"/>
              <a:t>)</a:t>
            </a:r>
          </a:p>
          <a:p>
            <a:r>
              <a:rPr lang="en-US" dirty="0"/>
              <a:t>df &lt;- read.csv("tinydata.csv")</a:t>
            </a:r>
          </a:p>
          <a:p>
            <a:r>
              <a:rPr lang="en-US" dirty="0" err="1"/>
              <a:t>df$Acceptance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df$Acceptance</a:t>
            </a:r>
            <a:r>
              <a:rPr lang="en-US" dirty="0"/>
              <a:t>=="like", 1, 0)</a:t>
            </a:r>
          </a:p>
          <a:p>
            <a:r>
              <a:rPr lang="en-US" dirty="0" err="1"/>
              <a:t>set.seed</a:t>
            </a:r>
            <a:r>
              <a:rPr lang="en-US" dirty="0"/>
              <a:t>(1)</a:t>
            </a:r>
          </a:p>
          <a:p>
            <a:r>
              <a:rPr lang="en-US" dirty="0" err="1"/>
              <a:t>nn</a:t>
            </a:r>
            <a:r>
              <a:rPr lang="en-US" dirty="0"/>
              <a:t> &lt;- </a:t>
            </a:r>
            <a:r>
              <a:rPr lang="en-US" dirty="0" err="1"/>
              <a:t>neuralnet</a:t>
            </a:r>
            <a:r>
              <a:rPr lang="en-US" dirty="0"/>
              <a:t>(Acceptance ~ Salt + Fat, data = df, </a:t>
            </a:r>
            <a:r>
              <a:rPr lang="en-US" dirty="0" err="1"/>
              <a:t>linear.output</a:t>
            </a:r>
            <a:r>
              <a:rPr lang="en-US" dirty="0"/>
              <a:t> = F, hidden = 3)</a:t>
            </a:r>
          </a:p>
          <a:p>
            <a:r>
              <a:rPr lang="en-US" dirty="0"/>
              <a:t># display weights</a:t>
            </a:r>
          </a:p>
          <a:p>
            <a:r>
              <a:rPr lang="en-US" dirty="0" err="1"/>
              <a:t>nn$weights</a:t>
            </a:r>
            <a:endParaRPr lang="en-US" dirty="0"/>
          </a:p>
          <a:p>
            <a:r>
              <a:rPr lang="en-US" dirty="0"/>
              <a:t># display predictions</a:t>
            </a:r>
          </a:p>
          <a:p>
            <a:r>
              <a:rPr lang="en-US" dirty="0"/>
              <a:t>prediction(</a:t>
            </a:r>
            <a:r>
              <a:rPr lang="en-US" dirty="0" err="1"/>
              <a:t>nn</a:t>
            </a:r>
            <a:r>
              <a:rPr lang="en-US" dirty="0"/>
              <a:t>)</a:t>
            </a:r>
          </a:p>
          <a:p>
            <a:r>
              <a:rPr lang="en-US" dirty="0"/>
              <a:t># plot network</a:t>
            </a:r>
          </a:p>
          <a:p>
            <a:r>
              <a:rPr lang="en-US" dirty="0"/>
              <a:t>plot(</a:t>
            </a:r>
            <a:r>
              <a:rPr lang="en-US" dirty="0" err="1"/>
              <a:t>nn</a:t>
            </a:r>
            <a:r>
              <a:rPr lang="en-US" dirty="0"/>
              <a:t>, rep="best")</a:t>
            </a:r>
          </a:p>
          <a:p>
            <a:endParaRPr lang="en-US" dirty="0"/>
          </a:p>
          <a:p>
            <a:r>
              <a:rPr lang="en-US" dirty="0"/>
              <a:t>library(caret)</a:t>
            </a:r>
          </a:p>
          <a:p>
            <a:r>
              <a:rPr lang="en-US" dirty="0"/>
              <a:t>predict &lt;- compute(</a:t>
            </a:r>
            <a:r>
              <a:rPr lang="en-US" dirty="0" err="1"/>
              <a:t>nn</a:t>
            </a:r>
            <a:r>
              <a:rPr lang="en-US" dirty="0"/>
              <a:t>,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df$Salt</a:t>
            </a:r>
            <a:r>
              <a:rPr lang="en-US" dirty="0"/>
              <a:t>, </a:t>
            </a:r>
            <a:r>
              <a:rPr lang="en-US" dirty="0" err="1"/>
              <a:t>df$Fat</a:t>
            </a:r>
            <a:r>
              <a:rPr lang="en-US" dirty="0"/>
              <a:t>))</a:t>
            </a:r>
          </a:p>
          <a:p>
            <a:r>
              <a:rPr lang="en-US" dirty="0"/>
              <a:t>predict</a:t>
            </a:r>
          </a:p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predict$net.result</a:t>
            </a:r>
            <a:r>
              <a:rPr lang="en-US" dirty="0"/>
              <a:t>&gt;0.5, 1, 0)),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df$Acceptance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Unemployment: The Google Unemployment Index tracks queries related to "unemployment, social, social security, unemployment benefits" and so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Rental: The Google Rental Index tracks queries related to "rent, apartments, for rent, rentals",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RealEstate</a:t>
            </a:r>
            <a:r>
              <a:rPr lang="en-US" dirty="0"/>
              <a:t>: The Google Real Estate Index tracks queries related to "real estate, mortgage, rent, apartments" and so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Mortgage: The Google Mortgage Index tracks queries related to "mortgage, calculator, mortgage calculator, mortgage rates".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Jobs: The Google Jobs Index tracks queries related to "jobs, city, job, resume, career, monster" and so forth.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Investing: The Google Investing Index tracks queries related to "stock, finance, </a:t>
            </a:r>
            <a:r>
              <a:rPr lang="en-US" dirty="0" err="1"/>
              <a:t>captial</a:t>
            </a:r>
            <a:r>
              <a:rPr lang="en-US" dirty="0"/>
              <a:t>, yahoo finance, stocks",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DJI_Index</a:t>
            </a:r>
            <a:r>
              <a:rPr lang="en-US" dirty="0"/>
              <a:t>: The Dow Jones Industrial (DJI) index. These data are interpolated from 5 records per week (Dow Jones stocks are traded on week-days only) to 7 days per week to match the constant 7-day records of the Google-Trends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StdDJI</a:t>
            </a:r>
            <a:r>
              <a:rPr lang="en-US" dirty="0"/>
              <a:t>: The standardized-DJI Index computed by: </a:t>
            </a:r>
            <a:r>
              <a:rPr lang="en-US" dirty="0" err="1"/>
              <a:t>StdDJI</a:t>
            </a:r>
            <a:r>
              <a:rPr lang="en-US" dirty="0"/>
              <a:t> = 3+(DJI-mean)/</a:t>
            </a:r>
            <a:r>
              <a:rPr lang="en-US" dirty="0" err="1"/>
              <a:t>sd</a:t>
            </a:r>
            <a:r>
              <a:rPr lang="en-US" dirty="0"/>
              <a:t>, where m= approximate mean and </a:t>
            </a:r>
            <a:r>
              <a:rPr lang="en-US" dirty="0" err="1"/>
              <a:t>sd</a:t>
            </a:r>
            <a:r>
              <a:rPr lang="en-US" dirty="0"/>
              <a:t>= standard-deviation of the DJI for the period (2008-2009).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scale the results back to the original units of outcome variable</a:t>
            </a:r>
          </a:p>
          <a:p>
            <a:r>
              <a:rPr lang="en-US" dirty="0"/>
              <a:t># normalize: norm = (data-min)/(max-min)</a:t>
            </a:r>
          </a:p>
          <a:p>
            <a:r>
              <a:rPr lang="en-US" dirty="0"/>
              <a:t># unnormalize: data = norm*(max-min)+min</a:t>
            </a:r>
          </a:p>
          <a:p>
            <a:r>
              <a:rPr lang="en-US" dirty="0"/>
              <a:t>unnormalize &lt;- function(x, </a:t>
            </a:r>
            <a:r>
              <a:rPr lang="en-US" dirty="0" err="1"/>
              <a:t>minv</a:t>
            </a:r>
            <a:r>
              <a:rPr lang="en-US" dirty="0"/>
              <a:t>, </a:t>
            </a:r>
            <a:r>
              <a:rPr lang="en-US" dirty="0" err="1"/>
              <a:t>maxv</a:t>
            </a:r>
            <a:r>
              <a:rPr lang="en-US" dirty="0"/>
              <a:t>) {</a:t>
            </a:r>
          </a:p>
          <a:p>
            <a:r>
              <a:rPr lang="en-US" dirty="0"/>
              <a:t>  return( x * (</a:t>
            </a:r>
            <a:r>
              <a:rPr lang="en-US" dirty="0" err="1"/>
              <a:t>maxv</a:t>
            </a:r>
            <a:r>
              <a:rPr lang="en-US" dirty="0"/>
              <a:t> - </a:t>
            </a:r>
            <a:r>
              <a:rPr lang="en-US" dirty="0" err="1"/>
              <a:t>minv</a:t>
            </a:r>
            <a:r>
              <a:rPr lang="en-US" dirty="0"/>
              <a:t>) + </a:t>
            </a:r>
            <a:r>
              <a:rPr lang="en-US" dirty="0" err="1"/>
              <a:t>minv</a:t>
            </a:r>
            <a:r>
              <a:rPr lang="en-US" dirty="0"/>
              <a:t> 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 unnormalize </a:t>
            </a:r>
            <a:r>
              <a:rPr lang="en-US" dirty="0" err="1"/>
              <a:t>google$RealEstate</a:t>
            </a:r>
            <a:r>
              <a:rPr lang="en-US" dirty="0"/>
              <a:t> </a:t>
            </a:r>
          </a:p>
          <a:p>
            <a:r>
              <a:rPr lang="en-US" dirty="0" err="1"/>
              <a:t>unnorm_RealEstate</a:t>
            </a:r>
            <a:r>
              <a:rPr lang="en-US" dirty="0"/>
              <a:t>&lt;-unnormalize(</a:t>
            </a:r>
            <a:r>
              <a:rPr lang="en-US" dirty="0" err="1"/>
              <a:t>pred_results</a:t>
            </a:r>
            <a:r>
              <a:rPr lang="en-US" dirty="0"/>
              <a:t>, min(</a:t>
            </a:r>
            <a:r>
              <a:rPr lang="en-US" dirty="0" err="1"/>
              <a:t>google$RealEstate</a:t>
            </a:r>
            <a:r>
              <a:rPr lang="en-US" dirty="0"/>
              <a:t>), max(</a:t>
            </a:r>
            <a:r>
              <a:rPr lang="en-US" dirty="0" err="1"/>
              <a:t>google$RealEstate</a:t>
            </a:r>
            <a:r>
              <a:rPr lang="en-US" dirty="0"/>
              <a:t>))</a:t>
            </a:r>
          </a:p>
          <a:p>
            <a:r>
              <a:rPr lang="en-US" dirty="0"/>
              <a:t># correlation between normalized numbers</a:t>
            </a:r>
          </a:p>
          <a:p>
            <a:r>
              <a:rPr lang="en-US" dirty="0"/>
              <a:t>#cor(pred_results, </a:t>
            </a:r>
            <a:r>
              <a:rPr lang="en-US" dirty="0" err="1"/>
              <a:t>google_test$RealEstate</a:t>
            </a:r>
            <a:r>
              <a:rPr lang="en-US" dirty="0"/>
              <a:t>)</a:t>
            </a:r>
          </a:p>
          <a:p>
            <a:r>
              <a:rPr lang="en-US" dirty="0"/>
              <a:t># correlation between unnormalized numbers</a:t>
            </a:r>
          </a:p>
          <a:p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unnorm_RealEstate</a:t>
            </a:r>
            <a:r>
              <a:rPr lang="en-US" dirty="0"/>
              <a:t>, </a:t>
            </a:r>
            <a:r>
              <a:rPr lang="en-US" dirty="0" err="1"/>
              <a:t>google$RealEstate</a:t>
            </a:r>
            <a:r>
              <a:rPr lang="en-US" dirty="0"/>
              <a:t>[-sub])</a:t>
            </a:r>
          </a:p>
          <a:p>
            <a:endParaRPr lang="en-US" dirty="0"/>
          </a:p>
          <a:p>
            <a:r>
              <a:rPr lang="en-US" dirty="0"/>
              <a:t>MAE&lt;-function(</a:t>
            </a:r>
            <a:r>
              <a:rPr lang="en-US" dirty="0" err="1"/>
              <a:t>obs</a:t>
            </a:r>
            <a:r>
              <a:rPr lang="en-US" dirty="0"/>
              <a:t>, pred){</a:t>
            </a:r>
          </a:p>
          <a:p>
            <a:r>
              <a:rPr lang="en-US" dirty="0"/>
              <a:t>  mean(abs(</a:t>
            </a:r>
            <a:r>
              <a:rPr lang="en-US" dirty="0" err="1"/>
              <a:t>obs</a:t>
            </a:r>
            <a:r>
              <a:rPr lang="en-US" dirty="0"/>
              <a:t>-pred))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 MAE between normalized numbers</a:t>
            </a:r>
          </a:p>
          <a:p>
            <a:r>
              <a:rPr lang="en-US" dirty="0"/>
              <a:t>#MAE(google_test$RealEstate, </a:t>
            </a:r>
            <a:r>
              <a:rPr lang="en-US" dirty="0" err="1"/>
              <a:t>pred_results</a:t>
            </a:r>
            <a:r>
              <a:rPr lang="en-US" dirty="0"/>
              <a:t>)</a:t>
            </a:r>
          </a:p>
          <a:p>
            <a:r>
              <a:rPr lang="en-US" dirty="0"/>
              <a:t># MAE between unnormalized numbers</a:t>
            </a:r>
          </a:p>
          <a:p>
            <a:r>
              <a:rPr lang="en-US" dirty="0"/>
              <a:t>MAE(</a:t>
            </a:r>
            <a:r>
              <a:rPr lang="en-US" dirty="0" err="1"/>
              <a:t>google$RealEstate</a:t>
            </a:r>
            <a:r>
              <a:rPr lang="en-US" dirty="0"/>
              <a:t>[-sub], </a:t>
            </a:r>
            <a:r>
              <a:rPr lang="en-US" dirty="0" err="1"/>
              <a:t>unnorm_RealEstate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lm</a:t>
            </a:r>
            <a:r>
              <a:rPr lang="en-US" dirty="0"/>
              <a:t> on original data</a:t>
            </a:r>
          </a:p>
          <a:p>
            <a:r>
              <a:rPr lang="en-US" dirty="0" err="1"/>
              <a:t>google_lm</a:t>
            </a:r>
            <a:r>
              <a:rPr lang="en-US" dirty="0"/>
              <a:t>&lt;-</a:t>
            </a:r>
            <a:r>
              <a:rPr lang="en-US" dirty="0" err="1"/>
              <a:t>lm</a:t>
            </a:r>
            <a:r>
              <a:rPr lang="en-US" dirty="0"/>
              <a:t>(RealEstate~Unemployment+Rental+Mortgage+Jobs+Investing+DJI_Index+StdDJI, data=google[sub,])</a:t>
            </a:r>
          </a:p>
          <a:p>
            <a:r>
              <a:rPr lang="en-US" dirty="0" err="1"/>
              <a:t>pred_lm</a:t>
            </a:r>
            <a:r>
              <a:rPr lang="en-US" dirty="0"/>
              <a:t>&lt;-predict(</a:t>
            </a:r>
            <a:r>
              <a:rPr lang="en-US" dirty="0" err="1"/>
              <a:t>google_lm</a:t>
            </a:r>
            <a:r>
              <a:rPr lang="en-US" dirty="0"/>
              <a:t>, google[-sub,])</a:t>
            </a:r>
          </a:p>
          <a:p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pred_lm</a:t>
            </a:r>
            <a:r>
              <a:rPr lang="en-US" dirty="0"/>
              <a:t>, google[-sub,]$</a:t>
            </a:r>
            <a:r>
              <a:rPr lang="en-US" dirty="0" err="1"/>
              <a:t>RealEstate</a:t>
            </a:r>
            <a:r>
              <a:rPr lang="en-US" dirty="0"/>
              <a:t>)</a:t>
            </a:r>
          </a:p>
          <a:p>
            <a:r>
              <a:rPr lang="en-US" dirty="0"/>
              <a:t>MAE(</a:t>
            </a:r>
            <a:r>
              <a:rPr lang="en-US" dirty="0" err="1"/>
              <a:t>google$RealEstate</a:t>
            </a:r>
            <a:r>
              <a:rPr lang="en-US" dirty="0"/>
              <a:t>[-sub], </a:t>
            </a:r>
            <a:r>
              <a:rPr lang="en-US" dirty="0" err="1"/>
              <a:t>pred_lm</a:t>
            </a:r>
            <a:r>
              <a:rPr lang="en-US" dirty="0"/>
              <a:t>)</a:t>
            </a:r>
          </a:p>
          <a:p>
            <a:r>
              <a:rPr lang="en-US" dirty="0"/>
              <a:t>library(forecast)</a:t>
            </a:r>
          </a:p>
          <a:p>
            <a:r>
              <a:rPr lang="en-US" dirty="0"/>
              <a:t>accuracy(</a:t>
            </a:r>
            <a:r>
              <a:rPr lang="en-US" dirty="0" err="1"/>
              <a:t>pred_lm</a:t>
            </a:r>
            <a:r>
              <a:rPr lang="en-US" dirty="0"/>
              <a:t>, google[-sub,]$</a:t>
            </a:r>
            <a:r>
              <a:rPr lang="en-US" dirty="0" err="1"/>
              <a:t>RealEstate</a:t>
            </a:r>
            <a:r>
              <a:rPr lang="en-US" dirty="0"/>
              <a:t>)</a:t>
            </a:r>
          </a:p>
          <a:p>
            <a:r>
              <a:rPr lang="en-US" dirty="0"/>
              <a:t>accuracy(</a:t>
            </a:r>
            <a:r>
              <a:rPr lang="en-US" dirty="0" err="1"/>
              <a:t>google_lm$fitted.values</a:t>
            </a:r>
            <a:r>
              <a:rPr lang="en-US" dirty="0"/>
              <a:t>, google[sub,]$</a:t>
            </a:r>
            <a:r>
              <a:rPr lang="en-US" dirty="0" err="1"/>
              <a:t>RealEstate</a:t>
            </a:r>
            <a:r>
              <a:rPr lang="en-US" dirty="0"/>
              <a:t>)</a:t>
            </a:r>
          </a:p>
          <a:p>
            <a:r>
              <a:rPr lang="en-US" dirty="0"/>
              <a:t># </a:t>
            </a:r>
            <a:r>
              <a:rPr lang="en-US" dirty="0" err="1"/>
              <a:t>nn</a:t>
            </a:r>
            <a:r>
              <a:rPr lang="en-US" dirty="0"/>
              <a:t> prediction</a:t>
            </a:r>
          </a:p>
          <a:p>
            <a:r>
              <a:rPr lang="en-US" dirty="0">
                <a:solidFill>
                  <a:srgbClr val="0000FF"/>
                </a:solidFill>
                <a:effectLst/>
              </a:rPr>
              <a:t>accuracy(</a:t>
            </a:r>
            <a:r>
              <a:rPr lang="en-US" dirty="0" err="1">
                <a:solidFill>
                  <a:srgbClr val="0000FF"/>
                </a:solidFill>
                <a:effectLst/>
              </a:rPr>
              <a:t>unnorm_RealEstate</a:t>
            </a:r>
            <a:r>
              <a:rPr lang="en-US" dirty="0">
                <a:solidFill>
                  <a:srgbClr val="0000FF"/>
                </a:solidFill>
                <a:effectLst/>
              </a:rPr>
              <a:t>[,1], </a:t>
            </a:r>
            <a:r>
              <a:rPr lang="en-US" dirty="0" err="1">
                <a:solidFill>
                  <a:srgbClr val="0000FF"/>
                </a:solidFill>
                <a:effectLst/>
              </a:rPr>
              <a:t>google$RealEstate</a:t>
            </a:r>
            <a:r>
              <a:rPr lang="en-US" dirty="0">
                <a:solidFill>
                  <a:srgbClr val="0000FF"/>
                </a:solidFill>
                <a:effectLst/>
              </a:rPr>
              <a:t>[-sub])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1/(1+e^(-x))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2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dirty="0" err="1"/>
              <a:t>google_class$RealEstate</a:t>
            </a:r>
            <a:r>
              <a:rPr lang="en-US" dirty="0"/>
              <a:t>)</a:t>
            </a:r>
          </a:p>
          <a:p>
            <a:r>
              <a:rPr lang="en-US" dirty="0"/>
              <a:t>quantile(</a:t>
            </a:r>
            <a:r>
              <a:rPr lang="en-US" dirty="0" err="1"/>
              <a:t>google_class$RealEstate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5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5060B"/>
                </a:solidFill>
                <a:effectLst/>
              </a:rPr>
              <a:t># algorithm may not converge</a:t>
            </a:r>
          </a:p>
          <a:p>
            <a:r>
              <a:rPr lang="en-US" dirty="0" err="1">
                <a:solidFill>
                  <a:srgbClr val="C5060B"/>
                </a:solidFill>
                <a:effectLst/>
              </a:rPr>
              <a:t>set.seed</a:t>
            </a:r>
            <a:r>
              <a:rPr lang="en-US" dirty="0">
                <a:solidFill>
                  <a:srgbClr val="C5060B"/>
                </a:solidFill>
                <a:effectLst/>
              </a:rPr>
              <a:t>(1017)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46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(pred(</a:t>
            </a:r>
            <a:r>
              <a:rPr lang="en-US" dirty="0" err="1"/>
              <a:t>nn_single</a:t>
            </a:r>
            <a:r>
              <a:rPr lang="en-US" dirty="0"/>
              <a:t>, </a:t>
            </a:r>
            <a:r>
              <a:rPr lang="en-US" dirty="0" err="1"/>
              <a:t>google_ts</a:t>
            </a:r>
            <a:r>
              <a:rPr lang="en-US" dirty="0"/>
              <a:t>[,c(1:2,4:8)])),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google_ts</a:t>
            </a:r>
            <a:r>
              <a:rPr lang="en-US" dirty="0"/>
              <a:t>[,3]))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1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run neural network with one output node</a:t>
            </a:r>
          </a:p>
          <a:p>
            <a:r>
              <a:rPr lang="en-US" dirty="0" err="1"/>
              <a:t>bank.df</a:t>
            </a:r>
            <a:r>
              <a:rPr lang="en-US" dirty="0"/>
              <a:t> &lt;- read.csv("UniversalBank.csv")</a:t>
            </a:r>
          </a:p>
          <a:p>
            <a:r>
              <a:rPr lang="en-US" dirty="0" err="1"/>
              <a:t>bank.df</a:t>
            </a:r>
            <a:r>
              <a:rPr lang="en-US" dirty="0"/>
              <a:t> &lt;- </a:t>
            </a:r>
            <a:r>
              <a:rPr lang="en-US" dirty="0" err="1"/>
              <a:t>bank.df</a:t>
            </a:r>
            <a:r>
              <a:rPr lang="en-US" dirty="0"/>
              <a:t>[ , -c(1, 5)]  # Drop ID and zip code columns.</a:t>
            </a:r>
          </a:p>
          <a:p>
            <a:endParaRPr lang="en-US" dirty="0"/>
          </a:p>
          <a:p>
            <a:r>
              <a:rPr lang="en-US" dirty="0" err="1"/>
              <a:t>bank.dummies.df</a:t>
            </a:r>
            <a:r>
              <a:rPr lang="en-US" dirty="0"/>
              <a:t> &lt;- </a:t>
            </a:r>
            <a:r>
              <a:rPr lang="en-US" dirty="0" err="1"/>
              <a:t>bank.df</a:t>
            </a:r>
            <a:r>
              <a:rPr lang="en-US" dirty="0"/>
              <a:t>[,-6]</a:t>
            </a:r>
          </a:p>
          <a:p>
            <a:r>
              <a:rPr lang="en-US" dirty="0" err="1"/>
              <a:t>bank.dummies.df$Education_Undergrad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bank.df$Education</a:t>
            </a:r>
            <a:r>
              <a:rPr lang="en-US" dirty="0"/>
              <a:t> == 1, 1, 0)</a:t>
            </a:r>
          </a:p>
          <a:p>
            <a:r>
              <a:rPr lang="en-US" dirty="0" err="1"/>
              <a:t>bank.dummies.df$Education_Graduate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bank.df$Education</a:t>
            </a:r>
            <a:r>
              <a:rPr lang="en-US" dirty="0"/>
              <a:t> == 2, 1, 0)</a:t>
            </a:r>
          </a:p>
          <a:p>
            <a:r>
              <a:rPr lang="en-US" dirty="0" err="1"/>
              <a:t>bank.dummies.df$Education_Advanced.Professional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bank.df$Education</a:t>
            </a:r>
            <a:r>
              <a:rPr lang="en-US" dirty="0"/>
              <a:t> == 3, 1, 0)</a:t>
            </a:r>
          </a:p>
          <a:p>
            <a:endParaRPr lang="en-US" dirty="0"/>
          </a:p>
          <a:p>
            <a:r>
              <a:rPr lang="en-US" dirty="0"/>
              <a:t>normalize &lt;- function(x) {</a:t>
            </a:r>
          </a:p>
          <a:p>
            <a:r>
              <a:rPr lang="en-US" dirty="0"/>
              <a:t>  return((x - min(x)) / (max(x) - min(x)))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bank_norm.df</a:t>
            </a:r>
            <a:r>
              <a:rPr lang="en-US" dirty="0"/>
              <a:t>&lt;-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bank.dummies.df</a:t>
            </a:r>
            <a:r>
              <a:rPr lang="en-US" dirty="0"/>
              <a:t>, normalize))</a:t>
            </a:r>
          </a:p>
          <a:p>
            <a:r>
              <a:rPr lang="en-US" dirty="0"/>
              <a:t>summary(</a:t>
            </a:r>
            <a:r>
              <a:rPr lang="en-US" dirty="0" err="1"/>
              <a:t>bank_norm.df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partition data</a:t>
            </a:r>
          </a:p>
          <a:p>
            <a:r>
              <a:rPr lang="en-US" dirty="0" err="1"/>
              <a:t>set.seed</a:t>
            </a:r>
            <a:r>
              <a:rPr lang="en-US" dirty="0"/>
              <a:t>(2)</a:t>
            </a:r>
          </a:p>
          <a:p>
            <a:r>
              <a:rPr lang="en-US" dirty="0" err="1"/>
              <a:t>train.index</a:t>
            </a:r>
            <a:r>
              <a:rPr lang="en-US" dirty="0"/>
              <a:t> &lt;- sample(c(1:dim(</a:t>
            </a:r>
            <a:r>
              <a:rPr lang="en-US" dirty="0" err="1"/>
              <a:t>bank.df</a:t>
            </a:r>
            <a:r>
              <a:rPr lang="en-US" dirty="0"/>
              <a:t>)[1]), dim(</a:t>
            </a:r>
            <a:r>
              <a:rPr lang="en-US" dirty="0" err="1"/>
              <a:t>bank.df</a:t>
            </a:r>
            <a:r>
              <a:rPr lang="en-US" dirty="0"/>
              <a:t>)[1]*0.6)  </a:t>
            </a:r>
          </a:p>
          <a:p>
            <a:r>
              <a:rPr lang="en-US" dirty="0" err="1"/>
              <a:t>train_norm.df</a:t>
            </a:r>
            <a:r>
              <a:rPr lang="en-US" dirty="0"/>
              <a:t> &lt;- </a:t>
            </a:r>
            <a:r>
              <a:rPr lang="en-US" dirty="0" err="1"/>
              <a:t>bank_norm.df</a:t>
            </a:r>
            <a:r>
              <a:rPr lang="en-US" dirty="0"/>
              <a:t>[</a:t>
            </a:r>
            <a:r>
              <a:rPr lang="en-US" dirty="0" err="1"/>
              <a:t>train.index</a:t>
            </a:r>
            <a:r>
              <a:rPr lang="en-US" dirty="0"/>
              <a:t>, ]</a:t>
            </a:r>
          </a:p>
          <a:p>
            <a:r>
              <a:rPr lang="en-US" dirty="0" err="1"/>
              <a:t>test_norm.df</a:t>
            </a:r>
            <a:r>
              <a:rPr lang="en-US" dirty="0"/>
              <a:t> &lt;- </a:t>
            </a:r>
            <a:r>
              <a:rPr lang="en-US" dirty="0" err="1"/>
              <a:t>bank_norm.df</a:t>
            </a:r>
            <a:r>
              <a:rPr lang="en-US" dirty="0"/>
              <a:t>[-</a:t>
            </a:r>
            <a:r>
              <a:rPr lang="en-US" dirty="0" err="1"/>
              <a:t>train.index</a:t>
            </a:r>
            <a:r>
              <a:rPr lang="en-US" dirty="0"/>
              <a:t>, ]</a:t>
            </a:r>
          </a:p>
          <a:p>
            <a:endParaRPr lang="en-US" dirty="0"/>
          </a:p>
          <a:p>
            <a:r>
              <a:rPr lang="en-US" dirty="0" err="1"/>
              <a:t>set.seed</a:t>
            </a:r>
            <a:r>
              <a:rPr lang="en-US" dirty="0"/>
              <a:t>(2017)</a:t>
            </a:r>
          </a:p>
          <a:p>
            <a:r>
              <a:rPr lang="en-US" dirty="0"/>
              <a:t>nn_loan1 = </a:t>
            </a:r>
            <a:r>
              <a:rPr lang="en-US" dirty="0" err="1"/>
              <a:t>neuralnet</a:t>
            </a:r>
            <a:r>
              <a:rPr lang="en-US" dirty="0"/>
              <a:t>(</a:t>
            </a:r>
            <a:r>
              <a:rPr lang="en-US" dirty="0" err="1"/>
              <a:t>Personal.Loan</a:t>
            </a:r>
            <a:r>
              <a:rPr lang="en-US" dirty="0"/>
              <a:t> ~ </a:t>
            </a:r>
            <a:r>
              <a:rPr lang="en-US" dirty="0" err="1"/>
              <a:t>Age+Experience+Income+Family+CCAvg+Education_Undergrad</a:t>
            </a:r>
            <a:endParaRPr lang="en-US" dirty="0"/>
          </a:p>
          <a:p>
            <a:r>
              <a:rPr lang="en-US" dirty="0"/>
              <a:t>                     +</a:t>
            </a:r>
            <a:r>
              <a:rPr lang="en-US" dirty="0" err="1"/>
              <a:t>Education_Graduate+Education_Advanced.Professional</a:t>
            </a:r>
            <a:endParaRPr lang="en-US" dirty="0"/>
          </a:p>
          <a:p>
            <a:r>
              <a:rPr lang="en-US" dirty="0"/>
              <a:t>                     +</a:t>
            </a:r>
            <a:r>
              <a:rPr lang="en-US" dirty="0" err="1"/>
              <a:t>Mortgage+Securities.Account+CD.Account+Online+CreditCard</a:t>
            </a:r>
            <a:r>
              <a:rPr lang="en-US" dirty="0"/>
              <a:t>,</a:t>
            </a:r>
          </a:p>
          <a:p>
            <a:r>
              <a:rPr lang="en-US" dirty="0"/>
              <a:t>                     data = </a:t>
            </a:r>
            <a:r>
              <a:rPr lang="en-US" dirty="0" err="1"/>
              <a:t>train_norm.df</a:t>
            </a:r>
            <a:r>
              <a:rPr lang="en-US" dirty="0"/>
              <a:t>,</a:t>
            </a:r>
          </a:p>
          <a:p>
            <a:r>
              <a:rPr lang="en-US" dirty="0"/>
              <a:t>                     hidden=4,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linear.output</a:t>
            </a:r>
            <a:r>
              <a:rPr lang="en-US" dirty="0"/>
              <a:t>=FALSE,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lifesign</a:t>
            </a:r>
            <a:r>
              <a:rPr lang="en-US" dirty="0"/>
              <a:t>='full', </a:t>
            </a:r>
            <a:r>
              <a:rPr lang="en-US" dirty="0" err="1"/>
              <a:t>lifesign.step</a:t>
            </a:r>
            <a:r>
              <a:rPr lang="en-US" dirty="0"/>
              <a:t>=5000)</a:t>
            </a:r>
          </a:p>
          <a:p>
            <a:r>
              <a:rPr lang="en-US" dirty="0"/>
              <a:t>plot(nn_loan1)</a:t>
            </a:r>
          </a:p>
          <a:p>
            <a:endParaRPr lang="en-US" dirty="0"/>
          </a:p>
          <a:p>
            <a:r>
              <a:rPr lang="en-US" dirty="0"/>
              <a:t>library(caret)</a:t>
            </a:r>
          </a:p>
          <a:p>
            <a:r>
              <a:rPr lang="en-US" dirty="0"/>
              <a:t>predict1 &lt;- compute(nn_loan1, </a:t>
            </a:r>
            <a:r>
              <a:rPr lang="en-US" dirty="0" err="1"/>
              <a:t>test_norm.df</a:t>
            </a:r>
            <a:r>
              <a:rPr lang="en-US" dirty="0"/>
              <a:t>)</a:t>
            </a:r>
          </a:p>
          <a:p>
            <a:r>
              <a:rPr lang="en-US" dirty="0"/>
              <a:t>options(</a:t>
            </a:r>
            <a:r>
              <a:rPr lang="en-US" dirty="0" err="1"/>
              <a:t>scipen</a:t>
            </a:r>
            <a:r>
              <a:rPr lang="en-US" dirty="0"/>
              <a:t>=0)</a:t>
            </a:r>
          </a:p>
          <a:p>
            <a:r>
              <a:rPr lang="en-US" dirty="0"/>
              <a:t>head(predict1$net.result)</a:t>
            </a:r>
          </a:p>
          <a:p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ifelse</a:t>
            </a:r>
            <a:r>
              <a:rPr lang="en-US" dirty="0"/>
              <a:t>(predict1$net.result &gt; 0.5, 1, 0), levels = c(1,0)), factor(</a:t>
            </a:r>
            <a:r>
              <a:rPr lang="en-US" dirty="0" err="1"/>
              <a:t>test_norm.df$Personal.Loan</a:t>
            </a:r>
            <a:r>
              <a:rPr lang="en-US" dirty="0"/>
              <a:t>, levels = c(1,0)))</a:t>
            </a:r>
          </a:p>
          <a:p>
            <a:endParaRPr lang="en-US" dirty="0"/>
          </a:p>
          <a:p>
            <a:r>
              <a:rPr lang="en-US" dirty="0"/>
              <a:t># run neural network with two output node</a:t>
            </a:r>
          </a:p>
          <a:p>
            <a:r>
              <a:rPr lang="en-US" dirty="0"/>
              <a:t># add second output node</a:t>
            </a:r>
          </a:p>
          <a:p>
            <a:r>
              <a:rPr lang="en-US" dirty="0" err="1"/>
              <a:t>train_norm.df$Personal.No.Loan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train_norm.df$Personal.Loan</a:t>
            </a:r>
            <a:r>
              <a:rPr lang="en-US" dirty="0"/>
              <a:t>, 0, 1)</a:t>
            </a:r>
          </a:p>
          <a:p>
            <a:r>
              <a:rPr lang="en-US" dirty="0" err="1"/>
              <a:t>test_norm.df$Personal.No.Loan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test_norm.df$Personal.Loan</a:t>
            </a:r>
            <a:r>
              <a:rPr lang="en-US" dirty="0"/>
              <a:t>, 0, 1)</a:t>
            </a:r>
          </a:p>
          <a:p>
            <a:r>
              <a:rPr lang="en-US" dirty="0" err="1"/>
              <a:t>set.seed</a:t>
            </a:r>
            <a:r>
              <a:rPr lang="en-US" dirty="0"/>
              <a:t>(2017)</a:t>
            </a:r>
          </a:p>
          <a:p>
            <a:r>
              <a:rPr lang="en-US" dirty="0"/>
              <a:t>nn_loan2 = </a:t>
            </a:r>
            <a:r>
              <a:rPr lang="en-US" dirty="0" err="1"/>
              <a:t>neuralnet</a:t>
            </a:r>
            <a:r>
              <a:rPr lang="en-US" dirty="0"/>
              <a:t>(</a:t>
            </a:r>
            <a:r>
              <a:rPr lang="en-US" dirty="0" err="1"/>
              <a:t>Personal.Loan+Personal.No.Loan</a:t>
            </a:r>
            <a:r>
              <a:rPr lang="en-US" dirty="0"/>
              <a:t> ~ </a:t>
            </a:r>
            <a:r>
              <a:rPr lang="en-US" dirty="0" err="1"/>
              <a:t>Age+Experience+Income+Family+CCAvg+Education_Undergrad</a:t>
            </a:r>
            <a:endParaRPr lang="en-US" dirty="0"/>
          </a:p>
          <a:p>
            <a:r>
              <a:rPr lang="en-US" dirty="0"/>
              <a:t>                     +</a:t>
            </a:r>
            <a:r>
              <a:rPr lang="en-US" dirty="0" err="1"/>
              <a:t>Education_Graduate+Education_Advanced.Professional</a:t>
            </a:r>
            <a:endParaRPr lang="en-US" dirty="0"/>
          </a:p>
          <a:p>
            <a:r>
              <a:rPr lang="en-US" dirty="0"/>
              <a:t>                     +</a:t>
            </a:r>
            <a:r>
              <a:rPr lang="en-US" dirty="0" err="1"/>
              <a:t>Mortgage+Securities.Account+CD.Account+Online+CreditCard</a:t>
            </a:r>
            <a:r>
              <a:rPr lang="en-US" dirty="0"/>
              <a:t>,</a:t>
            </a:r>
          </a:p>
          <a:p>
            <a:r>
              <a:rPr lang="en-US" dirty="0"/>
              <a:t>                     data = </a:t>
            </a:r>
            <a:r>
              <a:rPr lang="en-US" dirty="0" err="1"/>
              <a:t>train_norm.df</a:t>
            </a:r>
            <a:r>
              <a:rPr lang="en-US" dirty="0"/>
              <a:t>,</a:t>
            </a:r>
          </a:p>
          <a:p>
            <a:r>
              <a:rPr lang="en-US" dirty="0"/>
              <a:t>                     hidden=4,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linear.output</a:t>
            </a:r>
            <a:r>
              <a:rPr lang="en-US" dirty="0"/>
              <a:t>=FALSE,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lifesign</a:t>
            </a:r>
            <a:r>
              <a:rPr lang="en-US" dirty="0"/>
              <a:t>='full', </a:t>
            </a:r>
            <a:r>
              <a:rPr lang="en-US" dirty="0" err="1"/>
              <a:t>lifesign.step</a:t>
            </a:r>
            <a:r>
              <a:rPr lang="en-US" dirty="0"/>
              <a:t>=5000)</a:t>
            </a:r>
          </a:p>
          <a:p>
            <a:r>
              <a:rPr lang="en-US" dirty="0"/>
              <a:t>plot(nn_loan2)</a:t>
            </a:r>
          </a:p>
          <a:p>
            <a:endParaRPr lang="en-US" dirty="0"/>
          </a:p>
          <a:p>
            <a:r>
              <a:rPr lang="en-US" dirty="0"/>
              <a:t>library(caret)</a:t>
            </a:r>
          </a:p>
          <a:p>
            <a:r>
              <a:rPr lang="en-US" dirty="0"/>
              <a:t>predict2 &lt;- compute(nn_loan2, </a:t>
            </a:r>
            <a:r>
              <a:rPr lang="en-US" dirty="0" err="1"/>
              <a:t>test_norm.df</a:t>
            </a:r>
            <a:r>
              <a:rPr lang="en-US" dirty="0"/>
              <a:t>)</a:t>
            </a:r>
          </a:p>
          <a:p>
            <a:r>
              <a:rPr lang="en-US" dirty="0"/>
              <a:t>predict2$net.result[1:10,1:2] # 1--</a:t>
            </a:r>
            <a:r>
              <a:rPr lang="en-US" dirty="0" err="1"/>
              <a:t>personal.loan</a:t>
            </a:r>
            <a:r>
              <a:rPr lang="en-US" dirty="0"/>
              <a:t> 2--</a:t>
            </a:r>
            <a:r>
              <a:rPr lang="en-US" dirty="0" err="1"/>
              <a:t>personal.no.loan</a:t>
            </a:r>
            <a:endParaRPr lang="en-US" dirty="0"/>
          </a:p>
          <a:p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ifelse</a:t>
            </a:r>
            <a:r>
              <a:rPr lang="en-US" dirty="0"/>
              <a:t>(predict2$net.result[,1] &gt; 0.5, 1, 0), levels = c(1,0)), factor(</a:t>
            </a:r>
            <a:r>
              <a:rPr lang="en-US" dirty="0" err="1"/>
              <a:t>test_norm.df$Personal.Loan</a:t>
            </a:r>
            <a:r>
              <a:rPr lang="en-US" dirty="0"/>
              <a:t>, levels = c(1,0)))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(exp(x)-exp(-x))/(exp(x)+exp(-x))</a:t>
            </a:r>
          </a:p>
          <a:p>
            <a:r>
              <a:rPr lang="en-US" dirty="0"/>
              <a:t>exp(-x^2/2)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neural network with no hidden layers and a single output node?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3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		Description</a:t>
            </a:r>
          </a:p>
          <a:p>
            <a:r>
              <a:rPr lang="en-US" dirty="0"/>
              <a:t>ID		Customer ID</a:t>
            </a:r>
          </a:p>
          <a:p>
            <a:r>
              <a:rPr lang="en-US" dirty="0"/>
              <a:t>Age		Customer's age in completed years</a:t>
            </a:r>
          </a:p>
          <a:p>
            <a:r>
              <a:rPr lang="en-US" dirty="0"/>
              <a:t>Experience		#years of professional experience</a:t>
            </a:r>
          </a:p>
          <a:p>
            <a:r>
              <a:rPr lang="en-US" dirty="0"/>
              <a:t>Income		Annual income of the customer ($000)</a:t>
            </a:r>
          </a:p>
          <a:p>
            <a:r>
              <a:rPr lang="en-US" dirty="0" err="1"/>
              <a:t>ZIPCode</a:t>
            </a:r>
            <a:r>
              <a:rPr lang="en-US" dirty="0"/>
              <a:t>		Home Address ZIP code.</a:t>
            </a:r>
          </a:p>
          <a:p>
            <a:r>
              <a:rPr lang="en-US" dirty="0"/>
              <a:t>Family		Family size of the customer</a:t>
            </a:r>
          </a:p>
          <a:p>
            <a:r>
              <a:rPr lang="en-US" dirty="0" err="1"/>
              <a:t>CCAvg</a:t>
            </a:r>
            <a:r>
              <a:rPr lang="en-US" dirty="0"/>
              <a:t>		Avg. spending on credit cards per month ($000)</a:t>
            </a:r>
          </a:p>
          <a:p>
            <a:r>
              <a:rPr lang="en-US" dirty="0"/>
              <a:t>Education		Education Level. 1: Undergrad; 2: Graduate; 3: Advanced/Professional</a:t>
            </a:r>
          </a:p>
          <a:p>
            <a:r>
              <a:rPr lang="en-US" dirty="0"/>
              <a:t>Mortgage		Value of house mortgage if any. ($000)</a:t>
            </a:r>
          </a:p>
          <a:p>
            <a:r>
              <a:rPr lang="en-US" dirty="0"/>
              <a:t>Personal Loan		Did this customer accept the personal loan offered in the last campaign?</a:t>
            </a:r>
          </a:p>
          <a:p>
            <a:r>
              <a:rPr lang="en-US" dirty="0"/>
              <a:t>Securities Account	Does the customer have a securities account with the bank?</a:t>
            </a:r>
          </a:p>
          <a:p>
            <a:r>
              <a:rPr lang="en-US" dirty="0"/>
              <a:t>CD Account		Does the customer have a certificate of deposit (CD) account with the bank?</a:t>
            </a:r>
          </a:p>
          <a:p>
            <a:r>
              <a:rPr lang="en-US" dirty="0"/>
              <a:t>Online		Does the customer use internet banking facilities?</a:t>
            </a:r>
          </a:p>
          <a:p>
            <a:r>
              <a:rPr lang="en-US" dirty="0" err="1"/>
              <a:t>CreditCard</a:t>
            </a:r>
            <a:r>
              <a:rPr lang="en-US" dirty="0"/>
              <a:t>		Does the customer use a credit card issued by </a:t>
            </a:r>
            <a:r>
              <a:rPr lang="en-US" dirty="0" err="1"/>
              <a:t>UniversalBank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7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4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4835-0F51-48BD-BDB7-28DEFDB6AFA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E190F-5138-4630-BE71-7E5C6A4B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CSDA 5430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465D0B-2DA9-4E15-8171-E2B42A66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10</a:t>
            </a:r>
          </a:p>
          <a:p>
            <a:r>
              <a:rPr lang="en-US" dirty="0"/>
              <a:t>Black Box Machine-Learning Methods: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204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idea of linear regression to the situation where the outcome is categorical</a:t>
            </a:r>
          </a:p>
          <a:p>
            <a:r>
              <a:rPr lang="en-US" dirty="0"/>
              <a:t>Compare with linear regression</a:t>
            </a:r>
          </a:p>
          <a:p>
            <a:pPr lvl="1"/>
            <a:r>
              <a:rPr lang="en-US" dirty="0"/>
              <a:t>Multiple linear regression </a:t>
            </a:r>
          </a:p>
          <a:p>
            <a:pPr lvl="2"/>
            <a:r>
              <a:rPr lang="en-US" dirty="0"/>
              <a:t>Predicts continuous outcome variable</a:t>
            </a:r>
          </a:p>
          <a:p>
            <a:pPr lvl="1"/>
            <a:r>
              <a:rPr lang="en-US" dirty="0"/>
              <a:t>Logistic regression </a:t>
            </a:r>
          </a:p>
          <a:p>
            <a:pPr lvl="2"/>
            <a:r>
              <a:rPr lang="en-US" dirty="0"/>
              <a:t>Classifies categorical outcome variable</a:t>
            </a:r>
          </a:p>
          <a:p>
            <a:r>
              <a:rPr lang="en-US" dirty="0"/>
              <a:t>Logistic regression algorithm for classification</a:t>
            </a:r>
          </a:p>
          <a:p>
            <a:pPr lvl="1"/>
            <a:r>
              <a:rPr lang="en-US" dirty="0"/>
              <a:t>Yield estimates of the propensities (probabilities) of belonging to each class</a:t>
            </a:r>
          </a:p>
          <a:p>
            <a:pPr lvl="1"/>
            <a:r>
              <a:rPr lang="en-US" dirty="0"/>
              <a:t>Use a threshold value to classify each case into one of the classes</a:t>
            </a:r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85" y="2776314"/>
            <a:ext cx="3492727" cy="187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Logistic Regression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logit</a:t>
            </a:r>
            <a:r>
              <a:rPr lang="en-US" dirty="0"/>
              <a:t> can be modeled as a linear function of the predictors</a:t>
            </a:r>
          </a:p>
          <a:p>
            <a:r>
              <a:rPr lang="en-US" dirty="0"/>
              <a:t>The </a:t>
            </a:r>
            <a:r>
              <a:rPr lang="en-US" i="1" dirty="0"/>
              <a:t>logit</a:t>
            </a:r>
            <a:r>
              <a:rPr lang="en-US" dirty="0"/>
              <a:t> can be mapped back to 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0901" y="3318545"/>
                <a:ext cx="2935868" cy="490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01" y="3318545"/>
                <a:ext cx="2935868" cy="490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77811" y="5048369"/>
                <a:ext cx="416960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𝑜𝑑𝑑𝑠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811" y="5048369"/>
                <a:ext cx="4169603" cy="265201"/>
              </a:xfrm>
              <a:prstGeom prst="rect">
                <a:avLst/>
              </a:prstGeom>
              <a:blipFill>
                <a:blip r:embed="rId4"/>
                <a:stretch>
                  <a:fillRect l="-2343" t="-2500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0901" y="4204199"/>
                <a:ext cx="3414781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01" y="4204199"/>
                <a:ext cx="3414781" cy="463204"/>
              </a:xfrm>
              <a:prstGeom prst="rect">
                <a:avLst/>
              </a:prstGeom>
              <a:blipFill>
                <a:blip r:embed="rId5"/>
                <a:stretch>
                  <a:fillRect l="-893" t="-2632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1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Probability ranging from 0 to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𝑜𝑑𝑑𝑠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𝑜𝑑𝑑𝑠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Odds ranging from 0 to ∞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𝑙𝑜𝑔𝑖𝑡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𝑜𝑑𝑑𝑠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Logit ranging from -∞ to ∞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𝑙𝑜𝑔𝑖𝑡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3F445360-A452-4E19-9203-09F641E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175" y="2133600"/>
            <a:ext cx="3595114" cy="37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dirty="0">
                <a:effectLst/>
              </a:rPr>
              <a:t>Example: Acceptance of Personal Loan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EC7348-15B0-4B21-A594-89495B0A5B91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customers who are most likely to accept the loan offer</a:t>
            </a:r>
          </a:p>
          <a:p>
            <a:pPr lvl="1"/>
            <a:r>
              <a:rPr lang="en-US" dirty="0"/>
              <a:t>Personal loan: 1 (accepted) &amp; 0 (not accepted)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059F2B-99FA-4C80-84B7-6AAD5ABF8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9212" y="3566914"/>
            <a:ext cx="8915400" cy="2153399"/>
          </a:xfrm>
        </p:spPr>
      </p:pic>
    </p:spTree>
    <p:extLst>
      <p:ext uri="{BB962C8B-B14F-4D97-AF65-F5344CB8AC3E}">
        <p14:creationId xmlns:p14="http://schemas.microsoft.com/office/powerpoint/2010/main" val="353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Example: Acceptance of Personal Loan</a:t>
            </a:r>
            <a:endParaRPr 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81A77AC-3AA4-4842-8A35-C9ABF64B33C2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Fit the model with single predictor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Estimated model equation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71E4D80-1430-409F-A58E-187DD1B4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393" y="2599944"/>
            <a:ext cx="5375910" cy="10363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F5293C-526D-43D7-A0CA-EEE00E43306F}"/>
                  </a:ext>
                </a:extLst>
              </p:cNvPr>
              <p:cNvSpPr txBox="1"/>
              <p:nvPr/>
            </p:nvSpPr>
            <p:spPr>
              <a:xfrm>
                <a:off x="3207956" y="4205619"/>
                <a:ext cx="4447857" cy="504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𝑃𝑒𝑟𝑠𝑜𝑛𝑎𝑙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=1) 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6.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2727+0.0384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𝐼𝑛𝑐𝑜𝑚𝑒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F5293C-526D-43D7-A0CA-EEE00E43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56" y="4205619"/>
                <a:ext cx="4447857" cy="504241"/>
              </a:xfrm>
              <a:prstGeom prst="rect">
                <a:avLst/>
              </a:prstGeom>
              <a:blipFill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DCA0F1-3AAA-48A2-8045-A7773A7B7998}"/>
                  </a:ext>
                </a:extLst>
              </p:cNvPr>
              <p:cNvSpPr txBox="1"/>
              <p:nvPr/>
            </p:nvSpPr>
            <p:spPr>
              <a:xfrm>
                <a:off x="3207957" y="5519966"/>
                <a:ext cx="4585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𝐿𝑜𝑔𝑖𝑡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𝑃𝑒𝑟𝑠𝑜𝑛𝑎𝑙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𝐿𝑜𝑎𝑛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i="1">
                          <a:latin typeface="Cambria Math"/>
                        </a:rPr>
                        <m:t>6.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2727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0.03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4∗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𝐼𝑛𝑐𝑜𝑚𝑒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DCA0F1-3AAA-48A2-8045-A7773A7B7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57" y="5519966"/>
                <a:ext cx="458501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4BBAC1-B69F-40CA-9B9C-1270E27D34A6}"/>
                  </a:ext>
                </a:extLst>
              </p:cNvPr>
              <p:cNvSpPr txBox="1"/>
              <p:nvPr/>
            </p:nvSpPr>
            <p:spPr>
              <a:xfrm>
                <a:off x="3207956" y="4959838"/>
                <a:ext cx="4070668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𝑃𝑒𝑟𝑠𝑜𝑛𝑎𝑙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=1)=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−6.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2727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0.03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4∗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𝐼𝑛𝑐𝑜𝑚𝑒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4BBAC1-B69F-40CA-9B9C-1270E27D3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56" y="4959838"/>
                <a:ext cx="4070668" cy="310150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Example: Acceptance of Personal Loan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BE08E-B056-4763-AA6C-11B3A3BF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of the fitted outcome</a:t>
            </a:r>
          </a:p>
          <a:p>
            <a:r>
              <a:rPr lang="en-US" dirty="0"/>
              <a:t>Classification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AB8531-FFDA-4D44-8C49-3071F0C7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079" y="1905000"/>
            <a:ext cx="2197937" cy="4491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4B061-BF27-48E9-870D-FCF8310D7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265" y="3289038"/>
            <a:ext cx="4655344" cy="27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>
                <a:effectLst/>
              </a:rPr>
              <a:t>Neural Network: Tiny Example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C1CF4E5-E7C8-40B5-954E-FA6BD571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Tiny example on tasting scores for six consumers and two predictors</a:t>
            </a:r>
          </a:p>
          <a:p>
            <a:pPr lvl="1"/>
            <a:r>
              <a:rPr lang="en-US" dirty="0"/>
              <a:t>Outcome variable: the cheese sample’s consumer taste preference</a:t>
            </a:r>
          </a:p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2 input nodes, 2 output nodes, and 3 hidden nodes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8" y="4125792"/>
            <a:ext cx="3008948" cy="1758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1AB87-947D-4250-9A33-8A485103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076" y="4152907"/>
            <a:ext cx="4845536" cy="17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>
                <a:effectLst/>
              </a:rPr>
              <a:t>Neural Network: Tiny Example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Activation function</a:t>
            </a:r>
          </a:p>
          <a:p>
            <a:pPr lvl="1"/>
            <a:r>
              <a:rPr lang="en-US" sz="1600" dirty="0"/>
              <a:t>Values of </a:t>
            </a:r>
            <a:r>
              <a:rPr lang="el-GR" sz="1600" i="1" dirty="0"/>
              <a:t>θ</a:t>
            </a:r>
            <a:r>
              <a:rPr lang="en-US" sz="1600" i="1" baseline="-25000" dirty="0"/>
              <a:t>j</a:t>
            </a:r>
            <a:r>
              <a:rPr lang="en-US" sz="1600" dirty="0"/>
              <a:t> and </a:t>
            </a:r>
            <a:r>
              <a:rPr lang="en-US" sz="1600" i="1" dirty="0"/>
              <a:t>w</a:t>
            </a:r>
            <a:r>
              <a:rPr lang="en-US" sz="1600" i="1" baseline="-25000" dirty="0"/>
              <a:t>ij</a:t>
            </a:r>
            <a:r>
              <a:rPr lang="en-US" sz="1600" dirty="0"/>
              <a:t> are initialized to small numbers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Computing output of nodes</a:t>
            </a:r>
          </a:p>
          <a:p>
            <a:pPr lvl="1"/>
            <a:r>
              <a:rPr lang="en-US" b="0" dirty="0">
                <a:effectLst/>
              </a:rPr>
              <a:t>Input layer nodes</a:t>
            </a:r>
          </a:p>
          <a:p>
            <a:pPr lvl="2"/>
            <a:r>
              <a:rPr lang="en-US" dirty="0"/>
              <a:t>Take predictor values in, o</a:t>
            </a:r>
            <a:r>
              <a:rPr lang="en-US" b="0" dirty="0">
                <a:effectLst/>
              </a:rPr>
              <a:t>utput same as input</a:t>
            </a:r>
          </a:p>
          <a:p>
            <a:pPr lvl="1"/>
            <a:r>
              <a:rPr lang="en-US" dirty="0"/>
              <a:t>Hidden layer nodes</a:t>
            </a:r>
          </a:p>
          <a:p>
            <a:pPr lvl="2"/>
            <a:r>
              <a:rPr lang="en-US" dirty="0"/>
              <a:t>Take values from input layer nodes, output a function of weighted inputs sum</a:t>
            </a:r>
          </a:p>
          <a:p>
            <a:pPr lvl="1"/>
            <a:r>
              <a:rPr lang="en-US" dirty="0"/>
              <a:t>Output layer nodes</a:t>
            </a:r>
          </a:p>
          <a:p>
            <a:pPr lvl="2"/>
            <a:r>
              <a:rPr lang="en-US" dirty="0"/>
              <a:t>Take values from hidden layer nodes, output the same function of weighted inputs 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7" y="2979752"/>
            <a:ext cx="3291938" cy="5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BCC90-E71D-44AF-9A07-5D857D58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96" y="3934987"/>
            <a:ext cx="7054041" cy="21006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>
                <a:effectLst/>
              </a:rPr>
              <a:t>Neural Network: Tiny Example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output of nodes</a:t>
            </a:r>
          </a:p>
          <a:p>
            <a:pPr lvl="1"/>
            <a:r>
              <a:rPr lang="en-US" dirty="0"/>
              <a:t>Using the first record in the tiny example and a logistic function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99481" y="3979383"/>
            <a:ext cx="457200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314" y="3129534"/>
            <a:ext cx="2867025" cy="4762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  <a:stCxn id="8" idx="0"/>
            <a:endCxn id="9" idx="1"/>
          </p:cNvCxnSpPr>
          <p:nvPr/>
        </p:nvCxnSpPr>
        <p:spPr>
          <a:xfrm flipV="1">
            <a:off x="5228081" y="3367659"/>
            <a:ext cx="629233" cy="611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657532A-A3AA-43A6-9BC1-4FCE8A5D3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821" y="3919800"/>
            <a:ext cx="3566160" cy="335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2D0F7-3396-4B06-B262-407C3944D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471" y="4845389"/>
            <a:ext cx="3566160" cy="357161"/>
          </a:xfrm>
          <a:prstGeom prst="rect">
            <a:avLst/>
          </a:prstGeom>
        </p:spPr>
      </p:pic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8AC83A15-8239-4D1E-8459-10E4C244F493}"/>
              </a:ext>
            </a:extLst>
          </p:cNvPr>
          <p:cNvSpPr/>
          <p:nvPr/>
        </p:nvSpPr>
        <p:spPr>
          <a:xfrm>
            <a:off x="6976766" y="4523351"/>
            <a:ext cx="457200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749565D3-0C5F-4BB9-9526-8F156B27E9DF}"/>
              </a:ext>
            </a:extLst>
          </p:cNvPr>
          <p:cNvSpPr/>
          <p:nvPr/>
        </p:nvSpPr>
        <p:spPr>
          <a:xfrm>
            <a:off x="6976766" y="5352933"/>
            <a:ext cx="457200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FE6095-EBC8-4B17-8CA9-99BE4088DACE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 flipV="1">
            <a:off x="7205366" y="4087311"/>
            <a:ext cx="671455" cy="436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C5242-E4C8-433A-A782-F516474D357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199016" y="5023970"/>
            <a:ext cx="671455" cy="3162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C7E80D-8675-48E4-A15B-E38C80418B74}"/>
              </a:ext>
            </a:extLst>
          </p:cNvPr>
          <p:cNvSpPr txBox="1"/>
          <p:nvPr/>
        </p:nvSpPr>
        <p:spPr>
          <a:xfrm>
            <a:off x="8433276" y="4273670"/>
            <a:ext cx="35333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u="none" strike="noStrike" baseline="0" dirty="0">
                <a:latin typeface="BemboStd-Identity-H"/>
              </a:rPr>
              <a:t>P</a:t>
            </a:r>
            <a:r>
              <a:rPr lang="en-US" sz="900" b="0" i="0" u="none" strike="noStrike" baseline="0" dirty="0">
                <a:latin typeface="CMR10"/>
              </a:rPr>
              <a:t>(dislike) = </a:t>
            </a:r>
            <a:r>
              <a:rPr lang="en-US" sz="900" b="0" i="0" u="none" strike="noStrike" baseline="0" dirty="0">
                <a:latin typeface="BemboStd-Identity-H"/>
              </a:rPr>
              <a:t>Output</a:t>
            </a:r>
            <a:r>
              <a:rPr lang="en-US" sz="900" b="0" i="0" u="none" strike="noStrike" baseline="0" dirty="0">
                <a:latin typeface="CMR7"/>
              </a:rPr>
              <a:t>6</a:t>
            </a:r>
            <a:r>
              <a:rPr lang="en-US" sz="900" b="0" i="0" u="none" strike="noStrike" baseline="0" dirty="0">
                <a:latin typeface="CMR10"/>
              </a:rPr>
              <a:t>/(</a:t>
            </a:r>
            <a:r>
              <a:rPr lang="en-US" sz="900" b="0" i="0" u="none" strike="noStrike" baseline="0" dirty="0">
                <a:latin typeface="BemboStd-Identity-H"/>
              </a:rPr>
              <a:t>Output</a:t>
            </a:r>
            <a:r>
              <a:rPr lang="en-US" sz="900" b="0" i="0" u="none" strike="noStrike" baseline="0" dirty="0">
                <a:latin typeface="CMR7"/>
              </a:rPr>
              <a:t>6</a:t>
            </a:r>
            <a:r>
              <a:rPr lang="en-US" sz="900" b="0" i="0" u="none" strike="noStrike" baseline="0" dirty="0">
                <a:latin typeface="CMR10"/>
              </a:rPr>
              <a:t>+</a:t>
            </a:r>
            <a:r>
              <a:rPr lang="en-US" sz="900" b="0" i="0" u="none" strike="noStrike" baseline="0" dirty="0">
                <a:latin typeface="BemboStd-Identity-H"/>
              </a:rPr>
              <a:t>Output</a:t>
            </a:r>
            <a:r>
              <a:rPr lang="en-US" sz="900" b="0" i="0" u="none" strike="noStrike" baseline="0" dirty="0">
                <a:latin typeface="CMR7"/>
              </a:rPr>
              <a:t>7</a:t>
            </a:r>
            <a:r>
              <a:rPr lang="en-US" sz="900" b="0" i="0" u="none" strike="noStrike" baseline="0" dirty="0">
                <a:latin typeface="CMR10"/>
              </a:rPr>
              <a:t>) = 0.481/(0.481+0.506) = 0.49</a:t>
            </a:r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4CE56-5E36-4D6F-BFC0-7C175611B5CA}"/>
              </a:ext>
            </a:extLst>
          </p:cNvPr>
          <p:cNvSpPr txBox="1"/>
          <p:nvPr/>
        </p:nvSpPr>
        <p:spPr>
          <a:xfrm>
            <a:off x="8433276" y="5265140"/>
            <a:ext cx="25330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0" i="0" u="none" strike="noStrike" baseline="0" dirty="0">
                <a:latin typeface="BemboStd-Identity-H"/>
              </a:rPr>
              <a:t>P(like) = 1-P(dislike) = 0.506/(0.481+0.506) = 0.51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49657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45FFC1-9DBF-4D1D-9E5C-8230833B6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8322" y="2666289"/>
            <a:ext cx="5748338" cy="27122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>
                <a:effectLst/>
              </a:rPr>
              <a:t>Neural Network: Tiny Example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221E8D7-2990-4E13-81A9-3D38F0ADA33F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Fitting the model</a:t>
            </a: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8C2636F-DA47-405F-B1D1-6B10B929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323" y="3718301"/>
            <a:ext cx="4833461" cy="26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4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DE-9931-46C4-9ADD-13D1166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1392-A698-47ED-89D6-84E1844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and its important components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 tiny example</a:t>
            </a:r>
          </a:p>
          <a:p>
            <a:r>
              <a:rPr lang="en-US" dirty="0"/>
              <a:t>Case-studies</a:t>
            </a:r>
          </a:p>
          <a:p>
            <a:pPr lvl="1"/>
            <a:r>
              <a:rPr lang="en-US" dirty="0"/>
              <a:t>Google trends and the stock market</a:t>
            </a:r>
          </a:p>
          <a:p>
            <a:pPr lvl="1"/>
            <a:r>
              <a:rPr lang="en-US" dirty="0"/>
              <a:t>Neural network for regression</a:t>
            </a:r>
          </a:p>
          <a:p>
            <a:pPr lvl="1"/>
            <a:r>
              <a:rPr lang="en-US" dirty="0"/>
              <a:t>Neural network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8593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>
                <a:effectLst/>
              </a:rPr>
              <a:t>Neural Network: Tiny Example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10" y="2712021"/>
            <a:ext cx="6306979" cy="352186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5ED8C41-B28F-45EC-8795-24036F2EC173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evaluation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132705-2690-46C4-B12F-255EDC17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86908" y="3821207"/>
            <a:ext cx="2639378" cy="24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1F1C42-AF55-4742-9A70-B8685744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23" y="3288084"/>
            <a:ext cx="6039803" cy="32789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>
                <a:effectLst/>
              </a:rPr>
              <a:t>Neural Network: Tiny Example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70D0BC-010D-40ED-96E5-F0F36706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73991" y="3834596"/>
            <a:ext cx="4548161" cy="273246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1656D9-4118-4E1F-9C3B-A6E29FB45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523" y="2559421"/>
            <a:ext cx="5497354" cy="728663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A250FCA-2D59-4A16-A887-9D077491A3B0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Fit a model with one output node </a:t>
            </a:r>
          </a:p>
        </p:txBody>
      </p:sp>
    </p:spTree>
    <p:extLst>
      <p:ext uri="{BB962C8B-B14F-4D97-AF65-F5344CB8AC3E}">
        <p14:creationId xmlns:p14="http://schemas.microsoft.com/office/powerpoint/2010/main" val="369299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Google Trends and the Stock Market 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Step 1 - </a:t>
            </a:r>
            <a:r>
              <a:rPr lang="en-US"/>
              <a:t>collecting data</a:t>
            </a:r>
            <a:endParaRPr lang="en-US" dirty="0"/>
          </a:p>
          <a:p>
            <a:r>
              <a:rPr lang="en-US" dirty="0"/>
              <a:t>Step 2 - exploring and preparing the data</a:t>
            </a:r>
          </a:p>
          <a:p>
            <a:r>
              <a:rPr lang="en-US" dirty="0"/>
              <a:t>Step 3 - training a model on the data</a:t>
            </a:r>
          </a:p>
          <a:p>
            <a:r>
              <a:rPr lang="en-US" dirty="0"/>
              <a:t>Step 4 - evaluating model performance</a:t>
            </a:r>
          </a:p>
          <a:p>
            <a:r>
              <a:rPr lang="en-US" dirty="0"/>
              <a:t>Step 5 - improving model performance</a:t>
            </a:r>
          </a:p>
          <a:p>
            <a:r>
              <a:rPr lang="en-US" dirty="0"/>
              <a:t>Step 6 - adding additional layers</a:t>
            </a:r>
          </a:p>
        </p:txBody>
      </p:sp>
    </p:spTree>
    <p:extLst>
      <p:ext uri="{BB962C8B-B14F-4D97-AF65-F5344CB8AC3E}">
        <p14:creationId xmlns:p14="http://schemas.microsoft.com/office/powerpoint/2010/main" val="130993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Google search trends and the daily stock market index - Dow Jones Industrial average</a:t>
            </a:r>
          </a:p>
          <a:p>
            <a:pPr lvl="1"/>
            <a:r>
              <a:rPr lang="en-US" dirty="0"/>
              <a:t>Data file: CaseStudy13_GoogleTrends_Markets_Data.csv</a:t>
            </a:r>
          </a:p>
          <a:p>
            <a:pPr lvl="1"/>
            <a:r>
              <a:rPr lang="en-US" dirty="0"/>
              <a:t>Do our web search trends influence the stock market or does the stock market influence our web search trends? </a:t>
            </a:r>
          </a:p>
          <a:p>
            <a:r>
              <a:rPr lang="en-US" dirty="0"/>
              <a:t>Driving challenges</a:t>
            </a:r>
          </a:p>
          <a:p>
            <a:pPr lvl="1"/>
            <a:r>
              <a:rPr lang="en-US" dirty="0"/>
              <a:t>Do the Google trends data show increases in searches for unemployment and jobs?</a:t>
            </a:r>
          </a:p>
          <a:p>
            <a:pPr lvl="1"/>
            <a:r>
              <a:rPr lang="en-US" dirty="0"/>
              <a:t>What happens to rental and mortgage searches between 2008-2009?</a:t>
            </a:r>
          </a:p>
          <a:p>
            <a:pPr lvl="1"/>
            <a:r>
              <a:rPr lang="en-US" dirty="0"/>
              <a:t>Which search trends are most predictive of changes in Dow Jones Industrial averages?</a:t>
            </a:r>
          </a:p>
        </p:txBody>
      </p:sp>
    </p:spTree>
    <p:extLst>
      <p:ext uri="{BB962C8B-B14F-4D97-AF65-F5344CB8AC3E}">
        <p14:creationId xmlns:p14="http://schemas.microsoft.com/office/powerpoint/2010/main" val="312146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Each row represents one day (from 01/01/2008-12/31/2009)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Google Trends Common Columns (2)</a:t>
            </a:r>
          </a:p>
          <a:p>
            <a:pPr lvl="2"/>
            <a:r>
              <a:rPr lang="en-US" dirty="0"/>
              <a:t>Time index and date</a:t>
            </a:r>
          </a:p>
          <a:p>
            <a:pPr lvl="1"/>
            <a:r>
              <a:rPr lang="en-US" dirty="0"/>
              <a:t>Raw Data Columns (8)</a:t>
            </a:r>
          </a:p>
          <a:p>
            <a:pPr lvl="1"/>
            <a:r>
              <a:rPr lang="en-US" dirty="0"/>
              <a:t>30-Day Moving Average Data Columns (8)</a:t>
            </a:r>
          </a:p>
          <a:p>
            <a:pPr lvl="1"/>
            <a:r>
              <a:rPr lang="en-US" dirty="0"/>
              <a:t>180-Day Moving Average Data Columns (8)</a:t>
            </a:r>
          </a:p>
          <a:p>
            <a:pPr lvl="1"/>
            <a:r>
              <a:rPr lang="en-US" dirty="0"/>
              <a:t>Dependent variable: </a:t>
            </a:r>
            <a:r>
              <a:rPr lang="en-US" dirty="0" err="1"/>
              <a:t>RealEstate</a:t>
            </a:r>
            <a:endParaRPr lang="en-US" dirty="0"/>
          </a:p>
          <a:p>
            <a:pPr lvl="2"/>
            <a:r>
              <a:rPr lang="en-US" dirty="0"/>
              <a:t>If Google Real Estate Index could be predicted by other variables in the dataset.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C966-81AE-439E-B421-4AE25D7181E3}"/>
              </a:ext>
            </a:extLst>
          </p:cNvPr>
          <p:cNvSpPr txBox="1"/>
          <p:nvPr/>
        </p:nvSpPr>
        <p:spPr>
          <a:xfrm>
            <a:off x="8361905" y="2648683"/>
            <a:ext cx="21820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Search indices</a:t>
            </a:r>
          </a:p>
          <a:p>
            <a:r>
              <a:rPr lang="en-US" sz="1400" dirty="0"/>
              <a:t>	1. Unemployment</a:t>
            </a:r>
          </a:p>
          <a:p>
            <a:r>
              <a:rPr lang="en-US" sz="1400" dirty="0"/>
              <a:t>	2. Rental</a:t>
            </a:r>
          </a:p>
          <a:p>
            <a:r>
              <a:rPr lang="en-US" sz="1400" dirty="0"/>
              <a:t>	3. </a:t>
            </a:r>
            <a:r>
              <a:rPr lang="en-US" sz="1400" dirty="0" err="1"/>
              <a:t>RealEstate</a:t>
            </a:r>
            <a:endParaRPr lang="en-US" sz="1400" dirty="0"/>
          </a:p>
          <a:p>
            <a:r>
              <a:rPr lang="en-US" sz="1400" dirty="0"/>
              <a:t>	4. Mortgage</a:t>
            </a:r>
          </a:p>
          <a:p>
            <a:r>
              <a:rPr lang="en-US" sz="1400" dirty="0"/>
              <a:t>	5. Jobs</a:t>
            </a:r>
          </a:p>
          <a:p>
            <a:r>
              <a:rPr lang="en-US" sz="1400" dirty="0"/>
              <a:t>	6. Investing</a:t>
            </a:r>
          </a:p>
          <a:p>
            <a:r>
              <a:rPr lang="en-US" sz="1400" dirty="0"/>
              <a:t>Market indices</a:t>
            </a:r>
          </a:p>
          <a:p>
            <a:r>
              <a:rPr lang="en-US" sz="1400" dirty="0"/>
              <a:t>	7. DJI</a:t>
            </a:r>
          </a:p>
          <a:p>
            <a:r>
              <a:rPr lang="en-US" sz="1400" dirty="0"/>
              <a:t>	8. </a:t>
            </a:r>
            <a:r>
              <a:rPr lang="en-US" sz="1400" dirty="0" err="1"/>
              <a:t>StdDJI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627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03A71A-41F9-45A1-A1CA-93A1B7B2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3" y="2699033"/>
            <a:ext cx="7181374" cy="3732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goal is to predict Google Real Estate Index with other indexes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8FD9E79E-4601-401B-A965-A2E1EAA1D59D}"/>
              </a:ext>
            </a:extLst>
          </p:cNvPr>
          <p:cNvSpPr/>
          <p:nvPr/>
        </p:nvSpPr>
        <p:spPr>
          <a:xfrm>
            <a:off x="2934263" y="3308682"/>
            <a:ext cx="5511905" cy="103785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E5629-211A-4DCD-B912-4A3D351A7443}"/>
              </a:ext>
            </a:extLst>
          </p:cNvPr>
          <p:cNvSpPr txBox="1"/>
          <p:nvPr/>
        </p:nvSpPr>
        <p:spPr>
          <a:xfrm>
            <a:off x="8446168" y="367746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Our focus</a:t>
            </a:r>
          </a:p>
        </p:txBody>
      </p:sp>
    </p:spTree>
    <p:extLst>
      <p:ext uri="{BB962C8B-B14F-4D97-AF65-F5344CB8AC3E}">
        <p14:creationId xmlns:p14="http://schemas.microsoft.com/office/powerpoint/2010/main" val="142163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Need normalize data</a:t>
            </a:r>
          </a:p>
          <a:p>
            <a:pPr lvl="1"/>
            <a:r>
              <a:rPr lang="en-US" dirty="0"/>
              <a:t>Make all features unitless and comparable</a:t>
            </a:r>
          </a:p>
          <a:p>
            <a:r>
              <a:rPr lang="en-US" dirty="0"/>
              <a:t>Split into training and testing data (75% vs 25%)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2B664-A190-411F-AC29-EC618054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83" y="3632823"/>
            <a:ext cx="3594735" cy="842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11C77-CCD7-41A1-80EA-7BAC5711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83" y="5010862"/>
            <a:ext cx="4129088" cy="3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3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CDE9-235C-484B-9D2B-A30195C8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7A6D-3D63-4910-905B-F3213C9A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the function </a:t>
            </a:r>
            <a:r>
              <a:rPr lang="en-US" dirty="0" err="1"/>
              <a:t>neuralnet</a:t>
            </a:r>
            <a:r>
              <a:rPr lang="en-US" dirty="0"/>
              <a:t>::</a:t>
            </a:r>
            <a:r>
              <a:rPr lang="en-US" dirty="0" err="1"/>
              <a:t>neuralnet</a:t>
            </a:r>
            <a:r>
              <a:rPr lang="en-US" dirty="0"/>
              <a:t>()</a:t>
            </a:r>
          </a:p>
          <a:p>
            <a:r>
              <a:rPr lang="en-US" dirty="0"/>
              <a:t>Input, hidden, bias, and output nodes</a:t>
            </a:r>
          </a:p>
          <a:p>
            <a:pPr lvl="1"/>
            <a:r>
              <a:rPr lang="en-US" dirty="0"/>
              <a:t>Outputs could be different</a:t>
            </a:r>
          </a:p>
          <a:p>
            <a:pPr lvl="2"/>
            <a:r>
              <a:rPr lang="en-US" dirty="0"/>
              <a:t>Unless set seed</a:t>
            </a:r>
          </a:p>
          <a:p>
            <a:pPr lvl="1"/>
            <a:r>
              <a:rPr lang="en-US" dirty="0"/>
              <a:t>Error: aggregate sum of squared errors</a:t>
            </a:r>
          </a:p>
          <a:p>
            <a:pPr lvl="1"/>
            <a:r>
              <a:rPr lang="en-US" dirty="0"/>
              <a:t>Steps: iterations the model went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5493A-09B2-4F6A-3C01-B1ECBDAF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29" y="2207429"/>
            <a:ext cx="3145913" cy="3715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968D60-3F43-9C1E-47D9-5FBFEA77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63" y="4672942"/>
            <a:ext cx="4282916" cy="5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0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3CF10-888E-49A7-A22A-D4CE656E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551" y="3909217"/>
            <a:ext cx="6145054" cy="2453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0ECF4-286F-4DFA-840A-BE6E7F4F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24A-5BE9-40DC-8F41-0CFA5AFA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the model predictions using compute() function</a:t>
            </a:r>
          </a:p>
          <a:p>
            <a:r>
              <a:rPr lang="en-US" dirty="0"/>
              <a:t>Use the correlation between predicted results and observed Real Estate Index to evaluate the algorithm</a:t>
            </a:r>
          </a:p>
          <a:p>
            <a:pPr lvl="1"/>
            <a:r>
              <a:rPr lang="en-US" dirty="0"/>
              <a:t>A correlation over 0.9 is very good for real world datasets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44B89319-8262-2A00-D2EC-617D5EAC0712}"/>
              </a:ext>
            </a:extLst>
          </p:cNvPr>
          <p:cNvSpPr/>
          <p:nvPr/>
        </p:nvSpPr>
        <p:spPr>
          <a:xfrm>
            <a:off x="3177914" y="4038377"/>
            <a:ext cx="3037356" cy="14268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2B681-3978-07A8-4BD2-D3653A810908}"/>
              </a:ext>
            </a:extLst>
          </p:cNvPr>
          <p:cNvSpPr txBox="1"/>
          <p:nvPr/>
        </p:nvSpPr>
        <p:spPr>
          <a:xfrm>
            <a:off x="8608826" y="4005525"/>
            <a:ext cx="1626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Normalized results cannot be used for error measures like MAE.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27728-C6D7-D79B-CEAE-889AF33E99F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15270" y="4109719"/>
            <a:ext cx="2393556" cy="3113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7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ECF4-286F-4DFA-840A-BE6E7F4F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24A-5BE9-40DC-8F41-0CFA5AFA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multiple linear regression algorithm</a:t>
            </a:r>
          </a:p>
          <a:p>
            <a:pPr lvl="1"/>
            <a:r>
              <a:rPr lang="en-US" dirty="0"/>
              <a:t>Resulting a similar correlation</a:t>
            </a:r>
          </a:p>
          <a:p>
            <a:pPr lvl="1"/>
            <a:r>
              <a:rPr lang="en-US" dirty="0"/>
              <a:t>Accuracy measures</a:t>
            </a:r>
          </a:p>
          <a:p>
            <a:pPr lvl="2"/>
            <a:r>
              <a:rPr lang="en-US" dirty="0"/>
              <a:t>on both testing and training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5E2AD1-252B-0DCB-50AC-A63AE37D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891" y="2938716"/>
            <a:ext cx="4080510" cy="32951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441EB7-E59B-62A3-FE18-56C19BC3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070" y="4541774"/>
            <a:ext cx="4622959" cy="16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7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From biological to artificial neurons</a:t>
            </a:r>
          </a:p>
          <a:p>
            <a:r>
              <a:rPr lang="en-US" dirty="0"/>
              <a:t>Black box methods</a:t>
            </a:r>
          </a:p>
          <a:p>
            <a:pPr lvl="1"/>
            <a:r>
              <a:rPr lang="en-US" dirty="0"/>
              <a:t>Nontransparent relationship between predictors and outcome variable</a:t>
            </a:r>
          </a:p>
          <a:p>
            <a:r>
              <a:rPr lang="en-US" dirty="0"/>
              <a:t>Artificial Neural Network (ANN) model mimics the biological brain response to multisource (sensory-motor) stimuli (inputs)</a:t>
            </a:r>
          </a:p>
          <a:p>
            <a:r>
              <a:rPr lang="en-US" dirty="0"/>
              <a:t>Three important components for building a neural network: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Training algorithm – determining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3BD27F-2FBF-4B85-9C99-FA5C6B30F75E}"/>
                  </a:ext>
                </a:extLst>
              </p:cNvPr>
              <p:cNvSpPr txBox="1"/>
              <p:nvPr/>
            </p:nvSpPr>
            <p:spPr>
              <a:xfrm>
                <a:off x="7961811" y="4572000"/>
                <a:ext cx="25995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3BD27F-2FBF-4B85-9C99-FA5C6B30F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811" y="4572000"/>
                <a:ext cx="25995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34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ECF4-286F-4DFA-840A-BE6E7F4F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24A-5BE9-40DC-8F41-0CFA5AFA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complicated model: include 4 hidden nodes</a:t>
            </a:r>
          </a:p>
          <a:p>
            <a:pPr lvl="1"/>
            <a:r>
              <a:rPr lang="en-US" dirty="0"/>
              <a:t>Correlation is higher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DF28C-69C2-4F28-BAD2-690BA447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42" y="2689711"/>
            <a:ext cx="3125925" cy="3709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2DD09-2472-4DD0-8D03-7BFCF09F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14" y="3161934"/>
            <a:ext cx="4347686" cy="10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3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ECF4-286F-4DFA-840A-BE6E7F4F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24A-5BE9-40DC-8F41-0CFA5AFA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complicated model: include 4 hidden nodes</a:t>
            </a:r>
          </a:p>
          <a:p>
            <a:pPr lvl="1"/>
            <a:r>
              <a:rPr lang="en-US" dirty="0"/>
              <a:t>Correlation is higher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A25CEE-DBC6-419A-B312-02569257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61" y="3172886"/>
            <a:ext cx="3951478" cy="30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79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ECF4-286F-4DFA-840A-BE6E7F4F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Additional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24A-5BE9-40DC-8F41-0CFA5AFA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three hidden layers, each with 4,3,3 nodes, respectively</a:t>
            </a:r>
          </a:p>
          <a:p>
            <a:pPr lvl="1"/>
            <a:r>
              <a:rPr lang="en-US" dirty="0"/>
              <a:t>May overfit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FCBB4C-254E-4653-B8BA-4B92D3EE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63" y="4258004"/>
            <a:ext cx="4940730" cy="2341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0D5D1-94ED-42DD-B107-E11F84F5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63" y="3120302"/>
            <a:ext cx="4647248" cy="8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ECF4-286F-4DFA-840A-BE6E7F4F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Additional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24A-5BE9-40DC-8F41-0CFA5AFA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three hidden layers, each with 4,3,3 nodes,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0D410-8C5A-4AD8-9AA7-5586B1C1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921" y="2979871"/>
            <a:ext cx="4222157" cy="32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76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5F9F-E7A6-46E3-A4EA-ECD88BF2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Google Trends and the Stock Market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12C7-4036-49A2-84F3-7284363B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neural network may be more useful as a classifier</a:t>
            </a:r>
          </a:p>
          <a:p>
            <a:r>
              <a:rPr lang="en-US" dirty="0"/>
              <a:t>Make </a:t>
            </a:r>
            <a:r>
              <a:rPr lang="en-US" dirty="0" err="1"/>
              <a:t>RealEstate</a:t>
            </a:r>
            <a:r>
              <a:rPr lang="en-US" dirty="0"/>
              <a:t> categorization</a:t>
            </a:r>
          </a:p>
          <a:p>
            <a:pPr lvl="1"/>
            <a:r>
              <a:rPr lang="en-US" dirty="0"/>
              <a:t>0 for higher than 75% percentile</a:t>
            </a:r>
          </a:p>
          <a:p>
            <a:pPr lvl="1"/>
            <a:r>
              <a:rPr lang="en-US" dirty="0"/>
              <a:t>1 for between 75% and 25%</a:t>
            </a:r>
          </a:p>
          <a:p>
            <a:pPr lvl="1"/>
            <a:r>
              <a:rPr lang="en-US" dirty="0"/>
              <a:t>2 for lower than 0.25 percentile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C3F9D-B730-4C56-8266-D57C7C6F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4321350"/>
            <a:ext cx="5043964" cy="12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1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5F9F-E7A6-46E3-A4EA-ECD88BF2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Google Trends and the Stock Market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12C7-4036-49A2-84F3-7284363B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data to training and testing sets (70% vs. 30%)</a:t>
            </a:r>
          </a:p>
          <a:p>
            <a:r>
              <a:rPr lang="en-US" dirty="0"/>
              <a:t>Use 3 outcome variables (categorical) for training</a:t>
            </a:r>
          </a:p>
          <a:p>
            <a:pPr lvl="1"/>
            <a:r>
              <a:rPr lang="en-US" dirty="0"/>
              <a:t>This is not needed for testing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F464A-AB0A-46D9-9DB9-C126819A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33" y="3518457"/>
            <a:ext cx="6647021" cy="25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94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5F9F-E7A6-46E3-A4EA-ECD88BF2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Google Trends and the Stock Market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12C7-4036-49A2-84F3-7284363B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F1167-50D0-4A2D-A7A8-57517BE9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557" y="2550058"/>
            <a:ext cx="6598444" cy="2202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3A9F1-C85B-49B3-9295-089BE5C3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309" y="2789257"/>
            <a:ext cx="2958648" cy="35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66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E4A165-54DC-4792-A73F-209CF3F3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47" y="2693057"/>
            <a:ext cx="6201728" cy="3756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05F9F-E7A6-46E3-A4EA-ECD88BF2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Google Trends and the Stock Market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12C7-4036-49A2-84F3-7284363B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C3E80-5954-4855-804A-40799890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4898231" cy="963454"/>
          </a:xfrm>
          <a:prstGeom prst="rect">
            <a:avLst/>
          </a:prstGeom>
        </p:spPr>
      </p:pic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1499BA2B-5817-099B-E17B-8BC6B606D891}"/>
              </a:ext>
            </a:extLst>
          </p:cNvPr>
          <p:cNvSpPr/>
          <p:nvPr/>
        </p:nvSpPr>
        <p:spPr>
          <a:xfrm>
            <a:off x="6046304" y="3511332"/>
            <a:ext cx="1219199" cy="15620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E4A14-E633-02F7-A06B-D9F1F9C6F8A0}"/>
              </a:ext>
            </a:extLst>
          </p:cNvPr>
          <p:cNvSpPr txBox="1"/>
          <p:nvPr/>
        </p:nvSpPr>
        <p:spPr>
          <a:xfrm>
            <a:off x="8650259" y="4313277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 rate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A96D3-70B0-8A46-B91B-F228A7F9165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265503" y="3589436"/>
            <a:ext cx="1384756" cy="8777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38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811D-AE74-4104-804F-BAA065AF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Google Trends and the Stock Market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AD4F-79B6-4C7F-B829-4BEEF4B0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multiple hidden layers</a:t>
            </a:r>
          </a:p>
          <a:p>
            <a:pPr lvl="1"/>
            <a:r>
              <a:rPr lang="en-US" dirty="0"/>
              <a:t>A more complicated model won’t necessarily guarantee an improved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A5706-7C0A-4732-B27D-5523975E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29" y="3429000"/>
            <a:ext cx="6590348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08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811D-AE74-4104-804F-BAA065AF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Google Trends and the Stock Market -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D446-85AD-48E0-8A59-6319A0FB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41" y="2115159"/>
            <a:ext cx="6193631" cy="3756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74C52-D2C6-480A-8EBB-24A34B49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26" y="2577925"/>
            <a:ext cx="3772075" cy="37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weighted and summed inputs to output</a:t>
            </a:r>
          </a:p>
          <a:p>
            <a:r>
              <a:rPr lang="en-US" dirty="0"/>
              <a:t>The threshold </a:t>
            </a:r>
            <a:r>
              <a:rPr lang="en-US"/>
              <a:t>activation function </a:t>
            </a:r>
            <a:r>
              <a:rPr lang="en-US" dirty="0"/>
              <a:t>is the simplest</a:t>
            </a:r>
          </a:p>
          <a:p>
            <a:r>
              <a:rPr lang="en-US" dirty="0"/>
              <a:t>The sigmoid activation function is most commonly used</a:t>
            </a:r>
          </a:p>
          <a:p>
            <a:pPr lvl="1"/>
            <a:r>
              <a:rPr lang="en-US" dirty="0"/>
              <a:t>The output signal is ranged from 0 to 1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2A2F23C-949C-A216-AA04-626B3B49B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26" y="3984621"/>
            <a:ext cx="3200400" cy="22860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2FB8295-D9DD-E29D-494A-67FEF5488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59" y="3984621"/>
            <a:ext cx="32004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51EE1A-93C6-3123-05B2-6FC354A99DE9}"/>
                  </a:ext>
                </a:extLst>
              </p:cNvPr>
              <p:cNvSpPr txBox="1"/>
              <p:nvPr/>
            </p:nvSpPr>
            <p:spPr>
              <a:xfrm>
                <a:off x="5347658" y="4700531"/>
                <a:ext cx="1149097" cy="411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51EE1A-93C6-3123-05B2-6FC354A9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58" y="4700531"/>
                <a:ext cx="1149097" cy="411972"/>
              </a:xfrm>
              <a:prstGeom prst="rect">
                <a:avLst/>
              </a:prstGeom>
              <a:blipFill>
                <a:blip r:embed="rId5"/>
                <a:stretch>
                  <a:fillRect l="-21164" t="-225000" r="-35979" b="-3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3C0C0F-DD25-0E46-8957-662C560EFE0C}"/>
                  </a:ext>
                </a:extLst>
              </p:cNvPr>
              <p:cNvSpPr txBox="1"/>
              <p:nvPr/>
            </p:nvSpPr>
            <p:spPr>
              <a:xfrm>
                <a:off x="9984246" y="4731533"/>
                <a:ext cx="1058687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3C0C0F-DD25-0E46-8957-662C560EF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246" y="4731533"/>
                <a:ext cx="1058687" cy="349968"/>
              </a:xfrm>
              <a:prstGeom prst="rect">
                <a:avLst/>
              </a:prstGeom>
              <a:blipFill>
                <a:blip r:embed="rId6"/>
                <a:stretch>
                  <a:fillRect l="-4598" t="-34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832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EB5D8E-EEAC-40CD-BFE2-4032CECD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57" y="2661281"/>
            <a:ext cx="4582478" cy="3619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5811D-AE74-4104-804F-BAA065AF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Example: Acceptance of Personal Loan – Neural Network for classification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97D437C-1AA5-B2CB-CF9A-99E82672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loan acceptance as a function of 13 predictors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0C682-B25D-860E-1829-EB0983D6E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336" y="2594112"/>
            <a:ext cx="4055276" cy="4055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2DBCE-8EB6-416F-A567-5E0172481C31}"/>
              </a:ext>
            </a:extLst>
          </p:cNvPr>
          <p:cNvSpPr txBox="1"/>
          <p:nvPr/>
        </p:nvSpPr>
        <p:spPr>
          <a:xfrm>
            <a:off x="2989357" y="6341611"/>
            <a:ext cx="3106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Compare with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3427164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CB69-39D1-4DE2-91C8-91974108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ABCF-DFBB-43C1-AC38-F4124CBA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predictive performance</a:t>
            </a:r>
          </a:p>
          <a:p>
            <a:r>
              <a:rPr lang="en-US" dirty="0"/>
              <a:t>Ability to capture highly complicated relationships</a:t>
            </a:r>
          </a:p>
          <a:p>
            <a:r>
              <a:rPr lang="en-US" dirty="0"/>
              <a:t>Blackbox nature – nontransparent relationship</a:t>
            </a:r>
          </a:p>
          <a:p>
            <a:r>
              <a:rPr lang="en-US" dirty="0"/>
              <a:t>Rely heavily on sufficient data for training</a:t>
            </a:r>
          </a:p>
          <a:p>
            <a:r>
              <a:rPr lang="en-US" dirty="0"/>
              <a:t>Heavy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31809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activation functions might also be useful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4A058-E610-4EF6-8D2A-A3FBDE6F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2887755"/>
            <a:ext cx="4667250" cy="3500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B19D34-89B3-4E16-A2C6-0E34557F325A}"/>
                  </a:ext>
                </a:extLst>
              </p:cNvPr>
              <p:cNvSpPr txBox="1"/>
              <p:nvPr/>
            </p:nvSpPr>
            <p:spPr>
              <a:xfrm>
                <a:off x="2746305" y="3631459"/>
                <a:ext cx="6342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B19D34-89B3-4E16-A2C6-0E34557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305" y="3631459"/>
                <a:ext cx="634276" cy="184666"/>
              </a:xfrm>
              <a:prstGeom prst="rect">
                <a:avLst/>
              </a:prstGeom>
              <a:blipFill>
                <a:blip r:embed="rId4"/>
                <a:stretch>
                  <a:fillRect l="-7692" t="-3333" r="-96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60CD83-D94B-4A8D-A422-1B64622C6E35}"/>
                  </a:ext>
                </a:extLst>
              </p:cNvPr>
              <p:cNvSpPr txBox="1"/>
              <p:nvPr/>
            </p:nvSpPr>
            <p:spPr>
              <a:xfrm>
                <a:off x="8811419" y="3428999"/>
                <a:ext cx="1870769" cy="589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−5                   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        −5≤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5                       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60CD83-D94B-4A8D-A422-1B64622C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419" y="3428999"/>
                <a:ext cx="1870769" cy="589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B20081-0B9A-4A39-9118-D5E47B0FF191}"/>
                  </a:ext>
                </a:extLst>
              </p:cNvPr>
              <p:cNvSpPr txBox="1"/>
              <p:nvPr/>
            </p:nvSpPr>
            <p:spPr>
              <a:xfrm>
                <a:off x="2242897" y="5407935"/>
                <a:ext cx="1137684" cy="358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B20081-0B9A-4A39-9118-D5E47B0F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97" y="5407935"/>
                <a:ext cx="1137684" cy="358560"/>
              </a:xfrm>
              <a:prstGeom prst="rect">
                <a:avLst/>
              </a:prstGeom>
              <a:blipFill>
                <a:blip r:embed="rId6"/>
                <a:stretch>
                  <a:fillRect l="-4278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F9FE8F-B5C5-4D1E-95B2-EFCC720FC69C}"/>
                  </a:ext>
                </a:extLst>
              </p:cNvPr>
              <p:cNvSpPr txBox="1"/>
              <p:nvPr/>
            </p:nvSpPr>
            <p:spPr>
              <a:xfrm>
                <a:off x="8811419" y="5440347"/>
                <a:ext cx="851323" cy="293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F9FE8F-B5C5-4D1E-95B2-EFCC720FC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419" y="5440347"/>
                <a:ext cx="851323" cy="293735"/>
              </a:xfrm>
              <a:prstGeom prst="rect">
                <a:avLst/>
              </a:prstGeom>
              <a:blipFill>
                <a:blip r:embed="rId7"/>
                <a:stretch>
                  <a:fillRect l="-571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64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network layers and nodes, and how they are connected</a:t>
            </a:r>
          </a:p>
          <a:p>
            <a:r>
              <a:rPr lang="en-US" dirty="0"/>
              <a:t>Input layer, output layer, and hidden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2F539-CECE-42C7-AD1E-DF34EE33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3429000"/>
            <a:ext cx="4800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6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Directions of information travel</a:t>
            </a:r>
          </a:p>
          <a:p>
            <a:pPr lvl="1"/>
            <a:r>
              <a:rPr lang="en-US" dirty="0"/>
              <a:t>Feed-forward vs. feedback network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E8F4C9-3732-4299-B931-C57B91FA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36" y="3655786"/>
            <a:ext cx="3740806" cy="17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9CF85A-EFCA-405F-88CE-36F32248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04" y="3598793"/>
            <a:ext cx="3740806" cy="18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Number of nodes in each layer</a:t>
            </a:r>
          </a:p>
          <a:p>
            <a:r>
              <a:rPr lang="en-US" dirty="0"/>
              <a:t>Input layer</a:t>
            </a:r>
          </a:p>
          <a:p>
            <a:pPr lvl="1"/>
            <a:r>
              <a:rPr lang="en-US" dirty="0"/>
              <a:t>Number of nodes are predetermined by the dataset and predictors</a:t>
            </a:r>
          </a:p>
          <a:p>
            <a:r>
              <a:rPr lang="en-US" dirty="0"/>
              <a:t>Output layer</a:t>
            </a:r>
          </a:p>
          <a:p>
            <a:pPr lvl="1"/>
            <a:r>
              <a:rPr lang="en-US" dirty="0"/>
              <a:t>Categorical outcome with m classes, number of nodes should be m or m-1 </a:t>
            </a:r>
          </a:p>
          <a:p>
            <a:pPr lvl="1"/>
            <a:r>
              <a:rPr lang="en-US" dirty="0"/>
              <a:t>Numerical outcome, single output node is used</a:t>
            </a:r>
          </a:p>
          <a:p>
            <a:r>
              <a:rPr lang="en-US" dirty="0"/>
              <a:t>Hidden layers</a:t>
            </a:r>
          </a:p>
          <a:p>
            <a:pPr lvl="1"/>
            <a:r>
              <a:rPr lang="en-US" dirty="0"/>
              <a:t>Number of nodes can be changed in the model</a:t>
            </a:r>
          </a:p>
          <a:p>
            <a:pPr lvl="1"/>
            <a:r>
              <a:rPr lang="en-US" dirty="0"/>
              <a:t>The most popular choice for the number of hidden layers is one</a:t>
            </a:r>
          </a:p>
          <a:p>
            <a:r>
              <a:rPr lang="en-US" dirty="0"/>
              <a:t>The goal</a:t>
            </a:r>
          </a:p>
          <a:p>
            <a:pPr lvl="1"/>
            <a:r>
              <a:rPr lang="en-US" dirty="0"/>
              <a:t>Simple model (fewer hidden nodes) with 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234530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Training neural networks with backpropagation</a:t>
            </a:r>
          </a:p>
          <a:p>
            <a:r>
              <a:rPr lang="en-US" dirty="0"/>
              <a:t>Determine the weights with back-propagating errors</a:t>
            </a:r>
          </a:p>
          <a:p>
            <a:pPr lvl="1"/>
            <a:r>
              <a:rPr lang="en-US" dirty="0"/>
              <a:t>Assign random numbers for initial weights and adjust the weights iteratively</a:t>
            </a:r>
          </a:p>
          <a:p>
            <a:pPr lvl="1"/>
            <a:r>
              <a:rPr lang="en-US" dirty="0"/>
              <a:t>Each iteration contains two phases</a:t>
            </a:r>
          </a:p>
          <a:p>
            <a:pPr lvl="2"/>
            <a:r>
              <a:rPr lang="en-US" dirty="0"/>
              <a:t>Forward phase: from input layer to output layer using current weights</a:t>
            </a:r>
          </a:p>
          <a:p>
            <a:pPr lvl="2"/>
            <a:r>
              <a:rPr lang="en-US" dirty="0"/>
              <a:t>Backward phase: compare the outputs and true target values, change weights backward</a:t>
            </a:r>
          </a:p>
          <a:p>
            <a:pPr lvl="1"/>
            <a:r>
              <a:rPr lang="en-US" dirty="0"/>
              <a:t>Final set of weights minimize the total aggregate error for the network</a:t>
            </a:r>
          </a:p>
        </p:txBody>
      </p:sp>
    </p:spTree>
    <p:extLst>
      <p:ext uri="{BB962C8B-B14F-4D97-AF65-F5344CB8AC3E}">
        <p14:creationId xmlns:p14="http://schemas.microsoft.com/office/powerpoint/2010/main" val="31905061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17087</TotalTime>
  <Words>3838</Words>
  <Application>Microsoft Office PowerPoint</Application>
  <PresentationFormat>Widescreen</PresentationFormat>
  <Paragraphs>438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BemboStd-Identity-H</vt:lpstr>
      <vt:lpstr>Calibri</vt:lpstr>
      <vt:lpstr>Cambria Math</vt:lpstr>
      <vt:lpstr>Century Gothic</vt:lpstr>
      <vt:lpstr>CMR10</vt:lpstr>
      <vt:lpstr>CMR7</vt:lpstr>
      <vt:lpstr>Wingdings 3</vt:lpstr>
      <vt:lpstr>Wisp</vt:lpstr>
      <vt:lpstr>CSDA 5430 Predictive Analytics</vt:lpstr>
      <vt:lpstr>Introduction</vt:lpstr>
      <vt:lpstr>Understanding Neural Networks</vt:lpstr>
      <vt:lpstr>Activation Functions</vt:lpstr>
      <vt:lpstr>Activation Functions</vt:lpstr>
      <vt:lpstr>Network Topology</vt:lpstr>
      <vt:lpstr>Network Topology</vt:lpstr>
      <vt:lpstr>Network Topology</vt:lpstr>
      <vt:lpstr>Training Algorithm</vt:lpstr>
      <vt:lpstr>Logistic Regression</vt:lpstr>
      <vt:lpstr>Logistic Regression</vt:lpstr>
      <vt:lpstr>Logistic Regression</vt:lpstr>
      <vt:lpstr>Example: Acceptance of Personal Loan</vt:lpstr>
      <vt:lpstr>Example: Acceptance of Personal Loan</vt:lpstr>
      <vt:lpstr>Example: Acceptance of Personal Loan</vt:lpstr>
      <vt:lpstr>Neural Network: Tiny Example </vt:lpstr>
      <vt:lpstr>Neural Network: Tiny Example </vt:lpstr>
      <vt:lpstr>Neural Network: Tiny Example </vt:lpstr>
      <vt:lpstr>Neural Network: Tiny Example </vt:lpstr>
      <vt:lpstr>Neural Network: Tiny Example </vt:lpstr>
      <vt:lpstr>Neural Network: Tiny Example </vt:lpstr>
      <vt:lpstr>Case Study 1: Google Trends and the Stock Market - Regression</vt:lpstr>
      <vt:lpstr>Collecting Data</vt:lpstr>
      <vt:lpstr>Collecting Data</vt:lpstr>
      <vt:lpstr>Exploring and Preparing the Data</vt:lpstr>
      <vt:lpstr>Exploring and Preparing the Data</vt:lpstr>
      <vt:lpstr>Training a Model on the Data</vt:lpstr>
      <vt:lpstr>Evaluating Model Performance</vt:lpstr>
      <vt:lpstr>Evaluating Model Performance</vt:lpstr>
      <vt:lpstr>Improving Model Performance</vt:lpstr>
      <vt:lpstr>Improving Model Performance</vt:lpstr>
      <vt:lpstr>Adding Additional Layers</vt:lpstr>
      <vt:lpstr>Adding Additional Layers</vt:lpstr>
      <vt:lpstr>Case Study 2: Google Trends and the Stock Market - Classification</vt:lpstr>
      <vt:lpstr>Case Study 2: Google Trends and the Stock Market - Classification</vt:lpstr>
      <vt:lpstr>Case Study 2: Google Trends and the Stock Market - Classification</vt:lpstr>
      <vt:lpstr>Case Study 2: Google Trends and the Stock Market - Classification</vt:lpstr>
      <vt:lpstr>Case Study 2: Google Trends and the Stock Market - Classification</vt:lpstr>
      <vt:lpstr>Case Study 2: Google Trends and the Stock Market - Classification</vt:lpstr>
      <vt:lpstr>Example: Acceptance of Personal Loan – Neural Network for classification</vt:lpstr>
      <vt:lpstr>Advantages and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Jiangping Wang</dc:creator>
  <cp:lastModifiedBy>Sri Vamshi Polela</cp:lastModifiedBy>
  <cp:revision>697</cp:revision>
  <dcterms:created xsi:type="dcterms:W3CDTF">2021-06-06T13:08:34Z</dcterms:created>
  <dcterms:modified xsi:type="dcterms:W3CDTF">2024-02-14T02:30:21Z</dcterms:modified>
</cp:coreProperties>
</file>