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76" r:id="rId8"/>
    <p:sldId id="262" r:id="rId9"/>
    <p:sldId id="265" r:id="rId10"/>
    <p:sldId id="266" r:id="rId11"/>
    <p:sldId id="269" r:id="rId12"/>
    <p:sldId id="270" r:id="rId13"/>
    <p:sldId id="271" r:id="rId14"/>
    <p:sldId id="272" r:id="rId15"/>
    <p:sldId id="277" r:id="rId16"/>
    <p:sldId id="278" r:id="rId17"/>
    <p:sldId id="273" r:id="rId18"/>
    <p:sldId id="280" r:id="rId19"/>
    <p:sldId id="281" r:id="rId20"/>
    <p:sldId id="282" r:id="rId21"/>
    <p:sldId id="283" r:id="rId22"/>
    <p:sldId id="284" r:id="rId23"/>
    <p:sldId id="285" r:id="rId24"/>
    <p:sldId id="293" r:id="rId25"/>
    <p:sldId id="294" r:id="rId26"/>
    <p:sldId id="286" r:id="rId27"/>
    <p:sldId id="287" r:id="rId28"/>
    <p:sldId id="288" r:id="rId29"/>
    <p:sldId id="289" r:id="rId30"/>
    <p:sldId id="290" r:id="rId31"/>
    <p:sldId id="291" r:id="rId32"/>
    <p:sldId id="292" r:id="rId33"/>
    <p:sldId id="295" r:id="rId34"/>
    <p:sldId id="296" r:id="rId3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iU0EKjhXSnkRJgtKQ1vfVFWWaS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8C0046E-2DE0-4226-B69A-89CC6028A789}">
  <a:tblStyle styleId="{68C0046E-2DE0-4226-B69A-89CC6028A78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1386" y="-33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362963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2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a:endParaRPr/>
          </a:p>
        </p:txBody>
      </p:sp>
      <p:sp>
        <p:nvSpPr>
          <p:cNvPr id="14" name="Google Shape;14;p2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7"/>
        <p:cNvGrpSpPr/>
        <p:nvPr/>
      </p:nvGrpSpPr>
      <p:grpSpPr>
        <a:xfrm>
          <a:off x="0" y="0"/>
          <a:ext cx="0" cy="0"/>
          <a:chOff x="0" y="0"/>
          <a:chExt cx="0" cy="0"/>
        </a:xfrm>
      </p:grpSpPr>
      <p:sp>
        <p:nvSpPr>
          <p:cNvPr id="68" name="Google Shape;68;p3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9" name="Google Shape;69;p3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70" name="Google Shape;70;p3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71" name="Google Shape;71;p3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3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77" name="Google Shape;77;p3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2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2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3"/>
        <p:cNvGrpSpPr/>
        <p:nvPr/>
      </p:nvGrpSpPr>
      <p:grpSpPr>
        <a:xfrm>
          <a:off x="0" y="0"/>
          <a:ext cx="0" cy="0"/>
          <a:chOff x="0" y="0"/>
          <a:chExt cx="0" cy="0"/>
        </a:xfrm>
      </p:grpSpPr>
      <p:sp>
        <p:nvSpPr>
          <p:cNvPr id="24" name="Google Shape;24;p25"/>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25"/>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2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9"/>
        <p:cNvGrpSpPr/>
        <p:nvPr/>
      </p:nvGrpSpPr>
      <p:grpSpPr>
        <a:xfrm>
          <a:off x="0" y="0"/>
          <a:ext cx="0" cy="0"/>
          <a:chOff x="0" y="0"/>
          <a:chExt cx="0" cy="0"/>
        </a:xfrm>
      </p:grpSpPr>
      <p:sp>
        <p:nvSpPr>
          <p:cNvPr id="30" name="Google Shape;30;p2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26"/>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 name="Google Shape;32;p2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2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7" name="Google Shape;37;p27"/>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38" name="Google Shape;38;p2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39" name="Google Shape;39;p2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2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2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45" name="Google Shape;45;p2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46" name="Google Shape;46;p2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2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3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3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3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61" name="Google Shape;61;p3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62" name="Google Shape;62;p3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63" name="Google Shape;63;p3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64" name="Google Shape;64;p3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7" name="Google Shape;7;p2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 name="Google Shape;8;p2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2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2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idx="4294967295"/>
          </p:nvPr>
        </p:nvSpPr>
        <p:spPr>
          <a:xfrm>
            <a:off x="857224" y="642918"/>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2500"/>
              <a:buFont typeface="Arial"/>
              <a:buNone/>
            </a:pPr>
            <a:r>
              <a:rPr lang="en-US" sz="2500" b="1" i="0" u="none" strike="noStrike" cap="none" dirty="0">
                <a:solidFill>
                  <a:schemeClr val="dk2"/>
                </a:solidFill>
                <a:latin typeface="Arial"/>
                <a:ea typeface="Arial"/>
                <a:cs typeface="Arial"/>
                <a:sym typeface="Arial"/>
              </a:rPr>
              <a:t>Automatic </a:t>
            </a:r>
            <a:r>
              <a:rPr lang="en-US" sz="2500" b="1" dirty="0" smtClean="0"/>
              <a:t>Student</a:t>
            </a:r>
            <a:r>
              <a:rPr lang="en-US" sz="2500" b="1" i="0" u="none" strike="noStrike" cap="none" dirty="0" smtClean="0">
                <a:solidFill>
                  <a:schemeClr val="dk2"/>
                </a:solidFill>
                <a:latin typeface="Arial"/>
                <a:ea typeface="Arial"/>
                <a:cs typeface="Arial"/>
                <a:sym typeface="Arial"/>
              </a:rPr>
              <a:t> </a:t>
            </a:r>
            <a:r>
              <a:rPr lang="en-US" sz="2500" b="1" i="0" u="none" strike="noStrike" cap="none" dirty="0">
                <a:solidFill>
                  <a:schemeClr val="dk2"/>
                </a:solidFill>
                <a:latin typeface="Arial"/>
                <a:ea typeface="Arial"/>
                <a:cs typeface="Arial"/>
                <a:sym typeface="Arial"/>
              </a:rPr>
              <a:t>Attendance System Based On </a:t>
            </a:r>
            <a:br>
              <a:rPr lang="en-US" sz="2500" b="1" i="0" u="none" strike="noStrike" cap="none" dirty="0">
                <a:solidFill>
                  <a:schemeClr val="dk2"/>
                </a:solidFill>
                <a:latin typeface="Arial"/>
                <a:ea typeface="Arial"/>
                <a:cs typeface="Arial"/>
                <a:sym typeface="Arial"/>
              </a:rPr>
            </a:br>
            <a:r>
              <a:rPr lang="en-US" sz="2500" b="1" i="0" u="none" strike="noStrike" cap="none" dirty="0">
                <a:solidFill>
                  <a:schemeClr val="dk2"/>
                </a:solidFill>
                <a:latin typeface="Arial"/>
                <a:ea typeface="Arial"/>
                <a:cs typeface="Arial"/>
                <a:sym typeface="Arial"/>
              </a:rPr>
              <a:t>Face Detection And Recognition</a:t>
            </a:r>
            <a:br>
              <a:rPr lang="en-US" sz="2500" b="1" i="0" u="none" strike="noStrike" cap="none" dirty="0">
                <a:solidFill>
                  <a:schemeClr val="dk2"/>
                </a:solidFill>
                <a:latin typeface="Arial"/>
                <a:ea typeface="Arial"/>
                <a:cs typeface="Arial"/>
                <a:sym typeface="Arial"/>
              </a:rPr>
            </a:br>
            <a:endParaRPr sz="2500" b="1" i="0" u="none" strike="noStrike" cap="none" dirty="0">
              <a:solidFill>
                <a:schemeClr val="dk1"/>
              </a:solidFill>
              <a:latin typeface="Arial"/>
              <a:ea typeface="Arial"/>
              <a:cs typeface="Arial"/>
              <a:sym typeface="Arial"/>
            </a:endParaRPr>
          </a:p>
        </p:txBody>
      </p:sp>
      <p:sp>
        <p:nvSpPr>
          <p:cNvPr id="85" name="Google Shape;85;p1"/>
          <p:cNvSpPr txBox="1">
            <a:spLocks noGrp="1"/>
          </p:cNvSpPr>
          <p:nvPr>
            <p:ph type="subTitle" idx="1"/>
          </p:nvPr>
        </p:nvSpPr>
        <p:spPr>
          <a:xfrm>
            <a:off x="642937" y="1928812"/>
            <a:ext cx="8072437" cy="428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900"/>
              <a:buFont typeface="Times New Roman"/>
              <a:buNone/>
            </a:pPr>
            <a:r>
              <a:rPr lang="en-US" sz="1900" b="0" i="0" u="none" dirty="0">
                <a:solidFill>
                  <a:schemeClr val="dk1"/>
                </a:solidFill>
                <a:latin typeface="Times New Roman"/>
                <a:ea typeface="Times New Roman"/>
                <a:cs typeface="Times New Roman"/>
                <a:sym typeface="Times New Roman"/>
              </a:rPr>
              <a:t>SRI VASANTHI B          -211417104270</a:t>
            </a:r>
            <a:endParaRPr dirty="0"/>
          </a:p>
          <a:p>
            <a:pPr marL="0" lvl="0" indent="0" algn="l" rtl="0">
              <a:lnSpc>
                <a:spcPct val="100000"/>
              </a:lnSpc>
              <a:spcBef>
                <a:spcPts val="380"/>
              </a:spcBef>
              <a:spcAft>
                <a:spcPts val="0"/>
              </a:spcAft>
              <a:buClr>
                <a:schemeClr val="dk1"/>
              </a:buClr>
              <a:buSzPts val="1900"/>
              <a:buFont typeface="Times New Roman"/>
              <a:buNone/>
            </a:pPr>
            <a:r>
              <a:rPr lang="en-US" sz="1900" b="0" i="0" u="none" dirty="0">
                <a:solidFill>
                  <a:schemeClr val="dk1"/>
                </a:solidFill>
                <a:latin typeface="Times New Roman"/>
                <a:ea typeface="Times New Roman"/>
                <a:cs typeface="Times New Roman"/>
                <a:sym typeface="Times New Roman"/>
              </a:rPr>
              <a:t>SUVATHI T                    -211417104280</a:t>
            </a:r>
            <a:endParaRPr dirty="0"/>
          </a:p>
          <a:p>
            <a:pPr marL="0" lvl="0" indent="0" algn="l" rtl="0">
              <a:lnSpc>
                <a:spcPct val="100000"/>
              </a:lnSpc>
              <a:spcBef>
                <a:spcPts val="380"/>
              </a:spcBef>
              <a:spcAft>
                <a:spcPts val="0"/>
              </a:spcAft>
              <a:buClr>
                <a:schemeClr val="dk1"/>
              </a:buClr>
              <a:buSzPts val="1900"/>
              <a:buFont typeface="Times New Roman"/>
              <a:buNone/>
            </a:pPr>
            <a:r>
              <a:rPr lang="en-US" sz="1900" b="0" i="0" u="none" dirty="0">
                <a:solidFill>
                  <a:schemeClr val="dk1"/>
                </a:solidFill>
                <a:latin typeface="Times New Roman"/>
                <a:ea typeface="Times New Roman"/>
                <a:cs typeface="Times New Roman"/>
                <a:sym typeface="Times New Roman"/>
              </a:rPr>
              <a:t>UMA MAHESWARI S   -211417104284</a:t>
            </a:r>
            <a:endParaRPr dirty="0"/>
          </a:p>
          <a:p>
            <a:pPr marL="0" lvl="0" indent="0" algn="l" rtl="0">
              <a:lnSpc>
                <a:spcPct val="100000"/>
              </a:lnSpc>
              <a:spcBef>
                <a:spcPts val="480"/>
              </a:spcBef>
              <a:spcAft>
                <a:spcPts val="0"/>
              </a:spcAft>
              <a:buClr>
                <a:schemeClr val="dk1"/>
              </a:buClr>
              <a:buSzPts val="2400"/>
              <a:buFont typeface="Arial"/>
              <a:buNone/>
            </a:pPr>
            <a:endParaRPr sz="2400" b="0" i="0" u="none" dirty="0">
              <a:solidFill>
                <a:schemeClr val="dk1"/>
              </a:solidFill>
              <a:latin typeface="Times New Roman"/>
              <a:ea typeface="Times New Roman"/>
              <a:cs typeface="Times New Roman"/>
              <a:sym typeface="Times New Roman"/>
            </a:endParaRPr>
          </a:p>
          <a:p>
            <a:pPr marL="0" lvl="0" indent="0" algn="r" rtl="0">
              <a:lnSpc>
                <a:spcPct val="100000"/>
              </a:lnSpc>
              <a:spcBef>
                <a:spcPts val="440"/>
              </a:spcBef>
              <a:spcAft>
                <a:spcPts val="0"/>
              </a:spcAft>
              <a:buClr>
                <a:schemeClr val="dk1"/>
              </a:buClr>
              <a:buSzPts val="2200"/>
              <a:buFont typeface="Times New Roman"/>
              <a:buNone/>
            </a:pPr>
            <a:r>
              <a:rPr lang="en-US" sz="2200" b="0" i="0" u="sng" dirty="0">
                <a:solidFill>
                  <a:schemeClr val="dk1"/>
                </a:solidFill>
                <a:latin typeface="Times New Roman"/>
                <a:ea typeface="Times New Roman"/>
                <a:cs typeface="Times New Roman"/>
                <a:sym typeface="Times New Roman"/>
              </a:rPr>
              <a:t>Guided by:</a:t>
            </a:r>
            <a:endParaRPr dirty="0"/>
          </a:p>
          <a:p>
            <a:pPr marL="0" lvl="0" indent="0" algn="r" rtl="0">
              <a:lnSpc>
                <a:spcPct val="100000"/>
              </a:lnSpc>
              <a:spcBef>
                <a:spcPts val="36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Mrs. R.DEVI,M.E.,</a:t>
            </a:r>
            <a:endParaRPr dirty="0"/>
          </a:p>
          <a:p>
            <a:pPr marL="0" lvl="0" indent="0" algn="r" rtl="0">
              <a:lnSpc>
                <a:spcPct val="100000"/>
              </a:lnSpc>
              <a:spcBef>
                <a:spcPts val="36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ASSISTANT PROFESSOR</a:t>
            </a:r>
            <a:endParaRPr dirty="0"/>
          </a:p>
          <a:p>
            <a:pPr marL="0" lvl="0" indent="0" algn="r" rtl="0">
              <a:lnSpc>
                <a:spcPct val="100000"/>
              </a:lnSpc>
              <a:spcBef>
                <a:spcPts val="36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DEPARTMENT OF CSE</a:t>
            </a:r>
            <a:endParaRPr dirty="0"/>
          </a:p>
          <a:p>
            <a:pPr marL="0" lvl="0" indent="0" algn="r" rtl="0">
              <a:lnSpc>
                <a:spcPct val="100000"/>
              </a:lnSpc>
              <a:spcBef>
                <a:spcPts val="36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PANIMALAR ENGINEERING COLLEGE</a:t>
            </a:r>
            <a:endParaRPr/>
          </a:p>
          <a:p>
            <a:pPr marL="0" lvl="0" indent="0" algn="r" rtl="0">
              <a:lnSpc>
                <a:spcPct val="100000"/>
              </a:lnSpc>
              <a:spcBef>
                <a:spcPts val="36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CHENNAI</a:t>
            </a:r>
            <a:endParaRPr dirty="0"/>
          </a:p>
          <a:p>
            <a:pPr marL="0" lvl="0" indent="0" algn="r" rtl="0">
              <a:lnSpc>
                <a:spcPct val="100000"/>
              </a:lnSpc>
              <a:spcBef>
                <a:spcPts val="480"/>
              </a:spcBef>
              <a:spcAft>
                <a:spcPts val="0"/>
              </a:spcAft>
              <a:buClr>
                <a:schemeClr val="dk1"/>
              </a:buClr>
              <a:buSzPts val="2400"/>
              <a:buFont typeface="Arial"/>
              <a:buNone/>
            </a:pPr>
            <a:endParaRPr sz="2400" b="0" i="0" u="none" dirty="0">
              <a:solidFill>
                <a:schemeClr val="dk1"/>
              </a:solidFill>
              <a:latin typeface="Times New Roman"/>
              <a:ea typeface="Times New Roman"/>
              <a:cs typeface="Times New Roman"/>
              <a:sym typeface="Times New Roman"/>
            </a:endParaRPr>
          </a:p>
          <a:p>
            <a:pPr marL="0" lvl="0" indent="0" algn="l" rtl="0">
              <a:lnSpc>
                <a:spcPct val="100000"/>
              </a:lnSpc>
              <a:spcBef>
                <a:spcPts val="480"/>
              </a:spcBef>
              <a:spcAft>
                <a:spcPts val="0"/>
              </a:spcAft>
              <a:buClr>
                <a:schemeClr val="dk1"/>
              </a:buClr>
              <a:buSzPts val="2400"/>
              <a:buFont typeface="Arial"/>
              <a:buNone/>
            </a:pPr>
            <a:endParaRPr sz="2400" b="0" i="0" u="none" dirty="0">
              <a:solidFill>
                <a:schemeClr val="dk1"/>
              </a:solidFill>
              <a:latin typeface="Times New Roman"/>
              <a:ea typeface="Times New Roman"/>
              <a:cs typeface="Times New Roman"/>
              <a:sym typeface="Times New Roman"/>
            </a:endParaRPr>
          </a:p>
          <a:p>
            <a:pPr marL="0" lvl="0" indent="0" algn="ctr" rtl="0">
              <a:spcBef>
                <a:spcPts val="480"/>
              </a:spcBef>
              <a:spcAft>
                <a:spcPts val="0"/>
              </a:spcAft>
              <a:buClr>
                <a:schemeClr val="dk1"/>
              </a:buClr>
              <a:buSzPts val="2400"/>
              <a:buFont typeface="Arial"/>
              <a:buNone/>
            </a:pPr>
            <a:endParaRPr sz="2400" b="0" i="0" u="none"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2500"/>
              <a:buFont typeface="Times New Roman"/>
              <a:buNone/>
            </a:pPr>
            <a:r>
              <a:rPr lang="en-US" sz="2500" b="0" i="0" u="none" dirty="0">
                <a:solidFill>
                  <a:schemeClr val="dk2"/>
                </a:solidFill>
                <a:latin typeface="Times New Roman"/>
                <a:ea typeface="Times New Roman"/>
                <a:cs typeface="Times New Roman"/>
                <a:sym typeface="Times New Roman"/>
              </a:rPr>
              <a:t>SYSTEM  ARCHITECTURE</a:t>
            </a:r>
            <a:endParaRPr/>
          </a:p>
        </p:txBody>
      </p:sp>
      <p:sp>
        <p:nvSpPr>
          <p:cNvPr id="141" name="Google Shape;141;p9"/>
          <p:cNvSpPr txBox="1"/>
          <p:nvPr/>
        </p:nvSpPr>
        <p:spPr>
          <a:xfrm>
            <a:off x="152400" y="152400"/>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a:p>
        </p:txBody>
      </p:sp>
      <p:pic>
        <p:nvPicPr>
          <p:cNvPr id="6" name="Picture 5" descr="flow.JPG"/>
          <p:cNvPicPr>
            <a:picLocks noChangeAspect="1"/>
          </p:cNvPicPr>
          <p:nvPr/>
        </p:nvPicPr>
        <p:blipFill>
          <a:blip r:embed="rId3"/>
          <a:stretch>
            <a:fillRect/>
          </a:stretch>
        </p:blipFill>
        <p:spPr>
          <a:xfrm>
            <a:off x="914401" y="1762555"/>
            <a:ext cx="7233312" cy="356007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0"/>
          <p:cNvSpPr txBox="1">
            <a:spLocks noGrp="1"/>
          </p:cNvSpPr>
          <p:nvPr>
            <p:ph type="title"/>
          </p:nvPr>
        </p:nvSpPr>
        <p:spPr>
          <a:xfrm>
            <a:off x="457200" y="163773"/>
            <a:ext cx="8229600" cy="1637731"/>
          </a:xfrm>
          <a:prstGeom prst="rect">
            <a:avLst/>
          </a:prstGeom>
          <a:noFill/>
          <a:ln>
            <a:noFill/>
          </a:ln>
        </p:spPr>
        <p:txBody>
          <a:bodyPr spcFirstLastPara="1" wrap="square" lIns="91425" tIns="45700" rIns="91425" bIns="45700" anchor="ctr" anchorCtr="0">
            <a:noAutofit/>
          </a:bodyPr>
          <a:lstStyle/>
          <a:p>
            <a:pPr marL="0" lvl="0" indent="0" algn="l" rtl="0">
              <a:lnSpc>
                <a:spcPct val="200000"/>
              </a:lnSpc>
              <a:spcBef>
                <a:spcPts val="0"/>
              </a:spcBef>
              <a:spcAft>
                <a:spcPts val="0"/>
              </a:spcAft>
              <a:buClr>
                <a:schemeClr val="dk2"/>
              </a:buClr>
              <a:buSzPts val="2500"/>
              <a:buFont typeface="Times New Roman"/>
              <a:buNone/>
            </a:pPr>
            <a:r>
              <a:rPr lang="en-US" sz="2500" b="0" i="0" u="none" dirty="0" smtClean="0">
                <a:solidFill>
                  <a:schemeClr val="dk2"/>
                </a:solidFill>
                <a:latin typeface="Times New Roman"/>
                <a:ea typeface="Times New Roman"/>
                <a:cs typeface="Times New Roman"/>
                <a:sym typeface="Times New Roman"/>
              </a:rPr>
              <a:t>UML DIAGRAMS</a:t>
            </a:r>
            <a:br>
              <a:rPr lang="en-US" sz="2500" b="0" i="0" u="none" dirty="0" smtClean="0">
                <a:solidFill>
                  <a:schemeClr val="dk2"/>
                </a:solidFill>
                <a:latin typeface="Times New Roman"/>
                <a:ea typeface="Times New Roman"/>
                <a:cs typeface="Times New Roman"/>
                <a:sym typeface="Times New Roman"/>
              </a:rPr>
            </a:br>
            <a:r>
              <a:rPr lang="en-US" sz="2500" b="0" i="0" u="none" dirty="0" smtClean="0">
                <a:solidFill>
                  <a:schemeClr val="dk2"/>
                </a:solidFill>
                <a:latin typeface="Times New Roman"/>
                <a:ea typeface="Times New Roman"/>
                <a:cs typeface="Times New Roman"/>
                <a:sym typeface="Times New Roman"/>
              </a:rPr>
              <a:t>                              USE  </a:t>
            </a:r>
            <a:r>
              <a:rPr lang="en-US" sz="2500" b="0" i="0" u="none" dirty="0">
                <a:solidFill>
                  <a:schemeClr val="dk2"/>
                </a:solidFill>
                <a:latin typeface="Times New Roman"/>
                <a:ea typeface="Times New Roman"/>
                <a:cs typeface="Times New Roman"/>
                <a:sym typeface="Times New Roman"/>
              </a:rPr>
              <a:t>CASE  DIAGRAM</a:t>
            </a:r>
            <a:endParaRPr/>
          </a:p>
        </p:txBody>
      </p:sp>
      <p:pic>
        <p:nvPicPr>
          <p:cNvPr id="160" name="Google Shape;160;p10"/>
          <p:cNvPicPr preferRelativeResize="0">
            <a:picLocks noGrp="1"/>
          </p:cNvPicPr>
          <p:nvPr>
            <p:ph type="body" idx="1"/>
          </p:nvPr>
        </p:nvPicPr>
        <p:blipFill rotWithShape="1">
          <a:blip r:embed="rId3">
            <a:alphaModFix/>
          </a:blip>
          <a:srcRect/>
          <a:stretch/>
        </p:blipFill>
        <p:spPr>
          <a:xfrm>
            <a:off x="2057400" y="1600200"/>
            <a:ext cx="5029200" cy="45259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rtl="0">
              <a:lnSpc>
                <a:spcPct val="100000"/>
              </a:lnSpc>
              <a:spcBef>
                <a:spcPts val="0"/>
              </a:spcBef>
              <a:spcAft>
                <a:spcPts val="0"/>
              </a:spcAft>
              <a:buClr>
                <a:schemeClr val="dk2"/>
              </a:buClr>
              <a:buSzPts val="2500"/>
              <a:buFont typeface="Times New Roman"/>
              <a:buNone/>
            </a:pPr>
            <a:r>
              <a:rPr lang="en-US" sz="2500" b="0" i="0" u="none" dirty="0">
                <a:solidFill>
                  <a:schemeClr val="dk2"/>
                </a:solidFill>
                <a:latin typeface="Times New Roman"/>
                <a:ea typeface="Times New Roman"/>
                <a:cs typeface="Times New Roman"/>
                <a:sym typeface="Times New Roman"/>
              </a:rPr>
              <a:t>SEQUENCE  DIAGRAM</a:t>
            </a:r>
            <a:endParaRPr/>
          </a:p>
        </p:txBody>
      </p:sp>
      <p:pic>
        <p:nvPicPr>
          <p:cNvPr id="166" name="Google Shape;166;p11" descr="WhatsApp Image 2021-03-14 at 11.34.58 AM.jpeg"/>
          <p:cNvPicPr preferRelativeResize="0">
            <a:picLocks noGrp="1"/>
          </p:cNvPicPr>
          <p:nvPr>
            <p:ph type="body" idx="1"/>
          </p:nvPr>
        </p:nvPicPr>
        <p:blipFill rotWithShape="1">
          <a:blip r:embed="rId3">
            <a:alphaModFix/>
          </a:blip>
          <a:srcRect/>
          <a:stretch/>
        </p:blipFill>
        <p:spPr>
          <a:xfrm>
            <a:off x="1298575" y="1600200"/>
            <a:ext cx="6546850" cy="45259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rtl="0">
              <a:lnSpc>
                <a:spcPct val="100000"/>
              </a:lnSpc>
              <a:spcBef>
                <a:spcPts val="0"/>
              </a:spcBef>
              <a:spcAft>
                <a:spcPts val="0"/>
              </a:spcAft>
              <a:buClr>
                <a:schemeClr val="dk2"/>
              </a:buClr>
              <a:buSzPts val="2500"/>
              <a:buFont typeface="Times New Roman"/>
              <a:buNone/>
            </a:pPr>
            <a:r>
              <a:rPr lang="en-US" sz="2500" b="0" i="0" u="none" dirty="0">
                <a:solidFill>
                  <a:schemeClr val="dk2"/>
                </a:solidFill>
                <a:latin typeface="Times New Roman"/>
                <a:ea typeface="Times New Roman"/>
                <a:cs typeface="Times New Roman"/>
                <a:sym typeface="Times New Roman"/>
              </a:rPr>
              <a:t>ACTIVITY  DIAGRAM</a:t>
            </a:r>
            <a:endParaRPr/>
          </a:p>
        </p:txBody>
      </p:sp>
      <p:pic>
        <p:nvPicPr>
          <p:cNvPr id="172" name="Google Shape;172;p12"/>
          <p:cNvPicPr preferRelativeResize="0">
            <a:picLocks noGrp="1"/>
          </p:cNvPicPr>
          <p:nvPr>
            <p:ph type="body" idx="1"/>
          </p:nvPr>
        </p:nvPicPr>
        <p:blipFill rotWithShape="1">
          <a:blip r:embed="rId3">
            <a:alphaModFix/>
          </a:blip>
          <a:srcRect/>
          <a:stretch/>
        </p:blipFill>
        <p:spPr>
          <a:xfrm>
            <a:off x="3175000" y="1600200"/>
            <a:ext cx="2794000" cy="45259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rtl="0">
              <a:lnSpc>
                <a:spcPct val="100000"/>
              </a:lnSpc>
              <a:spcBef>
                <a:spcPts val="0"/>
              </a:spcBef>
              <a:spcAft>
                <a:spcPts val="0"/>
              </a:spcAft>
              <a:buClr>
                <a:schemeClr val="dk2"/>
              </a:buClr>
              <a:buSzPts val="2500"/>
              <a:buFont typeface="Times New Roman"/>
              <a:buNone/>
            </a:pPr>
            <a:r>
              <a:rPr lang="en-US" sz="2500" b="0" i="0" u="none" dirty="0">
                <a:solidFill>
                  <a:schemeClr val="dk2"/>
                </a:solidFill>
                <a:latin typeface="Times New Roman"/>
                <a:ea typeface="Times New Roman"/>
                <a:cs typeface="Times New Roman"/>
                <a:sym typeface="Times New Roman"/>
              </a:rPr>
              <a:t>COLLABORATION  DIAGRAM</a:t>
            </a:r>
            <a:endParaRPr/>
          </a:p>
        </p:txBody>
      </p:sp>
      <p:pic>
        <p:nvPicPr>
          <p:cNvPr id="178" name="Google Shape;178;p13"/>
          <p:cNvPicPr preferRelativeResize="0">
            <a:picLocks noGrp="1"/>
          </p:cNvPicPr>
          <p:nvPr>
            <p:ph type="body" idx="1"/>
          </p:nvPr>
        </p:nvPicPr>
        <p:blipFill rotWithShape="1">
          <a:blip r:embed="rId3">
            <a:alphaModFix/>
          </a:blip>
          <a:srcRect/>
          <a:stretch/>
        </p:blipFill>
        <p:spPr>
          <a:xfrm>
            <a:off x="1225550" y="1781175"/>
            <a:ext cx="6692900" cy="41640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2500"/>
              <a:buFont typeface="Times New Roman"/>
              <a:buNone/>
            </a:pPr>
            <a:r>
              <a:rPr lang="en-IN" sz="2500" dirty="0" smtClean="0">
                <a:latin typeface="Times New Roman" pitchFamily="18" charset="0"/>
                <a:cs typeface="Times New Roman" pitchFamily="18" charset="0"/>
              </a:rPr>
              <a:t>DB  DESIGN</a:t>
            </a:r>
            <a:endParaRPr sz="2500">
              <a:latin typeface="Times New Roman" pitchFamily="18" charset="0"/>
              <a:cs typeface="Times New Roman" pitchFamily="18" charset="0"/>
            </a:endParaRPr>
          </a:p>
        </p:txBody>
      </p:sp>
      <p:pic>
        <p:nvPicPr>
          <p:cNvPr id="5" name="Picture 4" descr="WhatsApp Image 2021-03-29 at 7.22.32 PM.jpeg"/>
          <p:cNvPicPr>
            <a:picLocks noChangeAspect="1"/>
          </p:cNvPicPr>
          <p:nvPr/>
        </p:nvPicPr>
        <p:blipFill>
          <a:blip r:embed="rId3"/>
          <a:srcRect t="5006" r="1557"/>
          <a:stretch>
            <a:fillRect/>
          </a:stretch>
        </p:blipFill>
        <p:spPr>
          <a:xfrm>
            <a:off x="1228298" y="1164347"/>
            <a:ext cx="7069540" cy="440841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2500"/>
              <a:buFont typeface="Times New Roman"/>
              <a:buNone/>
            </a:pPr>
            <a:r>
              <a:rPr lang="en-IN" sz="2500" dirty="0" smtClean="0">
                <a:latin typeface="Times New Roman" pitchFamily="18" charset="0"/>
                <a:cs typeface="Times New Roman" pitchFamily="18" charset="0"/>
              </a:rPr>
              <a:t>ER  DIAGRAM</a:t>
            </a:r>
            <a:endParaRPr sz="2500">
              <a:latin typeface="Times New Roman" pitchFamily="18" charset="0"/>
              <a:cs typeface="Times New Roman" pitchFamily="18" charset="0"/>
            </a:endParaRPr>
          </a:p>
        </p:txBody>
      </p:sp>
      <p:pic>
        <p:nvPicPr>
          <p:cNvPr id="5" name="image13.png" descr="C:\Users\ADMIN\Desktop\ERDiagram.png"/>
          <p:cNvPicPr/>
          <p:nvPr/>
        </p:nvPicPr>
        <p:blipFill>
          <a:blip r:embed="rId3"/>
          <a:srcRect r="-1111" b="14657"/>
          <a:stretch>
            <a:fillRect/>
          </a:stretch>
        </p:blipFill>
        <p:spPr>
          <a:xfrm>
            <a:off x="1856096" y="1187356"/>
            <a:ext cx="5773003" cy="4476466"/>
          </a:xfrm>
          <a:prstGeom prst="rect">
            <a:avLst/>
          </a:prstGeo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2500"/>
              <a:buFont typeface="Times New Roman"/>
              <a:buNone/>
            </a:pPr>
            <a:r>
              <a:rPr lang="en-US" sz="2500" b="0" i="0" u="none">
                <a:solidFill>
                  <a:schemeClr val="dk2"/>
                </a:solidFill>
                <a:latin typeface="Times New Roman"/>
                <a:ea typeface="Times New Roman"/>
                <a:cs typeface="Times New Roman"/>
                <a:sym typeface="Times New Roman"/>
              </a:rPr>
              <a:t>MODULE  DESCRIPTION</a:t>
            </a:r>
            <a:endParaRPr/>
          </a:p>
        </p:txBody>
      </p:sp>
      <p:sp>
        <p:nvSpPr>
          <p:cNvPr id="184" name="Google Shape;184;p1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lvl="0"/>
            <a:r>
              <a:rPr lang="en-US" sz="2000" dirty="0" smtClean="0">
                <a:latin typeface="Times New Roman" pitchFamily="18" charset="0"/>
                <a:cs typeface="Times New Roman" pitchFamily="18" charset="0"/>
              </a:rPr>
              <a:t>Image Acquisition </a:t>
            </a:r>
          </a:p>
          <a:p>
            <a:pPr lvl="0">
              <a:buNone/>
            </a:pPr>
            <a:endParaRPr lang="en-IN"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Pre-Processing Image</a:t>
            </a:r>
            <a:endParaRPr lang="en-IN"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Face detection</a:t>
            </a:r>
            <a:endParaRPr lang="en-IN"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Face recognition</a:t>
            </a:r>
            <a:endParaRPr lang="en-IN" sz="2000" dirty="0" smtClean="0">
              <a:latin typeface="Times New Roman" pitchFamily="18" charset="0"/>
              <a:cs typeface="Times New Roman" pitchFamily="18" charset="0"/>
            </a:endParaRPr>
          </a:p>
          <a:p>
            <a:pPr marL="571500" indent="-457200">
              <a:buNone/>
            </a:pPr>
            <a:endParaRPr lang="en-IN" sz="2000" dirty="0" smtClean="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011"/>
            <a:ext cx="8229600" cy="721601"/>
          </a:xfrm>
        </p:spPr>
        <p:txBody>
          <a:bodyPr/>
          <a:lstStyle/>
          <a:p>
            <a:pPr algn="l"/>
            <a:r>
              <a:rPr lang="en-US" sz="2500" dirty="0" smtClean="0">
                <a:latin typeface="Times New Roman" pitchFamily="18" charset="0"/>
                <a:cs typeface="Times New Roman" pitchFamily="18" charset="0"/>
              </a:rPr>
              <a:t>Image Acquisition</a:t>
            </a:r>
            <a:endParaRPr lang="en-IN" sz="2500" dirty="0"/>
          </a:p>
        </p:txBody>
      </p:sp>
      <p:sp>
        <p:nvSpPr>
          <p:cNvPr id="3" name="Text Placeholder 2"/>
          <p:cNvSpPr>
            <a:spLocks noGrp="1"/>
          </p:cNvSpPr>
          <p:nvPr>
            <p:ph type="body" idx="1"/>
          </p:nvPr>
        </p:nvSpPr>
        <p:spPr>
          <a:xfrm>
            <a:off x="457200" y="887104"/>
            <a:ext cx="8229600" cy="5239058"/>
          </a:xfrm>
        </p:spPr>
        <p:txBody>
          <a:bodyPr/>
          <a:lstStyle/>
          <a:p>
            <a:pPr marL="95250" indent="19050" algn="just">
              <a:buNone/>
            </a:pPr>
            <a:r>
              <a:rPr lang="en-US" sz="2100" dirty="0" smtClean="0">
                <a:latin typeface="Times New Roman" pitchFamily="18" charset="0"/>
                <a:cs typeface="Times New Roman" pitchFamily="18" charset="0"/>
              </a:rPr>
              <a:t>Image acquisition are often accomplished by digitally scanning an existing photograph or by using an electro-optical camera to accumulate a live picture of a topic . Video</a:t>
            </a:r>
            <a:r>
              <a:rPr lang="en-IN" sz="2100" dirty="0" smtClean="0">
                <a:latin typeface="Times New Roman" pitchFamily="18" charset="0"/>
                <a:cs typeface="Times New Roman" pitchFamily="18" charset="0"/>
              </a:rPr>
              <a:t> </a:t>
            </a:r>
            <a:r>
              <a:rPr lang="en-US" sz="2100" dirty="0" smtClean="0">
                <a:latin typeface="Times New Roman" pitchFamily="18" charset="0"/>
                <a:cs typeface="Times New Roman" pitchFamily="18" charset="0"/>
              </a:rPr>
              <a:t>also can be used as a source of facial images. The most existing face recognition systems contain one camera.</a:t>
            </a:r>
            <a:endParaRPr lang="en-IN" sz="2100" dirty="0" smtClean="0">
              <a:latin typeface="Times New Roman" pitchFamily="18" charset="0"/>
              <a:cs typeface="Times New Roman" pitchFamily="18" charset="0"/>
            </a:endParaRPr>
          </a:p>
          <a:p>
            <a:pPr marL="95250" indent="14288" algn="just">
              <a:buNone/>
            </a:pPr>
            <a:endParaRPr lang="en-US" sz="2100" dirty="0" smtClean="0">
              <a:latin typeface="Times New Roman" pitchFamily="18" charset="0"/>
              <a:cs typeface="Times New Roman" pitchFamily="18" charset="0"/>
            </a:endParaRPr>
          </a:p>
          <a:p>
            <a:pPr marL="95250" indent="14288" algn="just">
              <a:buNone/>
            </a:pPr>
            <a:r>
              <a:rPr lang="en-US" sz="2100" dirty="0" smtClean="0">
                <a:latin typeface="Times New Roman" pitchFamily="18" charset="0"/>
                <a:cs typeface="Times New Roman" pitchFamily="18" charset="0"/>
              </a:rPr>
              <a:t>The recognition rate is comparatively low when face images are of varied     pose and expression and different illumination. With increasing of the pose  angle, the popularity rate decreases. The recognition rate decreases greatly when the pose angle is larger than 30 degrees.</a:t>
            </a:r>
            <a:endParaRPr lang="en-IN" sz="21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l"/>
            <a:r>
              <a:rPr lang="en-US" sz="2500" dirty="0" smtClean="0">
                <a:latin typeface="Times New Roman" pitchFamily="18" charset="0"/>
                <a:cs typeface="Times New Roman" pitchFamily="18" charset="0"/>
              </a:rPr>
              <a:t>Pre-Processing Image</a:t>
            </a: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endParaRPr lang="en-IN" sz="25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marL="95250" indent="19050" algn="just">
              <a:buNone/>
            </a:pPr>
            <a:r>
              <a:rPr lang="en-US" sz="2100" dirty="0" smtClean="0">
                <a:latin typeface="Times New Roman" pitchFamily="18" charset="0"/>
                <a:cs typeface="Times New Roman" pitchFamily="18" charset="0"/>
              </a:rPr>
              <a:t>The system captures around 50 images of every individuals face. The images are converted into grey scale as LBPH operates using images in grey scale and the images are stored in a folder. The stored images will be saved with a name and ID unique to that person. In Image pre-processing HAAR CASCADE algorithm was used to train the image. HAAR CASCADE features are more useful in </a:t>
            </a:r>
            <a:r>
              <a:rPr lang="en-US" sz="2100" dirty="0" err="1" smtClean="0">
                <a:latin typeface="Times New Roman" pitchFamily="18" charset="0"/>
                <a:cs typeface="Times New Roman" pitchFamily="18" charset="0"/>
              </a:rPr>
              <a:t>imageprocessing</a:t>
            </a:r>
            <a:r>
              <a:rPr lang="en-US" sz="2100" dirty="0" smtClean="0">
                <a:latin typeface="Times New Roman" pitchFamily="18" charset="0"/>
                <a:cs typeface="Times New Roman" pitchFamily="18" charset="0"/>
              </a:rPr>
              <a:t>.</a:t>
            </a:r>
            <a:endParaRPr lang="en-IN" sz="2100" dirty="0" smtClean="0">
              <a:latin typeface="Times New Roman" pitchFamily="18" charset="0"/>
              <a:cs typeface="Times New Roman" pitchFamily="18" charset="0"/>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2500"/>
              <a:buFont typeface="Times New Roman"/>
              <a:buNone/>
            </a:pPr>
            <a:r>
              <a:rPr lang="en-US" sz="2500" b="0" i="0" u="none" dirty="0">
                <a:solidFill>
                  <a:schemeClr val="dk2"/>
                </a:solidFill>
                <a:latin typeface="Times New Roman"/>
                <a:ea typeface="Times New Roman"/>
                <a:cs typeface="Times New Roman"/>
                <a:sym typeface="Times New Roman"/>
              </a:rPr>
              <a:t>ABSTRACT</a:t>
            </a:r>
            <a:endParaRPr/>
          </a:p>
        </p:txBody>
      </p:sp>
      <p:sp>
        <p:nvSpPr>
          <p:cNvPr id="91" name="Google Shape;91;p2"/>
          <p:cNvSpPr txBox="1">
            <a:spLocks noGrp="1"/>
          </p:cNvSpPr>
          <p:nvPr>
            <p:ph type="body" idx="1"/>
          </p:nvPr>
        </p:nvSpPr>
        <p:spPr>
          <a:xfrm>
            <a:off x="442210" y="1210455"/>
            <a:ext cx="8229600" cy="4525962"/>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100"/>
              <a:buFont typeface="Arial"/>
              <a:buNone/>
            </a:pPr>
            <a:r>
              <a:rPr lang="en-US" sz="1800" dirty="0">
                <a:latin typeface="Times New Roman"/>
                <a:ea typeface="Times New Roman"/>
                <a:cs typeface="Times New Roman"/>
                <a:sym typeface="Times New Roman"/>
              </a:rPr>
              <a:t>Face recognition can be considered one of the most successful biometric identification methods among several types of biometric identification including fingerprints, DNA, palm print, hand geometry, iris recognition, retina and </a:t>
            </a:r>
            <a:r>
              <a:rPr lang="en-US" sz="1800" dirty="0" err="1">
                <a:latin typeface="Times New Roman"/>
                <a:ea typeface="Times New Roman"/>
                <a:cs typeface="Times New Roman"/>
                <a:sym typeface="Times New Roman"/>
              </a:rPr>
              <a:t>odour</a:t>
            </a:r>
            <a:r>
              <a:rPr lang="en-US" sz="1800" dirty="0">
                <a:latin typeface="Times New Roman"/>
                <a:ea typeface="Times New Roman"/>
                <a:cs typeface="Times New Roman"/>
                <a:sym typeface="Times New Roman"/>
              </a:rPr>
              <a:t>/scent. Face recognition provides biometric identification that utilizes the uniqueness of faces for security purposes. The problem with face recognition using biometric identification is its lengthy process and the accuracy of the results. This paper proposes solutions for a faster face recognition process with accurate results. The proposed face recognition process was done using a hybrid process of Haar Cascades and Eigenface methods, which can detect multiple faces (55 faces) in a single detection process. This improved face recognition approach was able to recognize multiple faces with 91.67% accuracy level.</a:t>
            </a:r>
            <a:endParaRPr sz="2900" b="0" i="0" u="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694354"/>
          </a:xfrm>
        </p:spPr>
        <p:txBody>
          <a:bodyPr/>
          <a:lstStyle/>
          <a:p>
            <a:pPr lvl="0" algn="l"/>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Face detection</a:t>
            </a: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endParaRPr lang="en-IN" sz="2500" dirty="0">
              <a:latin typeface="Times New Roman" pitchFamily="18" charset="0"/>
              <a:cs typeface="Times New Roman" pitchFamily="18" charset="0"/>
            </a:endParaRPr>
          </a:p>
        </p:txBody>
      </p:sp>
      <p:sp>
        <p:nvSpPr>
          <p:cNvPr id="3" name="Text Placeholder 2"/>
          <p:cNvSpPr>
            <a:spLocks noGrp="1"/>
          </p:cNvSpPr>
          <p:nvPr>
            <p:ph type="body" idx="1"/>
          </p:nvPr>
        </p:nvSpPr>
        <p:spPr>
          <a:xfrm>
            <a:off x="457200" y="1105469"/>
            <a:ext cx="8229600" cy="5020693"/>
          </a:xfrm>
        </p:spPr>
        <p:txBody>
          <a:bodyPr/>
          <a:lstStyle/>
          <a:p>
            <a:pPr marL="95250" indent="19050">
              <a:buNone/>
            </a:pPr>
            <a:r>
              <a:rPr lang="en-US" sz="2000" dirty="0" smtClean="0">
                <a:latin typeface="Times New Roman" pitchFamily="18" charset="0"/>
                <a:cs typeface="Times New Roman" pitchFamily="18" charset="0"/>
              </a:rPr>
              <a:t>The face detection work on detect multiple faces in a picture . Here we work on Open CV for Face Detection, and there are some steps that how face detection operates, which are as follows:-</a:t>
            </a:r>
            <a:endParaRPr lang="en-IN" sz="2000" dirty="0" smtClean="0">
              <a:latin typeface="Times New Roman" pitchFamily="18" charset="0"/>
              <a:cs typeface="Times New Roman" pitchFamily="18" charset="0"/>
            </a:endParaRPr>
          </a:p>
          <a:p>
            <a:pPr lvl="0">
              <a:buFont typeface="+mj-lt"/>
              <a:buAutoNum type="arabicParenR"/>
            </a:pPr>
            <a:r>
              <a:rPr lang="en-US" sz="2000" dirty="0" smtClean="0">
                <a:latin typeface="Times New Roman" pitchFamily="18" charset="0"/>
                <a:cs typeface="Times New Roman" pitchFamily="18" charset="0"/>
              </a:rPr>
              <a:t>Firstly the image is imported by providing the location of the image. Then the image is transformed from RGB to Grayscale because it's easy to detect faces within the grayscale.</a:t>
            </a:r>
            <a:r>
              <a:rPr lang="en-US" sz="2000" b="1"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lvl="0">
              <a:buFont typeface="+mj-lt"/>
              <a:buAutoNum type="arabicParenR"/>
            </a:pPr>
            <a:r>
              <a:rPr lang="en-US" sz="2000" dirty="0" smtClean="0">
                <a:latin typeface="Times New Roman" pitchFamily="18" charset="0"/>
                <a:cs typeface="Times New Roman" pitchFamily="18" charset="0"/>
              </a:rPr>
              <a:t>After that, the image manipulation used, during which the resizing, cropping, blurring and sharpening of the pictures done if needed. The next step is image segmentation, which is employed for contour detection or segments the multiple objects during a single image in order that the classifier can quickly detect the objects and faces in the picture.</a:t>
            </a:r>
            <a:endParaRPr lang="en-IN" sz="2000" dirty="0" smtClean="0">
              <a:latin typeface="Times New Roman" pitchFamily="18" charset="0"/>
              <a:cs typeface="Times New Roman" pitchFamily="18" charset="0"/>
            </a:endParaRPr>
          </a:p>
          <a:p>
            <a:pPr lvl="0">
              <a:buFont typeface="+mj-lt"/>
              <a:buAutoNum type="arabicParenR"/>
            </a:pPr>
            <a:r>
              <a:rPr lang="en-US" sz="2000" dirty="0" smtClean="0">
                <a:latin typeface="Times New Roman" pitchFamily="18" charset="0"/>
                <a:cs typeface="Times New Roman" pitchFamily="18" charset="0"/>
              </a:rPr>
              <a:t>The next step is to use Haar-Like features algorithm, which is proposed by Voila and Jones for face detection. This algorithm used for locating the situation of the human faces during a frame or image. All face s shares some universal properties of the human face just like the eyes region is darker than its neighbor pixels and nose region is brighter than </a:t>
            </a:r>
            <a:r>
              <a:rPr lang="en-US" sz="2000" dirty="0" err="1" smtClean="0">
                <a:latin typeface="Times New Roman" pitchFamily="18" charset="0"/>
                <a:cs typeface="Times New Roman" pitchFamily="18" charset="0"/>
              </a:rPr>
              <a:t>eyeregion</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lvl="0">
              <a:buNone/>
            </a:pPr>
            <a:r>
              <a:rPr lang="en-US" sz="2100" dirty="0" smtClean="0">
                <a:latin typeface="Times New Roman" pitchFamily="18" charset="0"/>
                <a:cs typeface="Times New Roman" pitchFamily="18" charset="0"/>
              </a:rPr>
              <a:t>4) The </a:t>
            </a:r>
            <a:r>
              <a:rPr lang="en-US" sz="2100" dirty="0" err="1" smtClean="0">
                <a:latin typeface="Times New Roman" pitchFamily="18" charset="0"/>
                <a:cs typeface="Times New Roman" pitchFamily="18" charset="0"/>
              </a:rPr>
              <a:t>haar</a:t>
            </a:r>
            <a:r>
              <a:rPr lang="en-US" sz="2100" dirty="0" smtClean="0">
                <a:latin typeface="Times New Roman" pitchFamily="18" charset="0"/>
                <a:cs typeface="Times New Roman" pitchFamily="18" charset="0"/>
              </a:rPr>
              <a:t>-like algorithm is additionally used for feature selection or feature extraction for an object in a picture, with the assistance of edge detection, line detection, centre detection for detecting eyes, nose, mouth, etc. in the picture. It is wont to select the essential features in a picture and extract these features for </a:t>
            </a:r>
            <a:r>
              <a:rPr lang="en-US" sz="2100" dirty="0" err="1" smtClean="0">
                <a:latin typeface="Times New Roman" pitchFamily="18" charset="0"/>
                <a:cs typeface="Times New Roman" pitchFamily="18" charset="0"/>
              </a:rPr>
              <a:t>facedetection</a:t>
            </a:r>
            <a:r>
              <a:rPr lang="en-US" sz="2100" dirty="0" smtClean="0">
                <a:latin typeface="Times New Roman" pitchFamily="18" charset="0"/>
                <a:cs typeface="Times New Roman" pitchFamily="18" charset="0"/>
              </a:rPr>
              <a:t>.</a:t>
            </a:r>
            <a:endParaRPr lang="en-IN" sz="2100" dirty="0" smtClean="0">
              <a:latin typeface="Times New Roman" pitchFamily="18" charset="0"/>
              <a:cs typeface="Times New Roman" pitchFamily="18" charset="0"/>
            </a:endParaRPr>
          </a:p>
          <a:p>
            <a:pPr lvl="0">
              <a:buNone/>
            </a:pPr>
            <a:r>
              <a:rPr lang="en-US" sz="2100" dirty="0" smtClean="0">
                <a:latin typeface="Times New Roman" pitchFamily="18" charset="0"/>
                <a:cs typeface="Times New Roman" pitchFamily="18" charset="0"/>
              </a:rPr>
              <a:t>5) The next step is to offer the coordinates of x, y, w, h which makes a rectangle box up the image to point out the situation of the face or we can say that to show the region of interest in the image. After this, it can make a rectangle box up the world of interest where it detects the face. There also are many other detection techniques that are used together for detection like smile detection, eye detection, blink </a:t>
            </a:r>
            <a:r>
              <a:rPr lang="en-US" sz="2100" dirty="0" err="1" smtClean="0">
                <a:latin typeface="Times New Roman" pitchFamily="18" charset="0"/>
                <a:cs typeface="Times New Roman" pitchFamily="18" charset="0"/>
              </a:rPr>
              <a:t>detection,etc</a:t>
            </a:r>
            <a:r>
              <a:rPr lang="en-US" sz="2100" dirty="0" smtClean="0">
                <a:latin typeface="Times New Roman" pitchFamily="18" charset="0"/>
                <a:cs typeface="Times New Roman" pitchFamily="18" charset="0"/>
              </a:rPr>
              <a:t>.</a:t>
            </a:r>
            <a:endParaRPr lang="en-IN" sz="2100" dirty="0" smtClean="0">
              <a:latin typeface="Times New Roman" pitchFamily="18" charset="0"/>
              <a:cs typeface="Times New Roman" pitchFamily="18" charset="0"/>
            </a:endParaRP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l"/>
            <a:r>
              <a:rPr lang="en-US" sz="2800" dirty="0" smtClean="0">
                <a:latin typeface="Times New Roman" pitchFamily="18" charset="0"/>
                <a:cs typeface="Times New Roman" pitchFamily="18" charset="0"/>
              </a:rPr>
              <a:t>Face recognition</a:t>
            </a: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endParaRPr lang="en-IN" sz="2500" dirty="0">
              <a:latin typeface="Times New Roman" pitchFamily="18" charset="0"/>
              <a:cs typeface="Times New Roman" pitchFamily="18" charset="0"/>
            </a:endParaRPr>
          </a:p>
        </p:txBody>
      </p:sp>
      <p:sp>
        <p:nvSpPr>
          <p:cNvPr id="3" name="Text Placeholder 2"/>
          <p:cNvSpPr>
            <a:spLocks noGrp="1"/>
          </p:cNvSpPr>
          <p:nvPr>
            <p:ph type="body" idx="1"/>
          </p:nvPr>
        </p:nvSpPr>
        <p:spPr>
          <a:xfrm>
            <a:off x="443552" y="1091821"/>
            <a:ext cx="8229600" cy="4979750"/>
          </a:xfrm>
        </p:spPr>
        <p:txBody>
          <a:bodyPr/>
          <a:lstStyle/>
          <a:p>
            <a:r>
              <a:rPr lang="en-US" sz="2000" dirty="0" smtClean="0">
                <a:latin typeface="Times New Roman" pitchFamily="18" charset="0"/>
                <a:cs typeface="Times New Roman" pitchFamily="18" charset="0"/>
              </a:rPr>
              <a:t> Step 1: A picture of your face is captured from a photo or video. Your face might appear alone or during a crowd. Your image may show you looking straight ahead or nearly in profile.</a:t>
            </a: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Step 2: Facial recognition software reads the geometry of your face. Key factors include the distance between your eyes and the distance from forehead to chin. The software identifies facial landmarks — one system identifies 68 of them — that are key to distinguishing your face.</a:t>
            </a: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Step 3: Your facial signature — a mathematical formula — is compared to a database of known faces.</a:t>
            </a: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Step 4: A determination is made. Your face print may match that of a picture during a face recognition system database.</a:t>
            </a:r>
            <a:endParaRPr lang="en-IN" sz="2000" dirty="0" smtClean="0">
              <a:latin typeface="Times New Roman" pitchFamily="18" charset="0"/>
              <a:cs typeface="Times New Roman" pitchFamily="18" charset="0"/>
            </a:endParaRPr>
          </a:p>
          <a:p>
            <a:endParaRPr lang="en-IN"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18866"/>
          </a:xfrm>
        </p:spPr>
        <p:txBody>
          <a:bodyPr/>
          <a:lstStyle/>
          <a:p>
            <a:pPr algn="l"/>
            <a:r>
              <a:rPr lang="en-IN" sz="2500" dirty="0" smtClean="0">
                <a:latin typeface="Times New Roman" pitchFamily="18" charset="0"/>
                <a:cs typeface="Times New Roman" pitchFamily="18" charset="0"/>
              </a:rPr>
              <a:t>TESTING AND PERFORMANCE ANALYSIS </a:t>
            </a:r>
            <a:endParaRPr lang="en-IN" sz="2500" dirty="0">
              <a:latin typeface="Times New Roman" pitchFamily="18" charset="0"/>
              <a:cs typeface="Times New Roman" pitchFamily="18" charset="0"/>
            </a:endParaRPr>
          </a:p>
        </p:txBody>
      </p:sp>
      <p:sp>
        <p:nvSpPr>
          <p:cNvPr id="3" name="Text Placeholder 2"/>
          <p:cNvSpPr>
            <a:spLocks noGrp="1"/>
          </p:cNvSpPr>
          <p:nvPr>
            <p:ph type="body" idx="1"/>
          </p:nvPr>
        </p:nvSpPr>
        <p:spPr>
          <a:xfrm>
            <a:off x="443552" y="791570"/>
            <a:ext cx="8229600" cy="5868537"/>
          </a:xfrm>
        </p:spPr>
        <p:txBody>
          <a:bodyPr/>
          <a:lstStyle/>
          <a:p>
            <a:pPr>
              <a:buNone/>
            </a:pPr>
            <a:r>
              <a:rPr lang="en-US" sz="2000" b="1" dirty="0" smtClean="0">
                <a:latin typeface="Times New Roman" pitchFamily="18" charset="0"/>
                <a:cs typeface="Times New Roman" pitchFamily="18" charset="0"/>
              </a:rPr>
              <a:t>TEST CASE 1</a:t>
            </a:r>
            <a:endParaRPr lang="en-IN" sz="2000" dirty="0" smtClean="0">
              <a:latin typeface="Times New Roman" pitchFamily="18" charset="0"/>
              <a:cs typeface="Times New Roman" pitchFamily="18" charset="0"/>
            </a:endParaRPr>
          </a:p>
          <a:p>
            <a:pPr>
              <a:buNone/>
            </a:pPr>
            <a:endParaRPr lang="en-IN" dirty="0" smtClean="0"/>
          </a:p>
          <a:p>
            <a:pPr>
              <a:buNone/>
            </a:pPr>
            <a:endParaRPr lang="en-IN" dirty="0" smtClean="0"/>
          </a:p>
          <a:p>
            <a:pPr>
              <a:buNone/>
            </a:pPr>
            <a:endParaRPr lang="en-IN" dirty="0" smtClean="0"/>
          </a:p>
          <a:p>
            <a:pPr>
              <a:buNone/>
            </a:pPr>
            <a:endParaRPr lang="en-IN" sz="2000" b="1" dirty="0" smtClean="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TEST CASE 2</a:t>
            </a:r>
          </a:p>
          <a:p>
            <a:pPr>
              <a:buNone/>
            </a:pPr>
            <a:endParaRPr lang="en-US" sz="2000" b="1"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endParaRPr lang="en-IN" dirty="0"/>
          </a:p>
        </p:txBody>
      </p:sp>
      <p:graphicFrame>
        <p:nvGraphicFramePr>
          <p:cNvPr id="6" name="Table 5"/>
          <p:cNvGraphicFramePr>
            <a:graphicFrameLocks noGrp="1"/>
          </p:cNvGraphicFramePr>
          <p:nvPr/>
        </p:nvGraphicFramePr>
        <p:xfrm>
          <a:off x="827964" y="1583142"/>
          <a:ext cx="7387987" cy="1596786"/>
        </p:xfrm>
        <a:graphic>
          <a:graphicData uri="http://schemas.openxmlformats.org/drawingml/2006/table">
            <a:tbl>
              <a:tblPr firstRow="1" bandRow="1">
                <a:tableStyleId>{91EBBBCC-DAD2-459C-BE2E-F6DE35CF9A28}</a:tableStyleId>
              </a:tblPr>
              <a:tblGrid>
                <a:gridCol w="611651"/>
                <a:gridCol w="910254"/>
                <a:gridCol w="1040290"/>
                <a:gridCol w="1113602"/>
                <a:gridCol w="1132764"/>
                <a:gridCol w="955344"/>
                <a:gridCol w="1624082"/>
              </a:tblGrid>
              <a:tr h="682595">
                <a:tc>
                  <a:txBody>
                    <a:bodyPr/>
                    <a:lstStyle/>
                    <a:p>
                      <a:pPr algn="just">
                        <a:lnSpc>
                          <a:spcPct val="150000"/>
                        </a:lnSpc>
                        <a:spcAft>
                          <a:spcPts val="0"/>
                        </a:spcAft>
                      </a:pPr>
                      <a:r>
                        <a:rPr lang="en-IN" sz="1400" dirty="0"/>
                        <a:t>S.NO</a:t>
                      </a:r>
                      <a:endParaRPr lang="en-IN" sz="1100" dirty="0">
                        <a:latin typeface="Arial"/>
                        <a:ea typeface="Arial"/>
                        <a:cs typeface="Times New Roman"/>
                      </a:endParaRPr>
                    </a:p>
                  </a:txBody>
                  <a:tcPr marL="68580" marR="68580" marT="0" marB="0"/>
                </a:tc>
                <a:tc>
                  <a:txBody>
                    <a:bodyPr/>
                    <a:lstStyle/>
                    <a:p>
                      <a:pPr algn="just">
                        <a:lnSpc>
                          <a:spcPct val="150000"/>
                        </a:lnSpc>
                        <a:spcAft>
                          <a:spcPts val="0"/>
                        </a:spcAft>
                      </a:pPr>
                      <a:r>
                        <a:rPr lang="en-IN" sz="1400" dirty="0"/>
                        <a:t>ACTION</a:t>
                      </a:r>
                      <a:endParaRPr lang="en-IN" sz="1100" dirty="0">
                        <a:latin typeface="Arial"/>
                        <a:ea typeface="Arial"/>
                        <a:cs typeface="Times New Roman"/>
                      </a:endParaRPr>
                    </a:p>
                  </a:txBody>
                  <a:tcPr marL="68580" marR="68580" marT="0" marB="0"/>
                </a:tc>
                <a:tc>
                  <a:txBody>
                    <a:bodyPr/>
                    <a:lstStyle/>
                    <a:p>
                      <a:pPr algn="just">
                        <a:lnSpc>
                          <a:spcPct val="150000"/>
                        </a:lnSpc>
                        <a:spcAft>
                          <a:spcPts val="0"/>
                        </a:spcAft>
                      </a:pPr>
                      <a:r>
                        <a:rPr lang="en-IN" sz="1400" dirty="0"/>
                        <a:t>INPUT</a:t>
                      </a:r>
                      <a:endParaRPr lang="en-IN" sz="1100" dirty="0">
                        <a:latin typeface="Arial"/>
                        <a:ea typeface="Arial"/>
                        <a:cs typeface="Times New Roman"/>
                      </a:endParaRPr>
                    </a:p>
                  </a:txBody>
                  <a:tcPr marL="68580" marR="68580" marT="0" marB="0"/>
                </a:tc>
                <a:tc>
                  <a:txBody>
                    <a:bodyPr/>
                    <a:lstStyle/>
                    <a:p>
                      <a:pPr algn="just">
                        <a:lnSpc>
                          <a:spcPct val="150000"/>
                        </a:lnSpc>
                        <a:spcAft>
                          <a:spcPts val="0"/>
                        </a:spcAft>
                      </a:pPr>
                      <a:r>
                        <a:rPr lang="en-IN" sz="1400" dirty="0"/>
                        <a:t>EXPECTED </a:t>
                      </a:r>
                      <a:endParaRPr lang="en-IN" sz="1100" dirty="0"/>
                    </a:p>
                    <a:p>
                      <a:pPr algn="just">
                        <a:lnSpc>
                          <a:spcPct val="150000"/>
                        </a:lnSpc>
                        <a:spcAft>
                          <a:spcPts val="0"/>
                        </a:spcAft>
                      </a:pPr>
                      <a:r>
                        <a:rPr lang="en-IN" sz="1400" dirty="0"/>
                        <a:t>OUTPUT</a:t>
                      </a:r>
                      <a:endParaRPr lang="en-IN" sz="1100" dirty="0">
                        <a:latin typeface="Arial"/>
                        <a:ea typeface="Arial"/>
                        <a:cs typeface="Times New Roman"/>
                      </a:endParaRPr>
                    </a:p>
                  </a:txBody>
                  <a:tcPr marL="68580" marR="68580" marT="0" marB="0"/>
                </a:tc>
                <a:tc>
                  <a:txBody>
                    <a:bodyPr/>
                    <a:lstStyle/>
                    <a:p>
                      <a:pPr algn="just">
                        <a:lnSpc>
                          <a:spcPct val="150000"/>
                        </a:lnSpc>
                        <a:spcAft>
                          <a:spcPts val="0"/>
                        </a:spcAft>
                      </a:pPr>
                      <a:r>
                        <a:rPr lang="en-IN" sz="1400" dirty="0"/>
                        <a:t>ACTUAL</a:t>
                      </a:r>
                      <a:endParaRPr lang="en-IN" sz="1100" dirty="0"/>
                    </a:p>
                    <a:p>
                      <a:pPr algn="just">
                        <a:lnSpc>
                          <a:spcPct val="150000"/>
                        </a:lnSpc>
                        <a:spcAft>
                          <a:spcPts val="0"/>
                        </a:spcAft>
                      </a:pPr>
                      <a:r>
                        <a:rPr lang="en-IN" sz="1400" dirty="0"/>
                        <a:t>OUTPUT</a:t>
                      </a:r>
                      <a:endParaRPr lang="en-IN" sz="1100" dirty="0">
                        <a:latin typeface="Arial"/>
                        <a:ea typeface="Arial"/>
                        <a:cs typeface="Times New Roman"/>
                      </a:endParaRPr>
                    </a:p>
                  </a:txBody>
                  <a:tcPr marL="68580" marR="68580" marT="0" marB="0"/>
                </a:tc>
                <a:tc>
                  <a:txBody>
                    <a:bodyPr/>
                    <a:lstStyle/>
                    <a:p>
                      <a:pPr algn="just">
                        <a:lnSpc>
                          <a:spcPct val="150000"/>
                        </a:lnSpc>
                        <a:spcAft>
                          <a:spcPts val="0"/>
                        </a:spcAft>
                      </a:pPr>
                      <a:r>
                        <a:rPr lang="en-IN" sz="1400" dirty="0"/>
                        <a:t>TEST</a:t>
                      </a:r>
                      <a:endParaRPr lang="en-IN" sz="1100" dirty="0"/>
                    </a:p>
                    <a:p>
                      <a:pPr algn="just">
                        <a:lnSpc>
                          <a:spcPct val="150000"/>
                        </a:lnSpc>
                        <a:spcAft>
                          <a:spcPts val="0"/>
                        </a:spcAft>
                      </a:pPr>
                      <a:r>
                        <a:rPr lang="en-IN" sz="1400" dirty="0"/>
                        <a:t>RESULT</a:t>
                      </a:r>
                      <a:endParaRPr lang="en-IN" sz="1100" dirty="0">
                        <a:latin typeface="Arial"/>
                        <a:ea typeface="Arial"/>
                        <a:cs typeface="Times New Roman"/>
                      </a:endParaRPr>
                    </a:p>
                  </a:txBody>
                  <a:tcPr marL="68580" marR="68580" marT="0" marB="0"/>
                </a:tc>
                <a:tc>
                  <a:txBody>
                    <a:bodyPr/>
                    <a:lstStyle/>
                    <a:p>
                      <a:pPr algn="just">
                        <a:lnSpc>
                          <a:spcPct val="150000"/>
                        </a:lnSpc>
                        <a:spcAft>
                          <a:spcPts val="0"/>
                        </a:spcAft>
                      </a:pPr>
                      <a:r>
                        <a:rPr lang="en-IN" sz="1400" dirty="0"/>
                        <a:t>TEST</a:t>
                      </a:r>
                      <a:endParaRPr lang="en-IN" sz="1100" dirty="0"/>
                    </a:p>
                    <a:p>
                      <a:pPr algn="just">
                        <a:lnSpc>
                          <a:spcPct val="150000"/>
                        </a:lnSpc>
                        <a:spcAft>
                          <a:spcPts val="0"/>
                        </a:spcAft>
                      </a:pPr>
                      <a:r>
                        <a:rPr lang="en-IN" sz="1400" dirty="0"/>
                        <a:t>COMMENTS</a:t>
                      </a:r>
                      <a:endParaRPr lang="en-IN" sz="1100" dirty="0">
                        <a:latin typeface="Arial"/>
                        <a:ea typeface="Arial"/>
                        <a:cs typeface="Times New Roman"/>
                      </a:endParaRPr>
                    </a:p>
                  </a:txBody>
                  <a:tcPr marL="68580" marR="68580" marT="0" marB="0"/>
                </a:tc>
              </a:tr>
              <a:tr h="914191">
                <a:tc>
                  <a:txBody>
                    <a:bodyPr/>
                    <a:lstStyle/>
                    <a:p>
                      <a:pPr algn="just">
                        <a:lnSpc>
                          <a:spcPct val="150000"/>
                        </a:lnSpc>
                        <a:spcAft>
                          <a:spcPts val="0"/>
                        </a:spcAft>
                      </a:pPr>
                      <a:r>
                        <a:rPr lang="en-IN" sz="1400"/>
                        <a:t>1.</a:t>
                      </a:r>
                      <a:endParaRPr lang="en-IN" sz="1100">
                        <a:latin typeface="Arial"/>
                        <a:ea typeface="Arial"/>
                        <a:cs typeface="Times New Roman"/>
                      </a:endParaRPr>
                    </a:p>
                  </a:txBody>
                  <a:tcPr marL="68580" marR="68580" marT="0" marB="0"/>
                </a:tc>
                <a:tc>
                  <a:txBody>
                    <a:bodyPr/>
                    <a:lstStyle/>
                    <a:p>
                      <a:pPr algn="just">
                        <a:lnSpc>
                          <a:spcPct val="150000"/>
                        </a:lnSpc>
                        <a:spcAft>
                          <a:spcPts val="0"/>
                        </a:spcAft>
                      </a:pPr>
                      <a:r>
                        <a:rPr lang="en-IN" sz="1400"/>
                        <a:t>Login</a:t>
                      </a:r>
                      <a:endParaRPr lang="en-IN" sz="1100">
                        <a:latin typeface="Arial"/>
                        <a:ea typeface="Arial"/>
                        <a:cs typeface="Times New Roman"/>
                      </a:endParaRPr>
                    </a:p>
                  </a:txBody>
                  <a:tcPr marL="68580" marR="68580" marT="0" marB="0"/>
                </a:tc>
                <a:tc>
                  <a:txBody>
                    <a:bodyPr/>
                    <a:lstStyle/>
                    <a:p>
                      <a:pPr algn="just">
                        <a:lnSpc>
                          <a:spcPct val="150000"/>
                        </a:lnSpc>
                        <a:spcAft>
                          <a:spcPts val="0"/>
                        </a:spcAft>
                      </a:pPr>
                      <a:r>
                        <a:rPr lang="en-IN" sz="1400" dirty="0"/>
                        <a:t>username</a:t>
                      </a:r>
                      <a:r>
                        <a:rPr lang="en-IN" sz="1400" dirty="0" smtClean="0"/>
                        <a:t>,</a:t>
                      </a:r>
                    </a:p>
                    <a:p>
                      <a:pPr algn="just">
                        <a:lnSpc>
                          <a:spcPct val="150000"/>
                        </a:lnSpc>
                        <a:spcAft>
                          <a:spcPts val="0"/>
                        </a:spcAft>
                      </a:pPr>
                      <a:r>
                        <a:rPr lang="en-IN" sz="1400" dirty="0" smtClean="0"/>
                        <a:t>password</a:t>
                      </a:r>
                      <a:endParaRPr lang="en-IN" sz="1100" dirty="0">
                        <a:latin typeface="Arial"/>
                        <a:ea typeface="Arial"/>
                        <a:cs typeface="Times New Roman"/>
                      </a:endParaRPr>
                    </a:p>
                  </a:txBody>
                  <a:tcPr marL="68580" marR="68580" marT="0" marB="0"/>
                </a:tc>
                <a:tc>
                  <a:txBody>
                    <a:bodyPr/>
                    <a:lstStyle/>
                    <a:p>
                      <a:pPr algn="just">
                        <a:lnSpc>
                          <a:spcPct val="150000"/>
                        </a:lnSpc>
                        <a:spcAft>
                          <a:spcPts val="0"/>
                        </a:spcAft>
                      </a:pPr>
                      <a:r>
                        <a:rPr lang="en-IN" sz="1400"/>
                        <a:t>homepage</a:t>
                      </a:r>
                      <a:endParaRPr lang="en-IN" sz="1100">
                        <a:latin typeface="Arial"/>
                        <a:ea typeface="Arial"/>
                        <a:cs typeface="Times New Roman"/>
                      </a:endParaRPr>
                    </a:p>
                  </a:txBody>
                  <a:tcPr marL="68580" marR="68580" marT="0" marB="0"/>
                </a:tc>
                <a:tc>
                  <a:txBody>
                    <a:bodyPr/>
                    <a:lstStyle/>
                    <a:p>
                      <a:pPr algn="just">
                        <a:lnSpc>
                          <a:spcPct val="150000"/>
                        </a:lnSpc>
                        <a:spcAft>
                          <a:spcPts val="0"/>
                        </a:spcAft>
                      </a:pPr>
                      <a:r>
                        <a:rPr lang="en-IN" sz="1400" dirty="0"/>
                        <a:t>homepage</a:t>
                      </a:r>
                      <a:endParaRPr lang="en-IN" sz="1100" dirty="0">
                        <a:latin typeface="Arial"/>
                        <a:ea typeface="Arial"/>
                        <a:cs typeface="Times New Roman"/>
                      </a:endParaRPr>
                    </a:p>
                  </a:txBody>
                  <a:tcPr marL="68580" marR="68580" marT="0" marB="0"/>
                </a:tc>
                <a:tc>
                  <a:txBody>
                    <a:bodyPr/>
                    <a:lstStyle/>
                    <a:p>
                      <a:pPr algn="just">
                        <a:lnSpc>
                          <a:spcPct val="150000"/>
                        </a:lnSpc>
                        <a:spcAft>
                          <a:spcPts val="0"/>
                        </a:spcAft>
                      </a:pPr>
                      <a:r>
                        <a:rPr lang="en-IN" sz="1400"/>
                        <a:t>pass</a:t>
                      </a:r>
                      <a:endParaRPr lang="en-IN" sz="1100">
                        <a:latin typeface="Arial"/>
                        <a:ea typeface="Arial"/>
                        <a:cs typeface="Times New Roman"/>
                      </a:endParaRPr>
                    </a:p>
                  </a:txBody>
                  <a:tcPr marL="68580" marR="68580" marT="0" marB="0"/>
                </a:tc>
                <a:tc>
                  <a:txBody>
                    <a:bodyPr/>
                    <a:lstStyle/>
                    <a:p>
                      <a:pPr algn="just">
                        <a:lnSpc>
                          <a:spcPct val="150000"/>
                        </a:lnSpc>
                        <a:spcAft>
                          <a:spcPts val="0"/>
                        </a:spcAft>
                      </a:pPr>
                      <a:r>
                        <a:rPr lang="en-IN" sz="1400" dirty="0"/>
                        <a:t>authorized user is logged in system</a:t>
                      </a:r>
                      <a:endParaRPr lang="en-IN" sz="1100" dirty="0">
                        <a:latin typeface="Arial"/>
                        <a:ea typeface="Arial"/>
                        <a:cs typeface="Times New Roman"/>
                      </a:endParaRPr>
                    </a:p>
                  </a:txBody>
                  <a:tcPr marL="68580" marR="68580" marT="0" marB="0"/>
                </a:tc>
              </a:tr>
            </a:tbl>
          </a:graphicData>
        </a:graphic>
      </p:graphicFrame>
      <p:graphicFrame>
        <p:nvGraphicFramePr>
          <p:cNvPr id="7" name="Table 6"/>
          <p:cNvGraphicFramePr>
            <a:graphicFrameLocks noGrp="1"/>
          </p:cNvGraphicFramePr>
          <p:nvPr/>
        </p:nvGraphicFramePr>
        <p:xfrm>
          <a:off x="937147" y="3985145"/>
          <a:ext cx="7087737" cy="1962879"/>
        </p:xfrm>
        <a:graphic>
          <a:graphicData uri="http://schemas.openxmlformats.org/drawingml/2006/table">
            <a:tbl>
              <a:tblPr firstRow="1" bandRow="1">
                <a:tableStyleId>{91EBBBCC-DAD2-459C-BE2E-F6DE35CF9A28}</a:tableStyleId>
              </a:tblPr>
              <a:tblGrid>
                <a:gridCol w="632346"/>
                <a:gridCol w="1037230"/>
                <a:gridCol w="917651"/>
                <a:gridCol w="1129513"/>
                <a:gridCol w="1009934"/>
                <a:gridCol w="873457"/>
                <a:gridCol w="1487606"/>
              </a:tblGrid>
              <a:tr h="682719">
                <a:tc>
                  <a:txBody>
                    <a:bodyPr/>
                    <a:lstStyle/>
                    <a:p>
                      <a:pPr algn="just">
                        <a:lnSpc>
                          <a:spcPct val="150000"/>
                        </a:lnSpc>
                        <a:spcAft>
                          <a:spcPts val="0"/>
                        </a:spcAft>
                      </a:pPr>
                      <a:r>
                        <a:rPr lang="en-IN" sz="1400" dirty="0"/>
                        <a:t>S.NO</a:t>
                      </a:r>
                      <a:endParaRPr lang="en-IN" sz="1100" dirty="0">
                        <a:latin typeface="Arial"/>
                        <a:ea typeface="Arial"/>
                        <a:cs typeface="Times New Roman"/>
                      </a:endParaRPr>
                    </a:p>
                  </a:txBody>
                  <a:tcPr marL="68580" marR="68580" marT="0" marB="0"/>
                </a:tc>
                <a:tc>
                  <a:txBody>
                    <a:bodyPr/>
                    <a:lstStyle/>
                    <a:p>
                      <a:pPr algn="just">
                        <a:lnSpc>
                          <a:spcPct val="150000"/>
                        </a:lnSpc>
                        <a:spcAft>
                          <a:spcPts val="0"/>
                        </a:spcAft>
                      </a:pPr>
                      <a:r>
                        <a:rPr lang="en-IN" sz="1400"/>
                        <a:t>ACTION</a:t>
                      </a:r>
                      <a:endParaRPr lang="en-IN" sz="1100">
                        <a:latin typeface="Arial"/>
                        <a:ea typeface="Arial"/>
                        <a:cs typeface="Times New Roman"/>
                      </a:endParaRPr>
                    </a:p>
                  </a:txBody>
                  <a:tcPr marL="68580" marR="68580" marT="0" marB="0"/>
                </a:tc>
                <a:tc>
                  <a:txBody>
                    <a:bodyPr/>
                    <a:lstStyle/>
                    <a:p>
                      <a:pPr algn="just">
                        <a:lnSpc>
                          <a:spcPct val="150000"/>
                        </a:lnSpc>
                        <a:spcAft>
                          <a:spcPts val="0"/>
                        </a:spcAft>
                      </a:pPr>
                      <a:r>
                        <a:rPr lang="en-IN" sz="1400"/>
                        <a:t>INPUT</a:t>
                      </a:r>
                      <a:endParaRPr lang="en-IN" sz="1100">
                        <a:latin typeface="Arial"/>
                        <a:ea typeface="Arial"/>
                        <a:cs typeface="Times New Roman"/>
                      </a:endParaRPr>
                    </a:p>
                  </a:txBody>
                  <a:tcPr marL="68580" marR="68580" marT="0" marB="0"/>
                </a:tc>
                <a:tc>
                  <a:txBody>
                    <a:bodyPr/>
                    <a:lstStyle/>
                    <a:p>
                      <a:pPr algn="just">
                        <a:lnSpc>
                          <a:spcPct val="150000"/>
                        </a:lnSpc>
                        <a:spcAft>
                          <a:spcPts val="0"/>
                        </a:spcAft>
                      </a:pPr>
                      <a:r>
                        <a:rPr lang="en-IN" sz="1400"/>
                        <a:t>EXPECTED</a:t>
                      </a:r>
                      <a:endParaRPr lang="en-IN" sz="1100"/>
                    </a:p>
                    <a:p>
                      <a:pPr algn="just">
                        <a:lnSpc>
                          <a:spcPct val="150000"/>
                        </a:lnSpc>
                        <a:spcAft>
                          <a:spcPts val="0"/>
                        </a:spcAft>
                      </a:pPr>
                      <a:r>
                        <a:rPr lang="en-IN" sz="1400"/>
                        <a:t>OUTPUT</a:t>
                      </a:r>
                      <a:endParaRPr lang="en-IN" sz="1100">
                        <a:latin typeface="Arial"/>
                        <a:ea typeface="Arial"/>
                        <a:cs typeface="Times New Roman"/>
                      </a:endParaRPr>
                    </a:p>
                  </a:txBody>
                  <a:tcPr marL="68580" marR="68580" marT="0" marB="0"/>
                </a:tc>
                <a:tc>
                  <a:txBody>
                    <a:bodyPr/>
                    <a:lstStyle/>
                    <a:p>
                      <a:pPr algn="just">
                        <a:lnSpc>
                          <a:spcPct val="150000"/>
                        </a:lnSpc>
                        <a:spcAft>
                          <a:spcPts val="0"/>
                        </a:spcAft>
                      </a:pPr>
                      <a:r>
                        <a:rPr lang="en-IN" sz="1400" dirty="0"/>
                        <a:t>ACTUAL</a:t>
                      </a:r>
                      <a:endParaRPr lang="en-IN" sz="1100" dirty="0"/>
                    </a:p>
                    <a:p>
                      <a:pPr algn="just">
                        <a:lnSpc>
                          <a:spcPct val="150000"/>
                        </a:lnSpc>
                        <a:spcAft>
                          <a:spcPts val="0"/>
                        </a:spcAft>
                      </a:pPr>
                      <a:r>
                        <a:rPr lang="en-IN" sz="1400" dirty="0"/>
                        <a:t>OUTPUT</a:t>
                      </a:r>
                      <a:endParaRPr lang="en-IN" sz="1100" dirty="0">
                        <a:latin typeface="Arial"/>
                        <a:ea typeface="Arial"/>
                        <a:cs typeface="Times New Roman"/>
                      </a:endParaRPr>
                    </a:p>
                  </a:txBody>
                  <a:tcPr marL="68580" marR="68580" marT="0" marB="0"/>
                </a:tc>
                <a:tc>
                  <a:txBody>
                    <a:bodyPr/>
                    <a:lstStyle/>
                    <a:p>
                      <a:pPr algn="just">
                        <a:lnSpc>
                          <a:spcPct val="150000"/>
                        </a:lnSpc>
                        <a:spcAft>
                          <a:spcPts val="0"/>
                        </a:spcAft>
                      </a:pPr>
                      <a:r>
                        <a:rPr lang="en-IN" sz="1400"/>
                        <a:t>TEST</a:t>
                      </a:r>
                      <a:endParaRPr lang="en-IN" sz="1100"/>
                    </a:p>
                    <a:p>
                      <a:pPr algn="just">
                        <a:lnSpc>
                          <a:spcPct val="150000"/>
                        </a:lnSpc>
                        <a:spcAft>
                          <a:spcPts val="0"/>
                        </a:spcAft>
                      </a:pPr>
                      <a:r>
                        <a:rPr lang="en-IN" sz="1400"/>
                        <a:t>RESULT</a:t>
                      </a:r>
                      <a:endParaRPr lang="en-IN" sz="1100">
                        <a:latin typeface="Arial"/>
                        <a:ea typeface="Arial"/>
                        <a:cs typeface="Times New Roman"/>
                      </a:endParaRPr>
                    </a:p>
                  </a:txBody>
                  <a:tcPr marL="68580" marR="68580" marT="0" marB="0"/>
                </a:tc>
                <a:tc>
                  <a:txBody>
                    <a:bodyPr/>
                    <a:lstStyle/>
                    <a:p>
                      <a:pPr algn="just">
                        <a:lnSpc>
                          <a:spcPct val="150000"/>
                        </a:lnSpc>
                        <a:spcAft>
                          <a:spcPts val="0"/>
                        </a:spcAft>
                      </a:pPr>
                      <a:r>
                        <a:rPr lang="en-IN" sz="1400"/>
                        <a:t>TEST COMMENTS</a:t>
                      </a:r>
                      <a:endParaRPr lang="en-IN" sz="1100">
                        <a:latin typeface="Arial"/>
                        <a:ea typeface="Arial"/>
                        <a:cs typeface="Times New Roman"/>
                      </a:endParaRPr>
                    </a:p>
                  </a:txBody>
                  <a:tcPr marL="68580" marR="68580" marT="0" marB="0"/>
                </a:tc>
              </a:tr>
              <a:tr h="1064194">
                <a:tc>
                  <a:txBody>
                    <a:bodyPr/>
                    <a:lstStyle/>
                    <a:p>
                      <a:pPr algn="just">
                        <a:lnSpc>
                          <a:spcPct val="150000"/>
                        </a:lnSpc>
                        <a:spcAft>
                          <a:spcPts val="0"/>
                        </a:spcAft>
                      </a:pPr>
                      <a:r>
                        <a:rPr lang="en-IN" sz="1400" dirty="0"/>
                        <a:t>2.</a:t>
                      </a:r>
                      <a:endParaRPr lang="en-IN" sz="1100" dirty="0">
                        <a:latin typeface="Arial"/>
                        <a:ea typeface="Arial"/>
                        <a:cs typeface="Times New Roman"/>
                      </a:endParaRPr>
                    </a:p>
                  </a:txBody>
                  <a:tcPr marL="68580" marR="68580" marT="0" marB="0"/>
                </a:tc>
                <a:tc>
                  <a:txBody>
                    <a:bodyPr/>
                    <a:lstStyle/>
                    <a:p>
                      <a:pPr algn="just">
                        <a:lnSpc>
                          <a:spcPct val="150000"/>
                        </a:lnSpc>
                        <a:spcAft>
                          <a:spcPts val="0"/>
                        </a:spcAft>
                      </a:pPr>
                      <a:r>
                        <a:rPr lang="en-IN" sz="1400"/>
                        <a:t>Registration</a:t>
                      </a:r>
                      <a:endParaRPr lang="en-IN" sz="1100">
                        <a:latin typeface="Arial"/>
                        <a:ea typeface="Arial"/>
                        <a:cs typeface="Times New Roman"/>
                      </a:endParaRPr>
                    </a:p>
                  </a:txBody>
                  <a:tcPr marL="68580" marR="68580" marT="0" marB="0"/>
                </a:tc>
                <a:tc>
                  <a:txBody>
                    <a:bodyPr/>
                    <a:lstStyle/>
                    <a:p>
                      <a:pPr algn="just">
                        <a:lnSpc>
                          <a:spcPct val="150000"/>
                        </a:lnSpc>
                        <a:spcAft>
                          <a:spcPts val="0"/>
                        </a:spcAft>
                      </a:pPr>
                      <a:r>
                        <a:rPr lang="en-IN" sz="1400"/>
                        <a:t>student roll no,name</a:t>
                      </a:r>
                      <a:endParaRPr lang="en-IN" sz="1100">
                        <a:latin typeface="Arial"/>
                        <a:ea typeface="Arial"/>
                        <a:cs typeface="Times New Roman"/>
                      </a:endParaRPr>
                    </a:p>
                  </a:txBody>
                  <a:tcPr marL="68580" marR="68580" marT="0" marB="0"/>
                </a:tc>
                <a:tc>
                  <a:txBody>
                    <a:bodyPr/>
                    <a:lstStyle/>
                    <a:p>
                      <a:pPr algn="just">
                        <a:lnSpc>
                          <a:spcPct val="150000"/>
                        </a:lnSpc>
                        <a:spcAft>
                          <a:spcPts val="0"/>
                        </a:spcAft>
                      </a:pPr>
                      <a:r>
                        <a:rPr lang="en-IN" sz="1400"/>
                        <a:t>New student details are added</a:t>
                      </a:r>
                      <a:endParaRPr lang="en-IN" sz="1100">
                        <a:latin typeface="Arial"/>
                        <a:ea typeface="Arial"/>
                        <a:cs typeface="Times New Roman"/>
                      </a:endParaRPr>
                    </a:p>
                  </a:txBody>
                  <a:tcPr marL="68580" marR="68580" marT="0" marB="0"/>
                </a:tc>
                <a:tc>
                  <a:txBody>
                    <a:bodyPr/>
                    <a:lstStyle/>
                    <a:p>
                      <a:pPr algn="l">
                        <a:lnSpc>
                          <a:spcPct val="150000"/>
                        </a:lnSpc>
                        <a:spcAft>
                          <a:spcPts val="0"/>
                        </a:spcAft>
                      </a:pPr>
                      <a:r>
                        <a:rPr lang="en-IN" sz="1400" dirty="0"/>
                        <a:t>New student details are added</a:t>
                      </a:r>
                      <a:endParaRPr lang="en-IN" sz="1100" dirty="0">
                        <a:latin typeface="Arial"/>
                        <a:ea typeface="Arial"/>
                        <a:cs typeface="Times New Roman"/>
                      </a:endParaRPr>
                    </a:p>
                  </a:txBody>
                  <a:tcPr marL="68580" marR="68580" marT="0" marB="0"/>
                </a:tc>
                <a:tc>
                  <a:txBody>
                    <a:bodyPr/>
                    <a:lstStyle/>
                    <a:p>
                      <a:pPr algn="just">
                        <a:lnSpc>
                          <a:spcPct val="150000"/>
                        </a:lnSpc>
                        <a:spcAft>
                          <a:spcPts val="0"/>
                        </a:spcAft>
                      </a:pPr>
                      <a:r>
                        <a:rPr lang="en-IN" sz="1400"/>
                        <a:t>Pass</a:t>
                      </a:r>
                      <a:endParaRPr lang="en-IN" sz="1100">
                        <a:latin typeface="Arial"/>
                        <a:ea typeface="Arial"/>
                        <a:cs typeface="Times New Roman"/>
                      </a:endParaRPr>
                    </a:p>
                  </a:txBody>
                  <a:tcPr marL="68580" marR="68580" marT="0" marB="0"/>
                </a:tc>
                <a:tc>
                  <a:txBody>
                    <a:bodyPr/>
                    <a:lstStyle/>
                    <a:p>
                      <a:pPr algn="just">
                        <a:lnSpc>
                          <a:spcPct val="150000"/>
                        </a:lnSpc>
                        <a:spcAft>
                          <a:spcPts val="0"/>
                        </a:spcAft>
                      </a:pPr>
                      <a:r>
                        <a:rPr lang="en-IN" sz="1400" dirty="0"/>
                        <a:t>Details of new student is added in database</a:t>
                      </a:r>
                      <a:endParaRPr lang="en-IN" sz="1100" dirty="0">
                        <a:latin typeface="Arial"/>
                        <a:ea typeface="Arial"/>
                        <a:cs typeface="Times New Roman"/>
                      </a:endParaRPr>
                    </a:p>
                  </a:txBody>
                  <a:tcPr marL="68580" marR="68580" marT="0" marB="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body" idx="1"/>
          </p:nvPr>
        </p:nvSpPr>
        <p:spPr>
          <a:xfrm>
            <a:off x="457200" y="191069"/>
            <a:ext cx="8229600" cy="5935094"/>
          </a:xfrm>
        </p:spPr>
        <p:txBody>
          <a:bodyPr/>
          <a:lstStyle/>
          <a:p>
            <a:pPr>
              <a:buNone/>
            </a:pPr>
            <a:r>
              <a:rPr lang="en-US" sz="2000" b="1" dirty="0" smtClean="0">
                <a:latin typeface="Times New Roman" pitchFamily="18" charset="0"/>
                <a:cs typeface="Times New Roman" pitchFamily="18" charset="0"/>
              </a:rPr>
              <a:t>TEST CASE 3</a:t>
            </a:r>
          </a:p>
          <a:p>
            <a:pPr>
              <a:buNone/>
            </a:pPr>
            <a:endParaRPr lang="en-US" sz="2000" b="1" dirty="0" smtClean="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TEST CASE 4</a:t>
            </a:r>
          </a:p>
          <a:p>
            <a:pPr>
              <a:buNone/>
            </a:pPr>
            <a:endParaRPr lang="en-US" sz="2000" b="1" dirty="0" smtClean="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endParaRPr lang="en-IN" dirty="0"/>
          </a:p>
        </p:txBody>
      </p:sp>
      <p:graphicFrame>
        <p:nvGraphicFramePr>
          <p:cNvPr id="7" name="Table 6"/>
          <p:cNvGraphicFramePr>
            <a:graphicFrameLocks noGrp="1"/>
          </p:cNvGraphicFramePr>
          <p:nvPr/>
        </p:nvGraphicFramePr>
        <p:xfrm>
          <a:off x="937147" y="769204"/>
          <a:ext cx="7251510" cy="1685541"/>
        </p:xfrm>
        <a:graphic>
          <a:graphicData uri="http://schemas.openxmlformats.org/drawingml/2006/table">
            <a:tbl>
              <a:tblPr firstRow="1" bandRow="1">
                <a:tableStyleId>{91EBBBCC-DAD2-459C-BE2E-F6DE35CF9A28}</a:tableStyleId>
              </a:tblPr>
              <a:tblGrid>
                <a:gridCol w="618698"/>
                <a:gridCol w="1067126"/>
                <a:gridCol w="842912"/>
                <a:gridCol w="1215299"/>
                <a:gridCol w="1064525"/>
                <a:gridCol w="887105"/>
                <a:gridCol w="1555845"/>
              </a:tblGrid>
              <a:tr h="650164">
                <a:tc>
                  <a:txBody>
                    <a:bodyPr/>
                    <a:lstStyle/>
                    <a:p>
                      <a:pPr algn="just">
                        <a:lnSpc>
                          <a:spcPct val="150000"/>
                        </a:lnSpc>
                        <a:spcAft>
                          <a:spcPts val="0"/>
                        </a:spcAft>
                      </a:pPr>
                      <a:r>
                        <a:rPr lang="en-IN" sz="1400" dirty="0"/>
                        <a:t>S.NO</a:t>
                      </a:r>
                      <a:endParaRPr lang="en-IN" sz="1100" dirty="0">
                        <a:latin typeface="Times New Roman" pitchFamily="18" charset="0"/>
                        <a:ea typeface="Arial"/>
                        <a:cs typeface="Times New Roman" pitchFamily="18" charset="0"/>
                      </a:endParaRPr>
                    </a:p>
                  </a:txBody>
                  <a:tcPr marL="68580" marR="68580" marT="0" marB="0"/>
                </a:tc>
                <a:tc>
                  <a:txBody>
                    <a:bodyPr/>
                    <a:lstStyle/>
                    <a:p>
                      <a:pPr algn="just">
                        <a:lnSpc>
                          <a:spcPct val="150000"/>
                        </a:lnSpc>
                        <a:spcAft>
                          <a:spcPts val="0"/>
                        </a:spcAft>
                      </a:pPr>
                      <a:r>
                        <a:rPr lang="en-IN" sz="1400" dirty="0"/>
                        <a:t>ACTION</a:t>
                      </a:r>
                      <a:endParaRPr lang="en-IN" sz="1100" dirty="0">
                        <a:latin typeface="Times New Roman" pitchFamily="18" charset="0"/>
                        <a:ea typeface="Arial"/>
                        <a:cs typeface="Times New Roman" pitchFamily="18" charset="0"/>
                      </a:endParaRPr>
                    </a:p>
                  </a:txBody>
                  <a:tcPr marL="68580" marR="68580" marT="0" marB="0"/>
                </a:tc>
                <a:tc>
                  <a:txBody>
                    <a:bodyPr/>
                    <a:lstStyle/>
                    <a:p>
                      <a:pPr algn="just">
                        <a:lnSpc>
                          <a:spcPct val="150000"/>
                        </a:lnSpc>
                        <a:spcAft>
                          <a:spcPts val="0"/>
                        </a:spcAft>
                      </a:pPr>
                      <a:r>
                        <a:rPr lang="en-IN" sz="1400" dirty="0"/>
                        <a:t>INPUT</a:t>
                      </a:r>
                      <a:endParaRPr lang="en-IN" sz="1100" dirty="0">
                        <a:latin typeface="Times New Roman" pitchFamily="18" charset="0"/>
                        <a:ea typeface="Arial"/>
                        <a:cs typeface="Times New Roman" pitchFamily="18" charset="0"/>
                      </a:endParaRPr>
                    </a:p>
                  </a:txBody>
                  <a:tcPr marL="68580" marR="68580" marT="0" marB="0"/>
                </a:tc>
                <a:tc>
                  <a:txBody>
                    <a:bodyPr/>
                    <a:lstStyle/>
                    <a:p>
                      <a:pPr algn="just">
                        <a:lnSpc>
                          <a:spcPct val="150000"/>
                        </a:lnSpc>
                        <a:spcAft>
                          <a:spcPts val="0"/>
                        </a:spcAft>
                      </a:pPr>
                      <a:r>
                        <a:rPr lang="en-IN" sz="1400" dirty="0"/>
                        <a:t>EXPECTED </a:t>
                      </a:r>
                      <a:endParaRPr lang="en-IN" sz="1100" dirty="0"/>
                    </a:p>
                    <a:p>
                      <a:pPr algn="just">
                        <a:lnSpc>
                          <a:spcPct val="150000"/>
                        </a:lnSpc>
                        <a:spcAft>
                          <a:spcPts val="0"/>
                        </a:spcAft>
                      </a:pPr>
                      <a:r>
                        <a:rPr lang="en-IN" sz="1400" dirty="0"/>
                        <a:t>OUTPUT</a:t>
                      </a:r>
                      <a:endParaRPr lang="en-IN" sz="1100" dirty="0">
                        <a:latin typeface="Times New Roman" pitchFamily="18" charset="0"/>
                        <a:ea typeface="Arial"/>
                        <a:cs typeface="Times New Roman" pitchFamily="18" charset="0"/>
                      </a:endParaRPr>
                    </a:p>
                  </a:txBody>
                  <a:tcPr marL="68580" marR="68580" marT="0" marB="0"/>
                </a:tc>
                <a:tc>
                  <a:txBody>
                    <a:bodyPr/>
                    <a:lstStyle/>
                    <a:p>
                      <a:pPr algn="just">
                        <a:lnSpc>
                          <a:spcPct val="150000"/>
                        </a:lnSpc>
                        <a:spcAft>
                          <a:spcPts val="0"/>
                        </a:spcAft>
                      </a:pPr>
                      <a:r>
                        <a:rPr lang="en-IN" sz="1400" dirty="0"/>
                        <a:t>ACTUAL</a:t>
                      </a:r>
                      <a:endParaRPr lang="en-IN" sz="1100" dirty="0"/>
                    </a:p>
                    <a:p>
                      <a:pPr algn="just">
                        <a:lnSpc>
                          <a:spcPct val="150000"/>
                        </a:lnSpc>
                        <a:spcAft>
                          <a:spcPts val="0"/>
                        </a:spcAft>
                      </a:pPr>
                      <a:r>
                        <a:rPr lang="en-IN" sz="1400" dirty="0"/>
                        <a:t>OUTPUT</a:t>
                      </a:r>
                      <a:endParaRPr lang="en-IN" sz="1100" dirty="0">
                        <a:latin typeface="Times New Roman" pitchFamily="18" charset="0"/>
                        <a:ea typeface="Arial"/>
                        <a:cs typeface="Times New Roman" pitchFamily="18" charset="0"/>
                      </a:endParaRPr>
                    </a:p>
                  </a:txBody>
                  <a:tcPr marL="68580" marR="68580" marT="0" marB="0"/>
                </a:tc>
                <a:tc>
                  <a:txBody>
                    <a:bodyPr/>
                    <a:lstStyle/>
                    <a:p>
                      <a:pPr algn="just">
                        <a:lnSpc>
                          <a:spcPct val="150000"/>
                        </a:lnSpc>
                        <a:spcAft>
                          <a:spcPts val="0"/>
                        </a:spcAft>
                      </a:pPr>
                      <a:r>
                        <a:rPr lang="en-IN" sz="1400" dirty="0"/>
                        <a:t>TEST</a:t>
                      </a:r>
                      <a:endParaRPr lang="en-IN" sz="1100" dirty="0"/>
                    </a:p>
                    <a:p>
                      <a:pPr algn="just">
                        <a:lnSpc>
                          <a:spcPct val="150000"/>
                        </a:lnSpc>
                        <a:spcAft>
                          <a:spcPts val="0"/>
                        </a:spcAft>
                      </a:pPr>
                      <a:r>
                        <a:rPr lang="en-IN" sz="1400" dirty="0"/>
                        <a:t>RESULT</a:t>
                      </a:r>
                      <a:endParaRPr lang="en-IN" sz="1100" dirty="0">
                        <a:latin typeface="Times New Roman" pitchFamily="18" charset="0"/>
                        <a:ea typeface="Arial"/>
                        <a:cs typeface="Times New Roman" pitchFamily="18" charset="0"/>
                      </a:endParaRPr>
                    </a:p>
                  </a:txBody>
                  <a:tcPr marL="68580" marR="68580" marT="0" marB="0"/>
                </a:tc>
                <a:tc>
                  <a:txBody>
                    <a:bodyPr/>
                    <a:lstStyle/>
                    <a:p>
                      <a:pPr algn="just">
                        <a:lnSpc>
                          <a:spcPct val="150000"/>
                        </a:lnSpc>
                        <a:spcAft>
                          <a:spcPts val="0"/>
                        </a:spcAft>
                      </a:pPr>
                      <a:r>
                        <a:rPr lang="en-IN" sz="1400" dirty="0"/>
                        <a:t>TEST</a:t>
                      </a:r>
                      <a:endParaRPr lang="en-IN" sz="1100" dirty="0"/>
                    </a:p>
                    <a:p>
                      <a:pPr algn="just">
                        <a:lnSpc>
                          <a:spcPct val="150000"/>
                        </a:lnSpc>
                        <a:spcAft>
                          <a:spcPts val="0"/>
                        </a:spcAft>
                      </a:pPr>
                      <a:r>
                        <a:rPr lang="en-IN" sz="1400" dirty="0"/>
                        <a:t>COMMENTS</a:t>
                      </a:r>
                      <a:endParaRPr lang="en-IN" sz="1100" dirty="0">
                        <a:latin typeface="Times New Roman" pitchFamily="18" charset="0"/>
                        <a:ea typeface="Arial"/>
                        <a:cs typeface="Times New Roman" pitchFamily="18" charset="0"/>
                      </a:endParaRPr>
                    </a:p>
                  </a:txBody>
                  <a:tcPr marL="68580" marR="68580" marT="0" marB="0"/>
                </a:tc>
              </a:tr>
              <a:tr h="1035377">
                <a:tc>
                  <a:txBody>
                    <a:bodyPr/>
                    <a:lstStyle/>
                    <a:p>
                      <a:pPr algn="just">
                        <a:lnSpc>
                          <a:spcPct val="150000"/>
                        </a:lnSpc>
                        <a:spcAft>
                          <a:spcPts val="0"/>
                        </a:spcAft>
                      </a:pPr>
                      <a:r>
                        <a:rPr lang="en-IN" sz="1400" dirty="0"/>
                        <a:t>3.</a:t>
                      </a:r>
                      <a:endParaRPr lang="en-IN" sz="1100" dirty="0">
                        <a:latin typeface="Times New Roman" pitchFamily="18" charset="0"/>
                        <a:ea typeface="Arial"/>
                        <a:cs typeface="Times New Roman" pitchFamily="18" charset="0"/>
                      </a:endParaRPr>
                    </a:p>
                  </a:txBody>
                  <a:tcPr marL="68580" marR="68580" marT="0" marB="0"/>
                </a:tc>
                <a:tc>
                  <a:txBody>
                    <a:bodyPr/>
                    <a:lstStyle/>
                    <a:p>
                      <a:pPr algn="just">
                        <a:lnSpc>
                          <a:spcPct val="150000"/>
                        </a:lnSpc>
                        <a:spcAft>
                          <a:spcPts val="0"/>
                        </a:spcAft>
                      </a:pPr>
                      <a:r>
                        <a:rPr lang="en-IN" sz="1400"/>
                        <a:t>Face recognition</a:t>
                      </a:r>
                      <a:endParaRPr lang="en-IN" sz="1100">
                        <a:latin typeface="Times New Roman" pitchFamily="18" charset="0"/>
                        <a:ea typeface="Arial"/>
                        <a:cs typeface="Times New Roman" pitchFamily="18" charset="0"/>
                      </a:endParaRPr>
                    </a:p>
                  </a:txBody>
                  <a:tcPr marL="68580" marR="68580" marT="0" marB="0"/>
                </a:tc>
                <a:tc>
                  <a:txBody>
                    <a:bodyPr/>
                    <a:lstStyle/>
                    <a:p>
                      <a:pPr algn="just">
                        <a:lnSpc>
                          <a:spcPct val="150000"/>
                        </a:lnSpc>
                        <a:spcAft>
                          <a:spcPts val="0"/>
                        </a:spcAft>
                      </a:pPr>
                      <a:r>
                        <a:rPr lang="en-IN" sz="1400"/>
                        <a:t>Student face</a:t>
                      </a:r>
                      <a:endParaRPr lang="en-IN" sz="1100">
                        <a:latin typeface="Times New Roman" pitchFamily="18" charset="0"/>
                        <a:ea typeface="Arial"/>
                        <a:cs typeface="Times New Roman" pitchFamily="18" charset="0"/>
                      </a:endParaRPr>
                    </a:p>
                  </a:txBody>
                  <a:tcPr marL="68580" marR="68580" marT="0" marB="0"/>
                </a:tc>
                <a:tc>
                  <a:txBody>
                    <a:bodyPr/>
                    <a:lstStyle/>
                    <a:p>
                      <a:pPr algn="just">
                        <a:lnSpc>
                          <a:spcPct val="150000"/>
                        </a:lnSpc>
                        <a:spcAft>
                          <a:spcPts val="0"/>
                        </a:spcAft>
                      </a:pPr>
                      <a:r>
                        <a:rPr lang="en-IN" sz="1400"/>
                        <a:t>Display student name,id</a:t>
                      </a:r>
                      <a:endParaRPr lang="en-IN" sz="1100">
                        <a:latin typeface="Times New Roman" pitchFamily="18" charset="0"/>
                        <a:ea typeface="Arial"/>
                        <a:cs typeface="Times New Roman" pitchFamily="18" charset="0"/>
                      </a:endParaRPr>
                    </a:p>
                  </a:txBody>
                  <a:tcPr marL="68580" marR="68580" marT="0" marB="0"/>
                </a:tc>
                <a:tc>
                  <a:txBody>
                    <a:bodyPr/>
                    <a:lstStyle/>
                    <a:p>
                      <a:pPr algn="just">
                        <a:lnSpc>
                          <a:spcPct val="150000"/>
                        </a:lnSpc>
                        <a:spcAft>
                          <a:spcPts val="0"/>
                        </a:spcAft>
                      </a:pPr>
                      <a:r>
                        <a:rPr lang="en-IN" sz="1400" dirty="0"/>
                        <a:t>Display student </a:t>
                      </a:r>
                      <a:r>
                        <a:rPr lang="en-IN" sz="1400" dirty="0" err="1"/>
                        <a:t>name,id</a:t>
                      </a:r>
                      <a:endParaRPr lang="en-IN" sz="1100" dirty="0">
                        <a:latin typeface="Times New Roman" pitchFamily="18" charset="0"/>
                        <a:ea typeface="Arial"/>
                        <a:cs typeface="Times New Roman" pitchFamily="18" charset="0"/>
                      </a:endParaRPr>
                    </a:p>
                  </a:txBody>
                  <a:tcPr marL="68580" marR="68580" marT="0" marB="0"/>
                </a:tc>
                <a:tc>
                  <a:txBody>
                    <a:bodyPr/>
                    <a:lstStyle/>
                    <a:p>
                      <a:pPr algn="just">
                        <a:lnSpc>
                          <a:spcPct val="150000"/>
                        </a:lnSpc>
                        <a:spcAft>
                          <a:spcPts val="0"/>
                        </a:spcAft>
                      </a:pPr>
                      <a:r>
                        <a:rPr lang="en-IN" sz="1400" dirty="0"/>
                        <a:t>pass</a:t>
                      </a:r>
                      <a:endParaRPr lang="en-IN" sz="1100" dirty="0">
                        <a:latin typeface="Times New Roman" pitchFamily="18" charset="0"/>
                        <a:ea typeface="Arial"/>
                        <a:cs typeface="Times New Roman" pitchFamily="18" charset="0"/>
                      </a:endParaRPr>
                    </a:p>
                  </a:txBody>
                  <a:tcPr marL="68580" marR="68580" marT="0" marB="0"/>
                </a:tc>
                <a:tc>
                  <a:txBody>
                    <a:bodyPr/>
                    <a:lstStyle/>
                    <a:p>
                      <a:pPr algn="just">
                        <a:lnSpc>
                          <a:spcPct val="150000"/>
                        </a:lnSpc>
                        <a:spcAft>
                          <a:spcPts val="0"/>
                        </a:spcAft>
                      </a:pPr>
                      <a:r>
                        <a:rPr lang="en-IN" sz="1400" dirty="0"/>
                        <a:t>It will detect the face with trained images</a:t>
                      </a:r>
                      <a:endParaRPr lang="en-IN" sz="1100" dirty="0">
                        <a:latin typeface="Times New Roman" pitchFamily="18" charset="0"/>
                        <a:ea typeface="Arial"/>
                        <a:cs typeface="Times New Roman" pitchFamily="18" charset="0"/>
                      </a:endParaRPr>
                    </a:p>
                  </a:txBody>
                  <a:tcPr marL="68580" marR="68580" marT="0" marB="0"/>
                </a:tc>
              </a:tr>
            </a:tbl>
          </a:graphicData>
        </a:graphic>
      </p:graphicFrame>
      <p:graphicFrame>
        <p:nvGraphicFramePr>
          <p:cNvPr id="8" name="Table 7"/>
          <p:cNvGraphicFramePr>
            <a:graphicFrameLocks noGrp="1"/>
          </p:cNvGraphicFramePr>
          <p:nvPr/>
        </p:nvGraphicFramePr>
        <p:xfrm>
          <a:off x="978089" y="3294038"/>
          <a:ext cx="7428931" cy="2880360"/>
        </p:xfrm>
        <a:graphic>
          <a:graphicData uri="http://schemas.openxmlformats.org/drawingml/2006/table">
            <a:tbl>
              <a:tblPr firstRow="1" bandRow="1">
                <a:tableStyleId>{91EBBBCC-DAD2-459C-BE2E-F6DE35CF9A28}</a:tableStyleId>
              </a:tblPr>
              <a:tblGrid>
                <a:gridCol w="870857"/>
                <a:gridCol w="870857"/>
                <a:gridCol w="870857"/>
                <a:gridCol w="1131465"/>
                <a:gridCol w="1078174"/>
                <a:gridCol w="887104"/>
                <a:gridCol w="1719617"/>
              </a:tblGrid>
              <a:tr h="370840">
                <a:tc>
                  <a:txBody>
                    <a:bodyPr/>
                    <a:lstStyle/>
                    <a:p>
                      <a:pPr algn="just">
                        <a:lnSpc>
                          <a:spcPct val="150000"/>
                        </a:lnSpc>
                        <a:spcAft>
                          <a:spcPts val="0"/>
                        </a:spcAft>
                      </a:pPr>
                      <a:r>
                        <a:rPr lang="en-IN" sz="1400" dirty="0"/>
                        <a:t>S.NO</a:t>
                      </a:r>
                      <a:endParaRPr lang="en-IN" sz="1100" dirty="0">
                        <a:latin typeface="Arial"/>
                        <a:ea typeface="Arial"/>
                        <a:cs typeface="Times New Roman"/>
                      </a:endParaRPr>
                    </a:p>
                  </a:txBody>
                  <a:tcPr marL="68580" marR="68580" marT="0" marB="0"/>
                </a:tc>
                <a:tc>
                  <a:txBody>
                    <a:bodyPr/>
                    <a:lstStyle/>
                    <a:p>
                      <a:pPr algn="just">
                        <a:lnSpc>
                          <a:spcPct val="150000"/>
                        </a:lnSpc>
                        <a:spcAft>
                          <a:spcPts val="0"/>
                        </a:spcAft>
                      </a:pPr>
                      <a:r>
                        <a:rPr lang="en-IN" sz="1400" dirty="0"/>
                        <a:t>ACTION</a:t>
                      </a:r>
                      <a:endParaRPr lang="en-IN" sz="1100" dirty="0">
                        <a:latin typeface="Arial"/>
                        <a:ea typeface="Arial"/>
                        <a:cs typeface="Times New Roman"/>
                      </a:endParaRPr>
                    </a:p>
                  </a:txBody>
                  <a:tcPr marL="68580" marR="68580" marT="0" marB="0"/>
                </a:tc>
                <a:tc>
                  <a:txBody>
                    <a:bodyPr/>
                    <a:lstStyle/>
                    <a:p>
                      <a:pPr algn="just">
                        <a:lnSpc>
                          <a:spcPct val="150000"/>
                        </a:lnSpc>
                        <a:spcAft>
                          <a:spcPts val="0"/>
                        </a:spcAft>
                      </a:pPr>
                      <a:r>
                        <a:rPr lang="en-IN" sz="1400"/>
                        <a:t>INPUT</a:t>
                      </a:r>
                      <a:endParaRPr lang="en-IN" sz="1100">
                        <a:latin typeface="Arial"/>
                        <a:ea typeface="Arial"/>
                        <a:cs typeface="Times New Roman"/>
                      </a:endParaRPr>
                    </a:p>
                  </a:txBody>
                  <a:tcPr marL="68580" marR="68580" marT="0" marB="0"/>
                </a:tc>
                <a:tc>
                  <a:txBody>
                    <a:bodyPr/>
                    <a:lstStyle/>
                    <a:p>
                      <a:pPr algn="just">
                        <a:lnSpc>
                          <a:spcPct val="150000"/>
                        </a:lnSpc>
                        <a:spcAft>
                          <a:spcPts val="0"/>
                        </a:spcAft>
                      </a:pPr>
                      <a:r>
                        <a:rPr lang="en-IN" sz="1400"/>
                        <a:t>EXPECTED</a:t>
                      </a:r>
                      <a:endParaRPr lang="en-IN" sz="1100"/>
                    </a:p>
                    <a:p>
                      <a:pPr algn="just">
                        <a:lnSpc>
                          <a:spcPct val="150000"/>
                        </a:lnSpc>
                        <a:spcAft>
                          <a:spcPts val="0"/>
                        </a:spcAft>
                      </a:pPr>
                      <a:r>
                        <a:rPr lang="en-IN" sz="1400"/>
                        <a:t>OUTPUT</a:t>
                      </a:r>
                      <a:endParaRPr lang="en-IN" sz="1100">
                        <a:latin typeface="Arial"/>
                        <a:ea typeface="Arial"/>
                        <a:cs typeface="Times New Roman"/>
                      </a:endParaRPr>
                    </a:p>
                  </a:txBody>
                  <a:tcPr marL="68580" marR="68580" marT="0" marB="0"/>
                </a:tc>
                <a:tc>
                  <a:txBody>
                    <a:bodyPr/>
                    <a:lstStyle/>
                    <a:p>
                      <a:pPr algn="just">
                        <a:lnSpc>
                          <a:spcPct val="150000"/>
                        </a:lnSpc>
                        <a:spcAft>
                          <a:spcPts val="0"/>
                        </a:spcAft>
                      </a:pPr>
                      <a:r>
                        <a:rPr lang="en-IN" sz="1400"/>
                        <a:t>ACTUAL</a:t>
                      </a:r>
                      <a:endParaRPr lang="en-IN" sz="1100"/>
                    </a:p>
                    <a:p>
                      <a:pPr algn="just">
                        <a:lnSpc>
                          <a:spcPct val="150000"/>
                        </a:lnSpc>
                        <a:spcAft>
                          <a:spcPts val="0"/>
                        </a:spcAft>
                      </a:pPr>
                      <a:r>
                        <a:rPr lang="en-IN" sz="1400"/>
                        <a:t>OUTPUT</a:t>
                      </a:r>
                      <a:endParaRPr lang="en-IN" sz="1100">
                        <a:latin typeface="Arial"/>
                        <a:ea typeface="Arial"/>
                        <a:cs typeface="Times New Roman"/>
                      </a:endParaRPr>
                    </a:p>
                  </a:txBody>
                  <a:tcPr marL="68580" marR="68580" marT="0" marB="0"/>
                </a:tc>
                <a:tc>
                  <a:txBody>
                    <a:bodyPr/>
                    <a:lstStyle/>
                    <a:p>
                      <a:pPr algn="just">
                        <a:lnSpc>
                          <a:spcPct val="150000"/>
                        </a:lnSpc>
                        <a:spcAft>
                          <a:spcPts val="0"/>
                        </a:spcAft>
                      </a:pPr>
                      <a:r>
                        <a:rPr lang="en-IN" sz="1400"/>
                        <a:t>TEST </a:t>
                      </a:r>
                      <a:endParaRPr lang="en-IN" sz="1100"/>
                    </a:p>
                    <a:p>
                      <a:pPr algn="just">
                        <a:lnSpc>
                          <a:spcPct val="150000"/>
                        </a:lnSpc>
                        <a:spcAft>
                          <a:spcPts val="0"/>
                        </a:spcAft>
                      </a:pPr>
                      <a:r>
                        <a:rPr lang="en-IN" sz="1400"/>
                        <a:t>RESULT</a:t>
                      </a:r>
                      <a:endParaRPr lang="en-IN" sz="1100">
                        <a:latin typeface="Arial"/>
                        <a:ea typeface="Arial"/>
                        <a:cs typeface="Times New Roman"/>
                      </a:endParaRPr>
                    </a:p>
                  </a:txBody>
                  <a:tcPr marL="68580" marR="68580" marT="0" marB="0"/>
                </a:tc>
                <a:tc>
                  <a:txBody>
                    <a:bodyPr/>
                    <a:lstStyle/>
                    <a:p>
                      <a:pPr algn="just">
                        <a:lnSpc>
                          <a:spcPct val="150000"/>
                        </a:lnSpc>
                        <a:spcAft>
                          <a:spcPts val="0"/>
                        </a:spcAft>
                      </a:pPr>
                      <a:r>
                        <a:rPr lang="en-IN" sz="1400"/>
                        <a:t>TEST COMMENTS</a:t>
                      </a:r>
                      <a:endParaRPr lang="en-IN" sz="1100">
                        <a:latin typeface="Arial"/>
                        <a:ea typeface="Arial"/>
                        <a:cs typeface="Times New Roman"/>
                      </a:endParaRPr>
                    </a:p>
                  </a:txBody>
                  <a:tcPr marL="68580" marR="68580" marT="0" marB="0"/>
                </a:tc>
              </a:tr>
              <a:tr h="370840">
                <a:tc>
                  <a:txBody>
                    <a:bodyPr/>
                    <a:lstStyle/>
                    <a:p>
                      <a:pPr algn="just">
                        <a:lnSpc>
                          <a:spcPct val="150000"/>
                        </a:lnSpc>
                        <a:spcAft>
                          <a:spcPts val="0"/>
                        </a:spcAft>
                      </a:pPr>
                      <a:r>
                        <a:rPr lang="en-IN" sz="1400"/>
                        <a:t>4.</a:t>
                      </a:r>
                      <a:endParaRPr lang="en-IN" sz="1100">
                        <a:latin typeface="Arial"/>
                        <a:ea typeface="Arial"/>
                        <a:cs typeface="Times New Roman"/>
                      </a:endParaRPr>
                    </a:p>
                  </a:txBody>
                  <a:tcPr marL="68580" marR="68580" marT="0" marB="0"/>
                </a:tc>
                <a:tc>
                  <a:txBody>
                    <a:bodyPr/>
                    <a:lstStyle/>
                    <a:p>
                      <a:pPr algn="just">
                        <a:lnSpc>
                          <a:spcPct val="150000"/>
                        </a:lnSpc>
                        <a:spcAft>
                          <a:spcPts val="0"/>
                        </a:spcAft>
                      </a:pPr>
                      <a:r>
                        <a:rPr lang="en-IN" sz="1400"/>
                        <a:t>Marking absent or present in excel sheet</a:t>
                      </a:r>
                      <a:endParaRPr lang="en-IN" sz="1100">
                        <a:latin typeface="Arial"/>
                        <a:ea typeface="Arial"/>
                        <a:cs typeface="Times New Roman"/>
                      </a:endParaRPr>
                    </a:p>
                  </a:txBody>
                  <a:tcPr marL="68580" marR="68580" marT="0" marB="0"/>
                </a:tc>
                <a:tc>
                  <a:txBody>
                    <a:bodyPr/>
                    <a:lstStyle/>
                    <a:p>
                      <a:pPr algn="just">
                        <a:lnSpc>
                          <a:spcPct val="150000"/>
                        </a:lnSpc>
                        <a:spcAft>
                          <a:spcPts val="0"/>
                        </a:spcAft>
                      </a:pPr>
                      <a:endParaRPr lang="en-IN" sz="1400"/>
                    </a:p>
                    <a:p>
                      <a:pPr algn="just">
                        <a:lnSpc>
                          <a:spcPct val="150000"/>
                        </a:lnSpc>
                        <a:spcAft>
                          <a:spcPts val="0"/>
                        </a:spcAft>
                      </a:pPr>
                      <a:r>
                        <a:rPr lang="en-IN" sz="1400"/>
                        <a:t>Student face</a:t>
                      </a:r>
                      <a:endParaRPr lang="en-IN" sz="1100">
                        <a:latin typeface="Arial"/>
                        <a:ea typeface="Arial"/>
                        <a:cs typeface="Times New Roman"/>
                      </a:endParaRPr>
                    </a:p>
                  </a:txBody>
                  <a:tcPr marL="68580" marR="68580" marT="0" marB="0"/>
                </a:tc>
                <a:tc>
                  <a:txBody>
                    <a:bodyPr/>
                    <a:lstStyle/>
                    <a:p>
                      <a:pPr algn="just">
                        <a:lnSpc>
                          <a:spcPct val="150000"/>
                        </a:lnSpc>
                        <a:spcAft>
                          <a:spcPts val="0"/>
                        </a:spcAft>
                      </a:pPr>
                      <a:r>
                        <a:rPr lang="en-IN" sz="1400"/>
                        <a:t>Present</a:t>
                      </a:r>
                      <a:endParaRPr lang="en-IN" sz="1100">
                        <a:latin typeface="Arial"/>
                        <a:ea typeface="Arial"/>
                        <a:cs typeface="Times New Roman"/>
                      </a:endParaRPr>
                    </a:p>
                  </a:txBody>
                  <a:tcPr marL="68580" marR="68580" marT="0" marB="0"/>
                </a:tc>
                <a:tc>
                  <a:txBody>
                    <a:bodyPr/>
                    <a:lstStyle/>
                    <a:p>
                      <a:pPr algn="just">
                        <a:lnSpc>
                          <a:spcPct val="150000"/>
                        </a:lnSpc>
                        <a:spcAft>
                          <a:spcPts val="0"/>
                        </a:spcAft>
                      </a:pPr>
                      <a:r>
                        <a:rPr lang="en-IN" sz="1400"/>
                        <a:t>Absent</a:t>
                      </a:r>
                      <a:endParaRPr lang="en-IN" sz="1100">
                        <a:latin typeface="Arial"/>
                        <a:ea typeface="Arial"/>
                        <a:cs typeface="Times New Roman"/>
                      </a:endParaRPr>
                    </a:p>
                  </a:txBody>
                  <a:tcPr marL="68580" marR="68580" marT="0" marB="0"/>
                </a:tc>
                <a:tc>
                  <a:txBody>
                    <a:bodyPr/>
                    <a:lstStyle/>
                    <a:p>
                      <a:pPr algn="just">
                        <a:lnSpc>
                          <a:spcPct val="150000"/>
                        </a:lnSpc>
                        <a:spcAft>
                          <a:spcPts val="0"/>
                        </a:spcAft>
                      </a:pPr>
                      <a:r>
                        <a:rPr lang="en-IN" sz="1400"/>
                        <a:t>Fails</a:t>
                      </a:r>
                      <a:endParaRPr lang="en-IN" sz="1100">
                        <a:latin typeface="Arial"/>
                        <a:ea typeface="Arial"/>
                        <a:cs typeface="Times New Roman"/>
                      </a:endParaRPr>
                    </a:p>
                  </a:txBody>
                  <a:tcPr marL="68580" marR="68580" marT="0" marB="0"/>
                </a:tc>
                <a:tc>
                  <a:txBody>
                    <a:bodyPr/>
                    <a:lstStyle/>
                    <a:p>
                      <a:pPr algn="just">
                        <a:lnSpc>
                          <a:spcPct val="150000"/>
                        </a:lnSpc>
                        <a:spcAft>
                          <a:spcPts val="0"/>
                        </a:spcAft>
                      </a:pPr>
                      <a:r>
                        <a:rPr lang="en-IN" sz="1400" dirty="0"/>
                        <a:t>The student is absent in excel sheet</a:t>
                      </a:r>
                      <a:r>
                        <a:rPr lang="en-IN" sz="1400" dirty="0" smtClean="0"/>
                        <a:t>. If </a:t>
                      </a:r>
                      <a:r>
                        <a:rPr lang="en-IN" sz="1400" dirty="0"/>
                        <a:t>student did not attend class or may be a new student who did not register his details.</a:t>
                      </a:r>
                      <a:endParaRPr lang="en-IN" sz="1100" dirty="0">
                        <a:latin typeface="Arial"/>
                        <a:ea typeface="Arial"/>
                        <a:cs typeface="Times New Roman"/>
                      </a:endParaRPr>
                    </a:p>
                  </a:txBody>
                  <a:tcPr marL="68580" marR="68580" marT="0" marB="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504967"/>
            <a:ext cx="8229600" cy="5621195"/>
          </a:xfrm>
        </p:spPr>
        <p:txBody>
          <a:bodyPr/>
          <a:lstStyle/>
          <a:p>
            <a:pPr marL="114300" indent="0">
              <a:buNone/>
            </a:pPr>
            <a:r>
              <a:rPr lang="en-IN" b="1" dirty="0" smtClean="0">
                <a:latin typeface="Times New Roman" pitchFamily="18" charset="0"/>
                <a:cs typeface="Times New Roman" pitchFamily="18" charset="0"/>
              </a:rPr>
              <a:t> </a:t>
            </a:r>
            <a:r>
              <a:rPr lang="en-IN" b="1" dirty="0">
                <a:latin typeface="Times New Roman" pitchFamily="18" charset="0"/>
                <a:cs typeface="Times New Roman" pitchFamily="18" charset="0"/>
              </a:rPr>
              <a:t>PERFORMANCE </a:t>
            </a:r>
            <a:r>
              <a:rPr lang="en-IN" b="1" dirty="0" smtClean="0">
                <a:latin typeface="Times New Roman" pitchFamily="18" charset="0"/>
                <a:cs typeface="Times New Roman" pitchFamily="18" charset="0"/>
              </a:rPr>
              <a:t>ANALYSIS</a:t>
            </a:r>
            <a:r>
              <a:rPr lang="en-IN" dirty="0" smtClean="0">
                <a:latin typeface="Times New Roman" pitchFamily="18" charset="0"/>
                <a:cs typeface="Times New Roman" pitchFamily="18" charset="0"/>
              </a:rPr>
              <a:t>:</a:t>
            </a:r>
          </a:p>
          <a:p>
            <a:pPr marL="114300" indent="0">
              <a:buNone/>
            </a:pPr>
            <a:endParaRPr lang="en-IN" sz="2400" dirty="0" smtClean="0">
              <a:latin typeface="Times New Roman" pitchFamily="18" charset="0"/>
              <a:cs typeface="Times New Roman" pitchFamily="18" charset="0"/>
            </a:endParaRPr>
          </a:p>
          <a:p>
            <a:pPr marL="114300" indent="0">
              <a:buNone/>
            </a:pPr>
            <a:r>
              <a:rPr lang="en-IN" sz="2400" dirty="0" smtClean="0">
                <a:latin typeface="Times New Roman" pitchFamily="18" charset="0"/>
                <a:cs typeface="Times New Roman" pitchFamily="18" charset="0"/>
              </a:rPr>
              <a:t>                        Our application is  working very effectively even in a daily basis.</a:t>
            </a:r>
          </a:p>
          <a:p>
            <a:pPr marL="114300" indent="0">
              <a:buNone/>
            </a:pPr>
            <a:endParaRPr lang="en-IN" sz="2400" dirty="0">
              <a:latin typeface="Times New Roman" pitchFamily="18" charset="0"/>
              <a:cs typeface="Times New Roman" pitchFamily="18" charset="0"/>
            </a:endParaRPr>
          </a:p>
          <a:p>
            <a:pPr marL="114300" indent="0">
              <a:buNone/>
            </a:pPr>
            <a:r>
              <a:rPr lang="en-IN" sz="2400" dirty="0" smtClean="0">
                <a:latin typeface="Times New Roman" pitchFamily="18" charset="0"/>
                <a:cs typeface="Times New Roman" pitchFamily="18" charset="0"/>
              </a:rPr>
              <a:t>		As far we tested 40-50 </a:t>
            </a:r>
            <a:r>
              <a:rPr lang="en-IN" sz="2400" dirty="0" err="1" smtClean="0">
                <a:latin typeface="Times New Roman" pitchFamily="18" charset="0"/>
                <a:cs typeface="Times New Roman" pitchFamily="18" charset="0"/>
              </a:rPr>
              <a:t>times,it</a:t>
            </a:r>
            <a:r>
              <a:rPr lang="en-IN" sz="2400" dirty="0" smtClean="0">
                <a:latin typeface="Times New Roman" pitchFamily="18" charset="0"/>
                <a:cs typeface="Times New Roman" pitchFamily="18" charset="0"/>
              </a:rPr>
              <a:t> is working in the same condition without any failures.</a:t>
            </a:r>
          </a:p>
          <a:p>
            <a:pPr marL="114300" indent="0">
              <a:buNone/>
            </a:pP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                       </a:t>
            </a:r>
          </a:p>
          <a:p>
            <a:pPr marL="114300" indent="0">
              <a:buNone/>
            </a:pP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                               So we conclude that our application performance is “GOOD” and “HIGH”.</a:t>
            </a:r>
            <a:endParaRPr lang="en-US" sz="2400" dirty="0"/>
          </a:p>
        </p:txBody>
      </p:sp>
    </p:spTree>
    <p:extLst>
      <p:ext uri="{BB962C8B-B14F-4D97-AF65-F5344CB8AC3E}">
        <p14:creationId xmlns:p14="http://schemas.microsoft.com/office/powerpoint/2010/main" val="3252428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500" dirty="0" smtClean="0">
                <a:latin typeface="Times New Roman" pitchFamily="18" charset="0"/>
                <a:cs typeface="Times New Roman" pitchFamily="18" charset="0"/>
              </a:rPr>
              <a:t>SCREENSHOTS</a:t>
            </a:r>
            <a:endParaRPr lang="en-IN" sz="2500" dirty="0">
              <a:latin typeface="Times New Roman" pitchFamily="18" charset="0"/>
              <a:cs typeface="Times New Roman" pitchFamily="18" charset="0"/>
            </a:endParaRPr>
          </a:p>
        </p:txBody>
      </p:sp>
      <p:sp>
        <p:nvSpPr>
          <p:cNvPr id="3" name="Text Placeholder 2"/>
          <p:cNvSpPr>
            <a:spLocks noGrp="1"/>
          </p:cNvSpPr>
          <p:nvPr>
            <p:ph type="body" idx="1"/>
          </p:nvPr>
        </p:nvSpPr>
        <p:spPr>
          <a:xfrm>
            <a:off x="457200" y="996287"/>
            <a:ext cx="8229600" cy="5129875"/>
          </a:xfrm>
        </p:spPr>
        <p:txBody>
          <a:bodyPr/>
          <a:lstStyle/>
          <a:p>
            <a:pPr algn="ctr">
              <a:buNone/>
            </a:pPr>
            <a:r>
              <a:rPr lang="en-US" sz="1800" b="1" dirty="0" smtClean="0">
                <a:latin typeface="Times New Roman" pitchFamily="18" charset="0"/>
                <a:cs typeface="Times New Roman" pitchFamily="18" charset="0"/>
              </a:rPr>
              <a:t> STUDENT ATTENDANCE SYSTEM: </a:t>
            </a:r>
            <a:endParaRPr lang="en-IN" sz="1800" dirty="0" smtClean="0">
              <a:latin typeface="Times New Roman" pitchFamily="18" charset="0"/>
              <a:cs typeface="Times New Roman" pitchFamily="18" charset="0"/>
            </a:endParaRPr>
          </a:p>
          <a:p>
            <a:pPr algn="ctr">
              <a:buNone/>
            </a:pPr>
            <a:r>
              <a:rPr lang="en-US" sz="1800" b="1" dirty="0" smtClean="0">
                <a:latin typeface="Times New Roman" pitchFamily="18" charset="0"/>
                <a:cs typeface="Times New Roman" pitchFamily="18" charset="0"/>
              </a:rPr>
              <a:t> </a:t>
            </a:r>
            <a:endParaRPr lang="en-IN" sz="1800" dirty="0" smtClean="0">
              <a:latin typeface="Times New Roman" pitchFamily="18" charset="0"/>
              <a:cs typeface="Times New Roman" pitchFamily="18" charset="0"/>
            </a:endParaRPr>
          </a:p>
          <a:p>
            <a:pPr algn="ctr">
              <a:buNone/>
            </a:pPr>
            <a:r>
              <a:rPr lang="en-US" sz="1800" b="1" dirty="0" smtClean="0">
                <a:latin typeface="Times New Roman" pitchFamily="18" charset="0"/>
                <a:cs typeface="Times New Roman" pitchFamily="18" charset="0"/>
              </a:rPr>
              <a:t>         </a:t>
            </a:r>
            <a:r>
              <a:rPr lang="en-US" sz="1800" b="1" u="sng" dirty="0" smtClean="0">
                <a:latin typeface="Times New Roman" pitchFamily="18" charset="0"/>
                <a:cs typeface="Times New Roman" pitchFamily="18" charset="0"/>
              </a:rPr>
              <a:t>APPLICATION </a:t>
            </a:r>
            <a:endParaRPr lang="en-IN" sz="1800" dirty="0" smtClean="0">
              <a:latin typeface="Times New Roman" pitchFamily="18" charset="0"/>
              <a:cs typeface="Times New Roman" pitchFamily="18" charset="0"/>
            </a:endParaRPr>
          </a:p>
          <a:p>
            <a:pPr algn="ctr">
              <a:buNone/>
            </a:pPr>
            <a:r>
              <a:rPr lang="en-US" sz="1800" b="1" dirty="0" smtClean="0">
                <a:latin typeface="Times New Roman" pitchFamily="18" charset="0"/>
                <a:cs typeface="Times New Roman" pitchFamily="18" charset="0"/>
              </a:rPr>
              <a:t> </a:t>
            </a:r>
            <a:endParaRPr lang="en-IN" sz="1800" dirty="0">
              <a:latin typeface="Times New Roman" pitchFamily="18" charset="0"/>
              <a:cs typeface="Times New Roman" pitchFamily="18" charset="0"/>
            </a:endParaRPr>
          </a:p>
        </p:txBody>
      </p:sp>
      <p:pic>
        <p:nvPicPr>
          <p:cNvPr id="4" name="image20.png" descr="C:\Users\ADMIN\Pictures\Screenshots\Screenshot (316).png"/>
          <p:cNvPicPr/>
          <p:nvPr/>
        </p:nvPicPr>
        <p:blipFill>
          <a:blip r:embed="rId2"/>
          <a:srcRect/>
          <a:stretch>
            <a:fillRect/>
          </a:stretch>
        </p:blipFill>
        <p:spPr>
          <a:xfrm>
            <a:off x="1673911" y="2087324"/>
            <a:ext cx="5495925" cy="4048125"/>
          </a:xfrm>
          <a:prstGeom prst="rect">
            <a:avLst/>
          </a:prstGeom>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body" idx="1"/>
          </p:nvPr>
        </p:nvSpPr>
        <p:spPr>
          <a:xfrm>
            <a:off x="457200" y="477838"/>
            <a:ext cx="8229600" cy="5648325"/>
          </a:xfrm>
        </p:spPr>
        <p:txBody>
          <a:bodyPr/>
          <a:lstStyle/>
          <a:p>
            <a:pPr algn="ctr">
              <a:buNone/>
            </a:pPr>
            <a:r>
              <a:rPr lang="en-US" sz="1800" b="1" u="sng" dirty="0" smtClean="0">
                <a:latin typeface="Times New Roman" pitchFamily="18" charset="0"/>
                <a:cs typeface="Times New Roman" pitchFamily="18" charset="0"/>
              </a:rPr>
              <a:t>TRAINING IMAGE:</a:t>
            </a:r>
            <a:endParaRPr lang="en-IN" sz="1800" dirty="0" smtClean="0">
              <a:latin typeface="Times New Roman" pitchFamily="18" charset="0"/>
              <a:cs typeface="Times New Roman" pitchFamily="18" charset="0"/>
            </a:endParaRPr>
          </a:p>
          <a:p>
            <a:pPr algn="ctr">
              <a:buNone/>
            </a:pPr>
            <a:endParaRPr lang="en-IN" dirty="0" smtClean="0"/>
          </a:p>
          <a:p>
            <a:pPr algn="ctr">
              <a:buNone/>
            </a:pPr>
            <a:endParaRPr lang="en-IN" dirty="0" smtClean="0"/>
          </a:p>
          <a:p>
            <a:pPr algn="ctr">
              <a:buNone/>
            </a:pPr>
            <a:endParaRPr lang="en-IN" dirty="0" smtClean="0"/>
          </a:p>
        </p:txBody>
      </p:sp>
      <p:pic>
        <p:nvPicPr>
          <p:cNvPr id="1026" name="Picture 2" descr="C:\Users\ADMIN\Pictures\Screenshots\Screenshot (3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525" y="1487605"/>
            <a:ext cx="7889224" cy="44355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423081"/>
            <a:ext cx="8229600" cy="5703081"/>
          </a:xfrm>
        </p:spPr>
        <p:txBody>
          <a:bodyPr/>
          <a:lstStyle/>
          <a:p>
            <a:pPr algn="ctr">
              <a:buNone/>
            </a:pPr>
            <a:r>
              <a:rPr lang="en-US" sz="1800" b="1" u="sng" dirty="0" smtClean="0">
                <a:latin typeface="Times New Roman" pitchFamily="18" charset="0"/>
                <a:cs typeface="Times New Roman" pitchFamily="18" charset="0"/>
              </a:rPr>
              <a:t>TRAINED IMAGE  (SAMPLE):</a:t>
            </a:r>
          </a:p>
          <a:p>
            <a:pPr algn="ctr">
              <a:buNone/>
            </a:pPr>
            <a:endParaRPr lang="en-US" sz="1800" b="1" u="sng" dirty="0" smtClean="0">
              <a:latin typeface="Times New Roman" pitchFamily="18" charset="0"/>
              <a:cs typeface="Times New Roman" pitchFamily="18" charset="0"/>
            </a:endParaRPr>
          </a:p>
          <a:p>
            <a:pPr algn="ctr">
              <a:buNone/>
            </a:pPr>
            <a:endParaRPr lang="en-IN" sz="1800"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0621" y="1517350"/>
            <a:ext cx="3234519" cy="3744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body" idx="1"/>
          </p:nvPr>
        </p:nvSpPr>
        <p:spPr>
          <a:xfrm>
            <a:off x="457200" y="519113"/>
            <a:ext cx="8229600" cy="5607050"/>
          </a:xfrm>
        </p:spPr>
        <p:txBody>
          <a:bodyPr/>
          <a:lstStyle/>
          <a:p>
            <a:pPr algn="ctr">
              <a:buNone/>
            </a:pPr>
            <a:r>
              <a:rPr lang="en-US" sz="1800" b="1" u="sng" dirty="0" smtClean="0"/>
              <a:t>ATTENDANCE VERIFICATION:</a:t>
            </a:r>
            <a:endParaRPr lang="en-IN" sz="1800" dirty="0" smtClean="0"/>
          </a:p>
          <a:p>
            <a:pPr>
              <a:buNone/>
            </a:pPr>
            <a:r>
              <a:rPr lang="en-US" b="1" dirty="0" smtClean="0"/>
              <a:t> </a:t>
            </a:r>
            <a:endParaRPr lang="en-IN" dirty="0" smtClean="0"/>
          </a:p>
          <a:p>
            <a:pPr algn="ctr">
              <a:buNone/>
            </a:pPr>
            <a:endParaRPr lang="en-IN" dirty="0"/>
          </a:p>
        </p:txBody>
      </p:sp>
      <p:pic>
        <p:nvPicPr>
          <p:cNvPr id="5" name="image11.png" descr="C:\Users\ADMIN\Pictures\Screenshots\Screenshot (311).png"/>
          <p:cNvPicPr/>
          <p:nvPr/>
        </p:nvPicPr>
        <p:blipFill>
          <a:blip r:embed="rId2"/>
          <a:srcRect/>
          <a:stretch>
            <a:fillRect/>
          </a:stretch>
        </p:blipFill>
        <p:spPr>
          <a:xfrm>
            <a:off x="996287" y="1282890"/>
            <a:ext cx="6769289" cy="4435522"/>
          </a:xfrm>
          <a:prstGeom prst="rect">
            <a:avLst/>
          </a:prstGeo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500"/>
              <a:buFont typeface="Times New Roman"/>
              <a:buNone/>
            </a:pPr>
            <a:r>
              <a:rPr lang="en-US" sz="2500" b="0" i="0" u="none">
                <a:solidFill>
                  <a:schemeClr val="dk1"/>
                </a:solidFill>
                <a:latin typeface="Times New Roman"/>
                <a:ea typeface="Times New Roman"/>
                <a:cs typeface="Times New Roman"/>
                <a:sym typeface="Times New Roman"/>
              </a:rPr>
              <a:t>LITERATURE SURVEY</a:t>
            </a:r>
            <a:endParaRPr/>
          </a:p>
        </p:txBody>
      </p:sp>
      <p:graphicFrame>
        <p:nvGraphicFramePr>
          <p:cNvPr id="97" name="Google Shape;97;p3"/>
          <p:cNvGraphicFramePr/>
          <p:nvPr/>
        </p:nvGraphicFramePr>
        <p:xfrm>
          <a:off x="383654" y="1285875"/>
          <a:ext cx="8429550" cy="3883340"/>
        </p:xfrm>
        <a:graphic>
          <a:graphicData uri="http://schemas.openxmlformats.org/drawingml/2006/table">
            <a:tbl>
              <a:tblPr>
                <a:noFill/>
                <a:tableStyleId>{68C0046E-2DE0-4226-B69A-89CC6028A789}</a:tableStyleId>
              </a:tblPr>
              <a:tblGrid>
                <a:gridCol w="881050"/>
                <a:gridCol w="1404925"/>
                <a:gridCol w="1500175"/>
                <a:gridCol w="1500175"/>
                <a:gridCol w="1500175"/>
                <a:gridCol w="1643050"/>
              </a:tblGrid>
              <a:tr h="500050">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dirty="0">
                          <a:solidFill>
                            <a:srgbClr val="000000"/>
                          </a:solidFill>
                          <a:latin typeface="Times New Roman"/>
                          <a:ea typeface="Times New Roman"/>
                          <a:cs typeface="Times New Roman"/>
                          <a:sym typeface="Times New Roman"/>
                        </a:rPr>
                        <a:t>Year</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a:solidFill>
                            <a:srgbClr val="000000"/>
                          </a:solidFill>
                          <a:latin typeface="Times New Roman"/>
                          <a:ea typeface="Times New Roman"/>
                          <a:cs typeface="Times New Roman"/>
                          <a:sym typeface="Times New Roman"/>
                        </a:rPr>
                        <a:t>Title</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a:solidFill>
                            <a:srgbClr val="000000"/>
                          </a:solidFill>
                          <a:latin typeface="Times New Roman"/>
                          <a:ea typeface="Times New Roman"/>
                          <a:cs typeface="Times New Roman"/>
                          <a:sym typeface="Times New Roman"/>
                        </a:rPr>
                        <a:t>Authors</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a:solidFill>
                            <a:srgbClr val="000000"/>
                          </a:solidFill>
                          <a:latin typeface="Times New Roman"/>
                          <a:ea typeface="Times New Roman"/>
                          <a:cs typeface="Times New Roman"/>
                          <a:sym typeface="Times New Roman"/>
                        </a:rPr>
                        <a:t>Description</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a:solidFill>
                            <a:srgbClr val="000000"/>
                          </a:solidFill>
                          <a:latin typeface="Times New Roman"/>
                          <a:ea typeface="Times New Roman"/>
                          <a:cs typeface="Times New Roman"/>
                          <a:sym typeface="Times New Roman"/>
                        </a:rPr>
                        <a:t>Advantage</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a:solidFill>
                            <a:srgbClr val="000000"/>
                          </a:solidFill>
                          <a:latin typeface="Times New Roman"/>
                          <a:ea typeface="Times New Roman"/>
                          <a:cs typeface="Times New Roman"/>
                          <a:sym typeface="Times New Roman"/>
                        </a:rPr>
                        <a:t>Disadvantage</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r>
              <a:tr h="3382950">
                <a:tc>
                  <a:txBody>
                    <a:bodyPr/>
                    <a:lstStyle/>
                    <a:p>
                      <a:pPr marL="0" marR="0" lvl="0" indent="0" algn="just"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2019</a:t>
                      </a:r>
                      <a:endParaRPr i="0"/>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c>
                  <a:txBody>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Student Attendance Monitoring System Using Image Processing.</a:t>
                      </a:r>
                      <a:endParaRPr i="0"/>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c>
                  <a:txBody>
                    <a:bodyPr/>
                    <a:lstStyle/>
                    <a:p>
                      <a:pPr marL="0" marR="0" lvl="0" indent="0" algn="just"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Matilda, S., &amp; </a:t>
                      </a:r>
                      <a:r>
                        <a:rPr lang="en-US" sz="1800" b="0" i="0" u="none" strike="noStrike" cap="none" dirty="0" err="1">
                          <a:solidFill>
                            <a:srgbClr val="000000"/>
                          </a:solidFill>
                          <a:latin typeface="Arial"/>
                          <a:ea typeface="Arial"/>
                          <a:cs typeface="Arial"/>
                          <a:sym typeface="Arial"/>
                        </a:rPr>
                        <a:t>Shahin</a:t>
                      </a:r>
                      <a:r>
                        <a:rPr lang="en-US" sz="1800" b="0" i="0" u="none" strike="noStrike" cap="none" dirty="0">
                          <a:solidFill>
                            <a:srgbClr val="000000"/>
                          </a:solidFill>
                          <a:latin typeface="Arial"/>
                          <a:ea typeface="Arial"/>
                          <a:cs typeface="Arial"/>
                          <a:sym typeface="Arial"/>
                        </a:rPr>
                        <a:t>, K</a:t>
                      </a:r>
                      <a:endParaRPr i="0"/>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The approach is a champion amongst the best identity frameworks of each present one for conspicuous confirmation of people.</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During the proposed approach to </a:t>
                      </a:r>
                      <a:r>
                        <a:rPr lang="en-US" sz="1800" b="0" i="0" u="none" strike="noStrike" cap="none" dirty="0" smtClean="0">
                          <a:solidFill>
                            <a:srgbClr val="000000"/>
                          </a:solidFill>
                          <a:latin typeface="Arial"/>
                          <a:ea typeface="Arial"/>
                          <a:cs typeface="Arial"/>
                          <a:sym typeface="Arial"/>
                        </a:rPr>
                        <a:t>the discovery </a:t>
                      </a:r>
                      <a:r>
                        <a:rPr lang="en-US" sz="1800" b="0" i="0" u="none" strike="noStrike" cap="none" dirty="0">
                          <a:solidFill>
                            <a:srgbClr val="000000"/>
                          </a:solidFill>
                          <a:latin typeface="Arial"/>
                          <a:ea typeface="Arial"/>
                          <a:cs typeface="Arial"/>
                          <a:sym typeface="Arial"/>
                        </a:rPr>
                        <a:t>and recognizable proof of students faces is conferred.</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Result is inaccurate.</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500" dirty="0" smtClean="0">
                <a:latin typeface="Times New Roman" pitchFamily="18" charset="0"/>
                <a:cs typeface="Times New Roman" pitchFamily="18" charset="0"/>
              </a:rPr>
              <a:t>REFERENCE</a:t>
            </a:r>
            <a:endParaRPr lang="en-IN" sz="2500" dirty="0">
              <a:latin typeface="Times New Roman" pitchFamily="18" charset="0"/>
              <a:cs typeface="Times New Roman" pitchFamily="18" charset="0"/>
            </a:endParaRPr>
          </a:p>
        </p:txBody>
      </p:sp>
      <p:sp>
        <p:nvSpPr>
          <p:cNvPr id="3" name="Text Placeholder 2"/>
          <p:cNvSpPr>
            <a:spLocks noGrp="1"/>
          </p:cNvSpPr>
          <p:nvPr>
            <p:ph type="body" idx="1"/>
          </p:nvPr>
        </p:nvSpPr>
        <p:spPr>
          <a:xfrm>
            <a:off x="457200" y="1296537"/>
            <a:ext cx="8229600" cy="4829625"/>
          </a:xfrm>
        </p:spPr>
        <p:txBody>
          <a:bodyPr/>
          <a:lstStyle/>
          <a:p>
            <a:r>
              <a:rPr lang="en-US" sz="2000" b="1" dirty="0" smtClean="0"/>
              <a:t> </a:t>
            </a:r>
            <a:r>
              <a:rPr lang="en-US" sz="2000" dirty="0" err="1" smtClean="0">
                <a:latin typeface="Times New Roman" pitchFamily="18" charset="0"/>
                <a:cs typeface="Times New Roman" pitchFamily="18" charset="0"/>
              </a:rPr>
              <a:t>ShireeshaChintalapati</a:t>
            </a:r>
            <a:r>
              <a:rPr lang="en-US" sz="2000" dirty="0" smtClean="0">
                <a:latin typeface="Times New Roman" pitchFamily="18" charset="0"/>
                <a:cs typeface="Times New Roman" pitchFamily="18" charset="0"/>
              </a:rPr>
              <a:t>, M.V. </a:t>
            </a:r>
            <a:r>
              <a:rPr lang="en-US" sz="2000" dirty="0" err="1" smtClean="0">
                <a:latin typeface="Times New Roman" pitchFamily="18" charset="0"/>
                <a:cs typeface="Times New Roman" pitchFamily="18" charset="0"/>
              </a:rPr>
              <a:t>Raghunadh</a:t>
            </a:r>
            <a:r>
              <a:rPr lang="en-US" sz="2000" dirty="0" smtClean="0">
                <a:latin typeface="Times New Roman" pitchFamily="18" charset="0"/>
                <a:cs typeface="Times New Roman" pitchFamily="18" charset="0"/>
              </a:rPr>
              <a:t>, "Automated Attendance Management System Based On Face </a:t>
            </a:r>
            <a:r>
              <a:rPr lang="en-US" sz="2000" dirty="0" err="1" smtClean="0">
                <a:latin typeface="Times New Roman" pitchFamily="18" charset="0"/>
                <a:cs typeface="Times New Roman" pitchFamily="18" charset="0"/>
              </a:rPr>
              <a:t>RecognitionAlgorithms</a:t>
            </a:r>
            <a:r>
              <a:rPr lang="en-US" sz="2000" dirty="0" smtClean="0">
                <a:latin typeface="Times New Roman" pitchFamily="18" charset="0"/>
                <a:cs typeface="Times New Roman" pitchFamily="18" charset="0"/>
              </a:rPr>
              <a:t>", IEEE International Conference on Computational Intelligence and Computing Research,2013.</a:t>
            </a:r>
            <a:endParaRPr lang="en-IN"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lvl="0"/>
            <a:r>
              <a:rPr lang="en-US" sz="2000" dirty="0" err="1" smtClean="0">
                <a:latin typeface="Times New Roman" pitchFamily="18" charset="0"/>
                <a:cs typeface="Times New Roman" pitchFamily="18" charset="0"/>
              </a:rPr>
              <a:t>Kosov</a:t>
            </a:r>
            <a:r>
              <a:rPr lang="en-US" sz="2000" dirty="0" smtClean="0">
                <a:latin typeface="Times New Roman" pitchFamily="18" charset="0"/>
                <a:cs typeface="Times New Roman" pitchFamily="18" charset="0"/>
              </a:rPr>
              <a:t> S., </a:t>
            </a:r>
            <a:r>
              <a:rPr lang="en-US" sz="2000" dirty="0" err="1" smtClean="0">
                <a:latin typeface="Times New Roman" pitchFamily="18" charset="0"/>
                <a:cs typeface="Times New Roman" pitchFamily="18" charset="0"/>
              </a:rPr>
              <a:t>Scherbaum</a:t>
            </a:r>
            <a:r>
              <a:rPr lang="en-US" sz="2000" dirty="0" smtClean="0">
                <a:latin typeface="Times New Roman" pitchFamily="18" charset="0"/>
                <a:cs typeface="Times New Roman" pitchFamily="18" charset="0"/>
              </a:rPr>
              <a:t> K., Faber K., </a:t>
            </a:r>
            <a:r>
              <a:rPr lang="en-US" sz="2000" dirty="0" err="1" smtClean="0">
                <a:latin typeface="Times New Roman" pitchFamily="18" charset="0"/>
                <a:cs typeface="Times New Roman" pitchFamily="18" charset="0"/>
              </a:rPr>
              <a:t>ThormahlenT</a:t>
            </a:r>
            <a:r>
              <a:rPr lang="en-US" sz="2000" dirty="0" smtClean="0">
                <a:latin typeface="Times New Roman" pitchFamily="18" charset="0"/>
                <a:cs typeface="Times New Roman" pitchFamily="18" charset="0"/>
              </a:rPr>
              <a:t>. and Seidel H.-P., "Rapid stereo- vision enhanced face detection", Image Processing (ICIP), 2009 16th IEEE International Conference on, IEEE, 1221-1224(2009).</a:t>
            </a:r>
            <a:endParaRPr lang="en-IN"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lvl="0"/>
            <a:r>
              <a:rPr lang="en-US" sz="2000" dirty="0" err="1" smtClean="0">
                <a:latin typeface="Times New Roman" pitchFamily="18" charset="0"/>
                <a:cs typeface="Times New Roman" pitchFamily="18" charset="0"/>
              </a:rPr>
              <a:t>Levada</a:t>
            </a:r>
            <a:r>
              <a:rPr lang="en-US" sz="2000" dirty="0" smtClean="0">
                <a:latin typeface="Times New Roman" pitchFamily="18" charset="0"/>
                <a:cs typeface="Times New Roman" pitchFamily="18" charset="0"/>
              </a:rPr>
              <a:t> A., Correa D., </a:t>
            </a:r>
            <a:r>
              <a:rPr lang="en-US" sz="2000" dirty="0" err="1" smtClean="0">
                <a:latin typeface="Times New Roman" pitchFamily="18" charset="0"/>
                <a:cs typeface="Times New Roman" pitchFamily="18" charset="0"/>
              </a:rPr>
              <a:t>Salvadeo</a:t>
            </a:r>
            <a:r>
              <a:rPr lang="en-US" sz="2000" dirty="0" smtClean="0">
                <a:latin typeface="Times New Roman" pitchFamily="18" charset="0"/>
                <a:cs typeface="Times New Roman" pitchFamily="18" charset="0"/>
              </a:rPr>
              <a:t> D., Saito J. and </a:t>
            </a:r>
            <a:r>
              <a:rPr lang="en-US" sz="2000" dirty="0" err="1" smtClean="0">
                <a:latin typeface="Times New Roman" pitchFamily="18" charset="0"/>
                <a:cs typeface="Times New Roman" pitchFamily="18" charset="0"/>
              </a:rPr>
              <a:t>Mascarenhas</a:t>
            </a:r>
            <a:r>
              <a:rPr lang="en-US" sz="2000" dirty="0" smtClean="0">
                <a:latin typeface="Times New Roman" pitchFamily="18" charset="0"/>
                <a:cs typeface="Times New Roman" pitchFamily="18" charset="0"/>
              </a:rPr>
              <a:t> N., "Novel approaches for face recognition: </a:t>
            </a:r>
            <a:r>
              <a:rPr lang="en-US" sz="2000" dirty="0" err="1" smtClean="0">
                <a:latin typeface="Times New Roman" pitchFamily="18" charset="0"/>
                <a:cs typeface="Times New Roman" pitchFamily="18" charset="0"/>
              </a:rPr>
              <a:t>templatematching</a:t>
            </a:r>
            <a:r>
              <a:rPr lang="en-US" sz="2000" dirty="0" smtClean="0">
                <a:latin typeface="Times New Roman" pitchFamily="18" charset="0"/>
                <a:cs typeface="Times New Roman" pitchFamily="18" charset="0"/>
              </a:rPr>
              <a:t> using dynamic time warping and LSTM </a:t>
            </a:r>
            <a:r>
              <a:rPr lang="en-US" sz="2000" dirty="0" err="1" smtClean="0">
                <a:latin typeface="Times New Roman" pitchFamily="18" charset="0"/>
                <a:cs typeface="Times New Roman" pitchFamily="18" charset="0"/>
              </a:rPr>
              <a:t>NeuralNetwork</a:t>
            </a:r>
            <a:r>
              <a:rPr lang="en-US" sz="2000" dirty="0" smtClean="0">
                <a:latin typeface="Times New Roman" pitchFamily="18" charset="0"/>
                <a:cs typeface="Times New Roman" pitchFamily="18" charset="0"/>
              </a:rPr>
              <a:t> Supervised Classification", Systems, Signals and Image Processing, 2008. IWSSIP 2008. 15th International Conference on, IEEE, 241-244 (2008).</a:t>
            </a:r>
            <a:endParaRPr lang="en-IN"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a:buNone/>
            </a:pPr>
            <a:r>
              <a:rPr lang="en-US" sz="1400" dirty="0" smtClean="0"/>
              <a:t> </a:t>
            </a:r>
            <a:endParaRPr lang="en-IN" sz="1400"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lvl="0"/>
            <a:r>
              <a:rPr lang="en-US" sz="2000" dirty="0" smtClean="0">
                <a:latin typeface="Times New Roman" pitchFamily="18" charset="0"/>
                <a:cs typeface="Times New Roman" pitchFamily="18" charset="0"/>
              </a:rPr>
              <a:t>V. </a:t>
            </a:r>
            <a:r>
              <a:rPr lang="en-US" sz="2000" dirty="0" err="1" smtClean="0">
                <a:latin typeface="Times New Roman" pitchFamily="18" charset="0"/>
                <a:cs typeface="Times New Roman" pitchFamily="18" charset="0"/>
              </a:rPr>
              <a:t>Blanz</a:t>
            </a:r>
            <a:r>
              <a:rPr lang="en-US" sz="2000" dirty="0" smtClean="0">
                <a:latin typeface="Times New Roman" pitchFamily="18" charset="0"/>
                <a:cs typeface="Times New Roman" pitchFamily="18" charset="0"/>
              </a:rPr>
              <a:t> and T. Vetter, “Face recognition based on fitting a 3D </a:t>
            </a:r>
            <a:r>
              <a:rPr lang="en-US" sz="2000" dirty="0" err="1" smtClean="0">
                <a:latin typeface="Times New Roman" pitchFamily="18" charset="0"/>
                <a:cs typeface="Times New Roman" pitchFamily="18" charset="0"/>
              </a:rPr>
              <a:t>morphable</a:t>
            </a:r>
            <a:r>
              <a:rPr lang="en-US" sz="2000" dirty="0" smtClean="0">
                <a:latin typeface="Times New Roman" pitchFamily="18" charset="0"/>
                <a:cs typeface="Times New Roman" pitchFamily="18" charset="0"/>
              </a:rPr>
              <a:t> model,” IEEE Transactions On Pattern Analysis and Machine Intelligence, vol. 25, no. 9, September2003.</a:t>
            </a:r>
            <a:endParaRPr lang="en-IN"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Y. </a:t>
            </a:r>
            <a:r>
              <a:rPr lang="en-US" sz="2000" dirty="0" err="1" smtClean="0">
                <a:latin typeface="Times New Roman" pitchFamily="18" charset="0"/>
                <a:cs typeface="Times New Roman" pitchFamily="18" charset="0"/>
              </a:rPr>
              <a:t>Gao</a:t>
            </a:r>
            <a:r>
              <a:rPr lang="en-US" sz="2000" dirty="0" smtClean="0">
                <a:latin typeface="Times New Roman" pitchFamily="18" charset="0"/>
                <a:cs typeface="Times New Roman" pitchFamily="18" charset="0"/>
              </a:rPr>
              <a:t> and K.H. Leung, “Face recognition using line edge map,” IEEE Transactions on Pattern Analysis and Machine Intelligence, vol. 24, no. 6, June2002.</a:t>
            </a:r>
            <a:endParaRPr lang="en-IN"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Michal </a:t>
            </a:r>
            <a:r>
              <a:rPr lang="en-US" sz="2000" dirty="0" err="1" smtClean="0">
                <a:latin typeface="Times New Roman" pitchFamily="18" charset="0"/>
                <a:cs typeface="Times New Roman" pitchFamily="18" charset="0"/>
              </a:rPr>
              <a:t>Dolecki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Pawel</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Karczmarek</a:t>
            </a:r>
            <a:r>
              <a:rPr lang="en-US" sz="2000" dirty="0" smtClean="0">
                <a:latin typeface="Times New Roman" pitchFamily="18" charset="0"/>
                <a:cs typeface="Times New Roman" pitchFamily="18" charset="0"/>
              </a:rPr>
              <a:t>, Adam </a:t>
            </a:r>
            <a:r>
              <a:rPr lang="en-US" sz="2000" dirty="0" err="1" smtClean="0">
                <a:latin typeface="Times New Roman" pitchFamily="18" charset="0"/>
                <a:cs typeface="Times New Roman" pitchFamily="18" charset="0"/>
              </a:rPr>
              <a:t>Kiersztyn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Witold</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Pedrycz</a:t>
            </a:r>
            <a:r>
              <a:rPr lang="en-US" sz="2000" dirty="0" smtClean="0">
                <a:latin typeface="Times New Roman" pitchFamily="18" charset="0"/>
                <a:cs typeface="Times New Roman" pitchFamily="18" charset="0"/>
              </a:rPr>
              <a:t> , “Face recognition by humans performed on basis of linguistic and neural network”, Neural Networks (IJCNN)2016 International Joint Conference on , pp.5135-5140,2016,ISSN 2161-4407.</a:t>
            </a:r>
            <a:endParaRPr lang="en-IN" sz="2000" dirty="0" smtClean="0">
              <a:latin typeface="Times New Roman" pitchFamily="18" charset="0"/>
              <a:cs typeface="Times New Roman" pitchFamily="18" charset="0"/>
            </a:endParaRPr>
          </a:p>
          <a:p>
            <a:pPr>
              <a:buNone/>
            </a:pP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sz="2000" dirty="0" smtClean="0">
                <a:latin typeface="Times New Roman" pitchFamily="18" charset="0"/>
                <a:cs typeface="Times New Roman" pitchFamily="18" charset="0"/>
              </a:rPr>
              <a:t>R. </a:t>
            </a:r>
            <a:r>
              <a:rPr lang="en-US" sz="2000" dirty="0" err="1" smtClean="0">
                <a:latin typeface="Times New Roman" pitchFamily="18" charset="0"/>
                <a:cs typeface="Times New Roman" pitchFamily="18" charset="0"/>
              </a:rPr>
              <a:t>Bruneli</a:t>
            </a:r>
            <a:r>
              <a:rPr lang="en-US" sz="2000" dirty="0" smtClean="0">
                <a:latin typeface="Times New Roman" pitchFamily="18" charset="0"/>
                <a:cs typeface="Times New Roman" pitchFamily="18" charset="0"/>
              </a:rPr>
              <a:t> and T. </a:t>
            </a:r>
            <a:r>
              <a:rPr lang="en-US" sz="2000" dirty="0" err="1" smtClean="0">
                <a:latin typeface="Times New Roman" pitchFamily="18" charset="0"/>
                <a:cs typeface="Times New Roman" pitchFamily="18" charset="0"/>
              </a:rPr>
              <a:t>Poggio</a:t>
            </a:r>
            <a:r>
              <a:rPr lang="en-US" sz="2000" dirty="0" smtClean="0">
                <a:latin typeface="Times New Roman" pitchFamily="18" charset="0"/>
                <a:cs typeface="Times New Roman" pitchFamily="18" charset="0"/>
              </a:rPr>
              <a:t>, “Face recognition: features versus templates,” IEEE Transactions on Pattern Analysis and Machine Intelligence, vol. 15, pp. 1042-1052, 1993.</a:t>
            </a:r>
            <a:endParaRPr lang="en-IN" sz="2000" dirty="0" smtClean="0">
              <a:latin typeface="Times New Roman" pitchFamily="18" charset="0"/>
              <a:cs typeface="Times New Roman" pitchFamily="18" charset="0"/>
            </a:endParaRPr>
          </a:p>
          <a:p>
            <a:pPr lvl="0"/>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Javier Ruiz Del Solar, Rodrigo </a:t>
            </a:r>
            <a:r>
              <a:rPr lang="en-US" sz="2000" dirty="0" err="1" smtClean="0">
                <a:latin typeface="Times New Roman" pitchFamily="18" charset="0"/>
                <a:cs typeface="Times New Roman" pitchFamily="18" charset="0"/>
              </a:rPr>
              <a:t>Verschae</a:t>
            </a:r>
            <a:r>
              <a:rPr lang="en-US" sz="2000" dirty="0" smtClean="0">
                <a:latin typeface="Times New Roman" pitchFamily="18" charset="0"/>
                <a:cs typeface="Times New Roman" pitchFamily="18" charset="0"/>
              </a:rPr>
              <a:t>, and Mauricio Correa. Face recognition in unconstrained environments: A comparative study. In ECCV Workshop on Faces in </a:t>
            </a:r>
            <a:r>
              <a:rPr lang="en-US" sz="2000" dirty="0" err="1" smtClean="0">
                <a:latin typeface="Times New Roman" pitchFamily="18" charset="0"/>
                <a:cs typeface="Times New Roman" pitchFamily="18" charset="0"/>
              </a:rPr>
              <a:t>RealLife</a:t>
            </a:r>
            <a:r>
              <a:rPr lang="en-US" sz="2000" dirty="0" smtClean="0">
                <a:latin typeface="Times New Roman" pitchFamily="18" charset="0"/>
                <a:cs typeface="Times New Roman" pitchFamily="18" charset="0"/>
              </a:rPr>
              <a:t> Images: Detection, Alignment, and Recognition, Marseille, France, October 2008</a:t>
            </a:r>
            <a:endParaRPr lang="en-IN"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lvl="0"/>
            <a:r>
              <a:rPr lang="en-US" sz="2000" dirty="0" err="1" smtClean="0">
                <a:latin typeface="Times New Roman" pitchFamily="18" charset="0"/>
                <a:cs typeface="Times New Roman" pitchFamily="18" charset="0"/>
              </a:rPr>
              <a:t>H.K.Ekenel</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R.Stiefelhagen,Analysis</a:t>
            </a:r>
            <a:r>
              <a:rPr lang="en-US" sz="2000" dirty="0" smtClean="0">
                <a:latin typeface="Times New Roman" pitchFamily="18" charset="0"/>
                <a:cs typeface="Times New Roman" pitchFamily="18" charset="0"/>
              </a:rPr>
              <a:t> of local appearance based face recognition: Effects of feature selection and feature</a:t>
            </a:r>
            <a:endParaRPr lang="en-IN" sz="2000" dirty="0" smtClean="0">
              <a:latin typeface="Times New Roman" pitchFamily="18" charset="0"/>
              <a:cs typeface="Times New Roman" pitchFamily="18" charset="0"/>
            </a:endParaRPr>
          </a:p>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395785"/>
            <a:ext cx="8229600" cy="5730377"/>
          </a:xfrm>
        </p:spPr>
        <p:txBody>
          <a:bodyPr/>
          <a:lstStyle/>
          <a:p>
            <a:pPr lvl="0"/>
            <a:r>
              <a:rPr lang="en-US" sz="1800" dirty="0"/>
              <a:t>K. Wong, H. Law, and P. Tsang, “A System for </a:t>
            </a:r>
            <a:r>
              <a:rPr lang="en-US" sz="1800" dirty="0" err="1"/>
              <a:t>Recognising</a:t>
            </a:r>
            <a:r>
              <a:rPr lang="en-US" sz="1800" dirty="0"/>
              <a:t> Human Faces,” Proc. ICASSP, pp. 1,638-1,642,1989.</a:t>
            </a:r>
          </a:p>
          <a:p>
            <a:pPr marL="114300" indent="0">
              <a:buNone/>
            </a:pPr>
            <a:r>
              <a:rPr lang="en-US" sz="1800" dirty="0"/>
              <a:t> </a:t>
            </a:r>
          </a:p>
          <a:p>
            <a:pPr lvl="0"/>
            <a:r>
              <a:rPr lang="en-US" sz="1800" dirty="0"/>
              <a:t>N. </a:t>
            </a:r>
            <a:r>
              <a:rPr lang="en-US" sz="1800" dirty="0" err="1"/>
              <a:t>Dalal</a:t>
            </a:r>
            <a:r>
              <a:rPr lang="en-US" sz="1800" dirty="0"/>
              <a:t>, B. </a:t>
            </a:r>
            <a:r>
              <a:rPr lang="en-US" sz="1800" dirty="0" err="1"/>
              <a:t>Triggs</a:t>
            </a:r>
            <a:r>
              <a:rPr lang="en-US" sz="1800" dirty="0"/>
              <a:t> “Histograms of oriented gradients for Human Detection”, IEEE Computer Society Conference on Computer Vision and Pattern Recognition , Vol. 1, 2005, pp. 886 –893.</a:t>
            </a:r>
          </a:p>
          <a:p>
            <a:pPr marL="114300" indent="0">
              <a:buNone/>
            </a:pPr>
            <a:r>
              <a:rPr lang="en-US" sz="1800" dirty="0"/>
              <a:t> </a:t>
            </a:r>
          </a:p>
          <a:p>
            <a:pPr lvl="0"/>
            <a:r>
              <a:rPr lang="en-US" sz="1800" dirty="0" err="1"/>
              <a:t>S.Edelman</a:t>
            </a:r>
            <a:r>
              <a:rPr lang="en-US" sz="1800" dirty="0"/>
              <a:t>, </a:t>
            </a:r>
            <a:r>
              <a:rPr lang="en-US" sz="1800" dirty="0" err="1"/>
              <a:t>D.Reisfeld</a:t>
            </a:r>
            <a:r>
              <a:rPr lang="en-US" sz="1800" dirty="0"/>
              <a:t>, and Y. </a:t>
            </a:r>
            <a:r>
              <a:rPr lang="en-US" sz="1800" dirty="0" err="1"/>
              <a:t>Yeshurun</a:t>
            </a:r>
            <a:r>
              <a:rPr lang="en-US" sz="1800" dirty="0"/>
              <a:t>, “A System for Face Recognition that Learns from Examples,” Proc. European Conf. Computer Vision, S. </a:t>
            </a:r>
            <a:r>
              <a:rPr lang="en-US" sz="1800" dirty="0" err="1"/>
              <a:t>Sandini</a:t>
            </a:r>
            <a:r>
              <a:rPr lang="en-US" sz="1800" dirty="0"/>
              <a:t>, ed., pp. 787-791. Springer- Verlag,1992.</a:t>
            </a:r>
          </a:p>
          <a:p>
            <a:pPr marL="114300" indent="0">
              <a:buNone/>
            </a:pPr>
            <a:r>
              <a:rPr lang="en-US" sz="1800" dirty="0"/>
              <a:t> </a:t>
            </a:r>
          </a:p>
          <a:p>
            <a:pPr lvl="0"/>
            <a:r>
              <a:rPr lang="en-US" sz="1800" dirty="0"/>
              <a:t>P. </a:t>
            </a:r>
            <a:r>
              <a:rPr lang="en-US" sz="1800" dirty="0" err="1"/>
              <a:t>Hallinan</a:t>
            </a:r>
            <a:r>
              <a:rPr lang="en-US" sz="1800" dirty="0"/>
              <a:t>, “A Low-Dimensional Representation of Human Faces for Arbitrary Lighting Conditions,” Proc. IEEE Conf. Computer Vision and Pattern Recognition, pp. </a:t>
            </a:r>
            <a:r>
              <a:rPr lang="en-US" sz="1800" dirty="0" smtClean="0"/>
              <a:t>995-999,1994</a:t>
            </a:r>
          </a:p>
          <a:p>
            <a:pPr lvl="0"/>
            <a:endParaRPr lang="en-US" sz="1800" dirty="0" smtClean="0"/>
          </a:p>
          <a:p>
            <a:pPr lvl="0"/>
            <a:r>
              <a:rPr lang="en-US" sz="1800" dirty="0" err="1"/>
              <a:t>W.Zhao</a:t>
            </a:r>
            <a:r>
              <a:rPr lang="en-US" sz="1800" dirty="0"/>
              <a:t>, </a:t>
            </a:r>
            <a:r>
              <a:rPr lang="en-US" sz="1800" dirty="0" err="1"/>
              <a:t>R.Chellappa</a:t>
            </a:r>
            <a:r>
              <a:rPr lang="en-US" sz="1800" dirty="0"/>
              <a:t>, P. J. Phillips, A. Rosenfeld, “Face Recognition: A Literature Survey.” ACM Computing Surveys, 2003, vol. 35, no. 4, pp.399-458</a:t>
            </a:r>
            <a:r>
              <a:rPr lang="en-US" sz="1800" dirty="0" smtClean="0"/>
              <a:t>.</a:t>
            </a:r>
            <a:endParaRPr lang="en-US" sz="1800" dirty="0"/>
          </a:p>
          <a:p>
            <a:pPr marL="114300" indent="0">
              <a:buNone/>
            </a:pPr>
            <a:endParaRPr lang="en-US" sz="1800" dirty="0"/>
          </a:p>
        </p:txBody>
      </p:sp>
    </p:spTree>
    <p:extLst>
      <p:ext uri="{BB962C8B-B14F-4D97-AF65-F5344CB8AC3E}">
        <p14:creationId xmlns:p14="http://schemas.microsoft.com/office/powerpoint/2010/main" val="30979212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body" idx="1"/>
          </p:nvPr>
        </p:nvSpPr>
        <p:spPr>
          <a:xfrm>
            <a:off x="457200" y="450850"/>
            <a:ext cx="8229600" cy="5675313"/>
          </a:xfrm>
        </p:spPr>
        <p:txBody>
          <a:bodyPr/>
          <a:lstStyle/>
          <a:p>
            <a:pPr marL="114300" lvl="0" indent="0">
              <a:buNone/>
            </a:pPr>
            <a:r>
              <a:rPr lang="en-US" sz="1800" dirty="0" smtClean="0"/>
              <a:t>.</a:t>
            </a:r>
            <a:endParaRPr lang="en-US" sz="1800" dirty="0"/>
          </a:p>
          <a:p>
            <a:pPr>
              <a:buFont typeface="Arial" pitchFamily="34" charset="0"/>
              <a:buChar char="•"/>
            </a:pPr>
            <a:r>
              <a:rPr lang="en-US" sz="1800" dirty="0"/>
              <a:t> </a:t>
            </a:r>
            <a:r>
              <a:rPr lang="en-US" sz="1800" dirty="0" smtClean="0"/>
              <a:t>      L</a:t>
            </a:r>
            <a:r>
              <a:rPr lang="en-US" sz="1800" dirty="0"/>
              <a:t>. Zhao and X. </a:t>
            </a:r>
            <a:r>
              <a:rPr lang="en-US" sz="1800" dirty="0" err="1"/>
              <a:t>Xu</a:t>
            </a:r>
            <a:r>
              <a:rPr lang="en-US" sz="1800" dirty="0"/>
              <a:t>, "Distance function for face recognition based on </a:t>
            </a:r>
            <a:r>
              <a:rPr lang="en-US" sz="1800" dirty="0" smtClean="0"/>
              <a:t>       2D  PCA</a:t>
            </a:r>
            <a:r>
              <a:rPr lang="en-US" sz="1800" dirty="0"/>
              <a:t>,"2011 Int. Conf. </a:t>
            </a:r>
            <a:r>
              <a:rPr lang="en-US" sz="1800" dirty="0" err="1"/>
              <a:t>Multimed</a:t>
            </a:r>
            <a:r>
              <a:rPr lang="en-US" sz="1800" dirty="0"/>
              <a:t>. Technol., pp. 5814-5817,2011</a:t>
            </a:r>
            <a:r>
              <a:rPr lang="en-US" sz="1800" dirty="0" smtClean="0"/>
              <a:t>.</a:t>
            </a:r>
          </a:p>
          <a:p>
            <a:pPr lvl="0"/>
            <a:endParaRPr lang="en-US" sz="1800" dirty="0" smtClean="0"/>
          </a:p>
          <a:p>
            <a:pPr lvl="0"/>
            <a:r>
              <a:rPr lang="en-US" sz="1800" dirty="0"/>
              <a:t>Nasser, M. A. et al. (2011). "Automated facial recognition attendance system." Graduation Project, Petra University, January2011</a:t>
            </a:r>
          </a:p>
          <a:p>
            <a:pPr marL="114300" indent="0">
              <a:buNone/>
            </a:pPr>
            <a:r>
              <a:rPr lang="en-US" sz="1800" dirty="0"/>
              <a:t> </a:t>
            </a:r>
          </a:p>
          <a:p>
            <a:pPr lvl="0"/>
            <a:r>
              <a:rPr lang="en-US" sz="1800" dirty="0" err="1"/>
              <a:t>RoshanTharanga</a:t>
            </a:r>
            <a:r>
              <a:rPr lang="en-US" sz="1800" dirty="0"/>
              <a:t>, J. G., et al. "Smart Attendance Using Real Time </a:t>
            </a:r>
            <a:r>
              <a:rPr lang="en-US" sz="1800" dirty="0" smtClean="0"/>
              <a:t>Face</a:t>
            </a:r>
            <a:r>
              <a:rPr lang="en-US" sz="1800" dirty="0"/>
              <a:t/>
            </a:r>
            <a:br>
              <a:rPr lang="en-US" sz="1800" dirty="0"/>
            </a:br>
            <a:r>
              <a:rPr lang="en-US" sz="1800" dirty="0"/>
              <a:t>Recognition (SMAR-FR)." Department of Electronic and Computer Engineering, Sri Lanka Institute of Information Technology (SLIIT), </a:t>
            </a:r>
            <a:r>
              <a:rPr lang="en-US" sz="1800" dirty="0" err="1"/>
              <a:t>Malabe</a:t>
            </a:r>
            <a:r>
              <a:rPr lang="en-US" sz="1800" dirty="0"/>
              <a:t>, </a:t>
            </a:r>
            <a:r>
              <a:rPr lang="en-US" sz="1800" dirty="0" err="1"/>
              <a:t>SriLanka</a:t>
            </a:r>
            <a:r>
              <a:rPr lang="en-US" sz="1800" dirty="0"/>
              <a:t>.</a:t>
            </a:r>
          </a:p>
          <a:p>
            <a:endParaRPr lang="en-US" sz="1800" dirty="0"/>
          </a:p>
          <a:p>
            <a:pPr lvl="0"/>
            <a:r>
              <a:rPr lang="en-US" sz="1800" dirty="0"/>
              <a:t>D. </a:t>
            </a:r>
            <a:r>
              <a:rPr lang="en-US" sz="1800" dirty="0" err="1"/>
              <a:t>Cahi</a:t>
            </a:r>
            <a:r>
              <a:rPr lang="en-US" sz="1800" dirty="0"/>
              <a:t> and K.N. </a:t>
            </a:r>
            <a:r>
              <a:rPr lang="en-US" sz="1800" dirty="0" err="1"/>
              <a:t>Ngan</a:t>
            </a:r>
            <a:r>
              <a:rPr lang="en-US" sz="1800" dirty="0"/>
              <a:t>, “Face segmentation using skin color map”, IEEE </a:t>
            </a:r>
            <a:r>
              <a:rPr lang="en-US" sz="1800" dirty="0" err="1"/>
              <a:t>Trans.On</a:t>
            </a:r>
            <a:r>
              <a:rPr lang="en-US" sz="1800" dirty="0"/>
              <a:t> Circuit and Systems for Video Technology, </a:t>
            </a:r>
            <a:r>
              <a:rPr lang="en-US" sz="1800" dirty="0" err="1"/>
              <a:t>vol</a:t>
            </a:r>
            <a:r>
              <a:rPr lang="en-US" sz="1800" dirty="0"/>
              <a:t> 9, no 4, pp. 551-564, Jun.1999.</a:t>
            </a:r>
          </a:p>
          <a:p>
            <a:pPr lvl="0"/>
            <a:endParaRPr lang="en-US" sz="1800" dirty="0"/>
          </a:p>
          <a:p>
            <a:endParaRPr lang="en-US" sz="1800" dirty="0"/>
          </a:p>
        </p:txBody>
      </p:sp>
    </p:spTree>
    <p:extLst>
      <p:ext uri="{BB962C8B-B14F-4D97-AF65-F5344CB8AC3E}">
        <p14:creationId xmlns:p14="http://schemas.microsoft.com/office/powerpoint/2010/main" val="312711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aphicFrame>
        <p:nvGraphicFramePr>
          <p:cNvPr id="102" name="Google Shape;102;p4"/>
          <p:cNvGraphicFramePr/>
          <p:nvPr/>
        </p:nvGraphicFramePr>
        <p:xfrm>
          <a:off x="428625" y="428625"/>
          <a:ext cx="8429575" cy="4979975"/>
        </p:xfrm>
        <a:graphic>
          <a:graphicData uri="http://schemas.openxmlformats.org/drawingml/2006/table">
            <a:tbl>
              <a:tblPr>
                <a:noFill/>
                <a:tableStyleId>{68C0046E-2DE0-4226-B69A-89CC6028A789}</a:tableStyleId>
              </a:tblPr>
              <a:tblGrid>
                <a:gridCol w="695637"/>
                <a:gridCol w="1558977"/>
                <a:gridCol w="1603948"/>
                <a:gridCol w="1427763"/>
                <a:gridCol w="1630230"/>
                <a:gridCol w="1513020"/>
              </a:tblGrid>
              <a:tr h="500050">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dirty="0">
                          <a:solidFill>
                            <a:srgbClr val="000000"/>
                          </a:solidFill>
                          <a:latin typeface="Times New Roman"/>
                          <a:ea typeface="Times New Roman"/>
                          <a:cs typeface="Times New Roman"/>
                          <a:sym typeface="Times New Roman"/>
                        </a:rPr>
                        <a:t>Year</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dirty="0">
                          <a:solidFill>
                            <a:srgbClr val="000000"/>
                          </a:solidFill>
                          <a:latin typeface="Times New Roman"/>
                          <a:ea typeface="Times New Roman"/>
                          <a:cs typeface="Times New Roman"/>
                          <a:sym typeface="Times New Roman"/>
                        </a:rPr>
                        <a:t>Title</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a:solidFill>
                            <a:srgbClr val="000000"/>
                          </a:solidFill>
                          <a:latin typeface="Times New Roman"/>
                          <a:ea typeface="Times New Roman"/>
                          <a:cs typeface="Times New Roman"/>
                          <a:sym typeface="Times New Roman"/>
                        </a:rPr>
                        <a:t>Authors</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a:solidFill>
                            <a:srgbClr val="000000"/>
                          </a:solidFill>
                          <a:latin typeface="Times New Roman"/>
                          <a:ea typeface="Times New Roman"/>
                          <a:cs typeface="Times New Roman"/>
                          <a:sym typeface="Times New Roman"/>
                        </a:rPr>
                        <a:t>Description</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a:solidFill>
                            <a:srgbClr val="000000"/>
                          </a:solidFill>
                          <a:latin typeface="Times New Roman"/>
                          <a:ea typeface="Times New Roman"/>
                          <a:cs typeface="Times New Roman"/>
                          <a:sym typeface="Times New Roman"/>
                        </a:rPr>
                        <a:t>Advantage</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a:solidFill>
                            <a:srgbClr val="000000"/>
                          </a:solidFill>
                          <a:latin typeface="Times New Roman"/>
                          <a:ea typeface="Times New Roman"/>
                          <a:cs typeface="Times New Roman"/>
                          <a:sym typeface="Times New Roman"/>
                        </a:rPr>
                        <a:t>Disadvantage</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r>
              <a:tr h="4479925">
                <a:tc>
                  <a:txBody>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smtClean="0">
                          <a:solidFill>
                            <a:srgbClr val="000000"/>
                          </a:solidFill>
                          <a:latin typeface="Arial"/>
                          <a:ea typeface="Arial"/>
                          <a:cs typeface="Arial"/>
                          <a:sym typeface="Arial"/>
                        </a:rPr>
                        <a:t>2019</a:t>
                      </a:r>
                      <a:endParaRPr i="0"/>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i="0" dirty="0" smtClean="0"/>
                        <a:t>Attendance Management Using Facial Recognition</a:t>
                      </a:r>
                      <a:endParaRPr sz="1800" i="0"/>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IN" sz="1800" dirty="0" err="1" smtClean="0"/>
                        <a:t>Rajath</a:t>
                      </a:r>
                      <a:r>
                        <a:rPr lang="en-IN" sz="1800" dirty="0" smtClean="0"/>
                        <a:t> S </a:t>
                      </a:r>
                      <a:r>
                        <a:rPr lang="en-IN" sz="1800" dirty="0" err="1" smtClean="0"/>
                        <a:t>Bharadwaj</a:t>
                      </a:r>
                      <a:r>
                        <a:rPr lang="en-IN" sz="1800" dirty="0" smtClean="0"/>
                        <a:t>, </a:t>
                      </a:r>
                      <a:r>
                        <a:rPr lang="en-IN" sz="1800" dirty="0" err="1" smtClean="0"/>
                        <a:t>Tejus</a:t>
                      </a:r>
                      <a:r>
                        <a:rPr lang="en-IN" sz="1800" dirty="0" smtClean="0"/>
                        <a:t> S </a:t>
                      </a:r>
                      <a:r>
                        <a:rPr lang="en-IN" sz="1800" dirty="0" err="1" smtClean="0"/>
                        <a:t>Rao</a:t>
                      </a:r>
                      <a:r>
                        <a:rPr lang="en-IN" sz="1800" dirty="0" smtClean="0"/>
                        <a:t>, </a:t>
                      </a:r>
                      <a:r>
                        <a:rPr lang="en-IN" sz="1800" dirty="0" err="1" smtClean="0"/>
                        <a:t>Vinay</a:t>
                      </a:r>
                      <a:r>
                        <a:rPr lang="en-IN" sz="1800" dirty="0" smtClean="0"/>
                        <a:t> T R</a:t>
                      </a:r>
                      <a:endParaRPr sz="1800">
                        <a:latin typeface="+mj-lt"/>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dirty="0" smtClean="0"/>
                        <a:t>Detect and recognize faces fail to overcome primal issues such as scaling, pose, illumination, rotation and occlusions.</a:t>
                      </a:r>
                      <a:endParaRPr sz="1800"/>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smtClean="0">
                          <a:solidFill>
                            <a:srgbClr val="000000"/>
                          </a:solidFill>
                          <a:latin typeface="Arial"/>
                          <a:ea typeface="Arial"/>
                          <a:cs typeface="Arial"/>
                          <a:sym typeface="Arial"/>
                        </a:rPr>
                        <a:t>The system's correctness due to use of large number of features (shape, color, LBP, wavelet, auto correlation, etc) of the face. </a:t>
                      </a:r>
                      <a:endParaRPr sz="1800"/>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smtClean="0">
                          <a:solidFill>
                            <a:srgbClr val="000000"/>
                          </a:solidFill>
                          <a:latin typeface="Arial"/>
                          <a:ea typeface="Arial"/>
                          <a:cs typeface="Arial"/>
                          <a:sym typeface="Arial"/>
                        </a:rPr>
                        <a:t>Updating can be done only for a single face though it scans many faces</a:t>
                      </a:r>
                      <a:endParaRPr sz="1800"/>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graphicFrame>
        <p:nvGraphicFramePr>
          <p:cNvPr id="107" name="Google Shape;107;p5"/>
          <p:cNvGraphicFramePr/>
          <p:nvPr/>
        </p:nvGraphicFramePr>
        <p:xfrm>
          <a:off x="428625" y="428625"/>
          <a:ext cx="8520503" cy="5254940"/>
        </p:xfrm>
        <a:graphic>
          <a:graphicData uri="http://schemas.openxmlformats.org/drawingml/2006/table">
            <a:tbl>
              <a:tblPr>
                <a:noFill/>
                <a:tableStyleId>{68C0046E-2DE0-4226-B69A-89CC6028A789}</a:tableStyleId>
              </a:tblPr>
              <a:tblGrid>
                <a:gridCol w="881050"/>
                <a:gridCol w="1404925"/>
                <a:gridCol w="1500175"/>
                <a:gridCol w="1500175"/>
                <a:gridCol w="1571625"/>
                <a:gridCol w="1662553"/>
              </a:tblGrid>
              <a:tr h="500050">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dirty="0">
                          <a:solidFill>
                            <a:srgbClr val="000000"/>
                          </a:solidFill>
                          <a:latin typeface="Times New Roman"/>
                          <a:ea typeface="Times New Roman"/>
                          <a:cs typeface="Times New Roman"/>
                          <a:sym typeface="Times New Roman"/>
                        </a:rPr>
                        <a:t>Year</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a:solidFill>
                            <a:srgbClr val="000000"/>
                          </a:solidFill>
                          <a:latin typeface="Times New Roman"/>
                          <a:ea typeface="Times New Roman"/>
                          <a:cs typeface="Times New Roman"/>
                          <a:sym typeface="Times New Roman"/>
                        </a:rPr>
                        <a:t>Title</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a:solidFill>
                            <a:srgbClr val="000000"/>
                          </a:solidFill>
                          <a:latin typeface="Times New Roman"/>
                          <a:ea typeface="Times New Roman"/>
                          <a:cs typeface="Times New Roman"/>
                          <a:sym typeface="Times New Roman"/>
                        </a:rPr>
                        <a:t>Authors</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a:solidFill>
                            <a:srgbClr val="000000"/>
                          </a:solidFill>
                          <a:latin typeface="Times New Roman"/>
                          <a:ea typeface="Times New Roman"/>
                          <a:cs typeface="Times New Roman"/>
                          <a:sym typeface="Times New Roman"/>
                        </a:rPr>
                        <a:t>Description</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a:solidFill>
                            <a:srgbClr val="000000"/>
                          </a:solidFill>
                          <a:latin typeface="Times New Roman"/>
                          <a:ea typeface="Times New Roman"/>
                          <a:cs typeface="Times New Roman"/>
                          <a:sym typeface="Times New Roman"/>
                        </a:rPr>
                        <a:t>Advantage</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a:solidFill>
                            <a:srgbClr val="000000"/>
                          </a:solidFill>
                          <a:latin typeface="Times New Roman"/>
                          <a:ea typeface="Times New Roman"/>
                          <a:cs typeface="Times New Roman"/>
                          <a:sym typeface="Times New Roman"/>
                        </a:rPr>
                        <a:t>Disadvantage</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r>
              <a:tr h="4206875">
                <a:tc>
                  <a:txBody>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smtClean="0">
                          <a:solidFill>
                            <a:srgbClr val="000000"/>
                          </a:solidFill>
                          <a:latin typeface="Arial"/>
                          <a:cs typeface="Arial"/>
                          <a:sym typeface="Arial"/>
                        </a:rPr>
                        <a:t>2018</a:t>
                      </a:r>
                      <a:endParaRPr i="0"/>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x-none" sz="1800" b="0" i="0" u="none" strike="noStrike" cap="none" smtClean="0">
                          <a:solidFill>
                            <a:srgbClr val="000000"/>
                          </a:solidFill>
                          <a:latin typeface="Arial"/>
                          <a:ea typeface="Arial"/>
                          <a:cs typeface="Arial"/>
                          <a:sym typeface="Arial"/>
                        </a:rPr>
                        <a:t>Face Detection and Recognition Student Attendance System.</a:t>
                      </a:r>
                      <a:endParaRPr lang="en-IN" sz="1800" b="0" i="0" u="none" strike="noStrike" cap="none" dirty="0" smtClean="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GB" sz="1800" b="0" i="0" u="none" strike="noStrike" cap="none" dirty="0" err="1" smtClean="0">
                          <a:solidFill>
                            <a:srgbClr val="000000"/>
                          </a:solidFill>
                          <a:latin typeface="Arial"/>
                          <a:ea typeface="Arial"/>
                          <a:cs typeface="Arial"/>
                          <a:sym typeface="Arial"/>
                        </a:rPr>
                        <a:t>Jireh</a:t>
                      </a:r>
                      <a:r>
                        <a:rPr lang="en-GB" sz="1800" b="0" i="0" u="none" strike="noStrike" cap="none" dirty="0" smtClean="0">
                          <a:solidFill>
                            <a:srgbClr val="000000"/>
                          </a:solidFill>
                          <a:latin typeface="Arial"/>
                          <a:ea typeface="Arial"/>
                          <a:cs typeface="Arial"/>
                          <a:sym typeface="Arial"/>
                        </a:rPr>
                        <a:t> Robert Jam</a:t>
                      </a:r>
                      <a:endParaRPr sz="1800"/>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dirty="0" smtClean="0">
                          <a:solidFill>
                            <a:srgbClr val="000000"/>
                          </a:solidFill>
                          <a:latin typeface="Arial"/>
                          <a:ea typeface="Arial"/>
                          <a:cs typeface="Arial"/>
                          <a:sym typeface="Arial"/>
                        </a:rPr>
                        <a:t>The use of clickers, ID cards swiping and manually writing down names on a sheet of paper as a method to track student attendants has prompted this project to be carried out. </a:t>
                      </a:r>
                      <a:endParaRPr sz="1800"/>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smtClean="0">
                          <a:solidFill>
                            <a:srgbClr val="000000"/>
                          </a:solidFill>
                          <a:latin typeface="Arial"/>
                          <a:ea typeface="Arial"/>
                          <a:cs typeface="Arial"/>
                          <a:sym typeface="Arial"/>
                        </a:rPr>
                        <a:t>Working prototype of a system that will facilitate class control during a classroom by detecting the frontal faces of scholar.</a:t>
                      </a:r>
                      <a:endParaRPr sz="1800">
                        <a:latin typeface="+mj-lt"/>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smtClean="0">
                          <a:solidFill>
                            <a:srgbClr val="000000"/>
                          </a:solidFill>
                          <a:latin typeface="+mj-lt"/>
                          <a:ea typeface="Arial"/>
                          <a:cs typeface="Arial"/>
                          <a:sym typeface="Arial"/>
                        </a:rPr>
                        <a:t>The</a:t>
                      </a:r>
                      <a:r>
                        <a:rPr lang="en-US" sz="1800" b="0" i="0" u="none" strike="noStrike" cap="none" baseline="0" dirty="0" smtClean="0">
                          <a:solidFill>
                            <a:srgbClr val="000000"/>
                          </a:solidFill>
                          <a:latin typeface="+mj-lt"/>
                          <a:ea typeface="Arial"/>
                          <a:cs typeface="Arial"/>
                          <a:sym typeface="Arial"/>
                        </a:rPr>
                        <a:t> </a:t>
                      </a:r>
                      <a:r>
                        <a:rPr lang="en-US" sz="1800" b="0" i="0" u="none" strike="noStrike" cap="none" dirty="0" smtClean="0">
                          <a:solidFill>
                            <a:srgbClr val="000000"/>
                          </a:solidFill>
                          <a:latin typeface="+mj-lt"/>
                          <a:ea typeface="Arial"/>
                          <a:cs typeface="Arial"/>
                          <a:sym typeface="Arial"/>
                        </a:rPr>
                        <a:t>recognition part can achieve approximately 60% recognition rate.</a:t>
                      </a:r>
                      <a:endParaRPr sz="1800">
                        <a:latin typeface="+mj-lt"/>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aphicFrame>
        <p:nvGraphicFramePr>
          <p:cNvPr id="112" name="Google Shape;112;p6"/>
          <p:cNvGraphicFramePr/>
          <p:nvPr/>
        </p:nvGraphicFramePr>
        <p:xfrm>
          <a:off x="338684" y="398645"/>
          <a:ext cx="8535493" cy="5492490"/>
        </p:xfrm>
        <a:graphic>
          <a:graphicData uri="http://schemas.openxmlformats.org/drawingml/2006/table">
            <a:tbl>
              <a:tblPr>
                <a:noFill/>
                <a:tableStyleId>{68C0046E-2DE0-4226-B69A-89CC6028A789}</a:tableStyleId>
              </a:tblPr>
              <a:tblGrid>
                <a:gridCol w="755598"/>
                <a:gridCol w="1843790"/>
                <a:gridCol w="1394085"/>
                <a:gridCol w="1558977"/>
                <a:gridCol w="1376925"/>
                <a:gridCol w="1606118"/>
              </a:tblGrid>
              <a:tr h="1011603">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dirty="0">
                          <a:solidFill>
                            <a:srgbClr val="000000"/>
                          </a:solidFill>
                          <a:latin typeface="Times New Roman"/>
                          <a:ea typeface="Times New Roman"/>
                          <a:cs typeface="Times New Roman"/>
                          <a:sym typeface="Times New Roman"/>
                        </a:rPr>
                        <a:t>Year</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a:solidFill>
                            <a:srgbClr val="000000"/>
                          </a:solidFill>
                          <a:latin typeface="Times New Roman"/>
                          <a:ea typeface="Times New Roman"/>
                          <a:cs typeface="Times New Roman"/>
                          <a:sym typeface="Times New Roman"/>
                        </a:rPr>
                        <a:t>Title</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a:solidFill>
                            <a:srgbClr val="000000"/>
                          </a:solidFill>
                          <a:latin typeface="Times New Roman"/>
                          <a:ea typeface="Times New Roman"/>
                          <a:cs typeface="Times New Roman"/>
                          <a:sym typeface="Times New Roman"/>
                        </a:rPr>
                        <a:t>Authors</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a:solidFill>
                            <a:srgbClr val="000000"/>
                          </a:solidFill>
                          <a:latin typeface="Times New Roman"/>
                          <a:ea typeface="Times New Roman"/>
                          <a:cs typeface="Times New Roman"/>
                          <a:sym typeface="Times New Roman"/>
                        </a:rPr>
                        <a:t>Description</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dirty="0">
                          <a:solidFill>
                            <a:srgbClr val="000000"/>
                          </a:solidFill>
                          <a:latin typeface="Times New Roman"/>
                          <a:ea typeface="Times New Roman"/>
                          <a:cs typeface="Times New Roman"/>
                          <a:sym typeface="Times New Roman"/>
                        </a:rPr>
                        <a:t>Advantage</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a:solidFill>
                            <a:srgbClr val="000000"/>
                          </a:solidFill>
                          <a:latin typeface="Times New Roman"/>
                          <a:ea typeface="Times New Roman"/>
                          <a:cs typeface="Times New Roman"/>
                          <a:sym typeface="Times New Roman"/>
                        </a:rPr>
                        <a:t>Disadvantage</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r>
              <a:tr h="4480887">
                <a:tc>
                  <a:txBody>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smtClean="0">
                          <a:solidFill>
                            <a:srgbClr val="000000"/>
                          </a:solidFill>
                          <a:latin typeface="Arial"/>
                          <a:ea typeface="Arial"/>
                          <a:cs typeface="Arial"/>
                          <a:sym typeface="Arial"/>
                        </a:rPr>
                        <a:t>2018</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c>
                  <a:txBody>
                    <a:bodyPr/>
                    <a:lstStyle/>
                    <a:p>
                      <a:r>
                        <a:rPr lang="en-IN" sz="1800" b="0" i="0" u="none" strike="noStrike" cap="none" dirty="0" smtClean="0">
                          <a:solidFill>
                            <a:srgbClr val="000000"/>
                          </a:solidFill>
                          <a:effectLst/>
                          <a:latin typeface="Arial" pitchFamily="34" charset="0"/>
                          <a:ea typeface="Arial"/>
                          <a:cs typeface="Arial" pitchFamily="34" charset="0"/>
                          <a:sym typeface="Arial"/>
                        </a:rPr>
                        <a:t>FACE</a:t>
                      </a:r>
                      <a:r>
                        <a:rPr lang="en-IN" sz="1800" b="0" i="0" u="none" strike="noStrike" cap="none" baseline="0" dirty="0" smtClean="0">
                          <a:solidFill>
                            <a:srgbClr val="000000"/>
                          </a:solidFill>
                          <a:effectLst/>
                          <a:latin typeface="Arial" pitchFamily="34" charset="0"/>
                          <a:ea typeface="Arial"/>
                          <a:cs typeface="Arial" pitchFamily="34" charset="0"/>
                          <a:sym typeface="Arial"/>
                        </a:rPr>
                        <a:t> </a:t>
                      </a:r>
                      <a:r>
                        <a:rPr lang="en-IN" sz="1800" b="0" i="0" u="none" strike="noStrike" cap="none" dirty="0" smtClean="0">
                          <a:solidFill>
                            <a:srgbClr val="000000"/>
                          </a:solidFill>
                          <a:effectLst/>
                          <a:latin typeface="Arial" pitchFamily="34" charset="0"/>
                          <a:ea typeface="Arial"/>
                          <a:cs typeface="Arial" pitchFamily="34" charset="0"/>
                          <a:sym typeface="Arial"/>
                        </a:rPr>
                        <a:t>DETECTION</a:t>
                      </a:r>
                      <a:r>
                        <a:rPr lang="en-IN" sz="1800" b="0" i="0" u="none" strike="noStrike" cap="none" baseline="0" dirty="0" smtClean="0">
                          <a:solidFill>
                            <a:srgbClr val="000000"/>
                          </a:solidFill>
                          <a:effectLst/>
                          <a:latin typeface="Arial" pitchFamily="34" charset="0"/>
                          <a:ea typeface="Arial"/>
                          <a:cs typeface="Arial" pitchFamily="34" charset="0"/>
                          <a:sym typeface="Arial"/>
                        </a:rPr>
                        <a:t> </a:t>
                      </a:r>
                      <a:r>
                        <a:rPr lang="en-IN" sz="1800" b="0" i="0" u="none" strike="noStrike" cap="none" dirty="0" smtClean="0">
                          <a:solidFill>
                            <a:srgbClr val="000000"/>
                          </a:solidFill>
                          <a:effectLst/>
                          <a:latin typeface="Arial" pitchFamily="34" charset="0"/>
                          <a:ea typeface="Arial"/>
                          <a:cs typeface="Arial" pitchFamily="34" charset="0"/>
                          <a:sym typeface="Arial"/>
                        </a:rPr>
                        <a:t>AND</a:t>
                      </a:r>
                      <a:r>
                        <a:rPr lang="en-IN" sz="1800" b="0" i="0" u="none" strike="noStrike" cap="none" baseline="0" dirty="0" smtClean="0">
                          <a:solidFill>
                            <a:srgbClr val="000000"/>
                          </a:solidFill>
                          <a:effectLst/>
                          <a:latin typeface="Arial" pitchFamily="34" charset="0"/>
                          <a:ea typeface="Arial"/>
                          <a:cs typeface="Arial" pitchFamily="34" charset="0"/>
                          <a:sym typeface="Arial"/>
                        </a:rPr>
                        <a:t> </a:t>
                      </a:r>
                      <a:r>
                        <a:rPr lang="en-IN" sz="1800" b="0" i="0" u="none" strike="noStrike" cap="none" dirty="0" smtClean="0">
                          <a:solidFill>
                            <a:srgbClr val="000000"/>
                          </a:solidFill>
                          <a:effectLst/>
                          <a:latin typeface="Arial" pitchFamily="34" charset="0"/>
                          <a:ea typeface="Arial"/>
                          <a:cs typeface="Arial" pitchFamily="34" charset="0"/>
                          <a:sym typeface="Arial"/>
                        </a:rPr>
                        <a:t>RECOGNITION</a:t>
                      </a:r>
                      <a:r>
                        <a:rPr lang="en-IN" sz="1800" b="0" i="0" u="none" strike="noStrike" cap="none" baseline="0" dirty="0" smtClean="0">
                          <a:solidFill>
                            <a:srgbClr val="000000"/>
                          </a:solidFill>
                          <a:effectLst/>
                          <a:latin typeface="Arial" pitchFamily="34" charset="0"/>
                          <a:ea typeface="Arial"/>
                          <a:cs typeface="Arial" pitchFamily="34" charset="0"/>
                          <a:sym typeface="Arial"/>
                        </a:rPr>
                        <a:t> F</a:t>
                      </a:r>
                      <a:r>
                        <a:rPr lang="en-IN" sz="1800" b="0" i="0" u="none" strike="noStrike" cap="none" dirty="0" smtClean="0">
                          <a:solidFill>
                            <a:srgbClr val="000000"/>
                          </a:solidFill>
                          <a:effectLst/>
                          <a:latin typeface="Arial" pitchFamily="34" charset="0"/>
                          <a:ea typeface="Arial"/>
                          <a:cs typeface="Arial" pitchFamily="34" charset="0"/>
                          <a:sym typeface="Arial"/>
                        </a:rPr>
                        <a:t>OR</a:t>
                      </a:r>
                      <a:r>
                        <a:rPr lang="en-IN" sz="1800" b="0" i="0" u="none" strike="noStrike" cap="none" baseline="0" dirty="0" smtClean="0">
                          <a:solidFill>
                            <a:srgbClr val="000000"/>
                          </a:solidFill>
                          <a:effectLst/>
                          <a:latin typeface="Arial" pitchFamily="34" charset="0"/>
                          <a:ea typeface="Arial"/>
                          <a:cs typeface="Arial" pitchFamily="34" charset="0"/>
                          <a:sym typeface="Arial"/>
                        </a:rPr>
                        <a:t> </a:t>
                      </a:r>
                      <a:r>
                        <a:rPr lang="en-IN" sz="1800" b="0" i="0" u="none" strike="noStrike" cap="none" dirty="0" smtClean="0">
                          <a:solidFill>
                            <a:srgbClr val="000000"/>
                          </a:solidFill>
                          <a:effectLst/>
                          <a:latin typeface="Arial" pitchFamily="34" charset="0"/>
                          <a:ea typeface="Arial"/>
                          <a:cs typeface="Arial" pitchFamily="34" charset="0"/>
                          <a:sym typeface="Arial"/>
                        </a:rPr>
                        <a:t>AUTOMATIC</a:t>
                      </a:r>
                    </a:p>
                    <a:p>
                      <a:r>
                        <a:rPr lang="en-IN" sz="1800" b="0" i="0" u="none" strike="noStrike" cap="none" dirty="0" smtClean="0">
                          <a:solidFill>
                            <a:srgbClr val="000000"/>
                          </a:solidFill>
                          <a:effectLst/>
                          <a:latin typeface="Arial" pitchFamily="34" charset="0"/>
                          <a:ea typeface="Arial"/>
                          <a:cs typeface="Arial" pitchFamily="34" charset="0"/>
                          <a:sym typeface="Arial"/>
                        </a:rPr>
                        <a:t>ATTENDANCESYSTEM</a:t>
                      </a:r>
                    </a:p>
                    <a:p>
                      <a:pPr marL="0" marR="0" lvl="0" indent="0" algn="l" rtl="0">
                        <a:lnSpc>
                          <a:spcPct val="100000"/>
                        </a:lnSpc>
                        <a:spcBef>
                          <a:spcPts val="0"/>
                        </a:spcBef>
                        <a:spcAft>
                          <a:spcPts val="0"/>
                        </a:spcAft>
                        <a:buClr>
                          <a:srgbClr val="000000"/>
                        </a:buClr>
                        <a:buSzPts val="1800"/>
                        <a:buFont typeface="Arial"/>
                        <a:buNone/>
                      </a:pPr>
                      <a:endParaRPr sz="1800">
                        <a:latin typeface="Arial" pitchFamily="34" charset="0"/>
                        <a:cs typeface="Arial" pitchFamily="34" charset="0"/>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err="1" smtClean="0">
                          <a:solidFill>
                            <a:srgbClr val="000000"/>
                          </a:solidFill>
                          <a:latin typeface="Arial"/>
                          <a:ea typeface="Arial"/>
                          <a:cs typeface="Arial"/>
                          <a:sym typeface="Arial"/>
                        </a:rPr>
                        <a:t>Amulya</a:t>
                      </a:r>
                      <a:r>
                        <a:rPr lang="en-IN" sz="1800" b="0" i="0" u="none" strike="noStrike" cap="none" dirty="0" smtClean="0">
                          <a:solidFill>
                            <a:srgbClr val="000000"/>
                          </a:solidFill>
                          <a:latin typeface="Arial"/>
                          <a:ea typeface="Arial"/>
                          <a:cs typeface="Arial"/>
                          <a:sym typeface="Arial"/>
                        </a:rPr>
                        <a:t> S </a:t>
                      </a:r>
                      <a:r>
                        <a:rPr lang="en-IN" sz="1800" b="0" i="0" u="none" strike="noStrike" cap="none" dirty="0" err="1" smtClean="0">
                          <a:solidFill>
                            <a:srgbClr val="000000"/>
                          </a:solidFill>
                          <a:latin typeface="Arial"/>
                          <a:ea typeface="Arial"/>
                          <a:cs typeface="Arial"/>
                          <a:sym typeface="Arial"/>
                        </a:rPr>
                        <a:t>Nisarga</a:t>
                      </a:r>
                      <a:r>
                        <a:rPr lang="en-IN" sz="1800" b="0" i="0" u="none" strike="noStrike" cap="none" dirty="0" smtClean="0">
                          <a:solidFill>
                            <a:srgbClr val="000000"/>
                          </a:solidFill>
                          <a:latin typeface="Arial"/>
                          <a:ea typeface="Arial"/>
                          <a:cs typeface="Arial"/>
                          <a:sym typeface="Arial"/>
                        </a:rPr>
                        <a:t> </a:t>
                      </a:r>
                      <a:r>
                        <a:rPr lang="en-IN" sz="1800" b="0" i="0" u="none" strike="noStrike" cap="none" baseline="0" dirty="0" smtClean="0">
                          <a:solidFill>
                            <a:srgbClr val="000000"/>
                          </a:solidFill>
                          <a:latin typeface="Arial"/>
                          <a:ea typeface="Arial"/>
                          <a:cs typeface="Arial"/>
                          <a:sym typeface="Arial"/>
                        </a:rPr>
                        <a:t>   </a:t>
                      </a:r>
                      <a:r>
                        <a:rPr lang="en-IN" sz="1800" b="0" i="0" u="none" strike="noStrike" cap="none" dirty="0" smtClean="0">
                          <a:solidFill>
                            <a:srgbClr val="000000"/>
                          </a:solidFill>
                          <a:latin typeface="Arial"/>
                          <a:ea typeface="Arial"/>
                          <a:cs typeface="Arial"/>
                          <a:sym typeface="Arial"/>
                        </a:rPr>
                        <a:t>Pilli Siva </a:t>
                      </a:r>
                      <a:r>
                        <a:rPr lang="en-IN" sz="1800" b="0" i="0" u="none" strike="noStrike" cap="none" dirty="0" err="1" smtClean="0">
                          <a:solidFill>
                            <a:srgbClr val="000000"/>
                          </a:solidFill>
                          <a:latin typeface="Arial"/>
                          <a:ea typeface="Arial"/>
                          <a:cs typeface="Arial"/>
                          <a:sym typeface="Arial"/>
                        </a:rPr>
                        <a:t>Gowtham</a:t>
                      </a:r>
                      <a:r>
                        <a:rPr lang="en-IN" sz="1800" b="0" i="0" u="none" strike="noStrike" cap="none" dirty="0" smtClean="0">
                          <a:solidFill>
                            <a:srgbClr val="000000"/>
                          </a:solidFill>
                          <a:latin typeface="Arial"/>
                          <a:ea typeface="Arial"/>
                          <a:cs typeface="Arial"/>
                          <a:sym typeface="Arial"/>
                        </a:rPr>
                        <a:t> Reddy </a:t>
                      </a: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smtClean="0">
                          <a:solidFill>
                            <a:srgbClr val="000000"/>
                          </a:solidFill>
                          <a:latin typeface="Arial"/>
                          <a:ea typeface="Arial"/>
                          <a:cs typeface="Arial"/>
                          <a:sym typeface="Arial"/>
                        </a:rPr>
                        <a:t>Dr. </a:t>
                      </a:r>
                      <a:r>
                        <a:rPr lang="en-IN" sz="1800" b="0" i="0" u="none" strike="noStrike" cap="none" dirty="0" err="1" smtClean="0">
                          <a:solidFill>
                            <a:srgbClr val="000000"/>
                          </a:solidFill>
                          <a:latin typeface="Arial"/>
                          <a:ea typeface="Arial"/>
                          <a:cs typeface="Arial"/>
                          <a:sym typeface="Arial"/>
                        </a:rPr>
                        <a:t>Hariprasad</a:t>
                      </a:r>
                      <a:r>
                        <a:rPr lang="en-IN" sz="1800" b="0" i="0" u="none" strike="noStrike" cap="none" dirty="0" smtClean="0">
                          <a:solidFill>
                            <a:srgbClr val="000000"/>
                          </a:solidFill>
                          <a:latin typeface="Arial"/>
                          <a:ea typeface="Arial"/>
                          <a:cs typeface="Arial"/>
                          <a:sym typeface="Arial"/>
                        </a:rPr>
                        <a:t> S A </a:t>
                      </a: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smtClean="0">
                          <a:solidFill>
                            <a:srgbClr val="000000"/>
                          </a:solidFill>
                          <a:latin typeface="Arial"/>
                          <a:ea typeface="Arial"/>
                          <a:cs typeface="Arial"/>
                          <a:sym typeface="Arial"/>
                        </a:rPr>
                        <a:t>Sunil M P</a:t>
                      </a:r>
                      <a:endParaRPr sz="1800"/>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c>
                  <a:txBody>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dirty="0" smtClean="0">
                          <a:solidFill>
                            <a:srgbClr val="000000"/>
                          </a:solidFill>
                          <a:latin typeface="Arial"/>
                          <a:ea typeface="Arial"/>
                          <a:cs typeface="Arial"/>
                          <a:sym typeface="Arial"/>
                        </a:rPr>
                        <a:t>Implementionwith OpenCV and Raspberry Pi. </a:t>
                      </a:r>
                      <a:endParaRPr sz="1800"/>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smtClean="0">
                          <a:solidFill>
                            <a:srgbClr val="000000"/>
                          </a:solidFill>
                          <a:latin typeface="Arial"/>
                          <a:ea typeface="Arial"/>
                          <a:cs typeface="Arial"/>
                          <a:sym typeface="Arial"/>
                        </a:rPr>
                        <a:t>The precision of face recognition is almost more than 90%</a:t>
                      </a:r>
                      <a:endParaRPr sz="1800"/>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b="0" i="0" u="none" strike="noStrike" cap="none" dirty="0" smtClean="0">
                          <a:solidFill>
                            <a:srgbClr val="000000"/>
                          </a:solidFill>
                          <a:latin typeface="Arial"/>
                          <a:ea typeface="Arial"/>
                          <a:cs typeface="Arial"/>
                          <a:sym typeface="Arial"/>
                        </a:rPr>
                        <a:t>If the image is out of the database it produces the faulty result.</a:t>
                      </a:r>
                      <a:endParaRPr lang="en-IN" sz="1800" b="0" i="0" u="none" strike="noStrike" cap="none" dirty="0" smtClean="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aphicFrame>
        <p:nvGraphicFramePr>
          <p:cNvPr id="117" name="Google Shape;117;p7"/>
          <p:cNvGraphicFramePr/>
          <p:nvPr/>
        </p:nvGraphicFramePr>
        <p:xfrm>
          <a:off x="428625" y="428625"/>
          <a:ext cx="8429575" cy="4706300"/>
        </p:xfrm>
        <a:graphic>
          <a:graphicData uri="http://schemas.openxmlformats.org/drawingml/2006/table">
            <a:tbl>
              <a:tblPr>
                <a:noFill/>
                <a:tableStyleId>{68C0046E-2DE0-4226-B69A-89CC6028A789}</a:tableStyleId>
              </a:tblPr>
              <a:tblGrid>
                <a:gridCol w="881050"/>
                <a:gridCol w="1404925"/>
                <a:gridCol w="1500175"/>
                <a:gridCol w="1571428"/>
                <a:gridCol w="1500372"/>
                <a:gridCol w="1571625"/>
              </a:tblGrid>
              <a:tr h="500050">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dirty="0">
                          <a:solidFill>
                            <a:srgbClr val="000000"/>
                          </a:solidFill>
                          <a:latin typeface="Times New Roman"/>
                          <a:ea typeface="Times New Roman"/>
                          <a:cs typeface="Times New Roman"/>
                          <a:sym typeface="Times New Roman"/>
                        </a:rPr>
                        <a:t>Year</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a:solidFill>
                            <a:srgbClr val="000000"/>
                          </a:solidFill>
                          <a:latin typeface="Times New Roman"/>
                          <a:ea typeface="Times New Roman"/>
                          <a:cs typeface="Times New Roman"/>
                          <a:sym typeface="Times New Roman"/>
                        </a:rPr>
                        <a:t>Title</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a:solidFill>
                            <a:srgbClr val="000000"/>
                          </a:solidFill>
                          <a:latin typeface="Times New Roman"/>
                          <a:ea typeface="Times New Roman"/>
                          <a:cs typeface="Times New Roman"/>
                          <a:sym typeface="Times New Roman"/>
                        </a:rPr>
                        <a:t>Authors</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a:solidFill>
                            <a:srgbClr val="000000"/>
                          </a:solidFill>
                          <a:latin typeface="Times New Roman"/>
                          <a:ea typeface="Times New Roman"/>
                          <a:cs typeface="Times New Roman"/>
                          <a:sym typeface="Times New Roman"/>
                        </a:rPr>
                        <a:t>Description</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a:solidFill>
                            <a:srgbClr val="000000"/>
                          </a:solidFill>
                          <a:latin typeface="Times New Roman"/>
                          <a:ea typeface="Times New Roman"/>
                          <a:cs typeface="Times New Roman"/>
                          <a:sym typeface="Times New Roman"/>
                        </a:rPr>
                        <a:t>Advantage</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a:solidFill>
                            <a:srgbClr val="000000"/>
                          </a:solidFill>
                          <a:latin typeface="Times New Roman"/>
                          <a:ea typeface="Times New Roman"/>
                          <a:cs typeface="Times New Roman"/>
                          <a:sym typeface="Times New Roman"/>
                        </a:rPr>
                        <a:t>Disadvantage</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r>
              <a:tr h="3932225">
                <a:tc>
                  <a:txBody>
                    <a:bodyPr/>
                    <a:lstStyle/>
                    <a:p>
                      <a:pPr marL="0" marR="0" lvl="0" indent="0" algn="l" rtl="0">
                        <a:lnSpc>
                          <a:spcPct val="100000"/>
                        </a:lnSpc>
                        <a:spcBef>
                          <a:spcPts val="0"/>
                        </a:spcBef>
                        <a:spcAft>
                          <a:spcPts val="0"/>
                        </a:spcAft>
                        <a:buClr>
                          <a:srgbClr val="000000"/>
                        </a:buClr>
                        <a:buSzPts val="1800"/>
                        <a:buFont typeface="Arial"/>
                        <a:buNone/>
                      </a:pPr>
                      <a:endParaRPr lang="en-IN" dirty="0" smtClean="0"/>
                    </a:p>
                    <a:p>
                      <a:pPr marL="0" marR="0" lvl="0" indent="0" algn="l" rtl="0">
                        <a:lnSpc>
                          <a:spcPct val="100000"/>
                        </a:lnSpc>
                        <a:spcBef>
                          <a:spcPts val="0"/>
                        </a:spcBef>
                        <a:spcAft>
                          <a:spcPts val="0"/>
                        </a:spcAft>
                        <a:buClr>
                          <a:srgbClr val="000000"/>
                        </a:buClr>
                        <a:buSzPts val="1800"/>
                        <a:buFont typeface="Arial"/>
                        <a:buNone/>
                      </a:pPr>
                      <a:endParaRPr lang="en-IN" dirty="0" smtClean="0"/>
                    </a:p>
                    <a:p>
                      <a:pPr marL="0" marR="0" lvl="0" indent="0" algn="l" rtl="0">
                        <a:lnSpc>
                          <a:spcPct val="100000"/>
                        </a:lnSpc>
                        <a:spcBef>
                          <a:spcPts val="0"/>
                        </a:spcBef>
                        <a:spcAft>
                          <a:spcPts val="0"/>
                        </a:spcAft>
                        <a:buClr>
                          <a:srgbClr val="000000"/>
                        </a:buClr>
                        <a:buSzPts val="1800"/>
                        <a:buFont typeface="Arial"/>
                        <a:buNone/>
                      </a:pPr>
                      <a:endParaRPr lang="en-IN" dirty="0" smtClean="0"/>
                    </a:p>
                    <a:p>
                      <a:pPr marL="0" marR="0" lvl="0" indent="0" algn="l" rtl="0">
                        <a:lnSpc>
                          <a:spcPct val="100000"/>
                        </a:lnSpc>
                        <a:spcBef>
                          <a:spcPts val="0"/>
                        </a:spcBef>
                        <a:spcAft>
                          <a:spcPts val="0"/>
                        </a:spcAft>
                        <a:buClr>
                          <a:srgbClr val="000000"/>
                        </a:buClr>
                        <a:buSzPts val="1800"/>
                        <a:buFont typeface="Arial"/>
                        <a:buNone/>
                      </a:pPr>
                      <a:endParaRPr lang="en-IN" dirty="0" smtClean="0"/>
                    </a:p>
                    <a:p>
                      <a:pPr marL="0" marR="0" lvl="0" indent="0" algn="l" rtl="0">
                        <a:lnSpc>
                          <a:spcPct val="100000"/>
                        </a:lnSpc>
                        <a:spcBef>
                          <a:spcPts val="0"/>
                        </a:spcBef>
                        <a:spcAft>
                          <a:spcPts val="0"/>
                        </a:spcAft>
                        <a:buClr>
                          <a:srgbClr val="000000"/>
                        </a:buClr>
                        <a:buSzPts val="1800"/>
                        <a:buFont typeface="Arial"/>
                        <a:buNone/>
                      </a:pPr>
                      <a:endParaRPr lang="en-IN" dirty="0" smtClean="0"/>
                    </a:p>
                    <a:p>
                      <a:pPr marL="0" marR="0" lvl="0" indent="0" algn="l" rtl="0">
                        <a:lnSpc>
                          <a:spcPct val="100000"/>
                        </a:lnSpc>
                        <a:spcBef>
                          <a:spcPts val="0"/>
                        </a:spcBef>
                        <a:spcAft>
                          <a:spcPts val="0"/>
                        </a:spcAft>
                        <a:buClr>
                          <a:srgbClr val="000000"/>
                        </a:buClr>
                        <a:buSzPts val="1800"/>
                        <a:buFont typeface="Arial"/>
                        <a:buNone/>
                      </a:pPr>
                      <a:endParaRPr lang="en-IN" dirty="0" smtClean="0"/>
                    </a:p>
                    <a:p>
                      <a:pPr marL="0" marR="0" lvl="0" indent="0" algn="ctr" rtl="0">
                        <a:lnSpc>
                          <a:spcPct val="100000"/>
                        </a:lnSpc>
                        <a:spcBef>
                          <a:spcPts val="0"/>
                        </a:spcBef>
                        <a:spcAft>
                          <a:spcPts val="0"/>
                        </a:spcAft>
                        <a:buClr>
                          <a:srgbClr val="000000"/>
                        </a:buClr>
                        <a:buSzPts val="1800"/>
                        <a:buFont typeface="Arial"/>
                        <a:buNone/>
                      </a:pPr>
                      <a:r>
                        <a:rPr lang="en-IN" sz="1800" dirty="0" smtClean="0"/>
                        <a:t>2018</a:t>
                      </a:r>
                      <a:endParaRPr sz="1800"/>
                    </a:p>
                  </a:txBody>
                  <a:tcPr marL="91450" marR="91450" marT="45725" marB="45725">
                    <a:lnL w="12700" cap="flat" cmpd="sng">
                      <a:solidFill>
                        <a:schemeClr val="accent2"/>
                      </a:solidFill>
                      <a:prstDash val="solid"/>
                      <a:round/>
                      <a:headEnd type="none" w="sm" len="sm"/>
                      <a:tailEnd type="none" w="sm" len="sm"/>
                    </a:lnL>
                    <a:lnR w="12700" cap="flat" cmpd="sng" algn="ctr">
                      <a:solidFill>
                        <a:schemeClr val="accent2"/>
                      </a:solidFill>
                      <a:prstDash val="solid"/>
                      <a:round/>
                      <a:headEnd type="none" w="sm" len="sm"/>
                      <a:tailEnd type="none" w="sm" len="sm"/>
                    </a:lnR>
                    <a:lnT w="12700" cap="flat" cmpd="sng" algn="ctr">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c>
                  <a:txBody>
                    <a:bodyPr/>
                    <a:lstStyle/>
                    <a:p>
                      <a:r>
                        <a:rPr lang="en-IN" sz="1800" b="0" i="0" u="none" strike="noStrike" cap="none" dirty="0" smtClean="0">
                          <a:solidFill>
                            <a:srgbClr val="000000"/>
                          </a:solidFill>
                          <a:latin typeface="Arial"/>
                          <a:ea typeface="Arial"/>
                          <a:cs typeface="Arial"/>
                          <a:sym typeface="Arial"/>
                        </a:rPr>
                        <a:t>Automated Attendance System Using Image Processing.</a:t>
                      </a:r>
                      <a:endParaRPr lang="en-IN" sz="1800" i="0" dirty="0"/>
                    </a:p>
                  </a:txBody>
                  <a:tcPr marL="91450" marR="91450" marT="45725" marB="45725">
                    <a:lnL w="12700" cap="flat" cmpd="sng" algn="ctr">
                      <a:solidFill>
                        <a:schemeClr val="accent2"/>
                      </a:solidFill>
                      <a:prstDash val="solid"/>
                      <a:round/>
                      <a:headEnd type="none" w="sm" len="sm"/>
                      <a:tailEnd type="none" w="sm" len="sm"/>
                    </a:lnL>
                    <a:lnR w="12700" cap="flat" cmpd="sng" algn="ctr">
                      <a:solidFill>
                        <a:schemeClr val="accent2"/>
                      </a:solidFill>
                      <a:prstDash val="solid"/>
                      <a:round/>
                      <a:headEnd type="none" w="sm" len="sm"/>
                      <a:tailEnd type="none" w="sm" len="sm"/>
                    </a:lnR>
                    <a:lnT w="12700" cap="flat" cmpd="sng" algn="ctr">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c>
                  <a:txBody>
                    <a:bodyPr/>
                    <a:lstStyle/>
                    <a:p>
                      <a:pPr marL="0" marR="0" lvl="0" indent="0" algn="l" rtl="0">
                        <a:spcBef>
                          <a:spcPts val="0"/>
                        </a:spcBef>
                        <a:spcAft>
                          <a:spcPts val="0"/>
                        </a:spcAft>
                        <a:buNone/>
                      </a:pPr>
                      <a:r>
                        <a:rPr lang="en-IN" sz="1800" b="0" i="0" u="none" strike="noStrike" cap="none" dirty="0" err="1" smtClean="0">
                          <a:solidFill>
                            <a:srgbClr val="000000"/>
                          </a:solidFill>
                          <a:latin typeface="Arial"/>
                          <a:ea typeface="Arial"/>
                          <a:cs typeface="Arial"/>
                          <a:sym typeface="Arial"/>
                        </a:rPr>
                        <a:t>Hapani.S</a:t>
                      </a:r>
                      <a:r>
                        <a:rPr lang="en-IN" sz="1800" b="0" i="0" u="none" strike="noStrike" cap="none" dirty="0" smtClean="0">
                          <a:solidFill>
                            <a:srgbClr val="000000"/>
                          </a:solidFill>
                          <a:latin typeface="Arial"/>
                          <a:ea typeface="Arial"/>
                          <a:cs typeface="Arial"/>
                          <a:sym typeface="Arial"/>
                        </a:rPr>
                        <a:t>, </a:t>
                      </a:r>
                      <a:r>
                        <a:rPr lang="en-IN" sz="1800" b="0" i="0" u="none" strike="noStrike" cap="none" dirty="0" err="1" smtClean="0">
                          <a:solidFill>
                            <a:srgbClr val="000000"/>
                          </a:solidFill>
                          <a:latin typeface="Arial"/>
                          <a:ea typeface="Arial"/>
                          <a:cs typeface="Arial"/>
                          <a:sym typeface="Arial"/>
                        </a:rPr>
                        <a:t>Prabhu.N</a:t>
                      </a:r>
                      <a:r>
                        <a:rPr lang="en-IN" sz="1800" b="0" i="0" u="none" strike="noStrike" cap="none" dirty="0" smtClean="0">
                          <a:solidFill>
                            <a:srgbClr val="000000"/>
                          </a:solidFill>
                          <a:latin typeface="Arial"/>
                          <a:ea typeface="Arial"/>
                          <a:cs typeface="Arial"/>
                          <a:sym typeface="Arial"/>
                        </a:rPr>
                        <a:t>, </a:t>
                      </a:r>
                      <a:r>
                        <a:rPr lang="en-IN" sz="1800" b="0" i="0" u="none" strike="noStrike" cap="none" dirty="0" err="1" smtClean="0">
                          <a:solidFill>
                            <a:srgbClr val="000000"/>
                          </a:solidFill>
                          <a:latin typeface="Arial"/>
                          <a:ea typeface="Arial"/>
                          <a:cs typeface="Arial"/>
                          <a:sym typeface="Arial"/>
                        </a:rPr>
                        <a:t>Parakhiya.N</a:t>
                      </a:r>
                      <a:r>
                        <a:rPr lang="en-IN" sz="1800" b="0" i="0" u="none" strike="noStrike" cap="none" dirty="0" smtClean="0">
                          <a:solidFill>
                            <a:srgbClr val="000000"/>
                          </a:solidFill>
                          <a:latin typeface="Arial"/>
                          <a:ea typeface="Arial"/>
                          <a:cs typeface="Arial"/>
                          <a:sym typeface="Arial"/>
                        </a:rPr>
                        <a:t>,  </a:t>
                      </a:r>
                      <a:r>
                        <a:rPr lang="en-IN" sz="1800" b="0" i="0" u="none" strike="noStrike" cap="none" dirty="0" err="1" smtClean="0">
                          <a:solidFill>
                            <a:srgbClr val="000000"/>
                          </a:solidFill>
                          <a:latin typeface="Arial"/>
                          <a:ea typeface="Arial"/>
                          <a:cs typeface="Arial"/>
                          <a:sym typeface="Arial"/>
                        </a:rPr>
                        <a:t>Paghdal.M</a:t>
                      </a:r>
                      <a:endParaRPr sz="1800" b="0" i="0" u="none">
                        <a:solidFill>
                          <a:srgbClr val="000000"/>
                        </a:solidFill>
                        <a:latin typeface="Arial"/>
                        <a:ea typeface="Arial"/>
                        <a:cs typeface="Arial"/>
                        <a:sym typeface="Arial"/>
                      </a:endParaRPr>
                    </a:p>
                  </a:txBody>
                  <a:tcPr marL="91450" marR="91450" marT="45725" marB="45725">
                    <a:lnL w="12700" cap="flat" cmpd="sng" algn="ctr">
                      <a:solidFill>
                        <a:schemeClr val="accent2"/>
                      </a:solidFill>
                      <a:prstDash val="solid"/>
                      <a:round/>
                      <a:headEnd type="none" w="sm" len="sm"/>
                      <a:tailEnd type="none" w="sm" len="sm"/>
                    </a:lnL>
                    <a:lnR w="12700" cap="flat" cmpd="sng" algn="ctr">
                      <a:solidFill>
                        <a:schemeClr val="accent2"/>
                      </a:solidFill>
                      <a:prstDash val="solid"/>
                      <a:round/>
                      <a:headEnd type="none" w="sm" len="sm"/>
                      <a:tailEnd type="none" w="sm" len="sm"/>
                    </a:lnR>
                    <a:lnT w="12700" cap="flat" cmpd="sng" algn="ctr">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dirty="0" smtClean="0"/>
                        <a:t>This new system can ease the hectic attendance maintenance and handling the attendance will be more precise and efficient.</a:t>
                      </a:r>
                      <a:endParaRPr sz="1800"/>
                    </a:p>
                  </a:txBody>
                  <a:tcPr marL="91450" marR="91450" marT="45725" marB="45725">
                    <a:lnL w="12700" cap="flat" cmpd="sng" algn="ctr">
                      <a:solidFill>
                        <a:schemeClr val="accent2"/>
                      </a:solidFill>
                      <a:prstDash val="solid"/>
                      <a:round/>
                      <a:headEnd type="none" w="sm" len="sm"/>
                      <a:tailEnd type="none" w="sm" len="sm"/>
                    </a:lnL>
                    <a:lnR w="12700" cap="flat" cmpd="sng" algn="ctr">
                      <a:solidFill>
                        <a:schemeClr val="accent2"/>
                      </a:solidFill>
                      <a:prstDash val="solid"/>
                      <a:round/>
                      <a:headEnd type="none" w="sm" len="sm"/>
                      <a:tailEnd type="none" w="sm" len="sm"/>
                    </a:lnR>
                    <a:lnT w="12700" cap="flat" cmpd="sng" algn="ctr">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dirty="0" smtClean="0"/>
                        <a:t> If student has or hasn’t wear the spectacles, caps and other accessories at the time of registration recognition</a:t>
                      </a:r>
                      <a:r>
                        <a:rPr lang="en-IN" sz="1800" baseline="0" dirty="0" smtClean="0"/>
                        <a:t> is done </a:t>
                      </a:r>
                      <a:r>
                        <a:rPr lang="en-IN" sz="1800" dirty="0" smtClean="0"/>
                        <a:t>from the video captured in the class. </a:t>
                      </a:r>
                      <a:endParaRPr sz="1800"/>
                    </a:p>
                  </a:txBody>
                  <a:tcPr marL="91450" marR="91450" marT="45725" marB="45725">
                    <a:lnL w="12700" cap="flat" cmpd="sng" algn="ctr">
                      <a:solidFill>
                        <a:schemeClr val="accent2"/>
                      </a:solidFill>
                      <a:prstDash val="solid"/>
                      <a:round/>
                      <a:headEnd type="none" w="sm" len="sm"/>
                      <a:tailEnd type="none" w="sm" len="sm"/>
                    </a:lnL>
                    <a:lnR w="12700" cap="flat" cmpd="sng" algn="ctr">
                      <a:solidFill>
                        <a:schemeClr val="accent2"/>
                      </a:solidFill>
                      <a:prstDash val="solid"/>
                      <a:round/>
                      <a:headEnd type="none" w="sm" len="sm"/>
                      <a:tailEnd type="none" w="sm" len="sm"/>
                    </a:lnR>
                    <a:lnT w="12700" cap="flat" cmpd="sng" algn="ctr">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dirty="0" smtClean="0"/>
                        <a:t>Only</a:t>
                      </a:r>
                      <a:r>
                        <a:rPr lang="en-IN" sz="1800" baseline="0" dirty="0" smtClean="0"/>
                        <a:t> </a:t>
                      </a:r>
                      <a:r>
                        <a:rPr lang="en-IN" sz="1800" dirty="0" smtClean="0"/>
                        <a:t> 50% accuracy is obtained.</a:t>
                      </a:r>
                      <a:endParaRPr sz="1800"/>
                    </a:p>
                  </a:txBody>
                  <a:tcPr marL="91450" marR="91450" marT="45725" marB="45725">
                    <a:lnL w="12700" cap="flat" cmpd="sng" algn="ctr">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lgn="ctr">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aphicFrame>
        <p:nvGraphicFramePr>
          <p:cNvPr id="117" name="Google Shape;117;p7"/>
          <p:cNvGraphicFramePr/>
          <p:nvPr/>
        </p:nvGraphicFramePr>
        <p:xfrm>
          <a:off x="428625" y="428625"/>
          <a:ext cx="8429575" cy="4432275"/>
        </p:xfrm>
        <a:graphic>
          <a:graphicData uri="http://schemas.openxmlformats.org/drawingml/2006/table">
            <a:tbl>
              <a:tblPr>
                <a:noFill/>
                <a:tableStyleId>{68C0046E-2DE0-4226-B69A-89CC6028A789}</a:tableStyleId>
              </a:tblPr>
              <a:tblGrid>
                <a:gridCol w="881050"/>
                <a:gridCol w="1404925"/>
                <a:gridCol w="1500175"/>
                <a:gridCol w="1571428"/>
                <a:gridCol w="1500372"/>
                <a:gridCol w="1571625"/>
              </a:tblGrid>
              <a:tr h="500050">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dirty="0">
                          <a:solidFill>
                            <a:srgbClr val="000000"/>
                          </a:solidFill>
                          <a:latin typeface="Times New Roman"/>
                          <a:ea typeface="Times New Roman"/>
                          <a:cs typeface="Times New Roman"/>
                          <a:sym typeface="Times New Roman"/>
                        </a:rPr>
                        <a:t>Year</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a:solidFill>
                            <a:srgbClr val="000000"/>
                          </a:solidFill>
                          <a:latin typeface="Times New Roman"/>
                          <a:ea typeface="Times New Roman"/>
                          <a:cs typeface="Times New Roman"/>
                          <a:sym typeface="Times New Roman"/>
                        </a:rPr>
                        <a:t>Title</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a:solidFill>
                            <a:srgbClr val="000000"/>
                          </a:solidFill>
                          <a:latin typeface="Times New Roman"/>
                          <a:ea typeface="Times New Roman"/>
                          <a:cs typeface="Times New Roman"/>
                          <a:sym typeface="Times New Roman"/>
                        </a:rPr>
                        <a:t>Authors</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a:solidFill>
                            <a:srgbClr val="000000"/>
                          </a:solidFill>
                          <a:latin typeface="Times New Roman"/>
                          <a:ea typeface="Times New Roman"/>
                          <a:cs typeface="Times New Roman"/>
                          <a:sym typeface="Times New Roman"/>
                        </a:rPr>
                        <a:t>Description</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a:solidFill>
                            <a:srgbClr val="000000"/>
                          </a:solidFill>
                          <a:latin typeface="Times New Roman"/>
                          <a:ea typeface="Times New Roman"/>
                          <a:cs typeface="Times New Roman"/>
                          <a:sym typeface="Times New Roman"/>
                        </a:rPr>
                        <a:t>Advantage</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a:solidFill>
                            <a:srgbClr val="000000"/>
                          </a:solidFill>
                          <a:latin typeface="Times New Roman"/>
                          <a:ea typeface="Times New Roman"/>
                          <a:cs typeface="Times New Roman"/>
                          <a:sym typeface="Times New Roman"/>
                        </a:rPr>
                        <a:t>Disadvantage</a:t>
                      </a:r>
                      <a:endParaRPr/>
                    </a:p>
                  </a:txBody>
                  <a:tcPr marL="91450" marR="91450" marT="45725" marB="45725">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E8E8EF"/>
                    </a:solidFill>
                  </a:tcPr>
                </a:tc>
              </a:tr>
              <a:tr h="3932225">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smtClean="0">
                          <a:solidFill>
                            <a:srgbClr val="000000"/>
                          </a:solidFill>
                          <a:latin typeface="Arial"/>
                          <a:ea typeface="Arial"/>
                          <a:cs typeface="Arial"/>
                          <a:sym typeface="Arial"/>
                        </a:rPr>
                        <a:t>2017</a:t>
                      </a:r>
                      <a:endParaRPr/>
                    </a:p>
                  </a:txBody>
                  <a:tcPr marL="91450" marR="91450" marT="45725" marB="45725">
                    <a:lnL w="12700" cap="flat" cmpd="sng">
                      <a:solidFill>
                        <a:schemeClr val="accent2"/>
                      </a:solidFill>
                      <a:prstDash val="solid"/>
                      <a:round/>
                      <a:headEnd type="none" w="sm" len="sm"/>
                      <a:tailEnd type="none" w="sm" len="sm"/>
                    </a:lnL>
                    <a:lnR w="12700" cap="flat" cmpd="sng" algn="ctr">
                      <a:solidFill>
                        <a:schemeClr val="accent2"/>
                      </a:solidFill>
                      <a:prstDash val="solid"/>
                      <a:round/>
                      <a:headEnd type="none" w="sm" len="sm"/>
                      <a:tailEnd type="none" w="sm" len="sm"/>
                    </a:lnR>
                    <a:lnT w="12700" cap="flat" cmpd="sng" algn="ctr">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c>
                  <a:txBody>
                    <a:bodyPr/>
                    <a:lstStyle/>
                    <a:p>
                      <a:r>
                        <a:rPr lang="en-IN" sz="1800" b="0" i="0" u="none" strike="noStrike" cap="none" dirty="0" smtClean="0">
                          <a:solidFill>
                            <a:srgbClr val="000000"/>
                          </a:solidFill>
                          <a:effectLst/>
                          <a:latin typeface="Arial"/>
                          <a:ea typeface="Arial"/>
                          <a:cs typeface="Arial"/>
                          <a:sym typeface="Arial"/>
                        </a:rPr>
                        <a:t>An Approach to Maintain Attendance using Image</a:t>
                      </a:r>
                    </a:p>
                    <a:p>
                      <a:r>
                        <a:rPr lang="en-IN" sz="1800" b="0" i="0" u="none" strike="noStrike" cap="none" dirty="0" smtClean="0">
                          <a:solidFill>
                            <a:srgbClr val="000000"/>
                          </a:solidFill>
                          <a:effectLst/>
                          <a:latin typeface="Arial"/>
                          <a:ea typeface="Arial"/>
                          <a:cs typeface="Arial"/>
                          <a:sym typeface="Arial"/>
                        </a:rPr>
                        <a:t>Processing Technique</a:t>
                      </a:r>
                    </a:p>
                    <a:p>
                      <a:endParaRPr lang="en-IN" sz="1800" dirty="0"/>
                    </a:p>
                  </a:txBody>
                  <a:tcPr marL="91450" marR="91450" marT="45725" marB="45725">
                    <a:lnL w="12700" cap="flat" cmpd="sng" algn="ctr">
                      <a:solidFill>
                        <a:schemeClr val="accent2"/>
                      </a:solidFill>
                      <a:prstDash val="solid"/>
                      <a:round/>
                      <a:headEnd type="none" w="sm" len="sm"/>
                      <a:tailEnd type="none" w="sm" len="sm"/>
                    </a:lnL>
                    <a:lnR w="12700" cap="flat" cmpd="sng" algn="ctr">
                      <a:solidFill>
                        <a:schemeClr val="accent2"/>
                      </a:solidFill>
                      <a:prstDash val="solid"/>
                      <a:round/>
                      <a:headEnd type="none" w="sm" len="sm"/>
                      <a:tailEnd type="none" w="sm" len="sm"/>
                    </a:lnR>
                    <a:lnT w="12700" cap="flat" cmpd="sng" algn="ctr">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c>
                  <a:txBody>
                    <a:bodyPr/>
                    <a:lstStyle/>
                    <a:p>
                      <a:pPr marL="0" marR="0" lvl="0" indent="0" algn="l" rtl="0">
                        <a:spcBef>
                          <a:spcPts val="0"/>
                        </a:spcBef>
                        <a:spcAft>
                          <a:spcPts val="0"/>
                        </a:spcAft>
                        <a:buNone/>
                      </a:pPr>
                      <a:r>
                        <a:rPr lang="en-US" sz="1800" b="0" i="0" u="none" strike="noStrike" cap="none" dirty="0" smtClean="0">
                          <a:solidFill>
                            <a:srgbClr val="000000"/>
                          </a:solidFill>
                          <a:latin typeface="Arial"/>
                          <a:ea typeface="Arial"/>
                          <a:cs typeface="Arial"/>
                          <a:sym typeface="Arial"/>
                        </a:rPr>
                        <a:t>Cheng, et al. </a:t>
                      </a:r>
                      <a:endParaRPr sz="1800" b="0" i="0" u="none">
                        <a:solidFill>
                          <a:srgbClr val="000000"/>
                        </a:solidFill>
                        <a:latin typeface="Arial"/>
                        <a:ea typeface="Arial"/>
                        <a:cs typeface="Arial"/>
                        <a:sym typeface="Arial"/>
                      </a:endParaRPr>
                    </a:p>
                  </a:txBody>
                  <a:tcPr marL="91450" marR="91450" marT="45725" marB="45725">
                    <a:lnL w="12700" cap="flat" cmpd="sng" algn="ctr">
                      <a:solidFill>
                        <a:schemeClr val="accent2"/>
                      </a:solidFill>
                      <a:prstDash val="solid"/>
                      <a:round/>
                      <a:headEnd type="none" w="sm" len="sm"/>
                      <a:tailEnd type="none" w="sm" len="sm"/>
                    </a:lnL>
                    <a:lnR w="12700" cap="flat" cmpd="sng" algn="ctr">
                      <a:solidFill>
                        <a:schemeClr val="accent2"/>
                      </a:solidFill>
                      <a:prstDash val="solid"/>
                      <a:round/>
                      <a:headEnd type="none" w="sm" len="sm"/>
                      <a:tailEnd type="none" w="sm" len="sm"/>
                    </a:lnR>
                    <a:lnT w="12700" cap="flat" cmpd="sng" algn="ctr">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smtClean="0">
                          <a:solidFill>
                            <a:srgbClr val="000000"/>
                          </a:solidFill>
                          <a:latin typeface="Arial"/>
                          <a:ea typeface="Arial"/>
                          <a:cs typeface="Arial"/>
                          <a:sym typeface="Arial"/>
                        </a:rPr>
                        <a:t>Management of  context of the scholars for the classroom lecture by using note PCs are all the students. </a:t>
                      </a:r>
                      <a:endParaRPr sz="1800"/>
                    </a:p>
                  </a:txBody>
                  <a:tcPr marL="91450" marR="91450" marT="45725" marB="45725">
                    <a:lnL w="12700" cap="flat" cmpd="sng" algn="ctr">
                      <a:solidFill>
                        <a:schemeClr val="accent2"/>
                      </a:solidFill>
                      <a:prstDash val="solid"/>
                      <a:round/>
                      <a:headEnd type="none" w="sm" len="sm"/>
                      <a:tailEnd type="none" w="sm" len="sm"/>
                    </a:lnL>
                    <a:lnR w="12700" cap="flat" cmpd="sng" algn="ctr">
                      <a:solidFill>
                        <a:schemeClr val="accent2"/>
                      </a:solidFill>
                      <a:prstDash val="solid"/>
                      <a:round/>
                      <a:headEnd type="none" w="sm" len="sm"/>
                      <a:tailEnd type="none" w="sm" len="sm"/>
                    </a:lnR>
                    <a:lnT w="12700" cap="flat" cmpd="sng" algn="ctr">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smtClean="0">
                          <a:solidFill>
                            <a:srgbClr val="000000"/>
                          </a:solidFill>
                          <a:latin typeface="Arial"/>
                          <a:ea typeface="Arial"/>
                          <a:cs typeface="Arial"/>
                          <a:sym typeface="Arial"/>
                        </a:rPr>
                        <a:t>Can solve the matter of the face detection and improve the accuracy of face recognition. </a:t>
                      </a:r>
                      <a:endParaRPr sz="1800"/>
                    </a:p>
                  </a:txBody>
                  <a:tcPr marL="91450" marR="91450" marT="45725" marB="45725">
                    <a:lnL w="12700" cap="flat" cmpd="sng" algn="ctr">
                      <a:solidFill>
                        <a:schemeClr val="accent2"/>
                      </a:solidFill>
                      <a:prstDash val="solid"/>
                      <a:round/>
                      <a:headEnd type="none" w="sm" len="sm"/>
                      <a:tailEnd type="none" w="sm" len="sm"/>
                    </a:lnL>
                    <a:lnR w="12700" cap="flat" cmpd="sng" algn="ctr">
                      <a:solidFill>
                        <a:schemeClr val="accent2"/>
                      </a:solidFill>
                      <a:prstDash val="solid"/>
                      <a:round/>
                      <a:headEnd type="none" w="sm" len="sm"/>
                      <a:tailEnd type="none" w="sm" len="sm"/>
                    </a:lnR>
                    <a:lnT w="12700" cap="flat" cmpd="sng" algn="ctr">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smtClean="0">
                          <a:solidFill>
                            <a:srgbClr val="000000"/>
                          </a:solidFill>
                          <a:latin typeface="Arial"/>
                          <a:ea typeface="Arial"/>
                          <a:cs typeface="Arial"/>
                          <a:sym typeface="Arial"/>
                        </a:rPr>
                        <a:t>Detection time was taking more to detect more faces </a:t>
                      </a:r>
                      <a:endParaRPr sz="1800"/>
                    </a:p>
                  </a:txBody>
                  <a:tcPr marL="91450" marR="91450" marT="45725" marB="45725">
                    <a:lnL w="12700" cap="flat" cmpd="sng" algn="ctr">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lgn="ctr">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CDCDDE"/>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8"/>
          <p:cNvSpPr txBox="1">
            <a:spLocks noGrp="1"/>
          </p:cNvSpPr>
          <p:nvPr>
            <p:ph type="title"/>
          </p:nvPr>
        </p:nvSpPr>
        <p:spPr>
          <a:xfrm>
            <a:off x="457200" y="274637"/>
            <a:ext cx="8229600" cy="868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2500"/>
              <a:buFont typeface="Times New Roman"/>
              <a:buNone/>
            </a:pPr>
            <a:r>
              <a:rPr lang="en-US" sz="2500" b="0" i="0" u="none" dirty="0">
                <a:solidFill>
                  <a:schemeClr val="dk2"/>
                </a:solidFill>
                <a:latin typeface="Times New Roman"/>
                <a:ea typeface="Times New Roman"/>
                <a:cs typeface="Times New Roman"/>
                <a:sym typeface="Times New Roman"/>
              </a:rPr>
              <a:t>TECHNOLOGY STACK</a:t>
            </a:r>
            <a:endParaRPr/>
          </a:p>
        </p:txBody>
      </p:sp>
      <p:sp>
        <p:nvSpPr>
          <p:cNvPr id="134" name="Google Shape;134;p8"/>
          <p:cNvSpPr txBox="1">
            <a:spLocks noGrp="1"/>
          </p:cNvSpPr>
          <p:nvPr>
            <p:ph type="body" idx="1"/>
          </p:nvPr>
        </p:nvSpPr>
        <p:spPr>
          <a:xfrm>
            <a:off x="457200" y="1071562"/>
            <a:ext cx="8229600" cy="5054700"/>
          </a:xfrm>
          <a:prstGeom prst="rect">
            <a:avLst/>
          </a:prstGeom>
          <a:noFill/>
          <a:ln>
            <a:noFill/>
          </a:ln>
        </p:spPr>
        <p:txBody>
          <a:bodyPr spcFirstLastPara="1" wrap="square" lIns="91425" tIns="45700" rIns="91425" bIns="45700" anchor="t" anchorCtr="0">
            <a:noAutofit/>
          </a:bodyPr>
          <a:lstStyle/>
          <a:p>
            <a:pPr lvl="0">
              <a:buNone/>
            </a:pPr>
            <a:r>
              <a:rPr lang="en-US" sz="2300" b="1" dirty="0" smtClean="0">
                <a:latin typeface="Times New Roman" pitchFamily="18" charset="0"/>
                <a:cs typeface="Times New Roman" pitchFamily="18" charset="0"/>
              </a:rPr>
              <a:t>HARDWARE REQUIREMENTS</a:t>
            </a:r>
            <a:endParaRPr lang="en-US" sz="2300" dirty="0" smtClean="0">
              <a:latin typeface="Times New Roman" pitchFamily="18" charset="0"/>
              <a:cs typeface="Times New Roman" pitchFamily="18" charset="0"/>
            </a:endParaRPr>
          </a:p>
          <a:p>
            <a:pPr lvl="0">
              <a:buNone/>
            </a:pPr>
            <a:r>
              <a:rPr lang="en-US" sz="2400" dirty="0" smtClean="0">
                <a:latin typeface="Times New Roman" pitchFamily="18" charset="0"/>
                <a:cs typeface="Times New Roman" pitchFamily="18" charset="0"/>
              </a:rPr>
              <a:t>     Hard Disk		:	500GB and Above</a:t>
            </a:r>
            <a:endParaRPr lang="en-IN" sz="2400" dirty="0" smtClean="0">
              <a:latin typeface="Times New Roman" pitchFamily="18" charset="0"/>
              <a:cs typeface="Times New Roman" pitchFamily="18" charset="0"/>
            </a:endParaRPr>
          </a:p>
          <a:p>
            <a:pPr lvl="0">
              <a:buNone/>
            </a:pPr>
            <a:r>
              <a:rPr lang="en-US" sz="2400" dirty="0" smtClean="0">
                <a:latin typeface="Times New Roman" pitchFamily="18" charset="0"/>
                <a:cs typeface="Times New Roman" pitchFamily="18" charset="0"/>
              </a:rPr>
              <a:t>     RAM		: 	4GB and Above</a:t>
            </a:r>
            <a:endParaRPr lang="en-IN" sz="2400" dirty="0" smtClean="0">
              <a:latin typeface="Times New Roman" pitchFamily="18" charset="0"/>
              <a:cs typeface="Times New Roman" pitchFamily="18" charset="0"/>
            </a:endParaRPr>
          </a:p>
          <a:p>
            <a:pPr lvl="0">
              <a:buNone/>
            </a:pPr>
            <a:r>
              <a:rPr lang="en-US" sz="2400" dirty="0" smtClean="0">
                <a:latin typeface="Times New Roman" pitchFamily="18" charset="0"/>
                <a:cs typeface="Times New Roman" pitchFamily="18" charset="0"/>
              </a:rPr>
              <a:t>     Processor		:	I3 and Above</a:t>
            </a:r>
            <a:endParaRPr lang="en-IN" sz="2400" dirty="0" smtClean="0">
              <a:latin typeface="Times New Roman" pitchFamily="18" charset="0"/>
              <a:cs typeface="Times New Roman" pitchFamily="18" charset="0"/>
            </a:endParaRPr>
          </a:p>
          <a:p>
            <a:pPr lvl="0">
              <a:buNone/>
            </a:pPr>
            <a:r>
              <a:rPr lang="en-US" sz="2400" dirty="0" smtClean="0">
                <a:latin typeface="Times New Roman" pitchFamily="18" charset="0"/>
                <a:cs typeface="Times New Roman" pitchFamily="18" charset="0"/>
              </a:rPr>
              <a:t>     Webcam                :            1</a:t>
            </a:r>
          </a:p>
          <a:p>
            <a:pPr lvl="0">
              <a:buNone/>
            </a:pPr>
            <a:endParaRPr lang="en-IN" sz="2400" dirty="0" smtClean="0">
              <a:latin typeface="Times New Roman" pitchFamily="18" charset="0"/>
              <a:cs typeface="Times New Roman" pitchFamily="18" charset="0"/>
            </a:endParaRPr>
          </a:p>
          <a:p>
            <a:pPr>
              <a:buNone/>
            </a:pPr>
            <a:r>
              <a:rPr lang="en-US" sz="2300" b="1" dirty="0" smtClean="0">
                <a:latin typeface="Times New Roman" pitchFamily="18" charset="0"/>
                <a:cs typeface="Times New Roman" pitchFamily="18" charset="0"/>
              </a:rPr>
              <a:t> SOFTWARE REQUIREMENTS</a:t>
            </a:r>
            <a:endParaRPr lang="en-IN" sz="2300" dirty="0" smtClean="0">
              <a:latin typeface="Times New Roman" pitchFamily="18" charset="0"/>
              <a:cs typeface="Times New Roman" pitchFamily="18" charset="0"/>
            </a:endParaRPr>
          </a:p>
          <a:p>
            <a:pPr lvl="0">
              <a:buNone/>
            </a:pPr>
            <a:r>
              <a:rPr lang="en-US" sz="2400" dirty="0" smtClean="0">
                <a:latin typeface="Times New Roman" pitchFamily="18" charset="0"/>
                <a:cs typeface="Times New Roman" pitchFamily="18" charset="0"/>
              </a:rPr>
              <a:t>     Operating System	:	 Windows 7 , 8, 10 (64 bit)</a:t>
            </a:r>
            <a:endParaRPr lang="en-IN" sz="2400" dirty="0" smtClean="0">
              <a:latin typeface="Times New Roman" pitchFamily="18" charset="0"/>
              <a:cs typeface="Times New Roman" pitchFamily="18" charset="0"/>
            </a:endParaRPr>
          </a:p>
          <a:p>
            <a:pPr lvl="0">
              <a:buNone/>
            </a:pPr>
            <a:r>
              <a:rPr lang="en-US" sz="2400" dirty="0" smtClean="0">
                <a:latin typeface="Times New Roman" pitchFamily="18" charset="0"/>
                <a:cs typeface="Times New Roman" pitchFamily="18" charset="0"/>
              </a:rPr>
              <a:t>     Software		: 	 Python </a:t>
            </a:r>
            <a:endParaRPr lang="en-IN" sz="2400" dirty="0" smtClean="0">
              <a:latin typeface="Times New Roman" pitchFamily="18" charset="0"/>
              <a:cs typeface="Times New Roman" pitchFamily="18" charset="0"/>
            </a:endParaRPr>
          </a:p>
          <a:p>
            <a:pPr lvl="0">
              <a:buNone/>
            </a:pPr>
            <a:r>
              <a:rPr lang="en-US" sz="2400" dirty="0" smtClean="0">
                <a:latin typeface="Times New Roman" pitchFamily="18" charset="0"/>
                <a:cs typeface="Times New Roman" pitchFamily="18" charset="0"/>
              </a:rPr>
              <a:t>     Tools 	            :	 Python 3.7 IDLE, </a:t>
            </a:r>
            <a:r>
              <a:rPr lang="en-US" sz="2400" dirty="0" err="1" smtClean="0">
                <a:latin typeface="Times New Roman" pitchFamily="18" charset="0"/>
                <a:cs typeface="Times New Roman" pitchFamily="18" charset="0"/>
              </a:rPr>
              <a:t>Spyder</a:t>
            </a:r>
            <a:endParaRPr lang="en-IN" sz="2400" dirty="0" smtClean="0">
              <a:latin typeface="Times New Roman" pitchFamily="18" charset="0"/>
              <a:cs typeface="Times New Roman" pitchFamily="18" charset="0"/>
            </a:endParaRPr>
          </a:p>
          <a:p>
            <a:pPr marL="0" indent="0" algn="just">
              <a:spcBef>
                <a:spcPts val="800"/>
              </a:spcBef>
              <a:buSzPts val="2400"/>
              <a:buNone/>
            </a:pPr>
            <a:endParaRPr sz="2400">
              <a:latin typeface="Times New Roman" pitchFamily="18" charset="0"/>
              <a:ea typeface="Times New Roman"/>
              <a:cs typeface="Times New Roman" pitchFamily="18" charset="0"/>
              <a:sym typeface="Times New Roman"/>
            </a:endParaRPr>
          </a:p>
          <a:p>
            <a:pPr marL="342900" indent="-190500">
              <a:spcBef>
                <a:spcPts val="480"/>
              </a:spcBef>
              <a:buSzPts val="2400"/>
              <a:buNone/>
            </a:pPr>
            <a:endParaRPr sz="2400" b="0" i="0" u="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TotalTime>
  <Words>1534</Words>
  <Application>Microsoft Office PowerPoint</Application>
  <PresentationFormat>On-screen Show (4:3)</PresentationFormat>
  <Paragraphs>301</Paragraphs>
  <Slides>34</Slides>
  <Notes>17</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Diseño predeterminado</vt:lpstr>
      <vt:lpstr>Automatic Student Attendance System Based On  Face Detection And Recognition </vt:lpstr>
      <vt:lpstr>ABSTRACT</vt:lpstr>
      <vt:lpstr>LITERATURE SURVEY</vt:lpstr>
      <vt:lpstr>PowerPoint Presentation</vt:lpstr>
      <vt:lpstr>PowerPoint Presentation</vt:lpstr>
      <vt:lpstr>PowerPoint Presentation</vt:lpstr>
      <vt:lpstr>PowerPoint Presentation</vt:lpstr>
      <vt:lpstr>PowerPoint Presentation</vt:lpstr>
      <vt:lpstr>TECHNOLOGY STACK</vt:lpstr>
      <vt:lpstr>SYSTEM  ARCHITECTURE</vt:lpstr>
      <vt:lpstr>UML DIAGRAMS                               USE  CASE  DIAGRAM</vt:lpstr>
      <vt:lpstr>SEQUENCE  DIAGRAM</vt:lpstr>
      <vt:lpstr>ACTIVITY  DIAGRAM</vt:lpstr>
      <vt:lpstr>COLLABORATION  DIAGRAM</vt:lpstr>
      <vt:lpstr>DB  DESIGN</vt:lpstr>
      <vt:lpstr>ER  DIAGRAM</vt:lpstr>
      <vt:lpstr>MODULE  DESCRIPTION</vt:lpstr>
      <vt:lpstr>Image Acquisition</vt:lpstr>
      <vt:lpstr>Pre-Processing Image </vt:lpstr>
      <vt:lpstr> Face detection </vt:lpstr>
      <vt:lpstr>PowerPoint Presentation</vt:lpstr>
      <vt:lpstr>Face recognition </vt:lpstr>
      <vt:lpstr>TESTING AND PERFORMANCE ANALYSIS </vt:lpstr>
      <vt:lpstr>PowerPoint Presentation</vt:lpstr>
      <vt:lpstr>PowerPoint Presentation</vt:lpstr>
      <vt:lpstr>SCREENSHOTS</vt:lpstr>
      <vt:lpstr>PowerPoint Presentation</vt:lpstr>
      <vt:lpstr>PowerPoint Presentation</vt:lpstr>
      <vt:lpstr>PowerPoint Presentation</vt:lpstr>
      <vt:lpstr>REFERENCE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Class Attendance System Based On  Face Detection And Recognition</dc:title>
  <dc:creator>Mariajose</dc:creator>
  <cp:lastModifiedBy>ADMIN</cp:lastModifiedBy>
  <cp:revision>30</cp:revision>
  <dcterms:created xsi:type="dcterms:W3CDTF">2010-05-23T14:28:12Z</dcterms:created>
  <dcterms:modified xsi:type="dcterms:W3CDTF">2021-08-05T18:26:49Z</dcterms:modified>
</cp:coreProperties>
</file>