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6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6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5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2E3D-1176-903A-2283-D17763E29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Dissertation - II Review - 1</a:t>
            </a:r>
          </a:p>
        </p:txBody>
      </p:sp>
    </p:spTree>
    <p:extLst>
      <p:ext uri="{BB962C8B-B14F-4D97-AF65-F5344CB8AC3E}">
        <p14:creationId xmlns:p14="http://schemas.microsoft.com/office/powerpoint/2010/main" val="403547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FAC4-2FC2-2416-8D63-AA491199A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5881" y="139148"/>
            <a:ext cx="9520237" cy="602076"/>
          </a:xfrm>
        </p:spPr>
        <p:txBody>
          <a:bodyPr/>
          <a:lstStyle/>
          <a:p>
            <a:r>
              <a:rPr lang="en-IN" dirty="0"/>
              <a:t>Literature Survey from Last 5 years Papers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5ADA9E-1B76-F593-8DD1-112FE2CC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76436"/>
              </p:ext>
            </p:extLst>
          </p:nvPr>
        </p:nvGraphicFramePr>
        <p:xfrm>
          <a:off x="401981" y="920128"/>
          <a:ext cx="11266556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508">
                  <a:extLst>
                    <a:ext uri="{9D8B030D-6E8A-4147-A177-3AD203B41FA5}">
                      <a16:colId xmlns:a16="http://schemas.microsoft.com/office/drawing/2014/main" val="1147348924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3719267761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1785278284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496505492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4200114261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3007649135"/>
                    </a:ext>
                  </a:extLst>
                </a:gridCol>
                <a:gridCol w="1609508">
                  <a:extLst>
                    <a:ext uri="{9D8B030D-6E8A-4147-A177-3AD203B41FA5}">
                      <a16:colId xmlns:a16="http://schemas.microsoft.com/office/drawing/2014/main" val="508678859"/>
                    </a:ext>
                  </a:extLst>
                </a:gridCol>
              </a:tblGrid>
              <a:tr h="47135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Published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Journal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Drawback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Potential Research Gap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273948"/>
                  </a:ext>
                </a:extLst>
              </a:tr>
              <a:tr h="1718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Convolutional Recurrent Neural Network-Based Model for Handwritten Text Recognition to Predict Dysgraphia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IEEE Conference on Control System, Computing and Engineering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CNN + 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 dataset size, lacks real-world testing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Explainable AI (XAI) for interpretability, dataset lacks diverse handwriting samples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80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1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EC190F-56CF-3945-D5C2-98F159C3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24260"/>
              </p:ext>
            </p:extLst>
          </p:nvPr>
        </p:nvGraphicFramePr>
        <p:xfrm>
          <a:off x="262834" y="262465"/>
          <a:ext cx="11674061" cy="574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23">
                  <a:extLst>
                    <a:ext uri="{9D8B030D-6E8A-4147-A177-3AD203B41FA5}">
                      <a16:colId xmlns:a16="http://schemas.microsoft.com/office/drawing/2014/main" val="174053055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3035842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471683197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374508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885445758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0840264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2042866680"/>
                    </a:ext>
                  </a:extLst>
                </a:gridCol>
              </a:tblGrid>
              <a:tr h="4810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Published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Journal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Drawback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Potential Research Gap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804"/>
                  </a:ext>
                </a:extLst>
              </a:tr>
              <a:tr h="51006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 Performance of Directed Acyclic Graph Network on Potential Dyslexia Handwriting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 Conference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Directed Acyclic Graph (DAG) Network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89.68 %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Overfitting on small dataset, no real-time deployment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mobile/edge AI deployment, lacks multimodal data integration (e.g., pressure analysis)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39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7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46643C-83C4-4286-79B2-C3BB7624E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60841"/>
              </p:ext>
            </p:extLst>
          </p:nvPr>
        </p:nvGraphicFramePr>
        <p:xfrm>
          <a:off x="262834" y="262465"/>
          <a:ext cx="11674061" cy="574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23">
                  <a:extLst>
                    <a:ext uri="{9D8B030D-6E8A-4147-A177-3AD203B41FA5}">
                      <a16:colId xmlns:a16="http://schemas.microsoft.com/office/drawing/2014/main" val="174053055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3035842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471683197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374508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885445758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0840264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2042866680"/>
                    </a:ext>
                  </a:extLst>
                </a:gridCol>
              </a:tblGrid>
              <a:tr h="4810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Published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Journal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Drawback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Potential Research Gap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804"/>
                  </a:ext>
                </a:extLst>
              </a:tr>
              <a:tr h="51006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Dysgraphia Handwriting Image Augmentation for CNN Model Classification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 Conference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CNN with Augmented Data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77% (with augmentation)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Only uses simple augmentation (rotation/brightness), lacks advanced generative models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No GAN-based augmentation, lacks synthetic handwriting diversity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39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0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736195-CF6C-B896-1582-91CFD7E4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2450"/>
              </p:ext>
            </p:extLst>
          </p:nvPr>
        </p:nvGraphicFramePr>
        <p:xfrm>
          <a:off x="262834" y="262465"/>
          <a:ext cx="11674061" cy="574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23">
                  <a:extLst>
                    <a:ext uri="{9D8B030D-6E8A-4147-A177-3AD203B41FA5}">
                      <a16:colId xmlns:a16="http://schemas.microsoft.com/office/drawing/2014/main" val="174053055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3035842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471683197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374508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885445758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0840264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2042866680"/>
                    </a:ext>
                  </a:extLst>
                </a:gridCol>
              </a:tblGrid>
              <a:tr h="4810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Published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Journal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Drawback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Potential Research Gap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804"/>
                  </a:ext>
                </a:extLst>
              </a:tr>
              <a:tr h="51006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Towards Imbalanced Image Classification: A Generative Adversarial Network Ensemble Learning Method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GAN + Ensemble Learning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Improves minority class classification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Model complexity increases, computationally expensive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No domain-specific GAN for dysgraphia handwriting, lacks real-time usability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39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0D37-D7A0-78CA-59A5-149BA0F9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5108D7-5AED-07F4-1038-B69D26CA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33485"/>
              </p:ext>
            </p:extLst>
          </p:nvPr>
        </p:nvGraphicFramePr>
        <p:xfrm>
          <a:off x="262834" y="262465"/>
          <a:ext cx="11674061" cy="574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23">
                  <a:extLst>
                    <a:ext uri="{9D8B030D-6E8A-4147-A177-3AD203B41FA5}">
                      <a16:colId xmlns:a16="http://schemas.microsoft.com/office/drawing/2014/main" val="174053055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3035842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471683197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3745085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1885445758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3890840264"/>
                    </a:ext>
                  </a:extLst>
                </a:gridCol>
                <a:gridCol w="1667723">
                  <a:extLst>
                    <a:ext uri="{9D8B030D-6E8A-4147-A177-3AD203B41FA5}">
                      <a16:colId xmlns:a16="http://schemas.microsoft.com/office/drawing/2014/main" val="2042866680"/>
                    </a:ext>
                  </a:extLst>
                </a:gridCol>
              </a:tblGrid>
              <a:tr h="4810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Published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Journal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Drawback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Potential Research Gap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24804"/>
                  </a:ext>
                </a:extLst>
              </a:tr>
              <a:tr h="51006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Vision Transformer-Based Model for Early Detection of Dysgraphia Among School Students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Microsystem Technologies (Springer)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dirty="0"/>
                        <a:t>Vision Transformer (ViT)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92% (best among models tested)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High computational cost, lacks resource-efficient optimization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No quantization/pruning for mobile deployment, lacks multimodal feature extraction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39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47C4-E737-0704-20F0-5B765178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D625-3E17-162B-9427-2E5B11A1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DYSGRAPHIA DETECTION AND INTERPRETATION WITH XAI:</a:t>
            </a:r>
          </a:p>
          <a:p>
            <a:pPr lvl="1"/>
            <a:r>
              <a:rPr lang="en-US" dirty="0"/>
              <a:t>Explainable AI (XAI) for Dysgraphia Detection</a:t>
            </a:r>
          </a:p>
          <a:p>
            <a:pPr lvl="1"/>
            <a:r>
              <a:rPr lang="it-IT" dirty="0"/>
              <a:t>Generative AI for Data Augmentation</a:t>
            </a:r>
            <a:r>
              <a:rPr lang="en-US" dirty="0"/>
              <a:t> – Dataset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4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F966-7660-57C3-E607-AAB6B333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 for Dysgraphia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E14F-BD60-D71A-9186-A3DECC93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Novelty:</a:t>
            </a:r>
          </a:p>
          <a:p>
            <a:r>
              <a:rPr lang="en-US" dirty="0"/>
              <a:t>Most existing studies detect dysgraphia but do not explain </a:t>
            </a:r>
            <a:r>
              <a:rPr lang="en-US" b="1" dirty="0"/>
              <a:t>why</a:t>
            </a:r>
            <a:r>
              <a:rPr lang="en-US" dirty="0"/>
              <a:t> the model made a decision. Adding </a:t>
            </a:r>
            <a:r>
              <a:rPr lang="en-US" b="1" dirty="0"/>
              <a:t>explainability</a:t>
            </a:r>
            <a:r>
              <a:rPr lang="en-US" dirty="0"/>
              <a:t> will make your work more valuable.</a:t>
            </a:r>
          </a:p>
          <a:p>
            <a:r>
              <a:rPr lang="en-US" b="1" dirty="0"/>
              <a:t>How to Implement?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Grad-CAM</a:t>
            </a:r>
            <a:r>
              <a:rPr lang="en-US" dirty="0"/>
              <a:t> to highlight handwriting regions influencing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SHAP/LIME</a:t>
            </a:r>
            <a:r>
              <a:rPr lang="en-US" dirty="0"/>
              <a:t> to interpret which features (strokes, letter spacing, pressure) matter most.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473F-1100-8883-0AF1-77AF793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Generative AI for Data Augmentation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4B39-D772-3328-E447-C801226E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Novelty:</a:t>
            </a:r>
          </a:p>
          <a:p>
            <a:r>
              <a:rPr lang="en-IN" dirty="0"/>
              <a:t>Dysgraphia datasets are small. We can generate </a:t>
            </a:r>
            <a:r>
              <a:rPr lang="en-IN" b="1" dirty="0"/>
              <a:t>synthetic handwriting samples</a:t>
            </a:r>
            <a:r>
              <a:rPr lang="en-IN" dirty="0"/>
              <a:t> using </a:t>
            </a:r>
            <a:r>
              <a:rPr lang="en-IN" b="1" dirty="0"/>
              <a:t>Style Transfer GAN </a:t>
            </a:r>
            <a:r>
              <a:rPr lang="en-IN" dirty="0"/>
              <a:t>to improve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Compare model performance </a:t>
            </a:r>
            <a:r>
              <a:rPr lang="en-IN" b="1" dirty="0"/>
              <a:t>with vs. without synthetic data augmentation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1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41A4-A7EA-9E6C-90B4-E105B31D9C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7472" y="283542"/>
            <a:ext cx="9518650" cy="601663"/>
          </a:xfrm>
        </p:spPr>
        <p:txBody>
          <a:bodyPr/>
          <a:lstStyle/>
          <a:p>
            <a:r>
              <a:rPr lang="en-IN" dirty="0"/>
              <a:t>Gap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0703B-C103-1B8D-539C-9AFF21B1E3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5885" y="1002334"/>
            <a:ext cx="11431863" cy="4643092"/>
          </a:xfrm>
        </p:spPr>
        <p:txBody>
          <a:bodyPr>
            <a:normAutofit lnSpcReduction="10000"/>
          </a:bodyPr>
          <a:lstStyle/>
          <a:p>
            <a:r>
              <a:rPr lang="en-IN" sz="1600" b="1" dirty="0"/>
              <a:t>Explainability &amp; Trust in AI</a:t>
            </a:r>
            <a:br>
              <a:rPr lang="en-IN" sz="1600" dirty="0"/>
            </a:br>
            <a:r>
              <a:rPr lang="en-IN" sz="1600" b="1" dirty="0"/>
              <a:t>Gap:</a:t>
            </a:r>
            <a:r>
              <a:rPr lang="en-IN" sz="1600" dirty="0"/>
              <a:t> Limited research integrates Explainable AI (XAI) (SHAP, Grad-CAM) for decision transparency.</a:t>
            </a:r>
            <a:br>
              <a:rPr lang="en-IN" sz="1600" dirty="0"/>
            </a:br>
            <a:r>
              <a:rPr lang="en-IN" sz="1600" b="1" dirty="0"/>
              <a:t>Contribution:</a:t>
            </a:r>
            <a:r>
              <a:rPr lang="en-IN" sz="1600" dirty="0"/>
              <a:t> Implement XAI to provide interpretable dysgraphia detection for educators &amp; clinicians.</a:t>
            </a:r>
          </a:p>
          <a:p>
            <a:r>
              <a:rPr lang="en-IN" sz="1600" b="1" dirty="0"/>
              <a:t>Multimodal Data Fusion</a:t>
            </a:r>
            <a:br>
              <a:rPr lang="en-IN" sz="1600" dirty="0"/>
            </a:br>
            <a:r>
              <a:rPr lang="en-IN" sz="1600" b="1" dirty="0"/>
              <a:t>Gap:</a:t>
            </a:r>
            <a:r>
              <a:rPr lang="en-IN" sz="1600" dirty="0"/>
              <a:t> Existing studies focus only on handwriting images, ignoring stylus pressure, speed, and speech patterns.</a:t>
            </a:r>
            <a:br>
              <a:rPr lang="en-IN" sz="1600" dirty="0"/>
            </a:br>
            <a:r>
              <a:rPr lang="en-IN" sz="1600" b="1" dirty="0"/>
              <a:t>Contribution:</a:t>
            </a:r>
            <a:r>
              <a:rPr lang="en-IN" sz="1600" dirty="0"/>
              <a:t> Integrate multimodal inputs (handwriting + pressure + speech) for enhanced accuracy.</a:t>
            </a:r>
          </a:p>
          <a:p>
            <a:r>
              <a:rPr lang="en-IN" sz="1600" b="1" dirty="0"/>
              <a:t>Resource-Constrained Deployment</a:t>
            </a:r>
            <a:br>
              <a:rPr lang="en-IN" sz="1600" dirty="0"/>
            </a:br>
            <a:r>
              <a:rPr lang="en-IN" sz="1600" b="1" dirty="0"/>
              <a:t>Gap:</a:t>
            </a:r>
            <a:r>
              <a:rPr lang="en-IN" sz="1600" dirty="0"/>
              <a:t> Most models require high-performance computing, limiting accessibility.</a:t>
            </a:r>
            <a:br>
              <a:rPr lang="en-IN" sz="1600" dirty="0"/>
            </a:br>
            <a:r>
              <a:rPr lang="en-IN" sz="1600" b="1" dirty="0"/>
              <a:t>Contribution:</a:t>
            </a:r>
            <a:r>
              <a:rPr lang="en-IN" sz="1600" dirty="0"/>
              <a:t> Optimize models using quantization &amp; pruning for mobile/edge deployment.</a:t>
            </a:r>
          </a:p>
          <a:p>
            <a:r>
              <a:rPr lang="en-IN" sz="1600" b="1" dirty="0"/>
              <a:t>Generalization Across Languages</a:t>
            </a:r>
            <a:br>
              <a:rPr lang="en-IN" sz="1600" dirty="0"/>
            </a:br>
            <a:r>
              <a:rPr lang="en-IN" sz="1600" b="1" dirty="0"/>
              <a:t>Gap:</a:t>
            </a:r>
            <a:r>
              <a:rPr lang="en-IN" sz="1600" dirty="0"/>
              <a:t> Limited research on multilingual dysgraphia detection beyond English/Latin scripts.</a:t>
            </a:r>
            <a:br>
              <a:rPr lang="en-IN" sz="1600" dirty="0"/>
            </a:br>
            <a:r>
              <a:rPr lang="en-IN" sz="1600" b="1" dirty="0"/>
              <a:t>Contribution:</a:t>
            </a:r>
            <a:r>
              <a:rPr lang="en-IN" sz="1600" dirty="0"/>
              <a:t> Develop a diverse dataset &amp; train models for multi-language handwriting recognition.</a:t>
            </a:r>
          </a:p>
          <a:p>
            <a:r>
              <a:rPr lang="en-IN" sz="1600" b="1" dirty="0"/>
              <a:t>Advanced Data Augmentation</a:t>
            </a:r>
            <a:br>
              <a:rPr lang="en-IN" sz="1600" dirty="0"/>
            </a:br>
            <a:r>
              <a:rPr lang="en-IN" sz="1600" b="1" dirty="0"/>
              <a:t>Gap:</a:t>
            </a:r>
            <a:r>
              <a:rPr lang="en-IN" sz="1600" dirty="0"/>
              <a:t> Existing GAN-based augmentation lacks stroke pressure &amp; dynamic variations.</a:t>
            </a:r>
            <a:br>
              <a:rPr lang="en-IN" sz="1600" dirty="0"/>
            </a:br>
            <a:r>
              <a:rPr lang="en-IN" sz="1600" b="1" dirty="0"/>
              <a:t>Contribution:</a:t>
            </a:r>
            <a:r>
              <a:rPr lang="en-IN" sz="1600" dirty="0"/>
              <a:t> Use </a:t>
            </a:r>
            <a:r>
              <a:rPr lang="en-IN" sz="1600" b="1" dirty="0"/>
              <a:t>style transfer GANs</a:t>
            </a:r>
            <a:r>
              <a:rPr lang="en-IN" sz="1600" dirty="0"/>
              <a:t> for more realistic synthetic handwriting samples.</a:t>
            </a:r>
          </a:p>
        </p:txBody>
      </p:sp>
    </p:spTree>
    <p:extLst>
      <p:ext uri="{BB962C8B-B14F-4D97-AF65-F5344CB8AC3E}">
        <p14:creationId xmlns:p14="http://schemas.microsoft.com/office/powerpoint/2010/main" val="109819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8CBE-334C-2652-03C6-3B760BC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Novelties to the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51EC-CFED-2EED-2DFD-9C6CFC47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Adaptive Explainable AI (XAI) with Personalized Feedback</a:t>
            </a:r>
          </a:p>
          <a:p>
            <a:pPr marL="0" indent="0">
              <a:buNone/>
            </a:pPr>
            <a:r>
              <a:rPr lang="en-US" b="1" dirty="0"/>
              <a:t>Novelty: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work applies XAI like Grad-CAM but only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Contribution:</a:t>
            </a:r>
            <a:r>
              <a:rPr lang="en-US" dirty="0"/>
              <a:t> Instead of just visualizing, generate </a:t>
            </a:r>
            <a:r>
              <a:rPr lang="en-US" b="1" dirty="0"/>
              <a:t>personalized feedback</a:t>
            </a:r>
            <a:r>
              <a:rPr lang="en-US" dirty="0"/>
              <a:t> on handwriting errors for educators/parents.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How?</a:t>
            </a:r>
            <a:r>
              <a:rPr lang="en-US" dirty="0"/>
              <a:t> Combine Grad-CAM with NLP to generate human-readable explanations (e.g., "Letter spacing is inconsistent, indicating motor coordination challenges.").</a:t>
            </a:r>
          </a:p>
          <a:p>
            <a:r>
              <a:rPr lang="en-US" dirty="0"/>
              <a:t>No study </a:t>
            </a:r>
            <a:r>
              <a:rPr lang="en-US" b="1" dirty="0"/>
              <a:t>generates textual, actionable feedback</a:t>
            </a:r>
            <a:r>
              <a:rPr lang="en-US" dirty="0"/>
              <a:t> for intervention.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0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3A7C-FDF5-ECD7-221D-D34ED356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Handwriting Analysis using Edge AI &amp; Federated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8781-5F2B-9670-C3E8-69CAD428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Novelty: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studies use </a:t>
            </a:r>
            <a:r>
              <a:rPr lang="en-US" b="1" dirty="0"/>
              <a:t>cloud-based models</a:t>
            </a:r>
            <a:r>
              <a:rPr lang="en-US" dirty="0"/>
              <a:t> for classification, which require internet access and high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Contribution:</a:t>
            </a:r>
            <a:r>
              <a:rPr lang="en-US" dirty="0"/>
              <a:t> Deploy an </a:t>
            </a:r>
            <a:r>
              <a:rPr lang="en-US" b="1" dirty="0"/>
              <a:t>on-device AI model (Edge AI)</a:t>
            </a:r>
            <a:r>
              <a:rPr lang="en-US" dirty="0"/>
              <a:t> that runs on </a:t>
            </a:r>
            <a:r>
              <a:rPr lang="en-US" b="1" dirty="0"/>
              <a:t>smartphones/tablets</a:t>
            </a:r>
            <a:r>
              <a:rPr lang="en-US" dirty="0"/>
              <a:t> without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Enhancement:</a:t>
            </a:r>
            <a:r>
              <a:rPr lang="en-US" dirty="0"/>
              <a:t> Use </a:t>
            </a:r>
            <a:r>
              <a:rPr lang="en-US" b="1" dirty="0"/>
              <a:t>Federated Learning</a:t>
            </a:r>
            <a:r>
              <a:rPr lang="en-US" dirty="0"/>
              <a:t> to improve the model </a:t>
            </a:r>
            <a:r>
              <a:rPr lang="en-US" b="1" dirty="0"/>
              <a:t>without sending private handwriting data to cloud servers.</a:t>
            </a:r>
            <a:endParaRPr lang="en-US" dirty="0"/>
          </a:p>
          <a:p>
            <a:r>
              <a:rPr lang="en-US" dirty="0"/>
              <a:t>No prior work deploys </a:t>
            </a:r>
            <a:r>
              <a:rPr lang="en-US" b="1" dirty="0"/>
              <a:t>privacy-focused, real-time Edge AI models</a:t>
            </a:r>
            <a:r>
              <a:rPr lang="en-US" dirty="0"/>
              <a:t> for dysgraphia screening.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10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8B39-DED4-75AA-C998-B84791CA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StyleGAN-Based Dysgraphia Handwriting Simulation &amp; Data Augmentation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150-2870-0602-9399-DC85E557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Novelty: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works use </a:t>
            </a:r>
            <a:r>
              <a:rPr lang="en-IN" b="1" dirty="0"/>
              <a:t>basic GANs</a:t>
            </a:r>
            <a:r>
              <a:rPr lang="en-IN" dirty="0"/>
              <a:t> for handwriting augmentation.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New Contribution:</a:t>
            </a:r>
            <a:r>
              <a:rPr lang="en-IN" dirty="0"/>
              <a:t> Use </a:t>
            </a:r>
            <a:r>
              <a:rPr lang="en-IN" b="1" dirty="0"/>
              <a:t>StyleGAN + ControlNet</a:t>
            </a:r>
            <a:r>
              <a:rPr lang="en-IN" dirty="0"/>
              <a:t> to create highly </a:t>
            </a:r>
            <a:r>
              <a:rPr lang="en-IN" b="1" dirty="0"/>
              <a:t>realistic </a:t>
            </a:r>
            <a:r>
              <a:rPr lang="en-IN" b="1" dirty="0" err="1"/>
              <a:t>dysgraphic</a:t>
            </a:r>
            <a:r>
              <a:rPr lang="en-IN" b="1" dirty="0"/>
              <a:t> handwriting</a:t>
            </a:r>
            <a:r>
              <a:rPr lang="en-IN" dirty="0"/>
              <a:t> that mimics real-world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Impact:</a:t>
            </a:r>
            <a:r>
              <a:rPr lang="en-IN" dirty="0"/>
              <a:t> Enables training models with diverse, lifelike </a:t>
            </a:r>
            <a:r>
              <a:rPr lang="en-IN" dirty="0" err="1"/>
              <a:t>dysgraphic</a:t>
            </a:r>
            <a:r>
              <a:rPr lang="en-IN" dirty="0"/>
              <a:t> handwriting samples without relying on limited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study </a:t>
            </a:r>
            <a:r>
              <a:rPr lang="en-US" b="1" dirty="0"/>
              <a:t>trains GANs specifically to replicate real dysgraphia handwriting styles.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0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6E8E-B9FB-C44D-5899-677743D5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Cross-Language Dysgraphia Screening with AI-Powered Handwriting Conversion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4BFA-1454-DCFC-E05D-0D5C5CB1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Novelty: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studies focus only on </a:t>
            </a:r>
            <a:r>
              <a:rPr lang="en-IN" b="1" dirty="0"/>
              <a:t>English handwriting analysis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New Contribution:</a:t>
            </a:r>
            <a:r>
              <a:rPr lang="en-IN" dirty="0"/>
              <a:t> Build a model that detects dysgraphia </a:t>
            </a:r>
            <a:r>
              <a:rPr lang="en-IN" b="1" dirty="0"/>
              <a:t>across multiple scripts (e.g., Tamil )</a:t>
            </a:r>
            <a:r>
              <a:rPr lang="en-IN" dirty="0"/>
              <a:t> using AI-powered </a:t>
            </a:r>
            <a:r>
              <a:rPr lang="en-IN" b="1" dirty="0"/>
              <a:t>handwriting conversion &amp; feature extraction.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How?</a:t>
            </a:r>
            <a:r>
              <a:rPr lang="en-IN" dirty="0"/>
              <a:t> Train a Vision Transformer (ViT) to learn handwriting structure across different alphabets.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885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256</TotalTime>
  <Words>898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Gallery</vt:lpstr>
      <vt:lpstr>Dissertation - II Review - 1</vt:lpstr>
      <vt:lpstr>TOPIC</vt:lpstr>
      <vt:lpstr>Explainable AI (XAI) for Dysgraphia Detection</vt:lpstr>
      <vt:lpstr>Generative AI for Data Augmentation</vt:lpstr>
      <vt:lpstr>Gap Analysis</vt:lpstr>
      <vt:lpstr>More Novelties to the Existing Project</vt:lpstr>
      <vt:lpstr>Real-Time Handwriting Analysis using Edge AI &amp; Federated Learning</vt:lpstr>
      <vt:lpstr>StyleGAN-Based Dysgraphia Handwriting Simulation &amp; Data Augmentation</vt:lpstr>
      <vt:lpstr>Cross-Language Dysgraphia Screening with AI-Powered Handwriting Conversion</vt:lpstr>
      <vt:lpstr>Literature Survey from Last 5 years Papers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VATSA G</dc:creator>
  <cp:lastModifiedBy>SRI VATSA G</cp:lastModifiedBy>
  <cp:revision>13</cp:revision>
  <dcterms:created xsi:type="dcterms:W3CDTF">2025-02-04T11:06:21Z</dcterms:created>
  <dcterms:modified xsi:type="dcterms:W3CDTF">2025-02-05T05:05:58Z</dcterms:modified>
</cp:coreProperties>
</file>