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4" r:id="rId7"/>
    <p:sldId id="385" r:id="rId8"/>
    <p:sldId id="386" r:id="rId9"/>
    <p:sldId id="387" r:id="rId10"/>
    <p:sldId id="388" r:id="rId11"/>
    <p:sldId id="34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01C3EF-EF29-4777-AAC7-829779C0D7DC}">
  <a:tblStyle styleId="{DE01C3EF-EF29-4777-AAC7-829779C0D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38BAA3-2061-493B-A321-026E2590EE7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A74D0C-7B69-44F4-A566-96D68453A7EC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3C76D6-9C8E-4405-A4AC-C9541E52D4BB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7ACFE4-31A2-4211-8020-7709770A5DEB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EE4790-CCFA-45A9-8430-B5CE6764FE45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45" autoAdjust="0"/>
    <p:restoredTop sz="95799" autoAdjust="0"/>
  </p:normalViewPr>
  <p:slideViewPr>
    <p:cSldViewPr snapToGrid="0">
      <p:cViewPr>
        <p:scale>
          <a:sx n="110" d="100"/>
          <a:sy n="110" d="100"/>
        </p:scale>
        <p:origin x="54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09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c6a01074ef_0_20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c6a01074ef_0_20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51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3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39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7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8" r:id="rId6"/>
    <p:sldLayoutId id="2147483671" r:id="rId7"/>
    <p:sldLayoutId id="2147483673" r:id="rId8"/>
    <p:sldLayoutId id="2147483684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2"/>
                </a:solidFill>
              </a:rPr>
              <a:t>Exploring the Frontier of AI in Online Job Recommendations</a:t>
            </a: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Insights from Graph Data Understanding with Large Language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713250" y="100337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My Perspective: The Future of AI in Job Recommendations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713250" y="1848925"/>
            <a:ext cx="7717500" cy="1490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Beyond Job Recommendations</a:t>
            </a:r>
            <a:r>
              <a:rPr lang="en-US" dirty="0"/>
              <a:t>: </a:t>
            </a:r>
            <a:r>
              <a:rPr lang="en-US" dirty="0" err="1"/>
              <a:t>GLRec's</a:t>
            </a:r>
            <a:r>
              <a:rPr lang="en-US" dirty="0"/>
              <a:t> approach has the potential to revolutionize various domains, offering more personalized and nuanced digital experiences.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A Paradigm Shift</a:t>
            </a:r>
            <a:r>
              <a:rPr lang="en-US" dirty="0"/>
              <a:t>: The integration of LLMs with behavior graphs represents a significant shift towards more accurate and personalized AI-driven recommendations.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8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167"/>
          <p:cNvSpPr txBox="1">
            <a:spLocks noGrp="1"/>
          </p:cNvSpPr>
          <p:nvPr>
            <p:ph type="title"/>
          </p:nvPr>
        </p:nvSpPr>
        <p:spPr>
          <a:xfrm>
            <a:off x="2690725" y="98947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Acknowledgments</a:t>
            </a:r>
            <a:endParaRPr sz="3200" dirty="0"/>
          </a:p>
        </p:txBody>
      </p:sp>
      <p:sp>
        <p:nvSpPr>
          <p:cNvPr id="3525" name="Google Shape;3525;p167"/>
          <p:cNvSpPr txBox="1">
            <a:spLocks noGrp="1"/>
          </p:cNvSpPr>
          <p:nvPr>
            <p:ph type="subTitle" idx="1"/>
          </p:nvPr>
        </p:nvSpPr>
        <p:spPr>
          <a:xfrm>
            <a:off x="2690725" y="211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thanks to all contributors and researchers involved in the development of </a:t>
            </a:r>
            <a:r>
              <a:rPr lang="en-US" dirty="0" err="1"/>
              <a:t>GLRec</a:t>
            </a:r>
            <a:r>
              <a:rPr lang="en-US" dirty="0"/>
              <a:t> and the continuous advancement of AI in job recommendations.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43" name="Google Shape;2043;p86"/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uFill>
                  <a:noFill/>
                </a:uFill>
              </a:rPr>
              <a:t>Unpacking the Architecture: </a:t>
            </a:r>
            <a:r>
              <a:rPr lang="en-IN" dirty="0" err="1">
                <a:uFill>
                  <a:noFill/>
                </a:uFill>
              </a:rPr>
              <a:t>GLRec</a:t>
            </a:r>
            <a:endParaRPr dirty="0"/>
          </a:p>
        </p:txBody>
      </p:sp>
      <p:sp>
        <p:nvSpPr>
          <p:cNvPr id="2044" name="Google Shape;2044;p86"/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uFill>
                  <a:noFill/>
                </a:uFill>
              </a:rPr>
              <a:t>Ablation Studies and Metrics</a:t>
            </a:r>
          </a:p>
        </p:txBody>
      </p:sp>
      <p:sp>
        <p:nvSpPr>
          <p:cNvPr id="2045" name="Google Shape;2045;p86"/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uFill>
                  <a:noFill/>
                </a:uFill>
              </a:rPr>
              <a:t>Visualizing the Impact</a:t>
            </a:r>
            <a:endParaRPr dirty="0"/>
          </a:p>
        </p:txBody>
      </p:sp>
      <p:sp>
        <p:nvSpPr>
          <p:cNvPr id="2046" name="Google Shape;2046;p86"/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uFill>
                  <a:noFill/>
                </a:uFill>
              </a:rPr>
              <a:t>My Perspective: The Future of AI in Job Recommendations</a:t>
            </a:r>
            <a:endParaRPr dirty="0"/>
          </a:p>
        </p:txBody>
      </p:sp>
      <p:sp>
        <p:nvSpPr>
          <p:cNvPr id="2049" name="Google Shape;2049;p86"/>
          <p:cNvSpPr txBox="1">
            <a:spLocks noGrp="1"/>
          </p:cNvSpPr>
          <p:nvPr>
            <p:ph type="title" idx="9"/>
          </p:nvPr>
        </p:nvSpPr>
        <p:spPr>
          <a:xfrm>
            <a:off x="94565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2050" name="Google Shape;2050;p86"/>
          <p:cNvSpPr txBox="1">
            <a:spLocks noGrp="1"/>
          </p:cNvSpPr>
          <p:nvPr>
            <p:ph type="title" idx="13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051" name="Google Shape;2051;p86"/>
          <p:cNvSpPr txBox="1">
            <a:spLocks noGrp="1"/>
          </p:cNvSpPr>
          <p:nvPr>
            <p:ph type="title" idx="14"/>
          </p:nvPr>
        </p:nvSpPr>
        <p:spPr>
          <a:xfrm>
            <a:off x="945650" y="2918848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2052" name="Google Shape;2052;p86"/>
          <p:cNvSpPr txBox="1">
            <a:spLocks noGrp="1"/>
          </p:cNvSpPr>
          <p:nvPr>
            <p:ph type="title" idx="15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1569447" y="18133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Unpacking the Architecture: </a:t>
            </a:r>
            <a:r>
              <a:rPr lang="en-IN" dirty="0" err="1"/>
              <a:t>GLRec</a:t>
            </a:r>
            <a:endParaRPr dirty="0"/>
          </a:p>
        </p:txBody>
      </p:sp>
      <p:sp>
        <p:nvSpPr>
          <p:cNvPr id="2059" name="Google Shape;2059;p8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822372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Unpacking the Architecture: </a:t>
            </a:r>
            <a:r>
              <a:rPr lang="en-IN" dirty="0" err="1"/>
              <a:t>GLRec</a:t>
            </a:r>
            <a:endParaRPr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713250" y="1717907"/>
            <a:ext cx="7717500" cy="1707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00000"/>
              </a:lnSpc>
            </a:pPr>
            <a:r>
              <a:rPr lang="en-US" b="1" dirty="0">
                <a:solidFill>
                  <a:schemeClr val="accent2"/>
                </a:solidFill>
              </a:rPr>
              <a:t>Meta-path Prompt Constructor</a:t>
            </a:r>
            <a:r>
              <a:rPr lang="en-US" dirty="0">
                <a:solidFill>
                  <a:schemeClr val="accent2"/>
                </a:solidFill>
              </a:rPr>
              <a:t>: The Meta-path Prompt Constructor translates behavior graph interactions into natural language prompts, enabling deeper insight into job seeker behaviors and preferences</a:t>
            </a:r>
          </a:p>
          <a:p>
            <a:pPr marL="342900">
              <a:lnSpc>
                <a:spcPct val="10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 marL="342900">
              <a:lnSpc>
                <a:spcPct val="10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 marL="342900">
              <a:lnSpc>
                <a:spcPct val="100000"/>
              </a:lnSpc>
            </a:pPr>
            <a:r>
              <a:rPr lang="en-US" b="1" dirty="0">
                <a:solidFill>
                  <a:schemeClr val="accent2"/>
                </a:solidFill>
              </a:rPr>
              <a:t>Path Augmentation Module</a:t>
            </a:r>
            <a:r>
              <a:rPr lang="en-US" dirty="0">
                <a:solidFill>
                  <a:schemeClr val="accent2"/>
                </a:solidFill>
              </a:rPr>
              <a:t>: This module addresses prompt bias in path-based inputs, ensuring unbiased and comprehensive understanding by the LLM.</a:t>
            </a: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1569447" y="18133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Ablation Studies and Metrics</a:t>
            </a:r>
            <a:endParaRPr dirty="0"/>
          </a:p>
        </p:txBody>
      </p:sp>
      <p:sp>
        <p:nvSpPr>
          <p:cNvPr id="2079" name="Google Shape;2079;p9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713250" y="100337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Ablation Studies and Metrics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713250" y="1848925"/>
            <a:ext cx="7717500" cy="144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Shuffle Mechanism</a:t>
            </a:r>
            <a:r>
              <a:rPr lang="en-US" dirty="0"/>
              <a:t>: An integral part of </a:t>
            </a:r>
            <a:r>
              <a:rPr lang="en-US" dirty="0" err="1"/>
              <a:t>GLRec</a:t>
            </a:r>
            <a:r>
              <a:rPr lang="en-US" dirty="0"/>
              <a:t>, the Shuffle Mechanism helps in understanding the contribution of different elements to model performance.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Path Soft Selector</a:t>
            </a:r>
            <a:r>
              <a:rPr lang="en-US" dirty="0"/>
              <a:t>: This feature plays a critical role in enhancing the model's interpretability and handling biases effectively.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1569450" y="2177801"/>
            <a:ext cx="6005100" cy="7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Visualizing the Impact</a:t>
            </a:r>
            <a:endParaRPr dirty="0"/>
          </a:p>
        </p:txBody>
      </p:sp>
      <p:sp>
        <p:nvSpPr>
          <p:cNvPr id="2079" name="Google Shape;2079;p9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0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713250" y="100337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Visualizing the Impact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713250" y="1848925"/>
            <a:ext cx="7717500" cy="183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Line Graphs of Meta-path Impact</a:t>
            </a:r>
            <a:r>
              <a:rPr lang="en-US" dirty="0"/>
              <a:t>: These graphs provide a clear and intuitive insight into how varying numbers of meta-paths affect the recommendation effectiveness of </a:t>
            </a:r>
            <a:r>
              <a:rPr lang="en-US" dirty="0" err="1"/>
              <a:t>GLRec</a:t>
            </a:r>
            <a:r>
              <a:rPr lang="en-US" dirty="0"/>
              <a:t>.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Performance Comparison</a:t>
            </a:r>
            <a:r>
              <a:rPr lang="en-US" dirty="0"/>
              <a:t>: Visual representations showcasing </a:t>
            </a:r>
            <a:r>
              <a:rPr lang="en-US" dirty="0" err="1"/>
              <a:t>GLRec's</a:t>
            </a:r>
            <a:r>
              <a:rPr lang="en-US" dirty="0"/>
              <a:t> superior performance over traditional models, especially in sparse data scenarios.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5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1569447" y="2571750"/>
            <a:ext cx="6005100" cy="7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My Perspective: The Future of AI in Job Recommendations</a:t>
            </a:r>
            <a:endParaRPr dirty="0"/>
          </a:p>
        </p:txBody>
      </p:sp>
      <p:sp>
        <p:nvSpPr>
          <p:cNvPr id="2079" name="Google Shape;2079;p9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0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Hammersmith One</vt:lpstr>
      <vt:lpstr>Manjari</vt:lpstr>
      <vt:lpstr>Nunito</vt:lpstr>
      <vt:lpstr>Ubuntu</vt:lpstr>
      <vt:lpstr>Elegant Education Pack for Students XL by Slidesgo</vt:lpstr>
      <vt:lpstr>Exploring the Frontier of AI in Online Job Recommendations</vt:lpstr>
      <vt:lpstr>Table of contents</vt:lpstr>
      <vt:lpstr>Unpacking the Architecture: GLRec</vt:lpstr>
      <vt:lpstr>Unpacking the Architecture: GLRec</vt:lpstr>
      <vt:lpstr>Ablation Studies and Metrics</vt:lpstr>
      <vt:lpstr>Ablation Studies and Metrics</vt:lpstr>
      <vt:lpstr>Visualizing the Impact</vt:lpstr>
      <vt:lpstr>Visualizing the Impact</vt:lpstr>
      <vt:lpstr>My Perspective: The Future of AI in Job Recommendations</vt:lpstr>
      <vt:lpstr>My Perspective: The Future of AI in Job Recommendations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Frontier of AI in Online Job Recommendations</dc:title>
  <cp:lastModifiedBy>Sri Vinay A</cp:lastModifiedBy>
  <cp:revision>1</cp:revision>
  <dcterms:modified xsi:type="dcterms:W3CDTF">2023-12-06T08:23:33Z</dcterms:modified>
</cp:coreProperties>
</file>