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9" r:id="rId3"/>
    <p:sldId id="260" r:id="rId4"/>
    <p:sldId id="261" r:id="rId5"/>
    <p:sldId id="262" r:id="rId6"/>
    <p:sldId id="263" r:id="rId7"/>
    <p:sldId id="264" r:id="rId8"/>
    <p:sldId id="265" r:id="rId9"/>
    <p:sldId id="266" r:id="rId10"/>
    <p:sldId id="270" r:id="rId1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94673"/>
  </p:normalViewPr>
  <p:slideViewPr>
    <p:cSldViewPr>
      <p:cViewPr varScale="1">
        <p:scale>
          <a:sx n="169" d="100"/>
          <a:sy n="169" d="100"/>
        </p:scale>
        <p:origin x="1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555E4-76FF-814F-9735-30F45719EBD5}" type="datetimeFigureOut">
              <a:rPr lang="en-US" smtClean="0"/>
              <a:t>12/12/24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BD97A-A972-3D40-83E1-A04A2FE75AB4}" type="slidenum">
              <a:rPr lang="en-US" smtClean="0"/>
              <a:t>‹#›</a:t>
            </a:fld>
            <a:endParaRPr lang="en-US"/>
          </a:p>
        </p:txBody>
      </p:sp>
    </p:spTree>
    <p:extLst>
      <p:ext uri="{BB962C8B-B14F-4D97-AF65-F5344CB8AC3E}">
        <p14:creationId xmlns:p14="http://schemas.microsoft.com/office/powerpoint/2010/main" val="963987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BD97A-A972-3D40-83E1-A04A2FE75AB4}" type="slidenum">
              <a:rPr lang="en-US" smtClean="0"/>
              <a:t>1</a:t>
            </a:fld>
            <a:endParaRPr lang="en-US"/>
          </a:p>
        </p:txBody>
      </p:sp>
    </p:spTree>
    <p:extLst>
      <p:ext uri="{BB962C8B-B14F-4D97-AF65-F5344CB8AC3E}">
        <p14:creationId xmlns:p14="http://schemas.microsoft.com/office/powerpoint/2010/main" val="3078871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_11">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1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1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1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1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1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1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1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_11_1_1_1_1_1_1_1_1">
    <p:spTree>
      <p:nvGrpSpPr>
        <p:cNvPr id="1" name=""/>
        <p:cNvGrpSpPr/>
        <p:nvPr/>
      </p:nvGrpSpPr>
      <p:grpSpPr>
        <a:xfrm>
          <a:off x="0" y="0"/>
          <a:ext cx="9144000" cy="5143500"/>
          <a:chOff x="0" y="0"/>
          <a:chExt cx="9144000" cy="5143500"/>
        </a:xfrm>
      </p:grpSpPr>
      <p:pic>
        <p:nvPicPr>
          <p:cNvPr id="2" name="Google Shape;23;p10"/>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5EE"/>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23017380" r:id="rId1"/>
    <p:sldLayoutId id="2423017381" r:id="rId2"/>
    <p:sldLayoutId id="2423017382" r:id="rId3"/>
    <p:sldLayoutId id="2423017383" r:id="rId4"/>
    <p:sldLayoutId id="2423017384" r:id="rId5"/>
    <p:sldLayoutId id="2423017385" r:id="rId6"/>
    <p:sldLayoutId id="2423017386" r:id="rId7"/>
    <p:sldLayoutId id="2423017387" r:id="rId8"/>
    <p:sldLayoutId id="2423017388" r:id="rId9"/>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829050"/>
          <a:chOff x="914400" y="1543050"/>
          <a:chExt cx="8229600" cy="3829050"/>
        </a:xfrm>
      </p:grpSpPr>
      <p:sp>
        <p:nvSpPr>
          <p:cNvPr id="2" name="TextBox 1"/>
          <p:cNvSpPr txBox="1"/>
          <p:nvPr/>
        </p:nvSpPr>
        <p:spPr>
          <a:xfrm>
            <a:off x="1828800" y="1543050"/>
            <a:ext cx="5486400" cy="22860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C2A13">
                    <a:alpha val="100000"/>
                  </a:srgbClr>
                </a:solidFill>
                <a:latin typeface="Calibri"/>
              </a:rPr>
              <a:t>Resumes Reimagined: AI-Powered Screening with Large Language Models</a:t>
            </a:r>
          </a:p>
        </p:txBody>
      </p:sp>
      <p:sp>
        <p:nvSpPr>
          <p:cNvPr id="3" name="TextBox 2"/>
          <p:cNvSpPr txBox="1"/>
          <p:nvPr/>
        </p:nvSpPr>
        <p:spPr>
          <a:xfrm>
            <a:off x="914400" y="4019550"/>
            <a:ext cx="73152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4C2A13">
                    <a:alpha val="100000"/>
                  </a:srgbClr>
                </a:solidFill>
                <a:latin typeface="Calibri"/>
              </a:rPr>
              <a:t>Revolutionizing Hiring with the Power of Artificial Intelligence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2143125"/>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4C2A13">
                    <a:alpha val="100000"/>
                  </a:srgbClr>
                </a:solidFill>
                <a:latin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914400" y="102870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a:rPr>
              <a:t>The Resume Black Hole: A Pain Point for Recruiters</a:t>
            </a:r>
          </a:p>
        </p:txBody>
      </p:sp>
      <p:sp>
        <p:nvSpPr>
          <p:cNvPr id="3" name="TextBox 2"/>
          <p:cNvSpPr txBox="1"/>
          <p:nvPr/>
        </p:nvSpPr>
        <p:spPr>
          <a:xfrm>
            <a:off x="914400" y="2038350"/>
            <a:ext cx="7315200" cy="1938992"/>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4C2A13">
                    <a:alpha val="100000"/>
                  </a:srgbClr>
                </a:solidFill>
                <a:latin typeface="Calibri"/>
              </a:rPr>
              <a:t>Competitive job market leads to an overwhelming volume of resumes.
Traditional manual screening is time-consuming and inefficient.
Prone to human error, fatigue, and unconscious bias.
Keyword matching often misses nuances, leading to missed opportunities.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914400" y="102870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a:rPr>
              <a:t>Stepping into the Future: Large Language Models</a:t>
            </a:r>
          </a:p>
        </p:txBody>
      </p:sp>
      <p:sp>
        <p:nvSpPr>
          <p:cNvPr id="3" name="TextBox 2"/>
          <p:cNvSpPr txBox="1"/>
          <p:nvPr/>
        </p:nvSpPr>
        <p:spPr>
          <a:xfrm>
            <a:off x="914400" y="1962150"/>
            <a:ext cx="7315200" cy="2554545"/>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4C2A13">
                    <a:alpha val="100000"/>
                  </a:srgbClr>
                </a:solidFill>
                <a:latin typeface="Calibri"/>
              </a:rPr>
              <a:t>LLMs are not just for chatbots; they understand context and nuance.
Trained on massive datasets, they learn semantic meanings of language.
LLMs grasp the bigger picture, going beyond simple keyword matching.
Example: They can discern the level of experience and project context for terms like 'Python'.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848225"/>
          <a:chOff x="914400" y="1028700"/>
          <a:chExt cx="8229600" cy="4848225"/>
        </a:xfrm>
      </p:grpSpPr>
      <p:sp>
        <p:nvSpPr>
          <p:cNvPr id="2" name="TextBox 1"/>
          <p:cNvSpPr txBox="1"/>
          <p:nvPr/>
        </p:nvSpPr>
        <p:spPr>
          <a:xfrm>
            <a:off x="914400" y="102870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4C2A13">
                    <a:alpha val="100000"/>
                  </a:srgbClr>
                </a:solidFill>
                <a:latin typeface="Calibri"/>
              </a:rPr>
              <a:t>The Magic Behind the Scenes: How LLMs Analyze Resumes</a:t>
            </a:r>
          </a:p>
        </p:txBody>
      </p:sp>
      <p:sp>
        <p:nvSpPr>
          <p:cNvPr id="3" name="TextBox 2"/>
          <p:cNvSpPr txBox="1"/>
          <p:nvPr/>
        </p:nvSpPr>
        <p:spPr>
          <a:xfrm>
            <a:off x="914400" y="2038350"/>
            <a:ext cx="7315200" cy="1938992"/>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4C2A13">
                    <a:alpha val="100000"/>
                  </a:srgbClr>
                </a:solidFill>
                <a:latin typeface="Calibri"/>
              </a:rPr>
              <a:t>Data Preprocessing: Converts PDF resumes to plain text.
Tokenization: Breaks text into smaller units for analysis.
Vector Embeddings: Maps words/phrases to numerical vectors.
Vector Database: Stores vectors efficiently for retrieval.
Indexing techniques like FAISS and HNSW ensure fast retrieval of similar resumes.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102870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a:rPr>
              <a:t>Understanding Vector Embeddings: A New Way to See Resumes</a:t>
            </a:r>
          </a:p>
        </p:txBody>
      </p:sp>
      <p:sp>
        <p:nvSpPr>
          <p:cNvPr id="3" name="TextBox 2"/>
          <p:cNvSpPr txBox="1"/>
          <p:nvPr/>
        </p:nvSpPr>
        <p:spPr>
          <a:xfrm>
            <a:off x="914400" y="2114550"/>
            <a:ext cx="7315200" cy="1938992"/>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4C2A13">
                    <a:alpha val="100000"/>
                  </a:srgbClr>
                </a:solidFill>
                <a:latin typeface="Calibri"/>
              </a:rPr>
              <a:t>Text is represented as numerical vectors capturing semantic meaning.
Transforms unstructured text into a format understood by machine learning.
Allows comparison of resumes based on skill similarity.
Differentiates between dense and sparse vectors.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914400" y="102870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4C2A13">
                    <a:alpha val="100000"/>
                  </a:srgbClr>
                </a:solidFill>
                <a:latin typeface="Calibri"/>
              </a:rPr>
              <a:t>The Power of Efficient Data: Vector Databases &amp; Indexing</a:t>
            </a:r>
          </a:p>
        </p:txBody>
      </p:sp>
      <p:sp>
        <p:nvSpPr>
          <p:cNvPr id="3" name="TextBox 2"/>
          <p:cNvSpPr txBox="1"/>
          <p:nvPr/>
        </p:nvSpPr>
        <p:spPr>
          <a:xfrm>
            <a:off x="914400" y="2114550"/>
            <a:ext cx="7467600" cy="1631216"/>
          </a:xfrm>
          <a:prstGeom prst="rect">
            <a:avLst/>
          </a:prstGeom>
          <a:noFill/>
        </p:spPr>
        <p:txBody>
          <a:bodyPr vert="horz" wrap="square"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4C2A13">
                    <a:alpha val="100000"/>
                  </a:srgbClr>
                </a:solidFill>
                <a:latin typeface="Calibri"/>
              </a:rPr>
              <a:t>Utilizes specialized databases for complex, high-dimensional data.
Indexing algorithms allow for fast retrieval using approximation.</a:t>
            </a:r>
          </a:p>
          <a:p>
            <a:pPr marL="800100" lvl="1" indent="-342900" fontAlgn="base">
              <a:buFont typeface="Arial" panose="020B0604020202020204" pitchFamily="34" charset="0"/>
              <a:buChar char="•"/>
            </a:pPr>
            <a:r>
              <a:rPr lang="en-US" sz="2000" u="none" strike="noStrike" cap="none" spc="0" dirty="0">
                <a:solidFill>
                  <a:srgbClr val="4C2A13">
                    <a:alpha val="100000"/>
                  </a:srgbClr>
                </a:solidFill>
                <a:latin typeface="Calibri"/>
              </a:rPr>
              <a:t>Product quantization compresses data for less memory usage.
FAISS: Clusters data for reduced search time.
HNSW: A graph-based method for faster searches.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a:rPr>
              <a:t>Benefits of AI-Powered Resume Screening</a:t>
            </a:r>
          </a:p>
        </p:txBody>
      </p:sp>
      <p:sp>
        <p:nvSpPr>
          <p:cNvPr id="3" name="TextBox 2"/>
          <p:cNvSpPr txBox="1"/>
          <p:nvPr/>
        </p:nvSpPr>
        <p:spPr>
          <a:xfrm>
            <a:off x="914400" y="1800225"/>
            <a:ext cx="7315200" cy="1631216"/>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4C2A13">
                    <a:alpha val="100000"/>
                  </a:srgbClr>
                </a:solidFill>
                <a:latin typeface="Calibri"/>
              </a:rPr>
              <a:t>For Recruiters: Improved efficiency, reduced bias, data-driven decisions, and identification of candidates with real potential.</a:t>
            </a:r>
            <a:endParaRPr lang="en-US" sz="2000" dirty="0">
              <a:solidFill>
                <a:srgbClr val="4C2A13">
                  <a:alpha val="100000"/>
                </a:srgbClr>
              </a:solidFill>
              <a:latin typeface="Calibri"/>
            </a:endParaRPr>
          </a:p>
          <a:p>
            <a:pPr marR="0" lvl="0" algn="l" rtl="0" fontAlgn="base">
              <a:lnSpc>
                <a:spcPct val="100000"/>
              </a:lnSpc>
              <a:spcBef>
                <a:spcPts val="0"/>
              </a:spcBef>
              <a:spcAft>
                <a:spcPts val="0"/>
              </a:spcAft>
            </a:pPr>
            <a:endParaRPr lang="en-US" sz="2000" u="none" strike="noStrike" cap="none" spc="0" dirty="0">
              <a:solidFill>
                <a:srgbClr val="4C2A13">
                  <a:alpha val="100000"/>
                </a:srgbClr>
              </a:solidFill>
              <a:latin typeface="Calibri"/>
            </a:endParaRPr>
          </a:p>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4C2A13">
                    <a:alpha val="100000"/>
                  </a:srgbClr>
                </a:solidFill>
                <a:latin typeface="Calibri"/>
              </a:rPr>
              <a:t>For Job Seekers: Recognition of unique skills, increased opportunities, and reduced chances of being overlooked.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a:rPr>
              <a:t>Our Experiment: Putting Theory into Practice</a:t>
            </a:r>
          </a:p>
        </p:txBody>
      </p:sp>
      <p:sp>
        <p:nvSpPr>
          <p:cNvPr id="3" name="TextBox 2"/>
          <p:cNvSpPr txBox="1"/>
          <p:nvPr/>
        </p:nvSpPr>
        <p:spPr>
          <a:xfrm>
            <a:off x="914400" y="1800225"/>
            <a:ext cx="7315200" cy="1323439"/>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4C2A13">
                    <a:alpha val="100000"/>
                  </a:srgbClr>
                </a:solidFill>
                <a:latin typeface="Calibri"/>
              </a:rPr>
              <a:t>135 real IT professional profiles analyzed using a prototype LLM system.
Specific queries performed, such as for a web developer.
The system ranked resumes based on relevance.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a:rPr>
              <a:t>The Road Ahead: The Future of Hiring</a:t>
            </a:r>
          </a:p>
        </p:txBody>
      </p:sp>
      <p:sp>
        <p:nvSpPr>
          <p:cNvPr id="3" name="TextBox 2"/>
          <p:cNvSpPr txBox="1"/>
          <p:nvPr/>
        </p:nvSpPr>
        <p:spPr>
          <a:xfrm>
            <a:off x="914400" y="1800225"/>
            <a:ext cx="7315200" cy="1938992"/>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4C2A13">
                    <a:alpha val="100000"/>
                  </a:srgbClr>
                </a:solidFill>
                <a:latin typeface="Calibri"/>
              </a:rPr>
              <a:t>LLMs and vector embeddings will continue to evolve, enhancing hiring processes.
Potential for more personalized and transparent hiring.
Addresses existing limitations in the current hiring methodology.
Emphasizes the need for ongoing research into ethical considerations.</a:t>
            </a:r>
          </a:p>
        </p:txBody>
      </p:sp>
    </p:spTree>
  </p:cSld>
  <p:clrMapOvr>
    <a:masterClrMapping/>
  </p:clrMapOvr>
</p:sld>
</file>

<file path=ppt/theme/theme1.xml><?xml version="1.0" encoding="utf-8"?>
<a:theme xmlns:a="http://schemas.openxmlformats.org/drawingml/2006/main" name="Theme80">
  <a:themeElements>
    <a:clrScheme name="Theme80">
      <a:dk1>
        <a:sysClr val="windowText" lastClr="FFFFFF"/>
      </a:dk1>
      <a:lt1>
        <a:sysClr val="window" lastClr="4C2A13"/>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Theme8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8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450</Words>
  <Application>Microsoft Macintosh PowerPoint</Application>
  <PresentationFormat>On-screen Show (16:9)</PresentationFormat>
  <Paragraphs>23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Calibri</vt:lpstr>
      <vt:lpstr>Theme80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Sri Vinay Appari</cp:lastModifiedBy>
  <cp:revision>1</cp:revision>
  <dcterms:created xsi:type="dcterms:W3CDTF">2024-12-12T10:58:26Z</dcterms:created>
  <dcterms:modified xsi:type="dcterms:W3CDTF">2024-12-12T11:07:25Z</dcterms:modified>
  <cp:category/>
  <cp:contentStatus/>
</cp:coreProperties>
</file>