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3" r:id="rId2"/>
    <p:sldId id="269" r:id="rId3"/>
    <p:sldId id="264" r:id="rId4"/>
    <p:sldId id="265" r:id="rId5"/>
    <p:sldId id="266" r:id="rId6"/>
    <p:sldId id="267" r:id="rId7"/>
    <p:sldId id="268" r:id="rId8"/>
    <p:sldId id="302" r:id="rId9"/>
    <p:sldId id="303" r:id="rId10"/>
    <p:sldId id="274" r:id="rId11"/>
    <p:sldId id="275" r:id="rId12"/>
    <p:sldId id="272" r:id="rId13"/>
    <p:sldId id="291"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0" r:id="rId29"/>
    <p:sldId id="273" r:id="rId30"/>
    <p:sldId id="292" r:id="rId31"/>
    <p:sldId id="293" r:id="rId32"/>
    <p:sldId id="294" r:id="rId33"/>
    <p:sldId id="295" r:id="rId34"/>
    <p:sldId id="296" r:id="rId35"/>
    <p:sldId id="297" r:id="rId36"/>
    <p:sldId id="298" r:id="rId37"/>
    <p:sldId id="299" r:id="rId38"/>
    <p:sldId id="300" r:id="rId39"/>
    <p:sldId id="30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id="{BFC98733-D5EE-41D4-A4CC-C5868DFA5C16}">
          <p14:sldIdLst>
            <p14:sldId id="263"/>
            <p14:sldId id="269"/>
            <p14:sldId id="264"/>
            <p14:sldId id="265"/>
            <p14:sldId id="266"/>
            <p14:sldId id="267"/>
            <p14:sldId id="268"/>
            <p14:sldId id="302"/>
            <p14:sldId id="303"/>
          </p14:sldIdLst>
        </p14:section>
        <p14:section name="One" id="{080493AC-021E-478B-A4AC-63E73666C5E3}">
          <p14:sldIdLst>
            <p14:sldId id="274"/>
            <p14:sldId id="275"/>
          </p14:sldIdLst>
        </p14:section>
        <p14:section name="Two" id="{2C5F5E0C-4D56-4375-BC3F-270942F3227A}">
          <p14:sldIdLst>
            <p14:sldId id="272"/>
            <p14:sldId id="291"/>
          </p14:sldIdLst>
        </p14:section>
        <p14:section name="Three" id="{044A7AE5-77FB-47F2-868E-1A9215387F8B}">
          <p14:sldIdLst>
            <p14:sldId id="276"/>
            <p14:sldId id="277"/>
          </p14:sldIdLst>
        </p14:section>
        <p14:section name="Four" id="{BAFFEA5A-05AD-4D0F-8B2A-E1C9EBE39831}">
          <p14:sldIdLst>
            <p14:sldId id="278"/>
            <p14:sldId id="279"/>
          </p14:sldIdLst>
        </p14:section>
        <p14:section name="TWO" id="{78293341-1E63-4022-A091-A6A45726FB67}">
          <p14:sldIdLst>
            <p14:sldId id="280"/>
            <p14:sldId id="281"/>
          </p14:sldIdLst>
        </p14:section>
        <p14:section name="THREE" id="{7EE1DB27-4044-4315-AB20-33470C9D5836}">
          <p14:sldIdLst>
            <p14:sldId id="282"/>
            <p14:sldId id="283"/>
          </p14:sldIdLst>
        </p14:section>
        <p14:section name="FOUR" id="{C0488440-C95B-4DAB-8ABA-6E5381AB9B10}">
          <p14:sldIdLst>
            <p14:sldId id="284"/>
            <p14:sldId id="285"/>
          </p14:sldIdLst>
        </p14:section>
        <p14:section name="FIVE" id="{B97AF1A9-229F-4CAB-ADAB-79A3745C5013}">
          <p14:sldIdLst>
            <p14:sldId id="286"/>
            <p14:sldId id="287"/>
          </p14:sldIdLst>
        </p14:section>
        <p14:section name="1" id="{DC6D7887-B61E-4183-A676-1A340E3E7E39}">
          <p14:sldIdLst>
            <p14:sldId id="288"/>
            <p14:sldId id="289"/>
          </p14:sldIdLst>
        </p14:section>
        <p14:section name="2" id="{853E34DD-685E-4D3A-A78D-A1EAF4CD923E}">
          <p14:sldIdLst>
            <p14:sldId id="290"/>
            <p14:sldId id="273"/>
          </p14:sldIdLst>
        </p14:section>
        <p14:section name="1.1" id="{B64670D4-6A83-4B0F-B8A5-36CF2105B023}">
          <p14:sldIdLst>
            <p14:sldId id="292"/>
            <p14:sldId id="293"/>
          </p14:sldIdLst>
        </p14:section>
        <p14:section name="2.1" id="{6F2F1777-2990-4BAE-90D3-B5CB60FC1DED}">
          <p14:sldIdLst>
            <p14:sldId id="294"/>
            <p14:sldId id="295"/>
          </p14:sldIdLst>
        </p14:section>
        <p14:section name="3.1" id="{BD11DC41-27B9-4BA3-8A65-6B6BEDB4E8E0}">
          <p14:sldIdLst>
            <p14:sldId id="296"/>
            <p14:sldId id="297"/>
          </p14:sldIdLst>
        </p14:section>
        <p14:section name="last1" id="{0E7A163F-A7FA-4531-BBB6-C01F516FB98B}">
          <p14:sldIdLst>
            <p14:sldId id="298"/>
            <p14:sldId id="299"/>
          </p14:sldIdLst>
        </p14:section>
        <p14:section name="last1.1" id="{BB2E49FE-FEDA-4E45-91B5-963C94FB745A}">
          <p14:sldIdLst>
            <p14:sldId id="300"/>
            <p14:sldId id="301"/>
          </p14:sldIdLst>
        </p14:section>
        <p14:section name="thankyou" id="{B8160B38-E3CE-4CCE-AC80-3CB898077C6D}">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B3"/>
    <a:srgbClr val="00F1FF"/>
    <a:srgbClr val="4775E7"/>
    <a:srgbClr val="8730EA"/>
    <a:srgbClr val="140812"/>
    <a:srgbClr val="FD6364"/>
    <a:srgbClr val="FFD0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6" autoAdjust="0"/>
    <p:restoredTop sz="94660"/>
  </p:normalViewPr>
  <p:slideViewPr>
    <p:cSldViewPr snapToGrid="0">
      <p:cViewPr varScale="1">
        <p:scale>
          <a:sx n="91" d="100"/>
          <a:sy n="91" d="100"/>
        </p:scale>
        <p:origin x="43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163B8-A1B4-4735-B87B-DE4B910A20C8}" type="datetimeFigureOut">
              <a:rPr lang="en-GB" smtClean="0"/>
              <a:t>23/12/2024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C33649-4470-49A4-B013-96B8585E69AC}" type="slidenum">
              <a:rPr lang="en-GB" smtClean="0"/>
              <a:t>‹#›</a:t>
            </a:fld>
            <a:endParaRPr lang="en-GB"/>
          </a:p>
        </p:txBody>
      </p:sp>
    </p:spTree>
    <p:extLst>
      <p:ext uri="{BB962C8B-B14F-4D97-AF65-F5344CB8AC3E}">
        <p14:creationId xmlns:p14="http://schemas.microsoft.com/office/powerpoint/2010/main" val="216653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27CA-EC04-FDCE-9CFC-53FBF80B2A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75C4E92-D8AF-45DE-4432-E800693780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64036554-42D0-0742-A750-B703AEFCBAB7}"/>
              </a:ext>
            </a:extLst>
          </p:cNvPr>
          <p:cNvSpPr>
            <a:spLocks noGrp="1"/>
          </p:cNvSpPr>
          <p:nvPr>
            <p:ph type="dt" sz="half" idx="10"/>
          </p:nvPr>
        </p:nvSpPr>
        <p:spPr/>
        <p:txBody>
          <a:bodyPr/>
          <a:lstStyle/>
          <a:p>
            <a:r>
              <a:rPr lang="en-GB" dirty="0"/>
              <a:t>20-07-2024</a:t>
            </a:r>
          </a:p>
        </p:txBody>
      </p:sp>
      <p:sp>
        <p:nvSpPr>
          <p:cNvPr id="5" name="Footer Placeholder 4">
            <a:extLst>
              <a:ext uri="{FF2B5EF4-FFF2-40B4-BE49-F238E27FC236}">
                <a16:creationId xmlns:a16="http://schemas.microsoft.com/office/drawing/2014/main" id="{DC1C2A28-BEAA-D28B-8F6D-360C7F6E4AF7}"/>
              </a:ext>
            </a:extLst>
          </p:cNvPr>
          <p:cNvSpPr>
            <a:spLocks noGrp="1"/>
          </p:cNvSpPr>
          <p:nvPr>
            <p:ph type="ftr" sz="quarter" idx="11"/>
          </p:nvPr>
        </p:nvSpPr>
        <p:spPr/>
        <p:txBody>
          <a:bodyPr/>
          <a:lstStyle/>
          <a:p>
            <a:r>
              <a:rPr lang="en-GB" sz="1200" dirty="0"/>
              <a:t>Presented by </a:t>
            </a:r>
            <a:r>
              <a:rPr lang="en-GB" sz="1200" dirty="0" err="1"/>
              <a:t>Srivineesh</a:t>
            </a:r>
            <a:r>
              <a:rPr lang="en-GB" sz="1200" dirty="0"/>
              <a:t> </a:t>
            </a:r>
            <a:r>
              <a:rPr lang="en-GB" sz="1200" dirty="0" err="1"/>
              <a:t>Meruga</a:t>
            </a:r>
            <a:endParaRPr lang="en-GB" sz="1200" dirty="0"/>
          </a:p>
        </p:txBody>
      </p:sp>
      <p:sp>
        <p:nvSpPr>
          <p:cNvPr id="6" name="Slide Number Placeholder 5">
            <a:extLst>
              <a:ext uri="{FF2B5EF4-FFF2-40B4-BE49-F238E27FC236}">
                <a16:creationId xmlns:a16="http://schemas.microsoft.com/office/drawing/2014/main" id="{E3E760C1-75AB-344F-27D3-2137BB8EE398}"/>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322650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514CF-52E1-BE45-744A-368CA91C06E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076A353-9914-8982-0C84-9A5695B1A4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1C1416-2554-CE90-5596-7D9ED8625829}"/>
              </a:ext>
            </a:extLst>
          </p:cNvPr>
          <p:cNvSpPr>
            <a:spLocks noGrp="1"/>
          </p:cNvSpPr>
          <p:nvPr>
            <p:ph type="dt" sz="half" idx="10"/>
          </p:nvPr>
        </p:nvSpPr>
        <p:spPr/>
        <p:txBody>
          <a:bodyPr/>
          <a:lstStyle/>
          <a:p>
            <a:r>
              <a:rPr lang="en-GB" dirty="0"/>
              <a:t>20-07-2024</a:t>
            </a:r>
          </a:p>
        </p:txBody>
      </p:sp>
      <p:sp>
        <p:nvSpPr>
          <p:cNvPr id="5" name="Footer Placeholder 4">
            <a:extLst>
              <a:ext uri="{FF2B5EF4-FFF2-40B4-BE49-F238E27FC236}">
                <a16:creationId xmlns:a16="http://schemas.microsoft.com/office/drawing/2014/main" id="{30C9D2BE-7059-389A-E2C3-EAE35D11C539}"/>
              </a:ext>
            </a:extLst>
          </p:cNvPr>
          <p:cNvSpPr>
            <a:spLocks noGrp="1"/>
          </p:cNvSpPr>
          <p:nvPr>
            <p:ph type="ftr" sz="quarter" idx="11"/>
          </p:nvPr>
        </p:nvSpPr>
        <p:spPr/>
        <p:txBody>
          <a:bodyPr/>
          <a:lstStyle/>
          <a:p>
            <a:r>
              <a:rPr lang="en-GB" sz="1200" dirty="0"/>
              <a:t>Presented by </a:t>
            </a:r>
            <a:r>
              <a:rPr lang="en-GB" sz="1200" dirty="0" err="1"/>
              <a:t>Srivineesh</a:t>
            </a:r>
            <a:r>
              <a:rPr lang="en-GB" sz="1200" dirty="0"/>
              <a:t> </a:t>
            </a:r>
            <a:r>
              <a:rPr lang="en-GB" sz="1200" dirty="0" err="1"/>
              <a:t>Meruga</a:t>
            </a:r>
            <a:endParaRPr lang="en-GB" sz="1200" dirty="0"/>
          </a:p>
        </p:txBody>
      </p:sp>
      <p:sp>
        <p:nvSpPr>
          <p:cNvPr id="6" name="Slide Number Placeholder 5">
            <a:extLst>
              <a:ext uri="{FF2B5EF4-FFF2-40B4-BE49-F238E27FC236}">
                <a16:creationId xmlns:a16="http://schemas.microsoft.com/office/drawing/2014/main" id="{132B6406-B2CF-C5A0-55AD-808836148754}"/>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1181399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EBDED2-2230-DDDB-24CA-10C580DD64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1BF548C-B125-301D-91A0-E0236E25FF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88B4E0-1400-9F08-4390-6E5ADEC28D41}"/>
              </a:ext>
            </a:extLst>
          </p:cNvPr>
          <p:cNvSpPr>
            <a:spLocks noGrp="1"/>
          </p:cNvSpPr>
          <p:nvPr>
            <p:ph type="dt" sz="half" idx="10"/>
          </p:nvPr>
        </p:nvSpPr>
        <p:spPr/>
        <p:txBody>
          <a:bodyPr/>
          <a:lstStyle/>
          <a:p>
            <a:r>
              <a:rPr lang="en-GB" dirty="0"/>
              <a:t>20-07-2024</a:t>
            </a:r>
          </a:p>
        </p:txBody>
      </p:sp>
      <p:sp>
        <p:nvSpPr>
          <p:cNvPr id="5" name="Footer Placeholder 4">
            <a:extLst>
              <a:ext uri="{FF2B5EF4-FFF2-40B4-BE49-F238E27FC236}">
                <a16:creationId xmlns:a16="http://schemas.microsoft.com/office/drawing/2014/main" id="{3B8B47D6-33E1-13E1-1F4C-E66E6C56FA87}"/>
              </a:ext>
            </a:extLst>
          </p:cNvPr>
          <p:cNvSpPr>
            <a:spLocks noGrp="1"/>
          </p:cNvSpPr>
          <p:nvPr>
            <p:ph type="ftr" sz="quarter" idx="11"/>
          </p:nvPr>
        </p:nvSpPr>
        <p:spPr/>
        <p:txBody>
          <a:bodyPr/>
          <a:lstStyle/>
          <a:p>
            <a:r>
              <a:rPr lang="en-GB" sz="1200" dirty="0"/>
              <a:t>Presented by </a:t>
            </a:r>
            <a:r>
              <a:rPr lang="en-GB" sz="1200" dirty="0" err="1"/>
              <a:t>Srivineesh</a:t>
            </a:r>
            <a:r>
              <a:rPr lang="en-GB" sz="1200" dirty="0"/>
              <a:t> </a:t>
            </a:r>
            <a:r>
              <a:rPr lang="en-GB" sz="1200" dirty="0" err="1"/>
              <a:t>Meruga</a:t>
            </a:r>
            <a:endParaRPr lang="en-GB" sz="1200" dirty="0"/>
          </a:p>
        </p:txBody>
      </p:sp>
      <p:sp>
        <p:nvSpPr>
          <p:cNvPr id="6" name="Slide Number Placeholder 5">
            <a:extLst>
              <a:ext uri="{FF2B5EF4-FFF2-40B4-BE49-F238E27FC236}">
                <a16:creationId xmlns:a16="http://schemas.microsoft.com/office/drawing/2014/main" id="{EEE8F5D8-AA94-610F-1E85-D90E01FB6AB1}"/>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1651633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53387-52C0-5B6A-6F6C-67FD472CA73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A2E3C19-97F7-B057-C5A8-E5CE271F7D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12C0E83-50A0-F62F-EE08-250DAE07F8F1}"/>
              </a:ext>
            </a:extLst>
          </p:cNvPr>
          <p:cNvSpPr>
            <a:spLocks noGrp="1"/>
          </p:cNvSpPr>
          <p:nvPr>
            <p:ph type="dt" sz="half" idx="10"/>
          </p:nvPr>
        </p:nvSpPr>
        <p:spPr/>
        <p:txBody>
          <a:bodyPr/>
          <a:lstStyle>
            <a:lvl1pPr>
              <a:defRPr/>
            </a:lvl1pPr>
          </a:lstStyle>
          <a:p>
            <a:r>
              <a:rPr lang="en-GB" dirty="0"/>
              <a:t>20-07-2024</a:t>
            </a:r>
          </a:p>
        </p:txBody>
      </p:sp>
      <p:sp>
        <p:nvSpPr>
          <p:cNvPr id="5" name="Footer Placeholder 4">
            <a:extLst>
              <a:ext uri="{FF2B5EF4-FFF2-40B4-BE49-F238E27FC236}">
                <a16:creationId xmlns:a16="http://schemas.microsoft.com/office/drawing/2014/main" id="{2BAA5126-015E-26C8-9777-AD4E0B1FC6DE}"/>
              </a:ext>
            </a:extLst>
          </p:cNvPr>
          <p:cNvSpPr>
            <a:spLocks noGrp="1"/>
          </p:cNvSpPr>
          <p:nvPr>
            <p:ph type="ftr" sz="quarter" idx="11"/>
          </p:nvPr>
        </p:nvSpPr>
        <p:spPr/>
        <p:txBody>
          <a:bodyPr/>
          <a:lstStyle>
            <a:lvl1pPr>
              <a:defRPr/>
            </a:lvl1pPr>
          </a:lstStyle>
          <a:p>
            <a:r>
              <a:rPr lang="en-GB" sz="1200" dirty="0"/>
              <a:t>Presented by </a:t>
            </a:r>
            <a:r>
              <a:rPr lang="en-GB" sz="1200" dirty="0" err="1"/>
              <a:t>Srivineesh</a:t>
            </a:r>
            <a:r>
              <a:rPr lang="en-GB" sz="1200" dirty="0"/>
              <a:t> </a:t>
            </a:r>
            <a:r>
              <a:rPr lang="en-GB" sz="1200" dirty="0" err="1"/>
              <a:t>Meruga</a:t>
            </a:r>
            <a:endParaRPr lang="en-GB" sz="1200" dirty="0"/>
          </a:p>
        </p:txBody>
      </p:sp>
      <p:sp>
        <p:nvSpPr>
          <p:cNvPr id="6" name="Slide Number Placeholder 5">
            <a:extLst>
              <a:ext uri="{FF2B5EF4-FFF2-40B4-BE49-F238E27FC236}">
                <a16:creationId xmlns:a16="http://schemas.microsoft.com/office/drawing/2014/main" id="{3D80E731-D4E3-1F29-4105-4BC1839D0BED}"/>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368016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293CE-DC18-7EBB-FD8E-814F3522CD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0EB9178-C934-2288-EC5A-DAC080A9F6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207F36-ABE2-B599-3B45-FB385749FB92}"/>
              </a:ext>
            </a:extLst>
          </p:cNvPr>
          <p:cNvSpPr>
            <a:spLocks noGrp="1"/>
          </p:cNvSpPr>
          <p:nvPr>
            <p:ph type="dt" sz="half" idx="10"/>
          </p:nvPr>
        </p:nvSpPr>
        <p:spPr/>
        <p:txBody>
          <a:bodyPr/>
          <a:lstStyle/>
          <a:p>
            <a:r>
              <a:rPr lang="en-GB" dirty="0"/>
              <a:t>20-07-2024</a:t>
            </a:r>
          </a:p>
        </p:txBody>
      </p:sp>
      <p:sp>
        <p:nvSpPr>
          <p:cNvPr id="5" name="Footer Placeholder 4">
            <a:extLst>
              <a:ext uri="{FF2B5EF4-FFF2-40B4-BE49-F238E27FC236}">
                <a16:creationId xmlns:a16="http://schemas.microsoft.com/office/drawing/2014/main" id="{ED77A94B-EA40-561F-0E00-4D71ABE10DC9}"/>
              </a:ext>
            </a:extLst>
          </p:cNvPr>
          <p:cNvSpPr>
            <a:spLocks noGrp="1"/>
          </p:cNvSpPr>
          <p:nvPr>
            <p:ph type="ftr" sz="quarter" idx="11"/>
          </p:nvPr>
        </p:nvSpPr>
        <p:spPr/>
        <p:txBody>
          <a:bodyPr/>
          <a:lstStyle/>
          <a:p>
            <a:r>
              <a:rPr lang="en-GB" sz="1200" dirty="0"/>
              <a:t>Presented by </a:t>
            </a:r>
            <a:r>
              <a:rPr lang="en-GB" sz="1200" dirty="0" err="1"/>
              <a:t>Srivineesh</a:t>
            </a:r>
            <a:r>
              <a:rPr lang="en-GB" sz="1200" dirty="0"/>
              <a:t> </a:t>
            </a:r>
            <a:r>
              <a:rPr lang="en-GB" sz="1200" dirty="0" err="1"/>
              <a:t>Meruga</a:t>
            </a:r>
            <a:endParaRPr lang="en-GB" sz="1200" dirty="0"/>
          </a:p>
        </p:txBody>
      </p:sp>
      <p:sp>
        <p:nvSpPr>
          <p:cNvPr id="6" name="Slide Number Placeholder 5">
            <a:extLst>
              <a:ext uri="{FF2B5EF4-FFF2-40B4-BE49-F238E27FC236}">
                <a16:creationId xmlns:a16="http://schemas.microsoft.com/office/drawing/2014/main" id="{A8203142-0649-0702-E644-F78C75B0A2A1}"/>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282403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7EBE7-5725-2027-6C19-02A8472DD1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E3EC399-F347-D0FB-AAC5-BB452DA45B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8FE23FA-119D-D03B-8CDB-C0B784E3D4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79C3B32-C36F-CC0E-645F-04EE564CCBCC}"/>
              </a:ext>
            </a:extLst>
          </p:cNvPr>
          <p:cNvSpPr>
            <a:spLocks noGrp="1"/>
          </p:cNvSpPr>
          <p:nvPr>
            <p:ph type="dt" sz="half" idx="10"/>
          </p:nvPr>
        </p:nvSpPr>
        <p:spPr/>
        <p:txBody>
          <a:bodyPr/>
          <a:lstStyle/>
          <a:p>
            <a:r>
              <a:rPr lang="en-GB" dirty="0"/>
              <a:t>20-07-2024</a:t>
            </a:r>
          </a:p>
        </p:txBody>
      </p:sp>
      <p:sp>
        <p:nvSpPr>
          <p:cNvPr id="6" name="Footer Placeholder 5">
            <a:extLst>
              <a:ext uri="{FF2B5EF4-FFF2-40B4-BE49-F238E27FC236}">
                <a16:creationId xmlns:a16="http://schemas.microsoft.com/office/drawing/2014/main" id="{8E9CFCF0-556C-BF46-05B1-FB1F17591F83}"/>
              </a:ext>
            </a:extLst>
          </p:cNvPr>
          <p:cNvSpPr>
            <a:spLocks noGrp="1"/>
          </p:cNvSpPr>
          <p:nvPr>
            <p:ph type="ftr" sz="quarter" idx="11"/>
          </p:nvPr>
        </p:nvSpPr>
        <p:spPr/>
        <p:txBody>
          <a:bodyPr/>
          <a:lstStyle/>
          <a:p>
            <a:r>
              <a:rPr lang="en-GB" sz="1200" dirty="0"/>
              <a:t>Presented by </a:t>
            </a:r>
            <a:r>
              <a:rPr lang="en-GB" sz="1200" dirty="0" err="1"/>
              <a:t>Srivineesh</a:t>
            </a:r>
            <a:r>
              <a:rPr lang="en-GB" sz="1200" dirty="0"/>
              <a:t> </a:t>
            </a:r>
            <a:r>
              <a:rPr lang="en-GB" sz="1200" dirty="0" err="1"/>
              <a:t>Meruga</a:t>
            </a:r>
            <a:endParaRPr lang="en-GB" sz="1200" dirty="0"/>
          </a:p>
        </p:txBody>
      </p:sp>
      <p:sp>
        <p:nvSpPr>
          <p:cNvPr id="7" name="Slide Number Placeholder 6">
            <a:extLst>
              <a:ext uri="{FF2B5EF4-FFF2-40B4-BE49-F238E27FC236}">
                <a16:creationId xmlns:a16="http://schemas.microsoft.com/office/drawing/2014/main" id="{866B6493-3CBF-FD4E-EE7C-088CCE434C7B}"/>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4118451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C480C-5F0C-EF6B-69FE-88938DD6486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0FF698D-F9DC-8256-2772-5DCD8EA9D5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7DD954-1E5D-1CA5-AF1E-089B371029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152888-0209-873C-C8AB-6DD83628DD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C10F12-C3AA-5409-24D5-7973DB32AB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F828A34-700E-CCCC-89A1-489F8837E36F}"/>
              </a:ext>
            </a:extLst>
          </p:cNvPr>
          <p:cNvSpPr>
            <a:spLocks noGrp="1"/>
          </p:cNvSpPr>
          <p:nvPr>
            <p:ph type="dt" sz="half" idx="10"/>
          </p:nvPr>
        </p:nvSpPr>
        <p:spPr/>
        <p:txBody>
          <a:bodyPr/>
          <a:lstStyle/>
          <a:p>
            <a:r>
              <a:rPr lang="en-GB" dirty="0"/>
              <a:t>20-07-2024</a:t>
            </a:r>
          </a:p>
        </p:txBody>
      </p:sp>
      <p:sp>
        <p:nvSpPr>
          <p:cNvPr id="8" name="Footer Placeholder 7">
            <a:extLst>
              <a:ext uri="{FF2B5EF4-FFF2-40B4-BE49-F238E27FC236}">
                <a16:creationId xmlns:a16="http://schemas.microsoft.com/office/drawing/2014/main" id="{6EAB6FA3-DBB1-94C6-4D07-2B495FB8D6AB}"/>
              </a:ext>
            </a:extLst>
          </p:cNvPr>
          <p:cNvSpPr>
            <a:spLocks noGrp="1"/>
          </p:cNvSpPr>
          <p:nvPr>
            <p:ph type="ftr" sz="quarter" idx="11"/>
          </p:nvPr>
        </p:nvSpPr>
        <p:spPr/>
        <p:txBody>
          <a:bodyPr/>
          <a:lstStyle/>
          <a:p>
            <a:r>
              <a:rPr lang="en-GB" sz="1200" dirty="0"/>
              <a:t>Presented by </a:t>
            </a:r>
            <a:r>
              <a:rPr lang="en-GB" sz="1200" dirty="0" err="1"/>
              <a:t>Srivineesh</a:t>
            </a:r>
            <a:r>
              <a:rPr lang="en-GB" sz="1200" dirty="0"/>
              <a:t> </a:t>
            </a:r>
            <a:r>
              <a:rPr lang="en-GB" sz="1200" dirty="0" err="1"/>
              <a:t>Meruga</a:t>
            </a:r>
            <a:endParaRPr lang="en-GB" sz="1200" dirty="0"/>
          </a:p>
        </p:txBody>
      </p:sp>
      <p:sp>
        <p:nvSpPr>
          <p:cNvPr id="9" name="Slide Number Placeholder 8">
            <a:extLst>
              <a:ext uri="{FF2B5EF4-FFF2-40B4-BE49-F238E27FC236}">
                <a16:creationId xmlns:a16="http://schemas.microsoft.com/office/drawing/2014/main" id="{1C7E0359-950B-0308-A77D-C230EF31A0D0}"/>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110538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1CE1-03DC-4BC7-6D82-7D0A611FDA1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DCEC0E2-AA2B-3889-9554-96F303DAF6DC}"/>
              </a:ext>
            </a:extLst>
          </p:cNvPr>
          <p:cNvSpPr>
            <a:spLocks noGrp="1"/>
          </p:cNvSpPr>
          <p:nvPr>
            <p:ph type="dt" sz="half" idx="10"/>
          </p:nvPr>
        </p:nvSpPr>
        <p:spPr/>
        <p:txBody>
          <a:bodyPr/>
          <a:lstStyle/>
          <a:p>
            <a:r>
              <a:rPr lang="en-GB" dirty="0"/>
              <a:t>20-07-2024</a:t>
            </a:r>
          </a:p>
        </p:txBody>
      </p:sp>
      <p:sp>
        <p:nvSpPr>
          <p:cNvPr id="4" name="Footer Placeholder 3">
            <a:extLst>
              <a:ext uri="{FF2B5EF4-FFF2-40B4-BE49-F238E27FC236}">
                <a16:creationId xmlns:a16="http://schemas.microsoft.com/office/drawing/2014/main" id="{A73E8A7B-5406-5D43-99E7-8F06BC6637D2}"/>
              </a:ext>
            </a:extLst>
          </p:cNvPr>
          <p:cNvSpPr>
            <a:spLocks noGrp="1"/>
          </p:cNvSpPr>
          <p:nvPr>
            <p:ph type="ftr" sz="quarter" idx="11"/>
          </p:nvPr>
        </p:nvSpPr>
        <p:spPr/>
        <p:txBody>
          <a:bodyPr/>
          <a:lstStyle/>
          <a:p>
            <a:r>
              <a:rPr lang="en-GB" sz="1200" dirty="0"/>
              <a:t>Presented by </a:t>
            </a:r>
            <a:r>
              <a:rPr lang="en-GB" sz="1200" dirty="0" err="1"/>
              <a:t>Srivineesh</a:t>
            </a:r>
            <a:r>
              <a:rPr lang="en-GB" sz="1200" dirty="0"/>
              <a:t> </a:t>
            </a:r>
            <a:r>
              <a:rPr lang="en-GB" sz="1200" dirty="0" err="1"/>
              <a:t>Meruga</a:t>
            </a:r>
            <a:endParaRPr lang="en-GB" sz="1200" dirty="0"/>
          </a:p>
        </p:txBody>
      </p:sp>
      <p:sp>
        <p:nvSpPr>
          <p:cNvPr id="5" name="Slide Number Placeholder 4">
            <a:extLst>
              <a:ext uri="{FF2B5EF4-FFF2-40B4-BE49-F238E27FC236}">
                <a16:creationId xmlns:a16="http://schemas.microsoft.com/office/drawing/2014/main" id="{5363C191-0DC0-D851-8C87-75F3406F350F}"/>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134207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83E5B6-DA1D-5638-C9A6-3CB7531BF5F6}"/>
              </a:ext>
            </a:extLst>
          </p:cNvPr>
          <p:cNvSpPr>
            <a:spLocks noGrp="1"/>
          </p:cNvSpPr>
          <p:nvPr>
            <p:ph type="dt" sz="half" idx="10"/>
          </p:nvPr>
        </p:nvSpPr>
        <p:spPr/>
        <p:txBody>
          <a:bodyPr/>
          <a:lstStyle/>
          <a:p>
            <a:r>
              <a:rPr lang="en-GB" dirty="0"/>
              <a:t>20-07-2024</a:t>
            </a:r>
          </a:p>
        </p:txBody>
      </p:sp>
      <p:sp>
        <p:nvSpPr>
          <p:cNvPr id="3" name="Footer Placeholder 2">
            <a:extLst>
              <a:ext uri="{FF2B5EF4-FFF2-40B4-BE49-F238E27FC236}">
                <a16:creationId xmlns:a16="http://schemas.microsoft.com/office/drawing/2014/main" id="{AEB4E43F-1DF9-4A31-6750-A37A393C24A2}"/>
              </a:ext>
            </a:extLst>
          </p:cNvPr>
          <p:cNvSpPr>
            <a:spLocks noGrp="1"/>
          </p:cNvSpPr>
          <p:nvPr>
            <p:ph type="ftr" sz="quarter" idx="11"/>
          </p:nvPr>
        </p:nvSpPr>
        <p:spPr/>
        <p:txBody>
          <a:bodyPr vert="horz" lIns="91440" tIns="45720" rIns="91440" bIns="45720" rtlCol="0" anchor="ctr"/>
          <a:lstStyle>
            <a:lvl1pPr>
              <a:defRPr lang="en-GB" sz="1000">
                <a:latin typeface="Darker Grotesque" pitchFamily="2" charset="0"/>
              </a:defRPr>
            </a:lvl1pPr>
          </a:lstStyle>
          <a:p>
            <a:r>
              <a:rPr lang="en-GB" sz="1000" dirty="0"/>
              <a:t>Presented by </a:t>
            </a:r>
            <a:r>
              <a:rPr lang="en-GB" sz="1000" dirty="0" err="1"/>
              <a:t>Srivineesh</a:t>
            </a:r>
            <a:r>
              <a:rPr lang="en-GB" sz="1000" dirty="0"/>
              <a:t> </a:t>
            </a:r>
            <a:r>
              <a:rPr lang="en-GB" sz="1000" dirty="0" err="1"/>
              <a:t>Meruga</a:t>
            </a:r>
            <a:endParaRPr lang="en-GB" sz="1000" dirty="0"/>
          </a:p>
        </p:txBody>
      </p:sp>
      <p:sp>
        <p:nvSpPr>
          <p:cNvPr id="4" name="Slide Number Placeholder 3">
            <a:extLst>
              <a:ext uri="{FF2B5EF4-FFF2-40B4-BE49-F238E27FC236}">
                <a16:creationId xmlns:a16="http://schemas.microsoft.com/office/drawing/2014/main" id="{20905FB5-9613-E806-4DED-5DBAED25C676}"/>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211932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800"/>
                                        <p:tgtEl>
                                          <p:spTgt spid="3"/>
                                        </p:tgtEl>
                                      </p:cBhvr>
                                    </p:animEffect>
                                  </p:childTnLst>
                                </p:cTn>
                              </p:par>
                              <p:par>
                                <p:cTn id="8" presetID="42" presetClass="path" presetSubtype="0" decel="100000" fill="hold" grpId="1" nodeType="withEffect">
                                  <p:stCondLst>
                                    <p:cond delay="0"/>
                                  </p:stCondLst>
                                  <p:childTnLst>
                                    <p:animMotion origin="layout" path="M 0 1.85185E-6 L 0 0.11389 " pathEditMode="relative" rAng="0" ptsTypes="AA">
                                      <p:cBhvr>
                                        <p:cTn id="9" dur="1250" spd="-100000" fill="hold"/>
                                        <p:tgtEl>
                                          <p:spTgt spid="3"/>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CE8C-4BC2-CAA2-7451-304FBEAA83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C379F71-05EB-853E-7E23-A6EAE83199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BD395FD-E4E0-6076-4D07-98E0B9418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782851-6829-4144-8DAC-B8A74FD26763}"/>
              </a:ext>
            </a:extLst>
          </p:cNvPr>
          <p:cNvSpPr>
            <a:spLocks noGrp="1"/>
          </p:cNvSpPr>
          <p:nvPr>
            <p:ph type="dt" sz="half" idx="10"/>
          </p:nvPr>
        </p:nvSpPr>
        <p:spPr/>
        <p:txBody>
          <a:bodyPr/>
          <a:lstStyle/>
          <a:p>
            <a:r>
              <a:rPr lang="en-GB" dirty="0"/>
              <a:t>20-07-2024</a:t>
            </a:r>
          </a:p>
        </p:txBody>
      </p:sp>
      <p:sp>
        <p:nvSpPr>
          <p:cNvPr id="6" name="Footer Placeholder 5">
            <a:extLst>
              <a:ext uri="{FF2B5EF4-FFF2-40B4-BE49-F238E27FC236}">
                <a16:creationId xmlns:a16="http://schemas.microsoft.com/office/drawing/2014/main" id="{314CD30E-3C31-AA44-2A8B-87C605CD0134}"/>
              </a:ext>
            </a:extLst>
          </p:cNvPr>
          <p:cNvSpPr>
            <a:spLocks noGrp="1"/>
          </p:cNvSpPr>
          <p:nvPr>
            <p:ph type="ftr" sz="quarter" idx="11"/>
          </p:nvPr>
        </p:nvSpPr>
        <p:spPr/>
        <p:txBody>
          <a:bodyPr/>
          <a:lstStyle/>
          <a:p>
            <a:r>
              <a:rPr lang="en-GB" sz="1200" dirty="0"/>
              <a:t>Presented by </a:t>
            </a:r>
            <a:r>
              <a:rPr lang="en-GB" sz="1200" dirty="0" err="1"/>
              <a:t>Srivineesh</a:t>
            </a:r>
            <a:r>
              <a:rPr lang="en-GB" sz="1200" dirty="0"/>
              <a:t> </a:t>
            </a:r>
            <a:r>
              <a:rPr lang="en-GB" sz="1200" dirty="0" err="1"/>
              <a:t>Meruga</a:t>
            </a:r>
            <a:endParaRPr lang="en-GB" sz="1200" dirty="0"/>
          </a:p>
        </p:txBody>
      </p:sp>
      <p:sp>
        <p:nvSpPr>
          <p:cNvPr id="7" name="Slide Number Placeholder 6">
            <a:extLst>
              <a:ext uri="{FF2B5EF4-FFF2-40B4-BE49-F238E27FC236}">
                <a16:creationId xmlns:a16="http://schemas.microsoft.com/office/drawing/2014/main" id="{48AB089B-89C5-5A31-F472-479A7604EB89}"/>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289848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54B6F-B779-6114-01F8-FC909B9E0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A0AF54E-2C93-3182-A338-652AD5607C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010EA83-91B8-2F8B-D6D6-701E75F9D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3E36D-ADA9-46F8-605E-3DB04A717223}"/>
              </a:ext>
            </a:extLst>
          </p:cNvPr>
          <p:cNvSpPr>
            <a:spLocks noGrp="1"/>
          </p:cNvSpPr>
          <p:nvPr>
            <p:ph type="dt" sz="half" idx="10"/>
          </p:nvPr>
        </p:nvSpPr>
        <p:spPr/>
        <p:txBody>
          <a:bodyPr/>
          <a:lstStyle/>
          <a:p>
            <a:r>
              <a:rPr lang="en-GB" dirty="0"/>
              <a:t>20-07-2024</a:t>
            </a:r>
          </a:p>
        </p:txBody>
      </p:sp>
      <p:sp>
        <p:nvSpPr>
          <p:cNvPr id="6" name="Footer Placeholder 5">
            <a:extLst>
              <a:ext uri="{FF2B5EF4-FFF2-40B4-BE49-F238E27FC236}">
                <a16:creationId xmlns:a16="http://schemas.microsoft.com/office/drawing/2014/main" id="{782E5099-E6D2-CF7B-6B64-FB3B7E6BEBFB}"/>
              </a:ext>
            </a:extLst>
          </p:cNvPr>
          <p:cNvSpPr>
            <a:spLocks noGrp="1"/>
          </p:cNvSpPr>
          <p:nvPr>
            <p:ph type="ftr" sz="quarter" idx="11"/>
          </p:nvPr>
        </p:nvSpPr>
        <p:spPr/>
        <p:txBody>
          <a:bodyPr/>
          <a:lstStyle/>
          <a:p>
            <a:r>
              <a:rPr lang="en-GB" sz="1200" dirty="0"/>
              <a:t>Presented by </a:t>
            </a:r>
            <a:r>
              <a:rPr lang="en-GB" sz="1200" dirty="0" err="1"/>
              <a:t>Srivineesh</a:t>
            </a:r>
            <a:r>
              <a:rPr lang="en-GB" sz="1200" dirty="0"/>
              <a:t> </a:t>
            </a:r>
            <a:r>
              <a:rPr lang="en-GB" sz="1200" dirty="0" err="1"/>
              <a:t>Meruga</a:t>
            </a:r>
            <a:endParaRPr lang="en-GB" sz="1200" dirty="0"/>
          </a:p>
        </p:txBody>
      </p:sp>
      <p:sp>
        <p:nvSpPr>
          <p:cNvPr id="7" name="Slide Number Placeholder 6">
            <a:extLst>
              <a:ext uri="{FF2B5EF4-FFF2-40B4-BE49-F238E27FC236}">
                <a16:creationId xmlns:a16="http://schemas.microsoft.com/office/drawing/2014/main" id="{94B92FE7-A8B1-05B3-0C64-06952BBA890A}"/>
              </a:ext>
            </a:extLst>
          </p:cNvPr>
          <p:cNvSpPr>
            <a:spLocks noGrp="1"/>
          </p:cNvSpPr>
          <p:nvPr>
            <p:ph type="sldNum" sz="quarter" idx="12"/>
          </p:nvPr>
        </p:nvSpPr>
        <p:spPr/>
        <p:txBody>
          <a:bodyPr/>
          <a:lstStyle/>
          <a:p>
            <a:fld id="{41EB0B11-EF5C-41FA-A23E-99E3908ED535}" type="slidenum">
              <a:rPr lang="en-GB" smtClean="0"/>
              <a:t>‹#›</a:t>
            </a:fld>
            <a:endParaRPr lang="en-GB"/>
          </a:p>
        </p:txBody>
      </p:sp>
    </p:spTree>
    <p:extLst>
      <p:ext uri="{BB962C8B-B14F-4D97-AF65-F5344CB8AC3E}">
        <p14:creationId xmlns:p14="http://schemas.microsoft.com/office/powerpoint/2010/main" val="239753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081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770F58-8B7D-F427-3309-C3D961FD39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E1B47EA-74DB-F782-1229-A7D50D55DC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FC7489F-CA03-DF0D-936B-836DF94942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GB" dirty="0"/>
              <a:t>20-07-2024</a:t>
            </a:r>
          </a:p>
        </p:txBody>
      </p:sp>
      <p:sp>
        <p:nvSpPr>
          <p:cNvPr id="5" name="Footer Placeholder 4">
            <a:extLst>
              <a:ext uri="{FF2B5EF4-FFF2-40B4-BE49-F238E27FC236}">
                <a16:creationId xmlns:a16="http://schemas.microsoft.com/office/drawing/2014/main" id="{6A0FD0F0-FA20-6934-DED2-4CCC6121D3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sz="1200" dirty="0"/>
              <a:t>Presented by </a:t>
            </a:r>
            <a:r>
              <a:rPr lang="en-GB" sz="1200" dirty="0" err="1"/>
              <a:t>Srivineesh</a:t>
            </a:r>
            <a:r>
              <a:rPr lang="en-GB" sz="1200" dirty="0"/>
              <a:t> </a:t>
            </a:r>
            <a:r>
              <a:rPr lang="en-GB" sz="1200" dirty="0" err="1"/>
              <a:t>Meruga</a:t>
            </a:r>
            <a:endParaRPr lang="en-GB" sz="1200" dirty="0"/>
          </a:p>
        </p:txBody>
      </p:sp>
      <p:sp>
        <p:nvSpPr>
          <p:cNvPr id="6" name="Slide Number Placeholder 5">
            <a:extLst>
              <a:ext uri="{FF2B5EF4-FFF2-40B4-BE49-F238E27FC236}">
                <a16:creationId xmlns:a16="http://schemas.microsoft.com/office/drawing/2014/main" id="{71C108D4-B6A7-9A0C-D98B-E13304A17E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EB0B11-EF5C-41FA-A23E-99E3908ED535}" type="slidenum">
              <a:rPr lang="en-GB" smtClean="0"/>
              <a:t>‹#›</a:t>
            </a:fld>
            <a:endParaRPr lang="en-GB" dirty="0"/>
          </a:p>
        </p:txBody>
      </p:sp>
    </p:spTree>
    <p:extLst>
      <p:ext uri="{BB962C8B-B14F-4D97-AF65-F5344CB8AC3E}">
        <p14:creationId xmlns:p14="http://schemas.microsoft.com/office/powerpoint/2010/main" val="3790158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5" Type="http://schemas.openxmlformats.org/officeDocument/2006/relationships/slide" Target="slide3.xml"/><Relationship Id="rId4" Type="http://schemas.openxmlformats.org/officeDocument/2006/relationships/slide" Target="slide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 Target="slide4.xml"/><Relationship Id="rId7"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3.png"/><Relationship Id="rId5" Type="http://schemas.openxmlformats.org/officeDocument/2006/relationships/slide" Target="slide3.xml"/><Relationship Id="rId10" Type="http://schemas.openxmlformats.org/officeDocument/2006/relationships/image" Target="../media/image2.png"/><Relationship Id="rId4" Type="http://schemas.openxmlformats.org/officeDocument/2006/relationships/slide" Target="slide5.xml"/><Relationship Id="rId9"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10.xml"/><Relationship Id="rId18" Type="http://schemas.openxmlformats.org/officeDocument/2006/relationships/image" Target="../media/image7.png"/><Relationship Id="rId3" Type="http://schemas.openxmlformats.org/officeDocument/2006/relationships/slide" Target="slide4.xml"/><Relationship Id="rId7" Type="http://schemas.openxmlformats.org/officeDocument/2006/relationships/slide" Target="slide7.xml"/><Relationship Id="rId12" Type="http://schemas.openxmlformats.org/officeDocument/2006/relationships/image" Target="../media/image5.png"/><Relationship Id="rId17" Type="http://schemas.openxmlformats.org/officeDocument/2006/relationships/image" Target="../media/image40.png"/><Relationship Id="rId2" Type="http://schemas.openxmlformats.org/officeDocument/2006/relationships/slide" Target="slide2.xml"/><Relationship Id="rId16" Type="http://schemas.openxmlformats.org/officeDocument/2006/relationships/slide" Target="slide14.xml"/><Relationship Id="rId20"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20.png"/><Relationship Id="rId5" Type="http://schemas.openxmlformats.org/officeDocument/2006/relationships/slide" Target="slide3.xml"/><Relationship Id="rId15" Type="http://schemas.openxmlformats.org/officeDocument/2006/relationships/image" Target="../media/image6.png"/><Relationship Id="rId10" Type="http://schemas.openxmlformats.org/officeDocument/2006/relationships/slide" Target="slide12.xml"/><Relationship Id="rId19" Type="http://schemas.openxmlformats.org/officeDocument/2006/relationships/slide" Target="slide16.xml"/><Relationship Id="rId4" Type="http://schemas.openxmlformats.org/officeDocument/2006/relationships/slide" Target="slide5.xml"/><Relationship Id="rId14" Type="http://schemas.openxmlformats.org/officeDocument/2006/relationships/image" Target="../media/image3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90.png"/><Relationship Id="rId18" Type="http://schemas.openxmlformats.org/officeDocument/2006/relationships/slide" Target="slide24.xml"/><Relationship Id="rId3" Type="http://schemas.openxmlformats.org/officeDocument/2006/relationships/slide" Target="slide4.xml"/><Relationship Id="rId7" Type="http://schemas.openxmlformats.org/officeDocument/2006/relationships/slide" Target="slide7.xml"/><Relationship Id="rId12" Type="http://schemas.openxmlformats.org/officeDocument/2006/relationships/slide" Target="slide20.xml"/><Relationship Id="rId17" Type="http://schemas.openxmlformats.org/officeDocument/2006/relationships/image" Target="../media/image12.png"/><Relationship Id="rId2" Type="http://schemas.openxmlformats.org/officeDocument/2006/relationships/slide" Target="slide2.xml"/><Relationship Id="rId16" Type="http://schemas.openxmlformats.org/officeDocument/2006/relationships/image" Target="../media/image100.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9.png"/><Relationship Id="rId5" Type="http://schemas.openxmlformats.org/officeDocument/2006/relationships/slide" Target="slide3.xml"/><Relationship Id="rId15" Type="http://schemas.openxmlformats.org/officeDocument/2006/relationships/slide" Target="slide22.xml"/><Relationship Id="rId10" Type="http://schemas.openxmlformats.org/officeDocument/2006/relationships/image" Target="../media/image80.png"/><Relationship Id="rId19" Type="http://schemas.openxmlformats.org/officeDocument/2006/relationships/image" Target="../media/image11.png"/><Relationship Id="rId4" Type="http://schemas.openxmlformats.org/officeDocument/2006/relationships/slide" Target="slide5.xml"/><Relationship Id="rId9" Type="http://schemas.openxmlformats.org/officeDocument/2006/relationships/slide" Target="slide18.xml"/><Relationship Id="rId1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90.png"/><Relationship Id="rId3" Type="http://schemas.openxmlformats.org/officeDocument/2006/relationships/slide" Target="slide4.xml"/><Relationship Id="rId7" Type="http://schemas.openxmlformats.org/officeDocument/2006/relationships/slide" Target="slide7.xml"/><Relationship Id="rId12" Type="http://schemas.openxmlformats.org/officeDocument/2006/relationships/slide" Target="slide2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9.png"/><Relationship Id="rId5" Type="http://schemas.openxmlformats.org/officeDocument/2006/relationships/slide" Target="slide3.xml"/><Relationship Id="rId10" Type="http://schemas.openxmlformats.org/officeDocument/2006/relationships/image" Target="../media/image130.png"/><Relationship Id="rId4" Type="http://schemas.openxmlformats.org/officeDocument/2006/relationships/slide" Target="slide5.xml"/><Relationship Id="rId9" Type="http://schemas.openxmlformats.org/officeDocument/2006/relationships/slide" Target="slide26.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50.png"/><Relationship Id="rId3" Type="http://schemas.openxmlformats.org/officeDocument/2006/relationships/slide" Target="slide4.xml"/><Relationship Id="rId7" Type="http://schemas.openxmlformats.org/officeDocument/2006/relationships/slide" Target="slide7.xml"/><Relationship Id="rId12" Type="http://schemas.openxmlformats.org/officeDocument/2006/relationships/slide" Target="slide32.xml"/><Relationship Id="rId2" Type="http://schemas.openxmlformats.org/officeDocument/2006/relationships/slide" Target="slide2.xml"/><Relationship Id="rId16" Type="http://schemas.openxmlformats.org/officeDocument/2006/relationships/image" Target="../media/image160.png"/><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15.png"/><Relationship Id="rId5" Type="http://schemas.openxmlformats.org/officeDocument/2006/relationships/slide" Target="slide3.xml"/><Relationship Id="rId15" Type="http://schemas.openxmlformats.org/officeDocument/2006/relationships/slide" Target="slide34.xml"/><Relationship Id="rId10" Type="http://schemas.openxmlformats.org/officeDocument/2006/relationships/image" Target="../media/image140.png"/><Relationship Id="rId4" Type="http://schemas.openxmlformats.org/officeDocument/2006/relationships/slide" Target="slide5.xml"/><Relationship Id="rId9" Type="http://schemas.openxmlformats.org/officeDocument/2006/relationships/slide" Target="slide30.xml"/><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80.png"/><Relationship Id="rId3" Type="http://schemas.openxmlformats.org/officeDocument/2006/relationships/slide" Target="slide4.xml"/><Relationship Id="rId7" Type="http://schemas.openxmlformats.org/officeDocument/2006/relationships/slide" Target="slide7.xml"/><Relationship Id="rId12" Type="http://schemas.openxmlformats.org/officeDocument/2006/relationships/slide" Target="slide38.xml"/><Relationship Id="rId2" Type="http://schemas.openxmlformats.org/officeDocument/2006/relationships/slide" Target="slide2.xml"/><Relationship Id="rId1" Type="http://schemas.openxmlformats.org/officeDocument/2006/relationships/slideLayout" Target="../slideLayouts/slideLayout7.xml"/><Relationship Id="rId6" Type="http://schemas.openxmlformats.org/officeDocument/2006/relationships/slide" Target="slide6.xml"/><Relationship Id="rId11" Type="http://schemas.openxmlformats.org/officeDocument/2006/relationships/image" Target="../media/image18.png"/><Relationship Id="rId5" Type="http://schemas.openxmlformats.org/officeDocument/2006/relationships/slide" Target="slide3.xml"/><Relationship Id="rId10" Type="http://schemas.openxmlformats.org/officeDocument/2006/relationships/image" Target="../media/image170.png"/><Relationship Id="rId4" Type="http://schemas.openxmlformats.org/officeDocument/2006/relationships/slide" Target="slide5.xml"/><Relationship Id="rId9" Type="http://schemas.openxmlformats.org/officeDocument/2006/relationships/slide" Target="slide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0FC43763-B70F-604D-8213-BF94396DFAE6}"/>
              </a:ext>
            </a:extLst>
          </p:cNvPr>
          <p:cNvSpPr/>
          <p:nvPr/>
        </p:nvSpPr>
        <p:spPr>
          <a:xfrm>
            <a:off x="3014826" y="354453"/>
            <a:ext cx="6149094" cy="6149094"/>
          </a:xfrm>
          <a:prstGeom prst="ellipse">
            <a:avLst/>
          </a:prstGeom>
          <a:gradFill>
            <a:gsLst>
              <a:gs pos="100000">
                <a:schemeClr val="accent3">
                  <a:alpha val="0"/>
                </a:schemeClr>
              </a:gs>
              <a:gs pos="17000">
                <a:schemeClr val="accent3"/>
              </a:gs>
              <a:gs pos="35000">
                <a:schemeClr val="accent3">
                  <a:alpha val="35000"/>
                </a:scheme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9" name="TextBox 8">
            <a:extLst>
              <a:ext uri="{FF2B5EF4-FFF2-40B4-BE49-F238E27FC236}">
                <a16:creationId xmlns:a16="http://schemas.microsoft.com/office/drawing/2014/main" id="{AF8D23BB-18AF-F243-D0F6-4DDB6BABB7FD}"/>
              </a:ext>
            </a:extLst>
          </p:cNvPr>
          <p:cNvSpPr txBox="1"/>
          <p:nvPr/>
        </p:nvSpPr>
        <p:spPr>
          <a:xfrm>
            <a:off x="853615" y="2730525"/>
            <a:ext cx="10732425" cy="769441"/>
          </a:xfrm>
          <a:prstGeom prst="rect">
            <a:avLst/>
          </a:prstGeom>
          <a:noFill/>
        </p:spPr>
        <p:txBody>
          <a:bodyPr wrap="none" rtlCol="0">
            <a:spAutoFit/>
          </a:bodyPr>
          <a:lstStyle/>
          <a:p>
            <a:pPr algn="ctr"/>
            <a:r>
              <a:rPr lang="en-US" sz="4400" dirty="0">
                <a:solidFill>
                  <a:schemeClr val="bg1"/>
                </a:solidFill>
                <a:latin typeface="+mj-lt"/>
              </a:rPr>
              <a:t>DEFECT DETECTION OF MACHINES FOR BHEL</a:t>
            </a:r>
            <a:endParaRPr lang="en-GB" sz="4400" spc="-300" dirty="0">
              <a:solidFill>
                <a:schemeClr val="bg1"/>
              </a:solidFill>
              <a:latin typeface="+mj-lt"/>
            </a:endParaRPr>
          </a:p>
        </p:txBody>
      </p:sp>
      <p:sp>
        <p:nvSpPr>
          <p:cNvPr id="10" name="TextBox 9">
            <a:extLst>
              <a:ext uri="{FF2B5EF4-FFF2-40B4-BE49-F238E27FC236}">
                <a16:creationId xmlns:a16="http://schemas.microsoft.com/office/drawing/2014/main" id="{C5F065F7-4877-DCA2-9A8A-52A17C4D128F}"/>
              </a:ext>
            </a:extLst>
          </p:cNvPr>
          <p:cNvSpPr txBox="1"/>
          <p:nvPr/>
        </p:nvSpPr>
        <p:spPr>
          <a:xfrm>
            <a:off x="4131357" y="4601098"/>
            <a:ext cx="3929281" cy="646331"/>
          </a:xfrm>
          <a:prstGeom prst="rect">
            <a:avLst/>
          </a:prstGeom>
          <a:noFill/>
        </p:spPr>
        <p:txBody>
          <a:bodyPr wrap="none" rtlCol="0">
            <a:spAutoFit/>
          </a:bodyPr>
          <a:lstStyle>
            <a:defPPr>
              <a:defRPr lang="en-US"/>
            </a:defPPr>
            <a:lvl1pPr algn="ctr">
              <a:defRPr sz="2000" spc="300">
                <a:solidFill>
                  <a:schemeClr val="bg1"/>
                </a:solidFill>
                <a:latin typeface="Darker Grotesque SemiBold" pitchFamily="2" charset="0"/>
              </a:defRPr>
            </a:lvl1pPr>
          </a:lstStyle>
          <a:p>
            <a:r>
              <a:rPr lang="en-GB" sz="1200" dirty="0"/>
              <a:t>UNDER THE GUIDANCE OF</a:t>
            </a:r>
            <a:endParaRPr lang="en-US" sz="1200" dirty="0">
              <a:latin typeface="Darker Grotesque" pitchFamily="2" charset="0"/>
            </a:endParaRPr>
          </a:p>
          <a:p>
            <a:r>
              <a:rPr lang="en-GB" sz="1200" dirty="0"/>
              <a:t>M.S.CHAITANYA KIRAN</a:t>
            </a:r>
          </a:p>
          <a:p>
            <a:r>
              <a:rPr lang="en-US" sz="1200" dirty="0"/>
              <a:t>DGM/IT INFORMATICS CENTRE IN BHEL</a:t>
            </a:r>
            <a:endParaRPr lang="en-GB" sz="1200" dirty="0">
              <a:latin typeface="Darker Grotesque" pitchFamily="2" charset="0"/>
            </a:endParaRPr>
          </a:p>
        </p:txBody>
      </p:sp>
      <p:sp>
        <p:nvSpPr>
          <p:cNvPr id="11" name="TextBox 10">
            <a:extLst>
              <a:ext uri="{FF2B5EF4-FFF2-40B4-BE49-F238E27FC236}">
                <a16:creationId xmlns:a16="http://schemas.microsoft.com/office/drawing/2014/main" id="{EC538788-C0A3-64DD-B1E2-FEAA106B583C}"/>
              </a:ext>
            </a:extLst>
          </p:cNvPr>
          <p:cNvSpPr txBox="1"/>
          <p:nvPr/>
        </p:nvSpPr>
        <p:spPr>
          <a:xfrm>
            <a:off x="4950493" y="1998726"/>
            <a:ext cx="2291013" cy="400110"/>
          </a:xfrm>
          <a:prstGeom prst="rect">
            <a:avLst/>
          </a:prstGeom>
          <a:noFill/>
        </p:spPr>
        <p:txBody>
          <a:bodyPr wrap="none" rtlCol="0">
            <a:spAutoFit/>
          </a:bodyPr>
          <a:lstStyle/>
          <a:p>
            <a:pPr algn="ctr"/>
            <a:r>
              <a:rPr lang="en-US" sz="2000" spc="300" dirty="0">
                <a:solidFill>
                  <a:schemeClr val="bg1"/>
                </a:solidFill>
                <a:latin typeface="Darker Grotesque SemiBold" pitchFamily="2" charset="0"/>
              </a:rPr>
              <a:t>PROJECT WORK</a:t>
            </a:r>
            <a:endParaRPr lang="en-GB" sz="2000" spc="300" dirty="0">
              <a:solidFill>
                <a:schemeClr val="bg1"/>
              </a:solidFill>
              <a:latin typeface="Darker Grotesque SemiBold" pitchFamily="2" charset="0"/>
            </a:endParaRPr>
          </a:p>
        </p:txBody>
      </p:sp>
      <p:sp>
        <p:nvSpPr>
          <p:cNvPr id="13" name="Rectangle: Rounded Corners 12">
            <a:extLst>
              <a:ext uri="{FF2B5EF4-FFF2-40B4-BE49-F238E27FC236}">
                <a16:creationId xmlns:a16="http://schemas.microsoft.com/office/drawing/2014/main" id="{E995C3AF-EA58-228C-7F36-320066D79B80}"/>
              </a:ext>
            </a:extLst>
          </p:cNvPr>
          <p:cNvSpPr/>
          <p:nvPr/>
        </p:nvSpPr>
        <p:spPr>
          <a:xfrm>
            <a:off x="3524250" y="-1176741"/>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menu_text">
            <a:extLst>
              <a:ext uri="{FF2B5EF4-FFF2-40B4-BE49-F238E27FC236}">
                <a16:creationId xmlns:a16="http://schemas.microsoft.com/office/drawing/2014/main" id="{D096D2A7-4255-BDDE-CA25-DE536E8A5233}"/>
              </a:ext>
            </a:extLst>
          </p:cNvPr>
          <p:cNvSpPr txBox="1"/>
          <p:nvPr/>
        </p:nvSpPr>
        <p:spPr>
          <a:xfrm>
            <a:off x="3717738" y="-663852"/>
            <a:ext cx="893514" cy="243783"/>
          </a:xfrm>
          <a:prstGeom prst="rect">
            <a:avLst/>
          </a:prstGeom>
          <a:noFill/>
        </p:spPr>
        <p:txBody>
          <a:bodyPr wrap="none" rtlCol="0">
            <a:spAutoFit/>
          </a:bodyPr>
          <a:lstStyle/>
          <a:p>
            <a:pPr algn="ctr"/>
            <a:r>
              <a:rPr lang="en-US" sz="1000" spc="110" dirty="0">
                <a:solidFill>
                  <a:schemeClr val="bg1"/>
                </a:solidFill>
                <a:latin typeface="Darker Grotesque" pitchFamily="2" charset="0"/>
              </a:rPr>
              <a:t>STATEMENT</a:t>
            </a:r>
            <a:endParaRPr lang="en-GB" sz="1000" spc="110" dirty="0">
              <a:solidFill>
                <a:schemeClr val="bg1"/>
              </a:solidFill>
              <a:latin typeface="Darker Grotesque" pitchFamily="2" charset="0"/>
            </a:endParaRPr>
          </a:p>
        </p:txBody>
      </p:sp>
      <p:sp>
        <p:nvSpPr>
          <p:cNvPr id="15" name="Graphic 4">
            <a:hlinkClick r:id="rId2" action="ppaction://hlinksldjump"/>
            <a:extLst>
              <a:ext uri="{FF2B5EF4-FFF2-40B4-BE49-F238E27FC236}">
                <a16:creationId xmlns:a16="http://schemas.microsoft.com/office/drawing/2014/main" id="{67194997-CBF6-DC6A-12C4-501B563455DA}"/>
              </a:ext>
            </a:extLst>
          </p:cNvPr>
          <p:cNvSpPr/>
          <p:nvPr/>
        </p:nvSpPr>
        <p:spPr>
          <a:xfrm>
            <a:off x="4059720" y="-1019788"/>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solidFill>
          <a:ln w="1191" cap="flat">
            <a:noFill/>
            <a:prstDash val="solid"/>
            <a:miter/>
          </a:ln>
        </p:spPr>
        <p:txBody>
          <a:bodyPr rtlCol="0" anchor="ctr"/>
          <a:lstStyle/>
          <a:p>
            <a:endParaRPr lang="en-GB"/>
          </a:p>
        </p:txBody>
      </p:sp>
      <p:sp>
        <p:nvSpPr>
          <p:cNvPr id="17" name="Graphic 6">
            <a:hlinkClick r:id="rId3" action="ppaction://hlinksldjump"/>
            <a:extLst>
              <a:ext uri="{FF2B5EF4-FFF2-40B4-BE49-F238E27FC236}">
                <a16:creationId xmlns:a16="http://schemas.microsoft.com/office/drawing/2014/main" id="{FE993BE2-9E0A-2680-D71F-F01D3C173C78}"/>
              </a:ext>
            </a:extLst>
          </p:cNvPr>
          <p:cNvSpPr/>
          <p:nvPr/>
        </p:nvSpPr>
        <p:spPr>
          <a:xfrm>
            <a:off x="5555249" y="-83796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18" name="Graphic 10">
            <a:hlinkClick r:id="rId4" action="ppaction://hlinksldjump"/>
            <a:extLst>
              <a:ext uri="{FF2B5EF4-FFF2-40B4-BE49-F238E27FC236}">
                <a16:creationId xmlns:a16="http://schemas.microsoft.com/office/drawing/2014/main" id="{67D310FF-3A5A-BAF2-06B7-C32F898B2C63}"/>
              </a:ext>
            </a:extLst>
          </p:cNvPr>
          <p:cNvSpPr/>
          <p:nvPr/>
        </p:nvSpPr>
        <p:spPr>
          <a:xfrm>
            <a:off x="6331901" y="-828492"/>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27" name="Graphic 12">
            <a:hlinkClick r:id="rId5" action="ppaction://hlinksldjump"/>
            <a:extLst>
              <a:ext uri="{FF2B5EF4-FFF2-40B4-BE49-F238E27FC236}">
                <a16:creationId xmlns:a16="http://schemas.microsoft.com/office/drawing/2014/main" id="{B5B86502-7667-F3DD-9D5E-65D2DD122A2B}"/>
              </a:ext>
            </a:extLst>
          </p:cNvPr>
          <p:cNvSpPr/>
          <p:nvPr/>
        </p:nvSpPr>
        <p:spPr>
          <a:xfrm>
            <a:off x="4797978" y="-83792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28" name="Graphic 14">
            <a:hlinkClick r:id="rId6" action="ppaction://hlinksldjump"/>
            <a:extLst>
              <a:ext uri="{FF2B5EF4-FFF2-40B4-BE49-F238E27FC236}">
                <a16:creationId xmlns:a16="http://schemas.microsoft.com/office/drawing/2014/main" id="{BE5D83ED-22BD-413E-0D2E-3E1CC1D60803}"/>
              </a:ext>
            </a:extLst>
          </p:cNvPr>
          <p:cNvSpPr/>
          <p:nvPr/>
        </p:nvSpPr>
        <p:spPr>
          <a:xfrm>
            <a:off x="7089223" y="-847354"/>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alpha val="25000"/>
            </a:schemeClr>
          </a:solidFill>
          <a:ln w="1191" cap="flat">
            <a:noFill/>
            <a:prstDash val="solid"/>
            <a:miter/>
          </a:ln>
        </p:spPr>
        <p:txBody>
          <a:bodyPr rtlCol="0" anchor="ctr"/>
          <a:lstStyle/>
          <a:p>
            <a:endParaRPr lang="en-GB"/>
          </a:p>
        </p:txBody>
      </p:sp>
      <p:sp>
        <p:nvSpPr>
          <p:cNvPr id="29" name="Graphic 23">
            <a:hlinkClick r:id="rId7" action="ppaction://hlinksldjump"/>
            <a:extLst>
              <a:ext uri="{FF2B5EF4-FFF2-40B4-BE49-F238E27FC236}">
                <a16:creationId xmlns:a16="http://schemas.microsoft.com/office/drawing/2014/main" id="{8B329954-B567-8F7B-39FC-5F4A7F4682A0}"/>
              </a:ext>
            </a:extLst>
          </p:cNvPr>
          <p:cNvSpPr/>
          <p:nvPr/>
        </p:nvSpPr>
        <p:spPr>
          <a:xfrm>
            <a:off x="7865579" y="-828493"/>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alpha val="25000"/>
            </a:schemeClr>
          </a:solidFill>
          <a:ln w="1191" cap="flat">
            <a:noFill/>
            <a:prstDash val="solid"/>
            <a:miter/>
          </a:ln>
        </p:spPr>
        <p:txBody>
          <a:bodyPr rtlCol="0" anchor="ctr"/>
          <a:lstStyle/>
          <a:p>
            <a:endParaRPr lang="en-GB"/>
          </a:p>
        </p:txBody>
      </p:sp>
      <p:sp>
        <p:nvSpPr>
          <p:cNvPr id="30" name="Footer Placeholder 3">
            <a:extLst>
              <a:ext uri="{FF2B5EF4-FFF2-40B4-BE49-F238E27FC236}">
                <a16:creationId xmlns:a16="http://schemas.microsoft.com/office/drawing/2014/main" id="{2997ABAD-F489-C77F-777B-142B189B9DA8}"/>
              </a:ext>
            </a:extLst>
          </p:cNvPr>
          <p:cNvSpPr>
            <a:spLocks noGrp="1"/>
          </p:cNvSpPr>
          <p:nvPr>
            <p:ph type="ftr" sz="quarter" idx="11"/>
          </p:nvPr>
        </p:nvSpPr>
        <p:spPr>
          <a:xfrm>
            <a:off x="3914774" y="5983436"/>
            <a:ext cx="4114800" cy="365125"/>
          </a:xfrm>
        </p:spPr>
        <p:txBody>
          <a:bodyPr/>
          <a:lstStyle/>
          <a:p>
            <a:r>
              <a:rPr lang="en-GB" sz="1400" dirty="0"/>
              <a:t>Presented by </a:t>
            </a:r>
            <a:r>
              <a:rPr lang="en-GB" sz="1400" dirty="0" err="1"/>
              <a:t>Srivineesh</a:t>
            </a:r>
            <a:r>
              <a:rPr lang="en-GB" sz="1400" dirty="0"/>
              <a:t> </a:t>
            </a:r>
            <a:r>
              <a:rPr lang="en-GB" sz="1400" dirty="0" err="1"/>
              <a:t>Meruga</a:t>
            </a:r>
            <a:endParaRPr lang="en-GB" sz="1400" dirty="0"/>
          </a:p>
        </p:txBody>
      </p:sp>
      <p:sp>
        <p:nvSpPr>
          <p:cNvPr id="31" name="Graphic 5">
            <a:extLst>
              <a:ext uri="{FF2B5EF4-FFF2-40B4-BE49-F238E27FC236}">
                <a16:creationId xmlns:a16="http://schemas.microsoft.com/office/drawing/2014/main" id="{6449258C-0AEA-9564-2CCA-0B7D884C44F4}"/>
              </a:ext>
            </a:extLst>
          </p:cNvPr>
          <p:cNvSpPr/>
          <p:nvPr/>
        </p:nvSpPr>
        <p:spPr>
          <a:xfrm>
            <a:off x="5972174" y="1453682"/>
            <a:ext cx="247654" cy="238240"/>
          </a:xfrm>
          <a:custGeom>
            <a:avLst/>
            <a:gdLst>
              <a:gd name="connsiteX0" fmla="*/ 241137 w 247654"/>
              <a:gd name="connsiteY0" fmla="*/ 38589 h 238240"/>
              <a:gd name="connsiteX1" fmla="*/ 126837 w 247654"/>
              <a:gd name="connsiteY1" fmla="*/ 489 h 238240"/>
              <a:gd name="connsiteX2" fmla="*/ 120813 w 247654"/>
              <a:gd name="connsiteY2" fmla="*/ 489 h 238240"/>
              <a:gd name="connsiteX3" fmla="*/ 6513 w 247654"/>
              <a:gd name="connsiteY3" fmla="*/ 38589 h 238240"/>
              <a:gd name="connsiteX4" fmla="*/ 0 w 247654"/>
              <a:gd name="connsiteY4" fmla="*/ 47626 h 238240"/>
              <a:gd name="connsiteX5" fmla="*/ 0 w 247654"/>
              <a:gd name="connsiteY5" fmla="*/ 142876 h 238240"/>
              <a:gd name="connsiteX6" fmla="*/ 9525 w 247654"/>
              <a:gd name="connsiteY6" fmla="*/ 152401 h 238240"/>
              <a:gd name="connsiteX7" fmla="*/ 19050 w 247654"/>
              <a:gd name="connsiteY7" fmla="*/ 142876 h 238240"/>
              <a:gd name="connsiteX8" fmla="*/ 19050 w 247654"/>
              <a:gd name="connsiteY8" fmla="*/ 60842 h 238240"/>
              <a:gd name="connsiteX9" fmla="*/ 59043 w 247654"/>
              <a:gd name="connsiteY9" fmla="*/ 74165 h 238240"/>
              <a:gd name="connsiteX10" fmla="*/ 83630 w 247654"/>
              <a:gd name="connsiteY10" fmla="*/ 178999 h 238240"/>
              <a:gd name="connsiteX11" fmla="*/ 30123 w 247654"/>
              <a:gd name="connsiteY11" fmla="*/ 223398 h 238240"/>
              <a:gd name="connsiteX12" fmla="*/ 32708 w 247654"/>
              <a:gd name="connsiteY12" fmla="*/ 236618 h 238240"/>
              <a:gd name="connsiteX13" fmla="*/ 45928 w 247654"/>
              <a:gd name="connsiteY13" fmla="*/ 234032 h 238240"/>
              <a:gd name="connsiteX14" fmla="*/ 46077 w 247654"/>
              <a:gd name="connsiteY14" fmla="*/ 233804 h 238240"/>
              <a:gd name="connsiteX15" fmla="*/ 123825 w 247654"/>
              <a:gd name="connsiteY15" fmla="*/ 190501 h 238240"/>
              <a:gd name="connsiteX16" fmla="*/ 201573 w 247654"/>
              <a:gd name="connsiteY16" fmla="*/ 233804 h 238240"/>
              <a:gd name="connsiteX17" fmla="*/ 214793 w 247654"/>
              <a:gd name="connsiteY17" fmla="*/ 236389 h 238240"/>
              <a:gd name="connsiteX18" fmla="*/ 217527 w 247654"/>
              <a:gd name="connsiteY18" fmla="*/ 223398 h 238240"/>
              <a:gd name="connsiteX19" fmla="*/ 164021 w 247654"/>
              <a:gd name="connsiteY19" fmla="*/ 178999 h 238240"/>
              <a:gd name="connsiteX20" fmla="*/ 188607 w 247654"/>
              <a:gd name="connsiteY20" fmla="*/ 74224 h 238240"/>
              <a:gd name="connsiteX21" fmla="*/ 241137 w 247654"/>
              <a:gd name="connsiteY21" fmla="*/ 56722 h 238240"/>
              <a:gd name="connsiteX22" fmla="*/ 247164 w 247654"/>
              <a:gd name="connsiteY22" fmla="*/ 44675 h 238240"/>
              <a:gd name="connsiteX23" fmla="*/ 241137 w 247654"/>
              <a:gd name="connsiteY23" fmla="*/ 38648 h 238240"/>
              <a:gd name="connsiteX24" fmla="*/ 180975 w 247654"/>
              <a:gd name="connsiteY24" fmla="*/ 114301 h 238240"/>
              <a:gd name="connsiteX25" fmla="*/ 123841 w 247654"/>
              <a:gd name="connsiteY25" fmla="*/ 171467 h 238240"/>
              <a:gd name="connsiteX26" fmla="*/ 66675 w 247654"/>
              <a:gd name="connsiteY26" fmla="*/ 114333 h 238240"/>
              <a:gd name="connsiteX27" fmla="*/ 77807 w 247654"/>
              <a:gd name="connsiteY27" fmla="*/ 80427 h 238240"/>
              <a:gd name="connsiteX28" fmla="*/ 120813 w 247654"/>
              <a:gd name="connsiteY28" fmla="*/ 94715 h 238240"/>
              <a:gd name="connsiteX29" fmla="*/ 126837 w 247654"/>
              <a:gd name="connsiteY29" fmla="*/ 94715 h 238240"/>
              <a:gd name="connsiteX30" fmla="*/ 169843 w 247654"/>
              <a:gd name="connsiteY30" fmla="*/ 80427 h 238240"/>
              <a:gd name="connsiteX31" fmla="*/ 180975 w 247654"/>
              <a:gd name="connsiteY31" fmla="*/ 114301 h 238240"/>
              <a:gd name="connsiteX32" fmla="*/ 123825 w 247654"/>
              <a:gd name="connsiteY32" fmla="*/ 75689 h 238240"/>
              <a:gd name="connsiteX33" fmla="*/ 39648 w 247654"/>
              <a:gd name="connsiteY33" fmla="*/ 47626 h 238240"/>
              <a:gd name="connsiteX34" fmla="*/ 123825 w 247654"/>
              <a:gd name="connsiteY34" fmla="*/ 19563 h 238240"/>
              <a:gd name="connsiteX35" fmla="*/ 208002 w 247654"/>
              <a:gd name="connsiteY35" fmla="*/ 47626 h 238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247654" h="238240">
                <a:moveTo>
                  <a:pt x="241137" y="38589"/>
                </a:moveTo>
                <a:lnTo>
                  <a:pt x="126837" y="489"/>
                </a:lnTo>
                <a:cubicBezTo>
                  <a:pt x="124882" y="-163"/>
                  <a:pt x="122768" y="-163"/>
                  <a:pt x="120813" y="489"/>
                </a:cubicBezTo>
                <a:lnTo>
                  <a:pt x="6513" y="38589"/>
                </a:lnTo>
                <a:cubicBezTo>
                  <a:pt x="2623" y="39885"/>
                  <a:pt x="0" y="43526"/>
                  <a:pt x="0" y="47626"/>
                </a:cubicBezTo>
                <a:lnTo>
                  <a:pt x="0" y="142876"/>
                </a:lnTo>
                <a:cubicBezTo>
                  <a:pt x="0" y="148136"/>
                  <a:pt x="4264" y="152401"/>
                  <a:pt x="9525" y="152401"/>
                </a:cubicBezTo>
                <a:cubicBezTo>
                  <a:pt x="14786" y="152401"/>
                  <a:pt x="19050" y="148136"/>
                  <a:pt x="19050" y="142876"/>
                </a:cubicBezTo>
                <a:lnTo>
                  <a:pt x="19050" y="60842"/>
                </a:lnTo>
                <a:lnTo>
                  <a:pt x="59043" y="74165"/>
                </a:lnTo>
                <a:cubicBezTo>
                  <a:pt x="36918" y="109909"/>
                  <a:pt x="47920" y="156819"/>
                  <a:pt x="83630" y="178999"/>
                </a:cubicBezTo>
                <a:cubicBezTo>
                  <a:pt x="62198" y="187405"/>
                  <a:pt x="43672" y="202609"/>
                  <a:pt x="30123" y="223398"/>
                </a:cubicBezTo>
                <a:cubicBezTo>
                  <a:pt x="27186" y="227762"/>
                  <a:pt x="28344" y="233681"/>
                  <a:pt x="32708" y="236618"/>
                </a:cubicBezTo>
                <a:cubicBezTo>
                  <a:pt x="37073" y="239554"/>
                  <a:pt x="42992" y="238397"/>
                  <a:pt x="45928" y="234032"/>
                </a:cubicBezTo>
                <a:cubicBezTo>
                  <a:pt x="45979" y="233957"/>
                  <a:pt x="46029" y="233881"/>
                  <a:pt x="46077" y="233804"/>
                </a:cubicBezTo>
                <a:cubicBezTo>
                  <a:pt x="64020" y="206276"/>
                  <a:pt x="92357" y="190501"/>
                  <a:pt x="123825" y="190501"/>
                </a:cubicBezTo>
                <a:cubicBezTo>
                  <a:pt x="155293" y="190501"/>
                  <a:pt x="183630" y="206276"/>
                  <a:pt x="201573" y="233804"/>
                </a:cubicBezTo>
                <a:cubicBezTo>
                  <a:pt x="204509" y="238168"/>
                  <a:pt x="210428" y="239326"/>
                  <a:pt x="214793" y="236389"/>
                </a:cubicBezTo>
                <a:cubicBezTo>
                  <a:pt x="219069" y="233512"/>
                  <a:pt x="220281" y="227755"/>
                  <a:pt x="217527" y="223398"/>
                </a:cubicBezTo>
                <a:cubicBezTo>
                  <a:pt x="203978" y="202609"/>
                  <a:pt x="185380" y="187405"/>
                  <a:pt x="164021" y="178999"/>
                </a:cubicBezTo>
                <a:cubicBezTo>
                  <a:pt x="199694" y="156821"/>
                  <a:pt x="210691" y="109956"/>
                  <a:pt x="188607" y="74224"/>
                </a:cubicBezTo>
                <a:lnTo>
                  <a:pt x="241137" y="56722"/>
                </a:lnTo>
                <a:cubicBezTo>
                  <a:pt x="246128" y="55060"/>
                  <a:pt x="248826" y="49666"/>
                  <a:pt x="247164" y="44675"/>
                </a:cubicBezTo>
                <a:cubicBezTo>
                  <a:pt x="246216" y="41829"/>
                  <a:pt x="243983" y="39596"/>
                  <a:pt x="241137" y="38648"/>
                </a:cubicBezTo>
                <a:close/>
                <a:moveTo>
                  <a:pt x="180975" y="114301"/>
                </a:moveTo>
                <a:cubicBezTo>
                  <a:pt x="180984" y="145864"/>
                  <a:pt x="155404" y="171458"/>
                  <a:pt x="123841" y="171467"/>
                </a:cubicBezTo>
                <a:cubicBezTo>
                  <a:pt x="92278" y="171476"/>
                  <a:pt x="66684" y="145896"/>
                  <a:pt x="66675" y="114333"/>
                </a:cubicBezTo>
                <a:cubicBezTo>
                  <a:pt x="66672" y="102133"/>
                  <a:pt x="70573" y="90251"/>
                  <a:pt x="77807" y="80427"/>
                </a:cubicBezTo>
                <a:lnTo>
                  <a:pt x="120813" y="94715"/>
                </a:lnTo>
                <a:cubicBezTo>
                  <a:pt x="122768" y="95367"/>
                  <a:pt x="124882" y="95367"/>
                  <a:pt x="126837" y="94715"/>
                </a:cubicBezTo>
                <a:lnTo>
                  <a:pt x="169843" y="80427"/>
                </a:lnTo>
                <a:cubicBezTo>
                  <a:pt x="177079" y="90238"/>
                  <a:pt x="180981" y="102110"/>
                  <a:pt x="180975" y="114301"/>
                </a:cubicBezTo>
                <a:close/>
                <a:moveTo>
                  <a:pt x="123825" y="75689"/>
                </a:moveTo>
                <a:lnTo>
                  <a:pt x="39648" y="47626"/>
                </a:lnTo>
                <a:lnTo>
                  <a:pt x="123825" y="19563"/>
                </a:lnTo>
                <a:lnTo>
                  <a:pt x="208002" y="47626"/>
                </a:ln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p:spTree>
    <p:extLst>
      <p:ext uri="{BB962C8B-B14F-4D97-AF65-F5344CB8AC3E}">
        <p14:creationId xmlns:p14="http://schemas.microsoft.com/office/powerpoint/2010/main" val="26288043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800"/>
                                        <p:tgtEl>
                                          <p:spTgt spid="31"/>
                                        </p:tgtEl>
                                      </p:cBhvr>
                                    </p:animEffect>
                                  </p:childTnLst>
                                </p:cTn>
                              </p:par>
                              <p:par>
                                <p:cTn id="8" presetID="42" presetClass="path" presetSubtype="0" decel="100000" fill="hold" grpId="1" nodeType="withEffect">
                                  <p:stCondLst>
                                    <p:cond delay="0"/>
                                  </p:stCondLst>
                                  <p:childTnLst>
                                    <p:animMotion origin="layout" path="M 0 1.85185E-6 L 0 0.11389 " pathEditMode="relative" rAng="0" ptsTypes="AA">
                                      <p:cBhvr>
                                        <p:cTn id="9" dur="1250" spd="-100000" fill="hold"/>
                                        <p:tgtEl>
                                          <p:spTgt spid="31"/>
                                        </p:tgtEl>
                                        <p:attrNameLst>
                                          <p:attrName>ppt_x</p:attrName>
                                          <p:attrName>ppt_y</p:attrName>
                                        </p:attrNameLst>
                                      </p:cBhvr>
                                      <p:rCtr x="0" y="5694"/>
                                    </p:animMotion>
                                  </p:childTnLst>
                                </p:cTn>
                              </p:par>
                              <p:par>
                                <p:cTn id="10" presetID="22" presetClass="entr" presetSubtype="1"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800"/>
                                        <p:tgtEl>
                                          <p:spTgt spid="11"/>
                                        </p:tgtEl>
                                      </p:cBhvr>
                                    </p:animEffect>
                                  </p:childTnLst>
                                </p:cTn>
                              </p:par>
                              <p:par>
                                <p:cTn id="13" presetID="42" presetClass="path" presetSubtype="0" decel="100000" fill="hold" grpId="1" nodeType="withEffect">
                                  <p:stCondLst>
                                    <p:cond delay="0"/>
                                  </p:stCondLst>
                                  <p:childTnLst>
                                    <p:animMotion origin="layout" path="M 0 -1.85185E-6 L 0 0.11389 " pathEditMode="relative" rAng="0" ptsTypes="AA">
                                      <p:cBhvr>
                                        <p:cTn id="14" dur="1250" spd="-100000" fill="hold"/>
                                        <p:tgtEl>
                                          <p:spTgt spid="11"/>
                                        </p:tgtEl>
                                        <p:attrNameLst>
                                          <p:attrName>ppt_x</p:attrName>
                                          <p:attrName>ppt_y</p:attrName>
                                        </p:attrNameLst>
                                      </p:cBhvr>
                                      <p:rCtr x="0" y="5694"/>
                                    </p:animMotion>
                                  </p:childTnLst>
                                </p:cTn>
                              </p:par>
                              <p:par>
                                <p:cTn id="15" presetID="22" presetClass="entr" presetSubtype="1"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800"/>
                                        <p:tgtEl>
                                          <p:spTgt spid="9"/>
                                        </p:tgtEl>
                                      </p:cBhvr>
                                    </p:animEffect>
                                  </p:childTnLst>
                                </p:cTn>
                              </p:par>
                              <p:par>
                                <p:cTn id="18" presetID="42" presetClass="path" presetSubtype="0" decel="100000" fill="hold" grpId="1" nodeType="withEffect">
                                  <p:stCondLst>
                                    <p:cond delay="0"/>
                                  </p:stCondLst>
                                  <p:childTnLst>
                                    <p:animMotion origin="layout" path="M 0 7.40741E-7 L 0 0.15046 " pathEditMode="relative" rAng="0" ptsTypes="AA">
                                      <p:cBhvr>
                                        <p:cTn id="19" dur="1250" spd="-100000" fill="hold"/>
                                        <p:tgtEl>
                                          <p:spTgt spid="9"/>
                                        </p:tgtEl>
                                        <p:attrNameLst>
                                          <p:attrName>ppt_x</p:attrName>
                                          <p:attrName>ppt_y</p:attrName>
                                        </p:attrNameLst>
                                      </p:cBhvr>
                                      <p:rCtr x="0" y="7523"/>
                                    </p:animMotion>
                                  </p:childTnLst>
                                </p:cTn>
                              </p:par>
                              <p:par>
                                <p:cTn id="20" presetID="22" presetClass="entr" presetSubtype="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800"/>
                                        <p:tgtEl>
                                          <p:spTgt spid="10"/>
                                        </p:tgtEl>
                                      </p:cBhvr>
                                    </p:animEffect>
                                  </p:childTnLst>
                                </p:cTn>
                              </p:par>
                              <p:par>
                                <p:cTn id="23" presetID="42" presetClass="path" presetSubtype="0" decel="100000" fill="hold" grpId="1" nodeType="withEffect">
                                  <p:stCondLst>
                                    <p:cond delay="0"/>
                                  </p:stCondLst>
                                  <p:childTnLst>
                                    <p:animMotion origin="layout" path="M 0 1.85185E-6 L 0 0.11389 " pathEditMode="relative" rAng="0" ptsTypes="AA">
                                      <p:cBhvr>
                                        <p:cTn id="24" dur="1250" spd="-100000" fill="hold"/>
                                        <p:tgtEl>
                                          <p:spTgt spid="10"/>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1" grpId="1"/>
      <p:bldP spid="31" grpId="0" animBg="1"/>
      <p:bldP spid="31"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1</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3309294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exagon 12">
            <a:extLst>
              <a:ext uri="{FF2B5EF4-FFF2-40B4-BE49-F238E27FC236}">
                <a16:creationId xmlns:a16="http://schemas.microsoft.com/office/drawing/2014/main" id="{418C69E3-D79B-A798-55B1-0230669663A2}"/>
              </a:ext>
            </a:extLst>
          </p:cNvPr>
          <p:cNvSpPr>
            <a:spLocks noChangeAspect="1"/>
          </p:cNvSpPr>
          <p:nvPr/>
        </p:nvSpPr>
        <p:spPr>
          <a:xfrm flipH="1">
            <a:off x="5824022" y="718765"/>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14" name="TextBox 13">
            <a:extLst>
              <a:ext uri="{FF2B5EF4-FFF2-40B4-BE49-F238E27FC236}">
                <a16:creationId xmlns:a16="http://schemas.microsoft.com/office/drawing/2014/main" id="{3444FAC6-6B52-1BC5-E15D-75BEFA3ED722}"/>
              </a:ext>
            </a:extLst>
          </p:cNvPr>
          <p:cNvSpPr txBox="1"/>
          <p:nvPr/>
        </p:nvSpPr>
        <p:spPr>
          <a:xfrm>
            <a:off x="2886838" y="1847186"/>
            <a:ext cx="6716903" cy="915059"/>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lang="en-GB" sz="8000" dirty="0">
                <a:solidFill>
                  <a:schemeClr val="bg1"/>
                </a:solidFill>
              </a:rPr>
              <a:t>Data Preparation</a:t>
            </a:r>
            <a:endParaRPr kumimoji="0" lang="en-US" sz="8000" b="0" i="0" u="none" strike="noStrike" kern="0" cap="none" spc="0" normalizeH="0" baseline="0" noProof="0" dirty="0">
              <a:ln>
                <a:noFill/>
              </a:ln>
              <a:solidFill>
                <a:schemeClr val="bg1"/>
              </a:solidFill>
              <a:effectLst/>
              <a:uLnTx/>
              <a:uFillTx/>
              <a:latin typeface="Darker Grotesque SemiBold"/>
            </a:endParaRPr>
          </a:p>
        </p:txBody>
      </p:sp>
      <p:sp>
        <p:nvSpPr>
          <p:cNvPr id="15" name="TextBox 14">
            <a:extLst>
              <a:ext uri="{FF2B5EF4-FFF2-40B4-BE49-F238E27FC236}">
                <a16:creationId xmlns:a16="http://schemas.microsoft.com/office/drawing/2014/main" id="{4AFA6966-A247-AC5F-01A5-DBC72CE5A9D5}"/>
              </a:ext>
            </a:extLst>
          </p:cNvPr>
          <p:cNvSpPr txBox="1"/>
          <p:nvPr/>
        </p:nvSpPr>
        <p:spPr>
          <a:xfrm>
            <a:off x="3619609" y="2905952"/>
            <a:ext cx="5251360" cy="830997"/>
          </a:xfrm>
          <a:prstGeom prst="rect">
            <a:avLst/>
          </a:prstGeom>
          <a:noFill/>
        </p:spPr>
        <p:txBody>
          <a:bodyPr wrap="square" rtlCol="0">
            <a:spAutoFit/>
          </a:bodyPr>
          <a:lstStyle>
            <a:defPPr>
              <a:defRPr lang="en-US"/>
            </a:defPPr>
            <a:lvl1pPr>
              <a:defRPr sz="1600" spc="110">
                <a:solidFill>
                  <a:schemeClr val="bg1">
                    <a:alpha val="50000"/>
                  </a:schemeClr>
                </a:solidFill>
                <a:latin typeface="Darker Grotesque" pitchFamily="2" charset="0"/>
              </a:defRPr>
            </a:lvl1pPr>
          </a:lstStyle>
          <a:p>
            <a:pPr algn="ctr"/>
            <a:r>
              <a:rPr lang="en-US" b="0" i="0" dirty="0">
                <a:solidFill>
                  <a:schemeClr val="bg1"/>
                </a:solidFill>
                <a:effectLst/>
                <a:latin typeface="+mn-lt"/>
              </a:rPr>
              <a:t>Download the dataset from Kaggle, which should include images of both defective and non-defective items</a:t>
            </a:r>
          </a:p>
          <a:p>
            <a:pPr algn="ctr"/>
            <a:endParaRPr lang="en-GB" dirty="0">
              <a:solidFill>
                <a:schemeClr val="bg1"/>
              </a:solidFill>
              <a:latin typeface="+mn-lt"/>
            </a:endParaRPr>
          </a:p>
        </p:txBody>
      </p:sp>
      <p:sp>
        <p:nvSpPr>
          <p:cNvPr id="16" name="TextBox 15">
            <a:extLst>
              <a:ext uri="{FF2B5EF4-FFF2-40B4-BE49-F238E27FC236}">
                <a16:creationId xmlns:a16="http://schemas.microsoft.com/office/drawing/2014/main" id="{8188C7C0-6C75-71EE-66AF-81603D99BAA3}"/>
              </a:ext>
            </a:extLst>
          </p:cNvPr>
          <p:cNvSpPr txBox="1"/>
          <p:nvPr/>
        </p:nvSpPr>
        <p:spPr>
          <a:xfrm>
            <a:off x="6063189" y="630666"/>
            <a:ext cx="364202"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1</a:t>
            </a:r>
            <a:endParaRPr lang="en-GB" sz="4800" spc="-300" dirty="0">
              <a:solidFill>
                <a:schemeClr val="bg1"/>
              </a:solidFill>
              <a:latin typeface="Darker Grotesque SemiBold" pitchFamily="2" charset="0"/>
            </a:endParaRPr>
          </a:p>
        </p:txBody>
      </p:sp>
      <p:sp>
        <p:nvSpPr>
          <p:cNvPr id="17" name="TextBox 16">
            <a:extLst>
              <a:ext uri="{FF2B5EF4-FFF2-40B4-BE49-F238E27FC236}">
                <a16:creationId xmlns:a16="http://schemas.microsoft.com/office/drawing/2014/main" id="{3138BFA1-471D-AE7C-FEF1-2ACF3AF2E4E9}"/>
              </a:ext>
            </a:extLst>
          </p:cNvPr>
          <p:cNvSpPr txBox="1"/>
          <p:nvPr/>
        </p:nvSpPr>
        <p:spPr>
          <a:xfrm>
            <a:off x="3197289" y="3481012"/>
            <a:ext cx="6096000" cy="369332"/>
          </a:xfrm>
          <a:prstGeom prst="rect">
            <a:avLst/>
          </a:prstGeom>
          <a:noFill/>
        </p:spPr>
        <p:txBody>
          <a:bodyPr wrap="square">
            <a:spAutoFit/>
          </a:bodyPr>
          <a:lstStyle/>
          <a:p>
            <a:pPr algn="ctr"/>
            <a:r>
              <a:rPr lang="en-US" dirty="0">
                <a:solidFill>
                  <a:schemeClr val="bg1"/>
                </a:solidFill>
              </a:rPr>
              <a:t>Splitting dataset into training, validation, and test sets.</a:t>
            </a:r>
            <a:endParaRPr lang="en-GB" dirty="0">
              <a:solidFill>
                <a:schemeClr val="bg1"/>
              </a:solidFill>
            </a:endParaRPr>
          </a:p>
        </p:txBody>
      </p:sp>
      <p:pic>
        <p:nvPicPr>
          <p:cNvPr id="18" name="Picture 17">
            <a:extLst>
              <a:ext uri="{FF2B5EF4-FFF2-40B4-BE49-F238E27FC236}">
                <a16:creationId xmlns:a16="http://schemas.microsoft.com/office/drawing/2014/main" id="{13FB72DE-E7AD-F97E-1D65-7168D996D9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259" y="4286312"/>
            <a:ext cx="3832860" cy="1941022"/>
          </a:xfrm>
          <a:prstGeom prst="rect">
            <a:avLst/>
          </a:prstGeom>
          <a:effectLst>
            <a:softEdge rad="12700"/>
          </a:effectLst>
          <a:scene3d>
            <a:camera prst="orthographicFront"/>
            <a:lightRig rig="threePt" dir="t"/>
          </a:scene3d>
          <a:sp3d extrusionH="25400" prstMaterial="metal">
            <a:bevelB w="107950"/>
            <a:extrusionClr>
              <a:schemeClr val="tx1"/>
            </a:extrusionClr>
          </a:sp3d>
        </p:spPr>
      </p:pic>
    </p:spTree>
    <p:extLst>
      <p:ext uri="{BB962C8B-B14F-4D97-AF65-F5344CB8AC3E}">
        <p14:creationId xmlns:p14="http://schemas.microsoft.com/office/powerpoint/2010/main" val="9787458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2</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214566714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9C87E73-D969-92EE-1889-FC3908AC1AF4}"/>
              </a:ext>
            </a:extLst>
          </p:cNvPr>
          <p:cNvSpPr>
            <a:spLocks noChangeAspect="1"/>
          </p:cNvSpPr>
          <p:nvPr/>
        </p:nvSpPr>
        <p:spPr>
          <a:xfrm flipH="1">
            <a:off x="5755970" y="666346"/>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9827BC03-C6FE-3113-A094-7DD3ADE28523}"/>
              </a:ext>
            </a:extLst>
          </p:cNvPr>
          <p:cNvSpPr txBox="1"/>
          <p:nvPr/>
        </p:nvSpPr>
        <p:spPr>
          <a:xfrm>
            <a:off x="767744" y="1794767"/>
            <a:ext cx="10818987" cy="709361"/>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lang="en-GB" sz="6000" dirty="0">
                <a:solidFill>
                  <a:schemeClr val="bg1"/>
                </a:solidFill>
              </a:rPr>
              <a:t>Data Augmentation and Normalization</a:t>
            </a:r>
            <a:endParaRPr kumimoji="0" lang="en-US" sz="6000" b="0" i="0" u="none" strike="noStrike" kern="0" cap="none" spc="0" normalizeH="0" baseline="0" noProof="0" dirty="0">
              <a:ln>
                <a:noFill/>
              </a:ln>
              <a:solidFill>
                <a:schemeClr val="bg1"/>
              </a:solidFill>
              <a:effectLst/>
              <a:uLnTx/>
              <a:uFillTx/>
              <a:latin typeface="Darker Grotesque SemiBold"/>
            </a:endParaRPr>
          </a:p>
        </p:txBody>
      </p:sp>
      <p:sp>
        <p:nvSpPr>
          <p:cNvPr id="8" name="TextBox 7">
            <a:extLst>
              <a:ext uri="{FF2B5EF4-FFF2-40B4-BE49-F238E27FC236}">
                <a16:creationId xmlns:a16="http://schemas.microsoft.com/office/drawing/2014/main" id="{16F62A11-02D8-11BF-0A83-9941CE80803D}"/>
              </a:ext>
            </a:extLst>
          </p:cNvPr>
          <p:cNvSpPr txBox="1"/>
          <p:nvPr/>
        </p:nvSpPr>
        <p:spPr>
          <a:xfrm>
            <a:off x="2283306" y="2635704"/>
            <a:ext cx="7625387" cy="1323439"/>
          </a:xfrm>
          <a:prstGeom prst="rect">
            <a:avLst/>
          </a:prstGeom>
          <a:noFill/>
        </p:spPr>
        <p:txBody>
          <a:bodyPr wrap="square" rtlCol="0">
            <a:spAutoFit/>
          </a:bodyPr>
          <a:lstStyle>
            <a:defPPr>
              <a:defRPr lang="en-US"/>
            </a:defPPr>
            <a:lvl1pPr algn="ctr">
              <a:defRPr sz="1600" spc="110">
                <a:solidFill>
                  <a:schemeClr val="bg1"/>
                </a:solidFill>
                <a:latin typeface="Darker Grotesque" pitchFamily="2" charset="0"/>
              </a:defRPr>
            </a:lvl1pPr>
          </a:lstStyle>
          <a:p>
            <a:r>
              <a:rPr lang="en-US" b="1" dirty="0"/>
              <a:t>Data Augmentation</a:t>
            </a:r>
            <a:r>
              <a:rPr lang="en-US" dirty="0"/>
              <a:t>: Enhances model robustness by generating diverse training samples, reducing overfitting, and improving generalization to unseen data.</a:t>
            </a:r>
          </a:p>
          <a:p>
            <a:r>
              <a:rPr lang="en-US" b="1" dirty="0"/>
              <a:t>Rescaling</a:t>
            </a:r>
            <a:r>
              <a:rPr lang="en-US" dirty="0"/>
              <a:t>: Standardizes feature ranges, ensuring numerical stability, faster convergence, and better model performance by preventing features with larger scales from dominating the learning process.</a:t>
            </a:r>
            <a:r>
              <a:rPr lang="en-GB" dirty="0"/>
              <a:t>s for previewing layouts and visual mockups.</a:t>
            </a:r>
          </a:p>
        </p:txBody>
      </p:sp>
      <p:sp>
        <p:nvSpPr>
          <p:cNvPr id="9" name="TextBox 8">
            <a:extLst>
              <a:ext uri="{FF2B5EF4-FFF2-40B4-BE49-F238E27FC236}">
                <a16:creationId xmlns:a16="http://schemas.microsoft.com/office/drawing/2014/main" id="{39A49DA5-594C-D01C-5025-B7F8BCE1DDBC}"/>
              </a:ext>
            </a:extLst>
          </p:cNvPr>
          <p:cNvSpPr txBox="1"/>
          <p:nvPr/>
        </p:nvSpPr>
        <p:spPr>
          <a:xfrm>
            <a:off x="5948650" y="578247"/>
            <a:ext cx="457176"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2</a:t>
            </a:r>
            <a:endParaRPr lang="en-GB" sz="4800" spc="-300" dirty="0">
              <a:solidFill>
                <a:schemeClr val="bg1"/>
              </a:solidFill>
              <a:latin typeface="Darker Grotesque SemiBold" pitchFamily="2" charset="0"/>
            </a:endParaRPr>
          </a:p>
        </p:txBody>
      </p:sp>
      <p:pic>
        <p:nvPicPr>
          <p:cNvPr id="10" name="Picture 9">
            <a:extLst>
              <a:ext uri="{FF2B5EF4-FFF2-40B4-BE49-F238E27FC236}">
                <a16:creationId xmlns:a16="http://schemas.microsoft.com/office/drawing/2014/main" id="{F606ABA1-AC08-A9F5-262E-0A4391C35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6800" y="4090719"/>
            <a:ext cx="4433305" cy="2573973"/>
          </a:xfrm>
          <a:prstGeom prst="rect">
            <a:avLst/>
          </a:prstGeom>
          <a:effectLst>
            <a:softEdge rad="38100"/>
          </a:effectLst>
        </p:spPr>
      </p:pic>
    </p:spTree>
    <p:extLst>
      <p:ext uri="{BB962C8B-B14F-4D97-AF65-F5344CB8AC3E}">
        <p14:creationId xmlns:p14="http://schemas.microsoft.com/office/powerpoint/2010/main" val="33152581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3</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123602745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0C9D1EC1-5B85-23BA-6602-C1405B822628}"/>
              </a:ext>
            </a:extLst>
          </p:cNvPr>
          <p:cNvSpPr>
            <a:spLocks noChangeAspect="1"/>
          </p:cNvSpPr>
          <p:nvPr/>
        </p:nvSpPr>
        <p:spPr>
          <a:xfrm flipH="1">
            <a:off x="5662664" y="666346"/>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7F31EA89-521C-4268-0D7B-18300E441EBB}"/>
              </a:ext>
            </a:extLst>
          </p:cNvPr>
          <p:cNvSpPr txBox="1"/>
          <p:nvPr/>
        </p:nvSpPr>
        <p:spPr>
          <a:xfrm>
            <a:off x="2363201" y="1794767"/>
            <a:ext cx="7441461" cy="915059"/>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lang="en-GB" sz="8000" dirty="0">
                <a:solidFill>
                  <a:schemeClr val="bg1"/>
                </a:solidFill>
              </a:rPr>
              <a:t>Model Architecture</a:t>
            </a:r>
            <a:endParaRPr kumimoji="0" lang="en-US" sz="8000" b="0" i="0" u="none" strike="noStrike" kern="0" cap="none" spc="0" normalizeH="0" baseline="0" noProof="0" dirty="0">
              <a:ln>
                <a:noFill/>
              </a:ln>
              <a:solidFill>
                <a:schemeClr val="bg1"/>
              </a:solidFill>
              <a:effectLst/>
              <a:uLnTx/>
              <a:uFillTx/>
              <a:latin typeface="Darker Grotesque SemiBold"/>
            </a:endParaRPr>
          </a:p>
        </p:txBody>
      </p:sp>
      <p:sp>
        <p:nvSpPr>
          <p:cNvPr id="8" name="TextBox 7">
            <a:extLst>
              <a:ext uri="{FF2B5EF4-FFF2-40B4-BE49-F238E27FC236}">
                <a16:creationId xmlns:a16="http://schemas.microsoft.com/office/drawing/2014/main" id="{D86E4005-1661-DFCB-C3DA-73102DAE06DD}"/>
              </a:ext>
            </a:extLst>
          </p:cNvPr>
          <p:cNvSpPr txBox="1"/>
          <p:nvPr/>
        </p:nvSpPr>
        <p:spPr>
          <a:xfrm>
            <a:off x="2590800" y="2689373"/>
            <a:ext cx="7010400" cy="1384995"/>
          </a:xfrm>
          <a:prstGeom prst="rect">
            <a:avLst/>
          </a:prstGeom>
          <a:noFill/>
        </p:spPr>
        <p:txBody>
          <a:bodyPr wrap="square" rtlCol="0">
            <a:spAutoFit/>
          </a:bodyPr>
          <a:lstStyle>
            <a:defPPr>
              <a:defRPr lang="en-US"/>
            </a:defPPr>
            <a:lvl1pPr algn="ctr">
              <a:defRPr sz="1600" spc="110">
                <a:solidFill>
                  <a:schemeClr val="bg1"/>
                </a:solidFill>
                <a:latin typeface="Darker Grotesque" pitchFamily="2" charset="0"/>
              </a:defRPr>
            </a:lvl1pPr>
          </a:lstStyle>
          <a:p>
            <a:r>
              <a:rPr lang="en-US" sz="1400" dirty="0"/>
              <a:t>#The architecture of a CNN model is crucial for effectively capturing spatial hierarchies in image data, ensuring the model learns both low-level and high-level features.</a:t>
            </a:r>
          </a:p>
          <a:p>
            <a:r>
              <a:rPr lang="en-US" sz="1400" dirty="0"/>
              <a:t>#Conv2D layers extract spatial features through convolution operations, MaxPooling2D layers reduce spatial dimensions to mitigate overfitting and computational load, and Dense layers at the end integrate learned features for final classification tasks.</a:t>
            </a:r>
          </a:p>
          <a:p>
            <a:endParaRPr lang="en-GB" sz="1400" dirty="0"/>
          </a:p>
        </p:txBody>
      </p:sp>
      <p:sp>
        <p:nvSpPr>
          <p:cNvPr id="9" name="TextBox 8">
            <a:extLst>
              <a:ext uri="{FF2B5EF4-FFF2-40B4-BE49-F238E27FC236}">
                <a16:creationId xmlns:a16="http://schemas.microsoft.com/office/drawing/2014/main" id="{205F4EDC-4C3B-9402-9F84-5A0A17F08127}"/>
              </a:ext>
            </a:extLst>
          </p:cNvPr>
          <p:cNvSpPr txBox="1"/>
          <p:nvPr/>
        </p:nvSpPr>
        <p:spPr>
          <a:xfrm>
            <a:off x="5855344" y="578247"/>
            <a:ext cx="457176"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3</a:t>
            </a:r>
            <a:endParaRPr lang="en-GB" sz="4800" spc="-300" dirty="0">
              <a:solidFill>
                <a:schemeClr val="bg1"/>
              </a:solidFill>
              <a:latin typeface="Darker Grotesque SemiBold" pitchFamily="2" charset="0"/>
            </a:endParaRPr>
          </a:p>
        </p:txBody>
      </p:sp>
      <p:pic>
        <p:nvPicPr>
          <p:cNvPr id="10" name="Picture 9">
            <a:extLst>
              <a:ext uri="{FF2B5EF4-FFF2-40B4-BE49-F238E27FC236}">
                <a16:creationId xmlns:a16="http://schemas.microsoft.com/office/drawing/2014/main" id="{F177582D-10F7-F539-DF01-B9705553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130" y="4006215"/>
            <a:ext cx="4506428" cy="2487409"/>
          </a:xfrm>
          <a:prstGeom prst="rect">
            <a:avLst/>
          </a:prstGeom>
        </p:spPr>
      </p:pic>
    </p:spTree>
    <p:extLst>
      <p:ext uri="{BB962C8B-B14F-4D97-AF65-F5344CB8AC3E}">
        <p14:creationId xmlns:p14="http://schemas.microsoft.com/office/powerpoint/2010/main" val="12091736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4</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410233810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100A8858-B494-639C-3E10-62AC27D86A42}"/>
              </a:ext>
            </a:extLst>
          </p:cNvPr>
          <p:cNvSpPr>
            <a:spLocks noChangeAspect="1"/>
          </p:cNvSpPr>
          <p:nvPr/>
        </p:nvSpPr>
        <p:spPr>
          <a:xfrm flipH="1">
            <a:off x="5662664" y="666346"/>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4B75D4B2-DC02-BF6B-C4F1-F44C5897BB07}"/>
              </a:ext>
            </a:extLst>
          </p:cNvPr>
          <p:cNvSpPr txBox="1"/>
          <p:nvPr/>
        </p:nvSpPr>
        <p:spPr>
          <a:xfrm>
            <a:off x="1556898" y="1794767"/>
            <a:ext cx="9054082" cy="915059"/>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Training and Evaluation</a:t>
            </a:r>
          </a:p>
        </p:txBody>
      </p:sp>
      <p:sp>
        <p:nvSpPr>
          <p:cNvPr id="8" name="TextBox 7">
            <a:extLst>
              <a:ext uri="{FF2B5EF4-FFF2-40B4-BE49-F238E27FC236}">
                <a16:creationId xmlns:a16="http://schemas.microsoft.com/office/drawing/2014/main" id="{CED90240-D5A2-67D4-1EBA-81A60DFB77A4}"/>
              </a:ext>
            </a:extLst>
          </p:cNvPr>
          <p:cNvSpPr txBox="1"/>
          <p:nvPr/>
        </p:nvSpPr>
        <p:spPr>
          <a:xfrm>
            <a:off x="2175511" y="2709826"/>
            <a:ext cx="8277224" cy="1323439"/>
          </a:xfrm>
          <a:prstGeom prst="rect">
            <a:avLst/>
          </a:prstGeom>
          <a:noFill/>
        </p:spPr>
        <p:txBody>
          <a:bodyPr wrap="square" rtlCol="0">
            <a:spAutoFit/>
          </a:bodyPr>
          <a:lstStyle>
            <a:defPPr>
              <a:defRPr lang="en-US"/>
            </a:defPPr>
            <a:lvl1pPr algn="ctr">
              <a:defRPr sz="1600" spc="110">
                <a:solidFill>
                  <a:schemeClr val="bg1"/>
                </a:solidFill>
                <a:latin typeface="Darker Grotesque" pitchFamily="2" charset="0"/>
              </a:defRPr>
            </a:lvl1pPr>
          </a:lstStyle>
          <a:p>
            <a:r>
              <a:rPr lang="en-US" dirty="0"/>
              <a:t>#</a:t>
            </a:r>
            <a:r>
              <a:rPr lang="en-GB" dirty="0"/>
              <a:t>hyperparameter(IMAGE_SIZE, BATCH_SIZE,EPOCHS)</a:t>
            </a:r>
          </a:p>
          <a:p>
            <a:r>
              <a:rPr lang="en-US" dirty="0"/>
              <a:t>#The model was optimized utilizing the Adam optimizer, ensuring efficient convergence and robust performance. Comprehensive evaluations were conducted to validate the model's effectiveness and accuracy. These assessments confirmed the model's capability to meet the specified performance metrics.</a:t>
            </a:r>
            <a:endParaRPr lang="en-GB" dirty="0"/>
          </a:p>
        </p:txBody>
      </p:sp>
      <p:sp>
        <p:nvSpPr>
          <p:cNvPr id="9" name="TextBox 8">
            <a:extLst>
              <a:ext uri="{FF2B5EF4-FFF2-40B4-BE49-F238E27FC236}">
                <a16:creationId xmlns:a16="http://schemas.microsoft.com/office/drawing/2014/main" id="{08374AEA-9D98-BA5B-69B7-553E5E33E67F}"/>
              </a:ext>
            </a:extLst>
          </p:cNvPr>
          <p:cNvSpPr txBox="1"/>
          <p:nvPr/>
        </p:nvSpPr>
        <p:spPr>
          <a:xfrm>
            <a:off x="5853740" y="578247"/>
            <a:ext cx="460383"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4</a:t>
            </a:r>
            <a:endParaRPr lang="en-GB" sz="4800" spc="-300" dirty="0">
              <a:solidFill>
                <a:schemeClr val="bg1"/>
              </a:solidFill>
              <a:latin typeface="Darker Grotesque SemiBold" pitchFamily="2" charset="0"/>
            </a:endParaRPr>
          </a:p>
        </p:txBody>
      </p:sp>
      <p:pic>
        <p:nvPicPr>
          <p:cNvPr id="10" name="Picture 9">
            <a:extLst>
              <a:ext uri="{FF2B5EF4-FFF2-40B4-BE49-F238E27FC236}">
                <a16:creationId xmlns:a16="http://schemas.microsoft.com/office/drawing/2014/main" id="{B6359C69-92A9-AB21-0E66-7B062CF5B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336" y="4257675"/>
            <a:ext cx="2237738" cy="2089410"/>
          </a:xfrm>
          <a:prstGeom prst="rect">
            <a:avLst/>
          </a:prstGeom>
        </p:spPr>
      </p:pic>
      <p:pic>
        <p:nvPicPr>
          <p:cNvPr id="11" name="Picture 10">
            <a:extLst>
              <a:ext uri="{FF2B5EF4-FFF2-40B4-BE49-F238E27FC236}">
                <a16:creationId xmlns:a16="http://schemas.microsoft.com/office/drawing/2014/main" id="{31006469-35F0-4B92-9D1B-5B3F4D309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4107066"/>
            <a:ext cx="4056130" cy="2563987"/>
          </a:xfrm>
          <a:prstGeom prst="rect">
            <a:avLst/>
          </a:prstGeom>
        </p:spPr>
      </p:pic>
    </p:spTree>
    <p:extLst>
      <p:ext uri="{BB962C8B-B14F-4D97-AF65-F5344CB8AC3E}">
        <p14:creationId xmlns:p14="http://schemas.microsoft.com/office/powerpoint/2010/main" val="22362532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1</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15777127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9C7A185B-F03E-2E85-AC01-FC25AEA738BF}"/>
              </a:ext>
            </a:extLst>
          </p:cNvPr>
          <p:cNvSpPr>
            <a:spLocks noChangeAspect="1"/>
          </p:cNvSpPr>
          <p:nvPr/>
        </p:nvSpPr>
        <p:spPr>
          <a:xfrm flipH="1">
            <a:off x="5824022" y="718765"/>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6" name="TextBox 5">
            <a:extLst>
              <a:ext uri="{FF2B5EF4-FFF2-40B4-BE49-F238E27FC236}">
                <a16:creationId xmlns:a16="http://schemas.microsoft.com/office/drawing/2014/main" id="{02F4C267-B918-B508-1C43-F876CEED0A0A}"/>
              </a:ext>
            </a:extLst>
          </p:cNvPr>
          <p:cNvSpPr txBox="1"/>
          <p:nvPr/>
        </p:nvSpPr>
        <p:spPr>
          <a:xfrm>
            <a:off x="1680586" y="1847186"/>
            <a:ext cx="9129423" cy="585994"/>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4800" b="0" i="0" u="none" strike="noStrike" kern="0" cap="none" spc="0" normalizeH="0" baseline="0" noProof="0" dirty="0">
                <a:ln>
                  <a:noFill/>
                </a:ln>
                <a:solidFill>
                  <a:schemeClr val="bg1"/>
                </a:solidFill>
                <a:effectLst/>
                <a:uLnTx/>
                <a:uFillTx/>
                <a:latin typeface="Darker Grotesque SemiBold"/>
              </a:rPr>
              <a:t>S</a:t>
            </a:r>
            <a:r>
              <a:rPr kumimoji="0" lang="en-GB" sz="4800" b="0" i="0" u="none" strike="noStrike" kern="0" cap="none" spc="0" normalizeH="0" baseline="0" noProof="0" dirty="0" err="1">
                <a:ln>
                  <a:noFill/>
                </a:ln>
                <a:solidFill>
                  <a:schemeClr val="bg1"/>
                </a:solidFill>
                <a:effectLst/>
                <a:uLnTx/>
                <a:uFillTx/>
                <a:latin typeface="Darker Grotesque SemiBold"/>
              </a:rPr>
              <a:t>etting</a:t>
            </a:r>
            <a:r>
              <a:rPr kumimoji="0" lang="en-GB" sz="4800" b="0" i="0" u="none" strike="noStrike" kern="0" cap="none" spc="0" normalizeH="0" baseline="0" noProof="0" dirty="0">
                <a:ln>
                  <a:noFill/>
                </a:ln>
                <a:solidFill>
                  <a:schemeClr val="bg1"/>
                </a:solidFill>
                <a:effectLst/>
                <a:uLnTx/>
                <a:uFillTx/>
                <a:latin typeface="Darker Grotesque SemiBold"/>
              </a:rPr>
              <a:t> up </a:t>
            </a:r>
            <a:r>
              <a:rPr lang="en-GB" sz="4800" kern="0" dirty="0">
                <a:solidFill>
                  <a:schemeClr val="bg1"/>
                </a:solidFill>
                <a:latin typeface="Darker Grotesque SemiBold"/>
              </a:rPr>
              <a:t>F</a:t>
            </a:r>
            <a:r>
              <a:rPr kumimoji="0" lang="en-GB" sz="4800" b="0" i="0" u="none" strike="noStrike" kern="0" cap="none" spc="0" normalizeH="0" baseline="0" noProof="0" dirty="0" err="1">
                <a:ln>
                  <a:noFill/>
                </a:ln>
                <a:solidFill>
                  <a:schemeClr val="bg1"/>
                </a:solidFill>
                <a:effectLst/>
                <a:uLnTx/>
                <a:uFillTx/>
                <a:latin typeface="Darker Grotesque SemiBold"/>
              </a:rPr>
              <a:t>astApi</a:t>
            </a:r>
            <a:r>
              <a:rPr kumimoji="0" lang="en-GB" sz="4800" b="0" i="0" u="none" strike="noStrike" kern="0" cap="none" spc="0" normalizeH="0" baseline="0" noProof="0" dirty="0">
                <a:ln>
                  <a:noFill/>
                </a:ln>
                <a:solidFill>
                  <a:schemeClr val="bg1"/>
                </a:solidFill>
                <a:effectLst/>
                <a:uLnTx/>
                <a:uFillTx/>
                <a:latin typeface="Darker Grotesque SemiBold"/>
              </a:rPr>
              <a:t> / CORS middleware</a:t>
            </a:r>
            <a:endParaRPr kumimoji="0" lang="en-US" sz="4800" b="0" i="0" u="none" strike="noStrike" kern="0" cap="none" spc="0" normalizeH="0" baseline="0" noProof="0" dirty="0">
              <a:ln>
                <a:noFill/>
              </a:ln>
              <a:solidFill>
                <a:schemeClr val="bg1"/>
              </a:solidFill>
              <a:effectLst/>
              <a:uLnTx/>
              <a:uFillTx/>
              <a:latin typeface="Darker Grotesque SemiBold"/>
            </a:endParaRPr>
          </a:p>
        </p:txBody>
      </p:sp>
      <p:sp>
        <p:nvSpPr>
          <p:cNvPr id="8" name="TextBox 7">
            <a:extLst>
              <a:ext uri="{FF2B5EF4-FFF2-40B4-BE49-F238E27FC236}">
                <a16:creationId xmlns:a16="http://schemas.microsoft.com/office/drawing/2014/main" id="{E29920CC-3CCE-41D7-5ADF-87D803040074}"/>
              </a:ext>
            </a:extLst>
          </p:cNvPr>
          <p:cNvSpPr txBox="1"/>
          <p:nvPr/>
        </p:nvSpPr>
        <p:spPr>
          <a:xfrm>
            <a:off x="6063189" y="630666"/>
            <a:ext cx="364202"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1</a:t>
            </a:r>
            <a:endParaRPr lang="en-GB" sz="4800" spc="-300" dirty="0">
              <a:solidFill>
                <a:schemeClr val="bg1"/>
              </a:solidFill>
              <a:latin typeface="Darker Grotesque SemiBold" pitchFamily="2" charset="0"/>
            </a:endParaRPr>
          </a:p>
        </p:txBody>
      </p:sp>
      <p:sp>
        <p:nvSpPr>
          <p:cNvPr id="9" name="TextBox 8">
            <a:extLst>
              <a:ext uri="{FF2B5EF4-FFF2-40B4-BE49-F238E27FC236}">
                <a16:creationId xmlns:a16="http://schemas.microsoft.com/office/drawing/2014/main" id="{256424F5-93E2-1033-FB7C-215DC5D221A2}"/>
              </a:ext>
            </a:extLst>
          </p:cNvPr>
          <p:cNvSpPr txBox="1"/>
          <p:nvPr/>
        </p:nvSpPr>
        <p:spPr>
          <a:xfrm>
            <a:off x="3197289" y="3481012"/>
            <a:ext cx="6096000" cy="369332"/>
          </a:xfrm>
          <a:prstGeom prst="rect">
            <a:avLst/>
          </a:prstGeom>
          <a:noFill/>
        </p:spPr>
        <p:txBody>
          <a:bodyPr wrap="square">
            <a:spAutoFit/>
          </a:bodyPr>
          <a:lstStyle/>
          <a:p>
            <a:pPr algn="ctr"/>
            <a:r>
              <a:rPr lang="en-US" dirty="0">
                <a:solidFill>
                  <a:schemeClr val="bg1"/>
                </a:solidFill>
              </a:rPr>
              <a:t>.</a:t>
            </a:r>
            <a:endParaRPr lang="en-GB" dirty="0">
              <a:solidFill>
                <a:schemeClr val="bg1"/>
              </a:solidFill>
            </a:endParaRPr>
          </a:p>
        </p:txBody>
      </p:sp>
      <p:pic>
        <p:nvPicPr>
          <p:cNvPr id="10" name="Picture 9">
            <a:extLst>
              <a:ext uri="{FF2B5EF4-FFF2-40B4-BE49-F238E27FC236}">
                <a16:creationId xmlns:a16="http://schemas.microsoft.com/office/drawing/2014/main" id="{8F917034-9103-4FED-C4E4-1DF8E419AB2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78207" y="3773846"/>
            <a:ext cx="5926109" cy="2902950"/>
          </a:xfrm>
          <a:prstGeom prst="rect">
            <a:avLst/>
          </a:prstGeom>
          <a:effectLst>
            <a:softEdge rad="12700"/>
          </a:effectLst>
          <a:scene3d>
            <a:camera prst="orthographicFront"/>
            <a:lightRig rig="threePt" dir="t"/>
          </a:scene3d>
          <a:sp3d extrusionH="25400" prstMaterial="metal">
            <a:bevelB w="107950"/>
            <a:extrusionClr>
              <a:schemeClr val="tx1"/>
            </a:extrusionClr>
          </a:sp3d>
        </p:spPr>
      </p:pic>
      <p:sp>
        <p:nvSpPr>
          <p:cNvPr id="11" name="Rectangle 3">
            <a:extLst>
              <a:ext uri="{FF2B5EF4-FFF2-40B4-BE49-F238E27FC236}">
                <a16:creationId xmlns:a16="http://schemas.microsoft.com/office/drawing/2014/main" id="{2DA746AE-1E72-DD35-DB40-8E7CCCBCB17D}"/>
              </a:ext>
            </a:extLst>
          </p:cNvPr>
          <p:cNvSpPr>
            <a:spLocks noChangeArrowheads="1"/>
          </p:cNvSpPr>
          <p:nvPr/>
        </p:nvSpPr>
        <p:spPr bwMode="auto">
          <a:xfrm>
            <a:off x="1680586" y="2318683"/>
            <a:ext cx="773320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rPr>
              <a:t>Setting up </a:t>
            </a:r>
            <a:r>
              <a:rPr kumimoji="0" lang="en-US" altLang="en-US" sz="1600" b="0" i="0" u="none" strike="noStrike" cap="none" normalizeH="0" baseline="0" dirty="0" err="1">
                <a:ln>
                  <a:noFill/>
                </a:ln>
                <a:solidFill>
                  <a:schemeClr val="bg1"/>
                </a:solidFill>
                <a:effectLst/>
              </a:rPr>
              <a:t>FastAPI</a:t>
            </a:r>
            <a:r>
              <a:rPr kumimoji="0" lang="en-US" altLang="en-US" sz="1600" b="0" i="0" u="none" strike="noStrike" cap="none" normalizeH="0" baseline="0" dirty="0">
                <a:ln>
                  <a:noFill/>
                </a:ln>
                <a:solidFill>
                  <a:schemeClr val="bg1"/>
                </a:solidFill>
                <a:effectLst/>
              </a:rPr>
              <a:t> is crucial for creating high-performance APIs that can handle requests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rPr>
              <a:t>efficiently in deployment environments. Implementing CORS middleware ensues secure cross-origin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rPr>
              <a:t>resource sharing, allowing your API to interact seamlessly with clients from different origins.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rPr>
              <a:t>Together, they enable robust and secure API interactions,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rPr>
              <a:t>essential for the successful deployment of machine learning models and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37870133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val 29">
            <a:extLst>
              <a:ext uri="{FF2B5EF4-FFF2-40B4-BE49-F238E27FC236}">
                <a16:creationId xmlns:a16="http://schemas.microsoft.com/office/drawing/2014/main" id="{97046DB7-BA3F-1C13-D6A4-E80788A995D1}"/>
              </a:ext>
            </a:extLst>
          </p:cNvPr>
          <p:cNvSpPr/>
          <p:nvPr/>
        </p:nvSpPr>
        <p:spPr>
          <a:xfrm>
            <a:off x="4237604" y="1763226"/>
            <a:ext cx="3804269" cy="3566645"/>
          </a:xfrm>
          <a:prstGeom prst="ellipse">
            <a:avLst/>
          </a:prstGeom>
          <a:gradFill>
            <a:gsLst>
              <a:gs pos="100000">
                <a:srgbClr val="FD6364">
                  <a:alpha val="0"/>
                </a:srgbClr>
              </a:gs>
              <a:gs pos="17000">
                <a:srgbClr val="FD6364"/>
              </a:gs>
              <a:gs pos="35000">
                <a:srgbClr val="FD6364">
                  <a:alpha val="35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31" name="Rectangle: Rounded Corners 30">
            <a:extLst>
              <a:ext uri="{FF2B5EF4-FFF2-40B4-BE49-F238E27FC236}">
                <a16:creationId xmlns:a16="http://schemas.microsoft.com/office/drawing/2014/main" id="{1E07E42F-A52A-9010-00E6-19413A30F3A8}"/>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menu_text">
            <a:extLst>
              <a:ext uri="{FF2B5EF4-FFF2-40B4-BE49-F238E27FC236}">
                <a16:creationId xmlns:a16="http://schemas.microsoft.com/office/drawing/2014/main" id="{82EAE07A-6F51-B61B-9CF7-51DFCF1FDE92}"/>
              </a:ext>
            </a:extLst>
          </p:cNvPr>
          <p:cNvSpPr txBox="1"/>
          <p:nvPr/>
        </p:nvSpPr>
        <p:spPr>
          <a:xfrm>
            <a:off x="3717738" y="866372"/>
            <a:ext cx="893514" cy="243783"/>
          </a:xfrm>
          <a:prstGeom prst="rect">
            <a:avLst/>
          </a:prstGeom>
          <a:noFill/>
        </p:spPr>
        <p:txBody>
          <a:bodyPr wrap="none" rtlCol="0">
            <a:spAutoFit/>
          </a:bodyPr>
          <a:lstStyle/>
          <a:p>
            <a:pPr algn="ctr"/>
            <a:r>
              <a:rPr lang="en-US" sz="1000" spc="110" dirty="0">
                <a:solidFill>
                  <a:schemeClr val="bg1"/>
                </a:solidFill>
                <a:latin typeface="Darker Grotesque" pitchFamily="2" charset="0"/>
              </a:rPr>
              <a:t>STATEMENT</a:t>
            </a:r>
            <a:endParaRPr lang="en-GB" sz="1000" spc="110" dirty="0">
              <a:solidFill>
                <a:schemeClr val="bg1"/>
              </a:solidFill>
              <a:latin typeface="Darker Grotesque" pitchFamily="2" charset="0"/>
            </a:endParaRPr>
          </a:p>
        </p:txBody>
      </p:sp>
      <p:sp>
        <p:nvSpPr>
          <p:cNvPr id="33" name="Graphic 4">
            <a:hlinkClick r:id="rId2" action="ppaction://hlinksldjump"/>
            <a:extLst>
              <a:ext uri="{FF2B5EF4-FFF2-40B4-BE49-F238E27FC236}">
                <a16:creationId xmlns:a16="http://schemas.microsoft.com/office/drawing/2014/main" id="{9E564E74-C482-4516-27AE-89A64E66B515}"/>
              </a:ext>
            </a:extLst>
          </p:cNvPr>
          <p:cNvSpPr/>
          <p:nvPr/>
        </p:nvSpPr>
        <p:spPr>
          <a:xfrm>
            <a:off x="4059720" y="510436"/>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solidFill>
          <a:ln w="1191" cap="flat">
            <a:noFill/>
            <a:prstDash val="solid"/>
            <a:miter/>
          </a:ln>
        </p:spPr>
        <p:txBody>
          <a:bodyPr rtlCol="0" anchor="ctr"/>
          <a:lstStyle/>
          <a:p>
            <a:endParaRPr lang="en-GB"/>
          </a:p>
        </p:txBody>
      </p:sp>
      <p:sp>
        <p:nvSpPr>
          <p:cNvPr id="34" name="Graphic 6">
            <a:hlinkClick r:id="rId3" action="ppaction://hlinksldjump"/>
            <a:extLst>
              <a:ext uri="{FF2B5EF4-FFF2-40B4-BE49-F238E27FC236}">
                <a16:creationId xmlns:a16="http://schemas.microsoft.com/office/drawing/2014/main" id="{A608B955-EDD2-7F7B-23E0-6D8D4C0A5DAE}"/>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35" name="Graphic 10">
            <a:hlinkClick r:id="rId4" action="ppaction://hlinksldjump"/>
            <a:extLst>
              <a:ext uri="{FF2B5EF4-FFF2-40B4-BE49-F238E27FC236}">
                <a16:creationId xmlns:a16="http://schemas.microsoft.com/office/drawing/2014/main" id="{8F9F1AF8-70D3-4997-C10A-41230B48930D}"/>
              </a:ext>
            </a:extLst>
          </p:cNvPr>
          <p:cNvSpPr/>
          <p:nvPr/>
        </p:nvSpPr>
        <p:spPr>
          <a:xfrm>
            <a:off x="6331901" y="701732"/>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36" name="Graphic 12">
            <a:hlinkClick r:id="rId5" action="ppaction://hlinksldjump"/>
            <a:extLst>
              <a:ext uri="{FF2B5EF4-FFF2-40B4-BE49-F238E27FC236}">
                <a16:creationId xmlns:a16="http://schemas.microsoft.com/office/drawing/2014/main" id="{DCD1EE45-F0BC-603B-C511-1CEB05AC9B72}"/>
              </a:ext>
            </a:extLst>
          </p:cNvPr>
          <p:cNvSpPr/>
          <p:nvPr/>
        </p:nvSpPr>
        <p:spPr>
          <a:xfrm>
            <a:off x="4797978" y="692257"/>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37" name="Graphic 14">
            <a:hlinkClick r:id="rId6" action="ppaction://hlinksldjump"/>
            <a:extLst>
              <a:ext uri="{FF2B5EF4-FFF2-40B4-BE49-F238E27FC236}">
                <a16:creationId xmlns:a16="http://schemas.microsoft.com/office/drawing/2014/main" id="{7D578D0D-4C9F-1EEA-B304-431168A10402}"/>
              </a:ext>
            </a:extLst>
          </p:cNvPr>
          <p:cNvSpPr/>
          <p:nvPr/>
        </p:nvSpPr>
        <p:spPr>
          <a:xfrm>
            <a:off x="7089223" y="682870"/>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alpha val="25000"/>
            </a:schemeClr>
          </a:solidFill>
          <a:ln w="1191" cap="flat">
            <a:noFill/>
            <a:prstDash val="solid"/>
            <a:miter/>
          </a:ln>
        </p:spPr>
        <p:txBody>
          <a:bodyPr rtlCol="0" anchor="ctr"/>
          <a:lstStyle/>
          <a:p>
            <a:endParaRPr lang="en-GB"/>
          </a:p>
        </p:txBody>
      </p:sp>
      <p:sp>
        <p:nvSpPr>
          <p:cNvPr id="38" name="Graphic 23">
            <a:hlinkClick r:id="rId7" action="ppaction://hlinksldjump"/>
            <a:extLst>
              <a:ext uri="{FF2B5EF4-FFF2-40B4-BE49-F238E27FC236}">
                <a16:creationId xmlns:a16="http://schemas.microsoft.com/office/drawing/2014/main" id="{A9166AC8-EC25-1E44-B7C0-F78E26B3F9DF}"/>
              </a:ext>
            </a:extLst>
          </p:cNvPr>
          <p:cNvSpPr/>
          <p:nvPr/>
        </p:nvSpPr>
        <p:spPr>
          <a:xfrm>
            <a:off x="7865579" y="701731"/>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alpha val="25000"/>
            </a:schemeClr>
          </a:solidFill>
          <a:ln w="1191" cap="flat">
            <a:noFill/>
            <a:prstDash val="solid"/>
            <a:miter/>
          </a:ln>
        </p:spPr>
        <p:txBody>
          <a:bodyPr rtlCol="0" anchor="ctr"/>
          <a:lstStyle/>
          <a:p>
            <a:endParaRPr lang="en-GB"/>
          </a:p>
        </p:txBody>
      </p:sp>
      <p:sp>
        <p:nvSpPr>
          <p:cNvPr id="39" name="TextBox 38">
            <a:extLst>
              <a:ext uri="{FF2B5EF4-FFF2-40B4-BE49-F238E27FC236}">
                <a16:creationId xmlns:a16="http://schemas.microsoft.com/office/drawing/2014/main" id="{A622719B-B075-C6A5-DB14-E2C2942A80DF}"/>
              </a:ext>
            </a:extLst>
          </p:cNvPr>
          <p:cNvSpPr txBox="1"/>
          <p:nvPr/>
        </p:nvSpPr>
        <p:spPr>
          <a:xfrm>
            <a:off x="2519090" y="2273224"/>
            <a:ext cx="7201613" cy="2123658"/>
          </a:xfrm>
          <a:prstGeom prst="rect">
            <a:avLst/>
          </a:prstGeom>
          <a:noFill/>
        </p:spPr>
        <p:txBody>
          <a:bodyPr wrap="square" rtlCol="0">
            <a:spAutoFit/>
          </a:bodyPr>
          <a:lstStyle/>
          <a:p>
            <a:r>
              <a:rPr lang="en-US" sz="2400" i="1" dirty="0">
                <a:solidFill>
                  <a:schemeClr val="bg1"/>
                </a:solidFill>
              </a:rPr>
              <a:t>Automated Defective Piece Identification System</a:t>
            </a:r>
          </a:p>
          <a:p>
            <a:r>
              <a:rPr lang="en-US" i="1" dirty="0">
                <a:solidFill>
                  <a:schemeClr val="bg1"/>
                </a:solidFill>
              </a:rPr>
              <a:t>Develop an advanced automated system for the identification and flagging of defective materials through sophisticated image analysis techniques. Establish stringent quality criteria and precise values to ensure accurate defect detection. Seamlessly integrate this solution with Web system to enable real-time alerts and notifications to relevant stakeholders, enhancing operational efficiency and quality control in the manufacturing process.</a:t>
            </a:r>
          </a:p>
        </p:txBody>
      </p:sp>
      <p:grpSp>
        <p:nvGrpSpPr>
          <p:cNvPr id="40" name="Group 39">
            <a:extLst>
              <a:ext uri="{FF2B5EF4-FFF2-40B4-BE49-F238E27FC236}">
                <a16:creationId xmlns:a16="http://schemas.microsoft.com/office/drawing/2014/main" id="{98D8479C-5E02-82A8-B018-EE900ED53445}"/>
              </a:ext>
            </a:extLst>
          </p:cNvPr>
          <p:cNvGrpSpPr/>
          <p:nvPr/>
        </p:nvGrpSpPr>
        <p:grpSpPr>
          <a:xfrm>
            <a:off x="2567984" y="5035506"/>
            <a:ext cx="2624418" cy="682220"/>
            <a:chOff x="661888" y="3503215"/>
            <a:chExt cx="2624418" cy="682220"/>
          </a:xfrm>
        </p:grpSpPr>
        <p:pic>
          <p:nvPicPr>
            <p:cNvPr id="41" name="Picture 40">
              <a:extLst>
                <a:ext uri="{FF2B5EF4-FFF2-40B4-BE49-F238E27FC236}">
                  <a16:creationId xmlns:a16="http://schemas.microsoft.com/office/drawing/2014/main" id="{D1C8E4CD-6FF2-A66E-D898-53A08AC70760}"/>
                </a:ext>
              </a:extLst>
            </p:cNvPr>
            <p:cNvPicPr>
              <a:picLocks noChangeAspect="1"/>
            </p:cNvPicPr>
            <p:nvPr/>
          </p:nvPicPr>
          <p:blipFill>
            <a:blip r:embed="rId8">
              <a:extLst>
                <a:ext uri="{BEBA8EAE-BF5A-486C-A8C5-ECC9F3942E4B}">
                  <a14:imgProps xmlns:a14="http://schemas.microsoft.com/office/drawing/2010/main">
                    <a14:imgLayer r:embed="rId9">
                      <a14:imgEffect>
                        <a14:brightnessContrast bright="14000" contrast="35000"/>
                      </a14:imgEffect>
                    </a14:imgLayer>
                  </a14:imgProps>
                </a:ext>
                <a:ext uri="{28A0092B-C50C-407E-A947-70E740481C1C}">
                  <a14:useLocalDpi xmlns:a14="http://schemas.microsoft.com/office/drawing/2010/main" val="0"/>
                </a:ext>
              </a:extLst>
            </a:blip>
            <a:srcRect/>
            <a:stretch/>
          </p:blipFill>
          <p:spPr>
            <a:xfrm>
              <a:off x="661888" y="3503215"/>
              <a:ext cx="682220" cy="682220"/>
            </a:xfrm>
            <a:prstGeom prst="ellipse">
              <a:avLst/>
            </a:prstGeom>
          </p:spPr>
        </p:pic>
        <p:sp>
          <p:nvSpPr>
            <p:cNvPr id="42" name="TextBox 41">
              <a:extLst>
                <a:ext uri="{FF2B5EF4-FFF2-40B4-BE49-F238E27FC236}">
                  <a16:creationId xmlns:a16="http://schemas.microsoft.com/office/drawing/2014/main" id="{5AE80E9E-AB3B-6E80-DB8C-513986916E4C}"/>
                </a:ext>
              </a:extLst>
            </p:cNvPr>
            <p:cNvSpPr txBox="1"/>
            <p:nvPr/>
          </p:nvSpPr>
          <p:spPr>
            <a:xfrm>
              <a:off x="1344108" y="3644270"/>
              <a:ext cx="1942198" cy="400110"/>
            </a:xfrm>
            <a:prstGeom prst="rect">
              <a:avLst/>
            </a:prstGeom>
            <a:noFill/>
          </p:spPr>
          <p:txBody>
            <a:bodyPr wrap="none" rtlCol="0">
              <a:spAutoFit/>
            </a:bodyPr>
            <a:lstStyle>
              <a:defPPr>
                <a:defRPr lang="en-US"/>
              </a:defPPr>
              <a:lvl1pPr algn="ctr">
                <a:defRPr sz="1000" spc="110">
                  <a:solidFill>
                    <a:schemeClr val="bg1"/>
                  </a:solidFill>
                  <a:latin typeface="Darker Grotesque" pitchFamily="2" charset="0"/>
                </a:defRPr>
              </a:lvl1pPr>
            </a:lstStyle>
            <a:p>
              <a:pPr algn="l"/>
              <a:r>
                <a:rPr lang="en-GB" dirty="0"/>
                <a:t>Convolutional Neural Network</a:t>
              </a:r>
            </a:p>
            <a:p>
              <a:pPr algn="l"/>
              <a:r>
                <a:rPr lang="en-GB" dirty="0"/>
                <a:t>Machine learning model</a:t>
              </a:r>
              <a:endParaRPr lang="en-US" dirty="0"/>
            </a:p>
          </p:txBody>
        </p:sp>
      </p:grpSp>
      <p:sp>
        <p:nvSpPr>
          <p:cNvPr id="43" name="Footer Placeholder 1">
            <a:extLst>
              <a:ext uri="{FF2B5EF4-FFF2-40B4-BE49-F238E27FC236}">
                <a16:creationId xmlns:a16="http://schemas.microsoft.com/office/drawing/2014/main" id="{5B1629AF-BFD7-7810-B97F-0791B52F2065}"/>
              </a:ext>
            </a:extLst>
          </p:cNvPr>
          <p:cNvSpPr>
            <a:spLocks noGrp="1"/>
          </p:cNvSpPr>
          <p:nvPr>
            <p:ph type="ftr" sz="quarter" idx="11"/>
          </p:nvPr>
        </p:nvSpPr>
        <p:spPr/>
        <p:txBody>
          <a:bodyPr/>
          <a:lstStyle/>
          <a:p>
            <a:r>
              <a:rPr lang="en-US" dirty="0"/>
              <a:t>Presented by </a:t>
            </a:r>
            <a:r>
              <a:rPr lang="en-US" dirty="0" err="1"/>
              <a:t>Srivineesh</a:t>
            </a:r>
            <a:r>
              <a:rPr lang="en-US" dirty="0"/>
              <a:t> </a:t>
            </a:r>
            <a:r>
              <a:rPr lang="en-US" dirty="0" err="1"/>
              <a:t>Meruga</a:t>
            </a:r>
            <a:endParaRPr lang="en-GB" dirty="0"/>
          </a:p>
        </p:txBody>
      </p:sp>
      <p:grpSp>
        <p:nvGrpSpPr>
          <p:cNvPr id="44" name="Group 43">
            <a:extLst>
              <a:ext uri="{FF2B5EF4-FFF2-40B4-BE49-F238E27FC236}">
                <a16:creationId xmlns:a16="http://schemas.microsoft.com/office/drawing/2014/main" id="{BFD14D01-4F8E-2EBB-706D-7D7830D142D5}"/>
              </a:ext>
            </a:extLst>
          </p:cNvPr>
          <p:cNvGrpSpPr/>
          <p:nvPr/>
        </p:nvGrpSpPr>
        <p:grpSpPr>
          <a:xfrm>
            <a:off x="5375635" y="5035506"/>
            <a:ext cx="1444134" cy="682220"/>
            <a:chOff x="661888" y="3503215"/>
            <a:chExt cx="1444134" cy="682220"/>
          </a:xfrm>
        </p:grpSpPr>
        <p:pic>
          <p:nvPicPr>
            <p:cNvPr id="45" name="Picture 44">
              <a:extLst>
                <a:ext uri="{FF2B5EF4-FFF2-40B4-BE49-F238E27FC236}">
                  <a16:creationId xmlns:a16="http://schemas.microsoft.com/office/drawing/2014/main" id="{11A9EAA5-7B18-3A31-280F-B38545FAC981}"/>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661888" y="3503215"/>
              <a:ext cx="682220" cy="682220"/>
            </a:xfrm>
            <a:prstGeom prst="ellipse">
              <a:avLst/>
            </a:prstGeom>
          </p:spPr>
        </p:pic>
        <p:sp>
          <p:nvSpPr>
            <p:cNvPr id="46" name="TextBox 45">
              <a:extLst>
                <a:ext uri="{FF2B5EF4-FFF2-40B4-BE49-F238E27FC236}">
                  <a16:creationId xmlns:a16="http://schemas.microsoft.com/office/drawing/2014/main" id="{4CEDD0EB-5BAA-7C07-E7EE-5CAEFB099923}"/>
                </a:ext>
              </a:extLst>
            </p:cNvPr>
            <p:cNvSpPr txBox="1"/>
            <p:nvPr/>
          </p:nvSpPr>
          <p:spPr>
            <a:xfrm>
              <a:off x="1406150" y="3644270"/>
              <a:ext cx="699872" cy="400110"/>
            </a:xfrm>
            <a:prstGeom prst="rect">
              <a:avLst/>
            </a:prstGeom>
            <a:noFill/>
          </p:spPr>
          <p:txBody>
            <a:bodyPr wrap="none" rtlCol="0">
              <a:spAutoFit/>
            </a:bodyPr>
            <a:lstStyle>
              <a:defPPr>
                <a:defRPr lang="en-US"/>
              </a:defPPr>
              <a:lvl1pPr algn="ctr">
                <a:defRPr sz="1000" spc="110">
                  <a:solidFill>
                    <a:schemeClr val="bg1"/>
                  </a:solidFill>
                  <a:latin typeface="Darker Grotesque" pitchFamily="2" charset="0"/>
                </a:defRPr>
              </a:lvl1pPr>
            </a:lstStyle>
            <a:p>
              <a:pPr algn="l"/>
              <a:r>
                <a:rPr lang="en-US" dirty="0"/>
                <a:t>Fast API</a:t>
              </a:r>
            </a:p>
            <a:p>
              <a:pPr algn="l"/>
              <a:r>
                <a:rPr lang="en-GB" dirty="0"/>
                <a:t>Backend</a:t>
              </a:r>
              <a:endParaRPr lang="en-US" dirty="0"/>
            </a:p>
          </p:txBody>
        </p:sp>
      </p:grpSp>
      <p:grpSp>
        <p:nvGrpSpPr>
          <p:cNvPr id="47" name="Group 46">
            <a:extLst>
              <a:ext uri="{FF2B5EF4-FFF2-40B4-BE49-F238E27FC236}">
                <a16:creationId xmlns:a16="http://schemas.microsoft.com/office/drawing/2014/main" id="{B2E8D072-65C6-7156-3DD1-094E3F92895D}"/>
              </a:ext>
            </a:extLst>
          </p:cNvPr>
          <p:cNvGrpSpPr/>
          <p:nvPr/>
        </p:nvGrpSpPr>
        <p:grpSpPr>
          <a:xfrm>
            <a:off x="7004519" y="4989679"/>
            <a:ext cx="1373922" cy="682220"/>
            <a:chOff x="661888" y="3503215"/>
            <a:chExt cx="1373922" cy="682220"/>
          </a:xfrm>
        </p:grpSpPr>
        <p:pic>
          <p:nvPicPr>
            <p:cNvPr id="48" name="Picture 47">
              <a:extLst>
                <a:ext uri="{FF2B5EF4-FFF2-40B4-BE49-F238E27FC236}">
                  <a16:creationId xmlns:a16="http://schemas.microsoft.com/office/drawing/2014/main" id="{CF43D76D-5053-7149-8188-ABA605F46D1D}"/>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661888" y="3503215"/>
              <a:ext cx="682220" cy="682220"/>
            </a:xfrm>
            <a:prstGeom prst="ellipse">
              <a:avLst/>
            </a:prstGeom>
          </p:spPr>
        </p:pic>
        <p:sp>
          <p:nvSpPr>
            <p:cNvPr id="49" name="TextBox 48">
              <a:extLst>
                <a:ext uri="{FF2B5EF4-FFF2-40B4-BE49-F238E27FC236}">
                  <a16:creationId xmlns:a16="http://schemas.microsoft.com/office/drawing/2014/main" id="{96D08569-4A62-A99E-786C-ED46DAE28513}"/>
                </a:ext>
              </a:extLst>
            </p:cNvPr>
            <p:cNvSpPr txBox="1"/>
            <p:nvPr/>
          </p:nvSpPr>
          <p:spPr>
            <a:xfrm>
              <a:off x="1406150" y="3644270"/>
              <a:ext cx="629660" cy="400110"/>
            </a:xfrm>
            <a:prstGeom prst="rect">
              <a:avLst/>
            </a:prstGeom>
            <a:noFill/>
          </p:spPr>
          <p:txBody>
            <a:bodyPr wrap="none" rtlCol="0">
              <a:spAutoFit/>
            </a:bodyPr>
            <a:lstStyle>
              <a:defPPr>
                <a:defRPr lang="en-US"/>
              </a:defPPr>
              <a:lvl1pPr algn="ctr">
                <a:defRPr sz="1000" spc="110">
                  <a:solidFill>
                    <a:schemeClr val="bg1"/>
                  </a:solidFill>
                  <a:latin typeface="Darker Grotesque" pitchFamily="2" charset="0"/>
                </a:defRPr>
              </a:lvl1pPr>
            </a:lstStyle>
            <a:p>
              <a:pPr algn="l"/>
              <a:r>
                <a:rPr lang="en-US" dirty="0"/>
                <a:t>Node.js</a:t>
              </a:r>
              <a:endParaRPr lang="en-GB" dirty="0"/>
            </a:p>
            <a:p>
              <a:pPr algn="l"/>
              <a:r>
                <a:rPr lang="en-GB" dirty="0"/>
                <a:t>Web</a:t>
              </a:r>
              <a:endParaRPr lang="en-US" dirty="0"/>
            </a:p>
          </p:txBody>
        </p:sp>
      </p:grpSp>
    </p:spTree>
    <p:extLst>
      <p:ext uri="{BB962C8B-B14F-4D97-AF65-F5344CB8AC3E}">
        <p14:creationId xmlns:p14="http://schemas.microsoft.com/office/powerpoint/2010/main" val="7663813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up)">
                                      <p:cBhvr>
                                        <p:cTn id="7" dur="800"/>
                                        <p:tgtEl>
                                          <p:spTgt spid="39"/>
                                        </p:tgtEl>
                                      </p:cBhvr>
                                    </p:animEffect>
                                  </p:childTnLst>
                                </p:cTn>
                              </p:par>
                              <p:par>
                                <p:cTn id="8" presetID="42" presetClass="path" presetSubtype="0" decel="100000" fill="hold" grpId="1" nodeType="withEffect">
                                  <p:stCondLst>
                                    <p:cond delay="0"/>
                                  </p:stCondLst>
                                  <p:childTnLst>
                                    <p:animMotion origin="layout" path="M -3.125E-6 -2.59259E-6 L -3.125E-6 0.11389 " pathEditMode="relative" rAng="0" ptsTypes="AA">
                                      <p:cBhvr>
                                        <p:cTn id="9" dur="1250" spd="-100000" fill="hold"/>
                                        <p:tgtEl>
                                          <p:spTgt spid="39"/>
                                        </p:tgtEl>
                                        <p:attrNameLst>
                                          <p:attrName>ppt_x</p:attrName>
                                          <p:attrName>ppt_y</p:attrName>
                                        </p:attrNameLst>
                                      </p:cBhvr>
                                      <p:rCtr x="0" y="5694"/>
                                    </p:animMotion>
                                  </p:childTnLst>
                                </p:cTn>
                              </p:par>
                              <p:par>
                                <p:cTn id="10" presetID="22" presetClass="entr" presetSubtype="1" fill="hold"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wipe(up)">
                                      <p:cBhvr>
                                        <p:cTn id="12" dur="800"/>
                                        <p:tgtEl>
                                          <p:spTgt spid="40"/>
                                        </p:tgtEl>
                                      </p:cBhvr>
                                    </p:animEffect>
                                  </p:childTnLst>
                                </p:cTn>
                              </p:par>
                              <p:par>
                                <p:cTn id="13" presetID="42" presetClass="path" presetSubtype="0" decel="100000" fill="hold" nodeType="withEffect">
                                  <p:stCondLst>
                                    <p:cond delay="0"/>
                                  </p:stCondLst>
                                  <p:childTnLst>
                                    <p:animMotion origin="layout" path="M 8.33333E-7 2.22222E-6 L 8.33333E-7 0.11389 " pathEditMode="relative" rAng="0" ptsTypes="AA">
                                      <p:cBhvr>
                                        <p:cTn id="14" dur="1250" spd="-100000" fill="hold"/>
                                        <p:tgtEl>
                                          <p:spTgt spid="40"/>
                                        </p:tgtEl>
                                        <p:attrNameLst>
                                          <p:attrName>ppt_x</p:attrName>
                                          <p:attrName>ppt_y</p:attrName>
                                        </p:attrNameLst>
                                      </p:cBhvr>
                                      <p:rCtr x="0" y="5694"/>
                                    </p:animMotion>
                                  </p:childTnLst>
                                </p:cTn>
                              </p:par>
                              <p:par>
                                <p:cTn id="15" presetID="22" presetClass="entr" presetSubtype="1"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ipe(up)">
                                      <p:cBhvr>
                                        <p:cTn id="17" dur="800"/>
                                        <p:tgtEl>
                                          <p:spTgt spid="44"/>
                                        </p:tgtEl>
                                      </p:cBhvr>
                                    </p:animEffect>
                                  </p:childTnLst>
                                </p:cTn>
                              </p:par>
                              <p:par>
                                <p:cTn id="18" presetID="42" presetClass="path" presetSubtype="0" decel="100000" fill="hold" nodeType="withEffect">
                                  <p:stCondLst>
                                    <p:cond delay="0"/>
                                  </p:stCondLst>
                                  <p:childTnLst>
                                    <p:animMotion origin="layout" path="M -2.08333E-7 2.22222E-6 L -2.08333E-7 0.11389 " pathEditMode="relative" rAng="0" ptsTypes="AA">
                                      <p:cBhvr>
                                        <p:cTn id="19" dur="1250" spd="-100000" fill="hold"/>
                                        <p:tgtEl>
                                          <p:spTgt spid="44"/>
                                        </p:tgtEl>
                                        <p:attrNameLst>
                                          <p:attrName>ppt_x</p:attrName>
                                          <p:attrName>ppt_y</p:attrName>
                                        </p:attrNameLst>
                                      </p:cBhvr>
                                      <p:rCtr x="0" y="5694"/>
                                    </p:animMotion>
                                  </p:childTnLst>
                                </p:cTn>
                              </p:par>
                              <p:par>
                                <p:cTn id="20" presetID="22" presetClass="entr" presetSubtype="1"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wipe(up)">
                                      <p:cBhvr>
                                        <p:cTn id="22" dur="800"/>
                                        <p:tgtEl>
                                          <p:spTgt spid="47"/>
                                        </p:tgtEl>
                                      </p:cBhvr>
                                    </p:animEffect>
                                  </p:childTnLst>
                                </p:cTn>
                              </p:par>
                              <p:par>
                                <p:cTn id="23" presetID="42" presetClass="path" presetSubtype="0" decel="100000" fill="hold" nodeType="withEffect">
                                  <p:stCondLst>
                                    <p:cond delay="0"/>
                                  </p:stCondLst>
                                  <p:childTnLst>
                                    <p:animMotion origin="layout" path="M 6.25E-7 -4.81481E-6 L 6.25E-7 0.11389 " pathEditMode="relative" rAng="0" ptsTypes="AA">
                                      <p:cBhvr>
                                        <p:cTn id="24" dur="1250" spd="-100000" fill="hold"/>
                                        <p:tgtEl>
                                          <p:spTgt spid="47"/>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2</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42947594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0DB18BF-5C39-21F9-1EA3-8F3A01ADB648}"/>
              </a:ext>
            </a:extLst>
          </p:cNvPr>
          <p:cNvSpPr>
            <a:spLocks noChangeAspect="1"/>
          </p:cNvSpPr>
          <p:nvPr/>
        </p:nvSpPr>
        <p:spPr>
          <a:xfrm flipH="1">
            <a:off x="5755970" y="696326"/>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p>
        </p:txBody>
      </p:sp>
      <p:sp>
        <p:nvSpPr>
          <p:cNvPr id="7" name="TextBox 6">
            <a:extLst>
              <a:ext uri="{FF2B5EF4-FFF2-40B4-BE49-F238E27FC236}">
                <a16:creationId xmlns:a16="http://schemas.microsoft.com/office/drawing/2014/main" id="{8AC5BFFD-17AE-BEC3-DEBF-EA343C109836}"/>
              </a:ext>
            </a:extLst>
          </p:cNvPr>
          <p:cNvSpPr txBox="1"/>
          <p:nvPr/>
        </p:nvSpPr>
        <p:spPr>
          <a:xfrm>
            <a:off x="2189435" y="696326"/>
            <a:ext cx="8581195" cy="2585323"/>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5400" b="0" i="0" u="none" strike="noStrike" cap="none" normalizeH="0" baseline="0" dirty="0">
                <a:ln>
                  <a:noFill/>
                </a:ln>
                <a:solidFill>
                  <a:schemeClr val="bg1"/>
                </a:solidFill>
                <a:effectLst/>
              </a:rPr>
              <a:t>Loading the trained </a:t>
            </a:r>
            <a:r>
              <a:rPr kumimoji="0" lang="en-US" altLang="en-US" sz="5400" b="0" i="0" u="none" strike="noStrike" cap="none" normalizeH="0" baseline="0" dirty="0" err="1">
                <a:ln>
                  <a:noFill/>
                </a:ln>
                <a:solidFill>
                  <a:schemeClr val="bg1"/>
                </a:solidFill>
                <a:effectLst/>
              </a:rPr>
              <a:t>Keras</a:t>
            </a:r>
            <a:r>
              <a:rPr kumimoji="0" lang="en-US" altLang="en-US" sz="5400" b="0" i="0" u="none" strike="noStrike" cap="none" normalizeH="0" baseline="0" dirty="0">
                <a:ln>
                  <a:noFill/>
                </a:ln>
                <a:solidFill>
                  <a:schemeClr val="bg1"/>
                </a:solidFill>
                <a:effectLst/>
              </a:rPr>
              <a:t> model.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5400" b="0" i="0" u="none" strike="noStrike" cap="none" normalizeH="0" baseline="0" dirty="0">
              <a:ln>
                <a:noFill/>
              </a:ln>
              <a:solidFill>
                <a:schemeClr val="bg1"/>
              </a:solidFill>
              <a:effectLst/>
            </a:endParaRPr>
          </a:p>
        </p:txBody>
      </p:sp>
      <p:sp>
        <p:nvSpPr>
          <p:cNvPr id="8" name="TextBox 7">
            <a:extLst>
              <a:ext uri="{FF2B5EF4-FFF2-40B4-BE49-F238E27FC236}">
                <a16:creationId xmlns:a16="http://schemas.microsoft.com/office/drawing/2014/main" id="{1B09F557-22A6-1346-B657-D3A89A3B3CE5}"/>
              </a:ext>
            </a:extLst>
          </p:cNvPr>
          <p:cNvSpPr txBox="1"/>
          <p:nvPr/>
        </p:nvSpPr>
        <p:spPr>
          <a:xfrm>
            <a:off x="5948650" y="608227"/>
            <a:ext cx="457176" cy="830997"/>
          </a:xfrm>
          <a:prstGeom prst="rect">
            <a:avLst/>
          </a:prstGeom>
          <a:noFill/>
        </p:spPr>
        <p:txBody>
          <a:bodyPr wrap="none" rtlCol="0">
            <a:spAutoFit/>
          </a:bodyPr>
          <a:lstStyle/>
          <a:p>
            <a:pPr algn="ctr"/>
            <a:r>
              <a:rPr lang="en-US" sz="4800" spc="-300" dirty="0">
                <a:solidFill>
                  <a:schemeClr val="bg1"/>
                </a:solidFill>
              </a:rPr>
              <a:t>2</a:t>
            </a:r>
            <a:endParaRPr lang="en-GB" sz="4800" spc="-300" dirty="0">
              <a:solidFill>
                <a:schemeClr val="bg1"/>
              </a:solidFill>
            </a:endParaRPr>
          </a:p>
        </p:txBody>
      </p:sp>
      <p:pic>
        <p:nvPicPr>
          <p:cNvPr id="9" name="Picture 8">
            <a:extLst>
              <a:ext uri="{FF2B5EF4-FFF2-40B4-BE49-F238E27FC236}">
                <a16:creationId xmlns:a16="http://schemas.microsoft.com/office/drawing/2014/main" id="{F752F533-5B35-99E7-48C7-994EE70028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99261" y="4251664"/>
            <a:ext cx="7813130" cy="1322917"/>
          </a:xfrm>
          <a:prstGeom prst="rect">
            <a:avLst/>
          </a:prstGeom>
          <a:effectLst>
            <a:softEdge rad="38100"/>
          </a:effectLst>
        </p:spPr>
      </p:pic>
      <p:sp>
        <p:nvSpPr>
          <p:cNvPr id="10" name="Rectangle 2">
            <a:extLst>
              <a:ext uri="{FF2B5EF4-FFF2-40B4-BE49-F238E27FC236}">
                <a16:creationId xmlns:a16="http://schemas.microsoft.com/office/drawing/2014/main" id="{621A2CC2-E052-2962-AB82-E228D3B84382}"/>
              </a:ext>
            </a:extLst>
          </p:cNvPr>
          <p:cNvSpPr>
            <a:spLocks noChangeArrowheads="1"/>
          </p:cNvSpPr>
          <p:nvPr/>
        </p:nvSpPr>
        <p:spPr bwMode="auto">
          <a:xfrm>
            <a:off x="2320921" y="2559094"/>
            <a:ext cx="921117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rPr>
              <a:t>Loading the trained </a:t>
            </a:r>
            <a:r>
              <a:rPr kumimoji="0" lang="en-US" altLang="en-US" sz="1600" b="0" i="0" u="none" strike="noStrike" cap="none" normalizeH="0" baseline="0" dirty="0" err="1">
                <a:ln>
                  <a:noFill/>
                </a:ln>
                <a:solidFill>
                  <a:schemeClr val="bg1"/>
                </a:solidFill>
                <a:effectLst/>
              </a:rPr>
              <a:t>Keras</a:t>
            </a:r>
            <a:r>
              <a:rPr kumimoji="0" lang="en-US" altLang="en-US" sz="1600" b="0" i="0" u="none" strike="noStrike" cap="none" normalizeH="0" baseline="0" dirty="0">
                <a:ln>
                  <a:noFill/>
                </a:ln>
                <a:solidFill>
                  <a:schemeClr val="bg1"/>
                </a:solidFill>
                <a:effectLst/>
              </a:rPr>
              <a:t> model involves initializing the model architecture and weights,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rPr>
              <a:t>ensuring it is prepared for deployment.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rPr>
              <a:t>This process includes specifying the model file path and utilizing </a:t>
            </a:r>
            <a:r>
              <a:rPr kumimoji="0" lang="en-US" altLang="en-US" sz="1600" b="0" i="0" u="none" strike="noStrike" cap="none" normalizeH="0" baseline="0" dirty="0" err="1">
                <a:ln>
                  <a:noFill/>
                </a:ln>
                <a:solidFill>
                  <a:schemeClr val="bg1"/>
                </a:solidFill>
                <a:effectLst/>
              </a:rPr>
              <a:t>Keras</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rPr>
              <a:t>load_model</a:t>
            </a:r>
            <a:r>
              <a:rPr kumimoji="0" lang="en-US" altLang="en-US" sz="1600" b="0" i="0" u="none" strike="noStrike" cap="none" normalizeH="0" baseline="0" dirty="0">
                <a:ln>
                  <a:noFill/>
                </a:ln>
                <a:solidFill>
                  <a:schemeClr val="bg1"/>
                </a:solidFill>
                <a:effectLst/>
              </a:rPr>
              <a:t> function for seamless integration.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solidFill>
                <a:effectLst/>
              </a:rPr>
              <a:t>Properly loading the model is crucial for maintaining performance consistency and reliability in production environments. </a:t>
            </a:r>
          </a:p>
        </p:txBody>
      </p:sp>
    </p:spTree>
    <p:extLst>
      <p:ext uri="{BB962C8B-B14F-4D97-AF65-F5344CB8AC3E}">
        <p14:creationId xmlns:p14="http://schemas.microsoft.com/office/powerpoint/2010/main" val="367982042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3</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69740043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035A9E83-DF2F-D52A-1755-929DD515958E}"/>
              </a:ext>
            </a:extLst>
          </p:cNvPr>
          <p:cNvSpPr>
            <a:spLocks noChangeAspect="1"/>
          </p:cNvSpPr>
          <p:nvPr/>
        </p:nvSpPr>
        <p:spPr>
          <a:xfrm flipH="1">
            <a:off x="5662664" y="697102"/>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8E2456F5-3A29-F9DB-D302-FDFBB5FC426B}"/>
              </a:ext>
            </a:extLst>
          </p:cNvPr>
          <p:cNvSpPr txBox="1"/>
          <p:nvPr/>
        </p:nvSpPr>
        <p:spPr>
          <a:xfrm>
            <a:off x="2330343" y="1825523"/>
            <a:ext cx="7507184" cy="915059"/>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8000" b="0" i="0" u="none" strike="noStrike" kern="0" cap="none" spc="0" normalizeH="0" baseline="0" noProof="0" dirty="0">
                <a:ln>
                  <a:noFill/>
                </a:ln>
                <a:solidFill>
                  <a:schemeClr val="bg1"/>
                </a:solidFill>
                <a:effectLst/>
                <a:uLnTx/>
                <a:uFillTx/>
                <a:latin typeface="Darker Grotesque SemiBold"/>
              </a:rPr>
              <a:t>Server </a:t>
            </a:r>
            <a:r>
              <a:rPr kumimoji="0" lang="en-US" sz="8000" b="0" i="0" u="none" strike="noStrike" kern="0" cap="none" spc="0" normalizeH="0" baseline="0" noProof="0" dirty="0" err="1">
                <a:ln>
                  <a:noFill/>
                </a:ln>
                <a:solidFill>
                  <a:schemeClr val="bg1"/>
                </a:solidFill>
                <a:effectLst/>
                <a:uLnTx/>
                <a:uFillTx/>
                <a:latin typeface="Darker Grotesque SemiBold"/>
              </a:rPr>
              <a:t>depolyment</a:t>
            </a:r>
            <a:endParaRPr kumimoji="0" lang="en-US" sz="8000" b="0" i="0" u="none" strike="noStrike" kern="0" cap="none" spc="0" normalizeH="0" baseline="0" noProof="0" dirty="0">
              <a:ln>
                <a:noFill/>
              </a:ln>
              <a:solidFill>
                <a:schemeClr val="bg1"/>
              </a:solidFill>
              <a:effectLst/>
              <a:uLnTx/>
              <a:uFillTx/>
              <a:latin typeface="Darker Grotesque SemiBold"/>
            </a:endParaRPr>
          </a:p>
        </p:txBody>
      </p:sp>
      <p:sp>
        <p:nvSpPr>
          <p:cNvPr id="8" name="TextBox 7">
            <a:extLst>
              <a:ext uri="{FF2B5EF4-FFF2-40B4-BE49-F238E27FC236}">
                <a16:creationId xmlns:a16="http://schemas.microsoft.com/office/drawing/2014/main" id="{260D88F7-EAEE-1FD3-27F5-9507AE943593}"/>
              </a:ext>
            </a:extLst>
          </p:cNvPr>
          <p:cNvSpPr txBox="1"/>
          <p:nvPr/>
        </p:nvSpPr>
        <p:spPr>
          <a:xfrm>
            <a:off x="5855344" y="609003"/>
            <a:ext cx="457176"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3</a:t>
            </a:r>
            <a:endParaRPr lang="en-GB" sz="4800" spc="-300" dirty="0">
              <a:solidFill>
                <a:schemeClr val="bg1"/>
              </a:solidFill>
              <a:latin typeface="Darker Grotesque SemiBold" pitchFamily="2" charset="0"/>
            </a:endParaRPr>
          </a:p>
        </p:txBody>
      </p:sp>
      <p:pic>
        <p:nvPicPr>
          <p:cNvPr id="9" name="Picture 8">
            <a:extLst>
              <a:ext uri="{FF2B5EF4-FFF2-40B4-BE49-F238E27FC236}">
                <a16:creationId xmlns:a16="http://schemas.microsoft.com/office/drawing/2014/main" id="{1B791881-046E-DBD8-355A-D4A381C7552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73402" y="3756519"/>
            <a:ext cx="4056866" cy="2767862"/>
          </a:xfrm>
          <a:prstGeom prst="rect">
            <a:avLst/>
          </a:prstGeom>
        </p:spPr>
      </p:pic>
      <p:sp>
        <p:nvSpPr>
          <p:cNvPr id="10" name="Rectangle 9">
            <a:extLst>
              <a:ext uri="{FF2B5EF4-FFF2-40B4-BE49-F238E27FC236}">
                <a16:creationId xmlns:a16="http://schemas.microsoft.com/office/drawing/2014/main" id="{873D2BFA-D1AC-AA24-F08C-7E8AE7F6B40B}"/>
              </a:ext>
            </a:extLst>
          </p:cNvPr>
          <p:cNvSpPr>
            <a:spLocks noChangeArrowheads="1"/>
          </p:cNvSpPr>
          <p:nvPr/>
        </p:nvSpPr>
        <p:spPr bwMode="auto">
          <a:xfrm>
            <a:off x="2719379" y="2599442"/>
            <a:ext cx="903324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Darker Grotesque" pitchFamily="2" charset="0"/>
              </a:rPr>
              <a:t>#defines a </a:t>
            </a:r>
            <a:r>
              <a:rPr kumimoji="0" lang="en-US" altLang="en-US" sz="1400" b="0" i="0" u="none" strike="noStrike" cap="none" normalizeH="0" baseline="0" dirty="0" err="1">
                <a:ln>
                  <a:noFill/>
                </a:ln>
                <a:solidFill>
                  <a:schemeClr val="bg1"/>
                </a:solidFill>
                <a:effectLst/>
                <a:latin typeface="Darker Grotesque" pitchFamily="2" charset="0"/>
              </a:rPr>
              <a:t>FastAPI</a:t>
            </a:r>
            <a:r>
              <a:rPr kumimoji="0" lang="en-US" altLang="en-US" sz="1400" b="0" i="0" u="none" strike="noStrike" cap="none" normalizeH="0" baseline="0" dirty="0">
                <a:ln>
                  <a:noFill/>
                </a:ln>
                <a:solidFill>
                  <a:schemeClr val="bg1"/>
                </a:solidFill>
                <a:effectLst/>
                <a:latin typeface="Darker Grotesque" pitchFamily="2" charset="0"/>
              </a:rPr>
              <a:t> application for predicting image classes using a pre-trained </a:t>
            </a:r>
            <a:r>
              <a:rPr kumimoji="0" lang="en-US" altLang="en-US" sz="1400" b="0" i="0" u="none" strike="noStrike" cap="none" normalizeH="0" baseline="0" dirty="0" err="1">
                <a:ln>
                  <a:noFill/>
                </a:ln>
                <a:solidFill>
                  <a:schemeClr val="bg1"/>
                </a:solidFill>
                <a:effectLst/>
                <a:latin typeface="Darker Grotesque" pitchFamily="2" charset="0"/>
              </a:rPr>
              <a:t>Keras</a:t>
            </a:r>
            <a:r>
              <a:rPr kumimoji="0" lang="en-US" altLang="en-US" sz="1400" b="0" i="0" u="none" strike="noStrike" cap="none" normalizeH="0" baseline="0" dirty="0">
                <a:ln>
                  <a:noFill/>
                </a:ln>
                <a:solidFill>
                  <a:schemeClr val="bg1"/>
                </a:solidFill>
                <a:effectLst/>
                <a:latin typeface="Darker Grotesque" pitchFamily="2" charset="0"/>
              </a:rPr>
              <a:t> model.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Darker Grotesque" pitchFamily="2" charset="0"/>
              </a:rPr>
              <a:t>#It includes an endpoint /predict that accepts image uploads, reads the image file, and converts it into a </a:t>
            </a:r>
            <a:r>
              <a:rPr kumimoji="0" lang="en-US" altLang="en-US" sz="1400" b="0" i="0" u="none" strike="noStrike" cap="none" normalizeH="0" baseline="0" dirty="0" err="1">
                <a:ln>
                  <a:noFill/>
                </a:ln>
                <a:solidFill>
                  <a:schemeClr val="bg1"/>
                </a:solidFill>
                <a:effectLst/>
                <a:latin typeface="Darker Grotesque" pitchFamily="2" charset="0"/>
              </a:rPr>
              <a:t>numpy</a:t>
            </a:r>
            <a:r>
              <a:rPr kumimoji="0" lang="en-US" altLang="en-US" sz="1400" b="0" i="0" u="none" strike="noStrike" cap="none" normalizeH="0" baseline="0" dirty="0">
                <a:ln>
                  <a:noFill/>
                </a:ln>
                <a:solidFill>
                  <a:schemeClr val="bg1"/>
                </a:solidFill>
                <a:effectLst/>
                <a:latin typeface="Darker Grotesque" pitchFamily="2" charset="0"/>
              </a:rPr>
              <a:t> array.</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Darker Grotesque" pitchFamily="2" charset="0"/>
              </a:rPr>
              <a:t> #The image is then preprocessed into a batch format and fed into the model for prediction.</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Darker Grotesque" pitchFamily="2" charset="0"/>
              </a:rPr>
              <a:t> #The model's output is used to determine the predicted class and its associated confidence level, which are returned in the response.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Darker Grotesque" pitchFamily="2" charset="0"/>
              </a:rPr>
              <a:t>#The application is run on localhost at port 8080 using </a:t>
            </a:r>
            <a:r>
              <a:rPr kumimoji="0" lang="en-US" altLang="en-US" sz="1400" b="0" i="0" u="none" strike="noStrike" cap="none" normalizeH="0" baseline="0" dirty="0" err="1">
                <a:ln>
                  <a:noFill/>
                </a:ln>
                <a:solidFill>
                  <a:schemeClr val="bg1"/>
                </a:solidFill>
                <a:effectLst/>
                <a:latin typeface="Darker Grotesque" pitchFamily="2" charset="0"/>
              </a:rPr>
              <a:t>Uvicorn</a:t>
            </a:r>
            <a:r>
              <a:rPr kumimoji="0" lang="en-US" altLang="en-US" sz="1400" b="0" i="0" u="none" strike="noStrike" cap="none" normalizeH="0" baseline="0" dirty="0">
                <a:ln>
                  <a:noFill/>
                </a:ln>
                <a:solidFill>
                  <a:schemeClr val="bg1"/>
                </a:solidFill>
                <a:effectLst/>
                <a:latin typeface="Darker Grotesque" pitchFamily="2" charset="0"/>
              </a:rPr>
              <a:t> as the ASGI server. </a:t>
            </a:r>
          </a:p>
        </p:txBody>
      </p:sp>
    </p:spTree>
    <p:extLst>
      <p:ext uri="{BB962C8B-B14F-4D97-AF65-F5344CB8AC3E}">
        <p14:creationId xmlns:p14="http://schemas.microsoft.com/office/powerpoint/2010/main" val="22729746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4</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136564994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45D98D60-F419-B77C-532C-DC5D632E8F5C}"/>
              </a:ext>
            </a:extLst>
          </p:cNvPr>
          <p:cNvSpPr>
            <a:spLocks noChangeAspect="1"/>
          </p:cNvSpPr>
          <p:nvPr/>
        </p:nvSpPr>
        <p:spPr>
          <a:xfrm flipH="1">
            <a:off x="5662664" y="666346"/>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78264EFE-2236-1D9F-A960-25556E1BB434}"/>
              </a:ext>
            </a:extLst>
          </p:cNvPr>
          <p:cNvSpPr txBox="1"/>
          <p:nvPr/>
        </p:nvSpPr>
        <p:spPr>
          <a:xfrm>
            <a:off x="4131325" y="1794767"/>
            <a:ext cx="3905236" cy="915059"/>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lang="en-US" sz="8000" kern="0" dirty="0">
                <a:solidFill>
                  <a:schemeClr val="bg1"/>
                </a:solidFill>
                <a:latin typeface="Darker Grotesque SemiBold"/>
              </a:rPr>
              <a:t>RESULTS</a:t>
            </a:r>
            <a:endParaRPr kumimoji="0" lang="en-US" sz="8000" b="0" i="0" u="none" strike="noStrike" kern="0" cap="none" spc="0" normalizeH="0" baseline="0" noProof="0" dirty="0">
              <a:ln>
                <a:noFill/>
              </a:ln>
              <a:solidFill>
                <a:schemeClr val="bg1"/>
              </a:solidFill>
              <a:effectLst/>
              <a:uLnTx/>
              <a:uFillTx/>
              <a:latin typeface="Darker Grotesque SemiBold"/>
            </a:endParaRPr>
          </a:p>
        </p:txBody>
      </p:sp>
      <p:sp>
        <p:nvSpPr>
          <p:cNvPr id="8" name="TextBox 7">
            <a:extLst>
              <a:ext uri="{FF2B5EF4-FFF2-40B4-BE49-F238E27FC236}">
                <a16:creationId xmlns:a16="http://schemas.microsoft.com/office/drawing/2014/main" id="{7FE3BF0B-E687-1D00-E10B-0E7C92F0A58D}"/>
              </a:ext>
            </a:extLst>
          </p:cNvPr>
          <p:cNvSpPr txBox="1"/>
          <p:nvPr/>
        </p:nvSpPr>
        <p:spPr>
          <a:xfrm>
            <a:off x="2175511" y="2709826"/>
            <a:ext cx="8277224" cy="338554"/>
          </a:xfrm>
          <a:prstGeom prst="rect">
            <a:avLst/>
          </a:prstGeom>
          <a:noFill/>
        </p:spPr>
        <p:txBody>
          <a:bodyPr wrap="square" rtlCol="0">
            <a:spAutoFit/>
          </a:bodyPr>
          <a:lstStyle>
            <a:defPPr>
              <a:defRPr lang="en-US"/>
            </a:defPPr>
            <a:lvl1pPr algn="ctr">
              <a:defRPr sz="1600" spc="110">
                <a:solidFill>
                  <a:schemeClr val="bg1"/>
                </a:solidFill>
                <a:latin typeface="Darker Grotesque" pitchFamily="2" charset="0"/>
              </a:defRPr>
            </a:lvl1pPr>
          </a:lstStyle>
          <a:p>
            <a:r>
              <a:rPr lang="en-US" dirty="0"/>
              <a:t>Using postman we could easy send requests to the server and verify the model accuracy</a:t>
            </a:r>
            <a:endParaRPr lang="en-GB" dirty="0"/>
          </a:p>
        </p:txBody>
      </p:sp>
      <p:sp>
        <p:nvSpPr>
          <p:cNvPr id="9" name="TextBox 8">
            <a:extLst>
              <a:ext uri="{FF2B5EF4-FFF2-40B4-BE49-F238E27FC236}">
                <a16:creationId xmlns:a16="http://schemas.microsoft.com/office/drawing/2014/main" id="{61E995C1-0664-4DE3-2BBF-056CC104BD8F}"/>
              </a:ext>
            </a:extLst>
          </p:cNvPr>
          <p:cNvSpPr txBox="1"/>
          <p:nvPr/>
        </p:nvSpPr>
        <p:spPr>
          <a:xfrm>
            <a:off x="5853740" y="578247"/>
            <a:ext cx="460383"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4</a:t>
            </a:r>
            <a:endParaRPr lang="en-GB" sz="4800" spc="-300" dirty="0">
              <a:solidFill>
                <a:schemeClr val="bg1"/>
              </a:solidFill>
              <a:latin typeface="Darker Grotesque SemiBold" pitchFamily="2" charset="0"/>
            </a:endParaRPr>
          </a:p>
        </p:txBody>
      </p:sp>
      <p:pic>
        <p:nvPicPr>
          <p:cNvPr id="10" name="Picture 9">
            <a:extLst>
              <a:ext uri="{FF2B5EF4-FFF2-40B4-BE49-F238E27FC236}">
                <a16:creationId xmlns:a16="http://schemas.microsoft.com/office/drawing/2014/main" id="{ED6FB2C7-1F0B-596C-AB68-945DB7E4ED4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444646" y="3122810"/>
            <a:ext cx="3409094" cy="3548243"/>
          </a:xfrm>
          <a:prstGeom prst="rect">
            <a:avLst/>
          </a:prstGeom>
        </p:spPr>
      </p:pic>
      <p:pic>
        <p:nvPicPr>
          <p:cNvPr id="11" name="Picture 10">
            <a:extLst>
              <a:ext uri="{FF2B5EF4-FFF2-40B4-BE49-F238E27FC236}">
                <a16:creationId xmlns:a16="http://schemas.microsoft.com/office/drawing/2014/main" id="{979956B7-292E-D90B-96E9-5D2F93B0F68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94415" y="3122810"/>
            <a:ext cx="3409094" cy="3548243"/>
          </a:xfrm>
          <a:prstGeom prst="rect">
            <a:avLst/>
          </a:prstGeom>
        </p:spPr>
      </p:pic>
    </p:spTree>
    <p:extLst>
      <p:ext uri="{BB962C8B-B14F-4D97-AF65-F5344CB8AC3E}">
        <p14:creationId xmlns:p14="http://schemas.microsoft.com/office/powerpoint/2010/main" val="23327928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1</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149756950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3FB72DE-E7AD-F97E-1D65-7168D996D90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0898" y="1934791"/>
            <a:ext cx="8481270" cy="4770715"/>
          </a:xfrm>
          <a:prstGeom prst="rect">
            <a:avLst/>
          </a:prstGeom>
          <a:effectLst>
            <a:softEdge rad="12700"/>
          </a:effectLst>
          <a:scene3d>
            <a:camera prst="orthographicFront"/>
            <a:lightRig rig="threePt" dir="t"/>
          </a:scene3d>
          <a:sp3d extrusionH="25400" prstMaterial="metal">
            <a:bevelB w="107950"/>
            <a:extrusionClr>
              <a:schemeClr val="tx1"/>
            </a:extrusionClr>
          </a:sp3d>
        </p:spPr>
      </p:pic>
      <p:grpSp>
        <p:nvGrpSpPr>
          <p:cNvPr id="2" name="Group 1">
            <a:extLst>
              <a:ext uri="{FF2B5EF4-FFF2-40B4-BE49-F238E27FC236}">
                <a16:creationId xmlns:a16="http://schemas.microsoft.com/office/drawing/2014/main" id="{2C6AEBAB-C79E-F985-9407-8C28CD046BBF}"/>
              </a:ext>
            </a:extLst>
          </p:cNvPr>
          <p:cNvGrpSpPr/>
          <p:nvPr/>
        </p:nvGrpSpPr>
        <p:grpSpPr>
          <a:xfrm>
            <a:off x="3528748" y="152494"/>
            <a:ext cx="8564048" cy="5568038"/>
            <a:chOff x="5407666" y="337052"/>
            <a:chExt cx="8070044" cy="5258885"/>
          </a:xfrm>
        </p:grpSpPr>
        <p:sp>
          <p:nvSpPr>
            <p:cNvPr id="13" name="Hexagon 12">
              <a:extLst>
                <a:ext uri="{FF2B5EF4-FFF2-40B4-BE49-F238E27FC236}">
                  <a16:creationId xmlns:a16="http://schemas.microsoft.com/office/drawing/2014/main" id="{418C69E3-D79B-A798-55B1-0230669663A2}"/>
                </a:ext>
              </a:extLst>
            </p:cNvPr>
            <p:cNvSpPr>
              <a:spLocks noChangeAspect="1"/>
            </p:cNvSpPr>
            <p:nvPr/>
          </p:nvSpPr>
          <p:spPr>
            <a:xfrm flipH="1">
              <a:off x="7870935" y="425151"/>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14" name="TextBox 13">
              <a:extLst>
                <a:ext uri="{FF2B5EF4-FFF2-40B4-BE49-F238E27FC236}">
                  <a16:creationId xmlns:a16="http://schemas.microsoft.com/office/drawing/2014/main" id="{3444FAC6-6B52-1BC5-E15D-75BEFA3ED722}"/>
                </a:ext>
              </a:extLst>
            </p:cNvPr>
            <p:cNvSpPr txBox="1"/>
            <p:nvPr/>
          </p:nvSpPr>
          <p:spPr>
            <a:xfrm>
              <a:off x="5407666" y="1327809"/>
              <a:ext cx="5793208" cy="728295"/>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lang="en-GB" sz="6600" dirty="0">
                  <a:solidFill>
                    <a:schemeClr val="bg1"/>
                  </a:solidFill>
                </a:rPr>
                <a:t>Building an website</a:t>
              </a:r>
              <a:endParaRPr kumimoji="0" lang="en-US" sz="6600" b="0" i="0" u="none" strike="noStrike" kern="0" cap="none" spc="0" normalizeH="0" baseline="0" noProof="0" dirty="0">
                <a:ln>
                  <a:noFill/>
                </a:ln>
                <a:solidFill>
                  <a:schemeClr val="bg1"/>
                </a:solidFill>
                <a:effectLst/>
                <a:uLnTx/>
                <a:uFillTx/>
                <a:latin typeface="Darker Grotesque SemiBold"/>
              </a:endParaRPr>
            </a:p>
          </p:txBody>
        </p:sp>
        <p:sp>
          <p:nvSpPr>
            <p:cNvPr id="15" name="TextBox 14">
              <a:extLst>
                <a:ext uri="{FF2B5EF4-FFF2-40B4-BE49-F238E27FC236}">
                  <a16:creationId xmlns:a16="http://schemas.microsoft.com/office/drawing/2014/main" id="{4AFA6966-A247-AC5F-01A5-DBC72CE5A9D5}"/>
                </a:ext>
              </a:extLst>
            </p:cNvPr>
            <p:cNvSpPr txBox="1"/>
            <p:nvPr/>
          </p:nvSpPr>
          <p:spPr>
            <a:xfrm>
              <a:off x="10207280" y="2718126"/>
              <a:ext cx="3270430" cy="2877811"/>
            </a:xfrm>
            <a:prstGeom prst="rect">
              <a:avLst/>
            </a:prstGeom>
            <a:noFill/>
          </p:spPr>
          <p:txBody>
            <a:bodyPr wrap="square" rtlCol="0">
              <a:spAutoFit/>
            </a:bodyPr>
            <a:lstStyle>
              <a:defPPr>
                <a:defRPr lang="en-US"/>
              </a:defPPr>
              <a:lvl1pPr>
                <a:defRPr sz="1600" spc="110">
                  <a:solidFill>
                    <a:schemeClr val="bg1">
                      <a:alpha val="50000"/>
                    </a:schemeClr>
                  </a:solidFill>
                  <a:latin typeface="Darker Grotesque" pitchFamily="2" charset="0"/>
                </a:defRPr>
              </a:lvl1pPr>
            </a:lstStyle>
            <a:p>
              <a:pPr algn="ctr"/>
              <a:r>
                <a:rPr lang="en-US" dirty="0">
                  <a:solidFill>
                    <a:schemeClr val="bg1"/>
                  </a:solidFill>
                </a:rPr>
                <a:t>To implement a Node.js framework for a local webpage, we developed a drag-and-drop interface for image uploads. Users can easily drop images onto the webpage, which then sends the images to our </a:t>
              </a:r>
              <a:r>
                <a:rPr lang="en-US" dirty="0" err="1">
                  <a:solidFill>
                    <a:schemeClr val="bg1"/>
                  </a:solidFill>
                </a:rPr>
                <a:t>FastAPI</a:t>
              </a:r>
              <a:r>
                <a:rPr lang="en-US" dirty="0">
                  <a:solidFill>
                    <a:schemeClr val="bg1"/>
                  </a:solidFill>
                </a:rPr>
                <a:t> server for prediction. This setup leverages the node.js library for the backend and integrates with </a:t>
              </a:r>
              <a:r>
                <a:rPr lang="en-US" dirty="0" err="1">
                  <a:solidFill>
                    <a:schemeClr val="bg1"/>
                  </a:solidFill>
                </a:rPr>
                <a:t>FastAPI</a:t>
              </a:r>
              <a:r>
                <a:rPr lang="en-US" dirty="0">
                  <a:solidFill>
                    <a:schemeClr val="bg1"/>
                  </a:solidFill>
                </a:rPr>
                <a:t> to handle model inference. The result is a seamless user experience for image-based predictions.</a:t>
              </a:r>
              <a:endParaRPr lang="en-GB" dirty="0">
                <a:solidFill>
                  <a:schemeClr val="bg1"/>
                </a:solidFill>
                <a:latin typeface="+mn-lt"/>
              </a:endParaRPr>
            </a:p>
          </p:txBody>
        </p:sp>
        <p:sp>
          <p:nvSpPr>
            <p:cNvPr id="16" name="TextBox 15">
              <a:extLst>
                <a:ext uri="{FF2B5EF4-FFF2-40B4-BE49-F238E27FC236}">
                  <a16:creationId xmlns:a16="http://schemas.microsoft.com/office/drawing/2014/main" id="{8188C7C0-6C75-71EE-66AF-81603D99BAA3}"/>
                </a:ext>
              </a:extLst>
            </p:cNvPr>
            <p:cNvSpPr txBox="1"/>
            <p:nvPr/>
          </p:nvSpPr>
          <p:spPr>
            <a:xfrm>
              <a:off x="8110102" y="337052"/>
              <a:ext cx="364202"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1</a:t>
              </a:r>
              <a:endParaRPr lang="en-GB" sz="4800" spc="-300" dirty="0">
                <a:solidFill>
                  <a:schemeClr val="bg1"/>
                </a:solidFill>
                <a:latin typeface="Darker Grotesque SemiBold" pitchFamily="2" charset="0"/>
              </a:endParaRPr>
            </a:p>
          </p:txBody>
        </p:sp>
      </p:grpSp>
    </p:spTree>
    <p:extLst>
      <p:ext uri="{BB962C8B-B14F-4D97-AF65-F5344CB8AC3E}">
        <p14:creationId xmlns:p14="http://schemas.microsoft.com/office/powerpoint/2010/main" val="316407616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2</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110929584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9C87E73-D969-92EE-1889-FC3908AC1AF4}"/>
              </a:ext>
            </a:extLst>
          </p:cNvPr>
          <p:cNvSpPr>
            <a:spLocks noChangeAspect="1"/>
          </p:cNvSpPr>
          <p:nvPr/>
        </p:nvSpPr>
        <p:spPr>
          <a:xfrm flipH="1">
            <a:off x="5739192" y="294005"/>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9827BC03-C6FE-3113-A094-7DD3ADE28523}"/>
              </a:ext>
            </a:extLst>
          </p:cNvPr>
          <p:cNvSpPr txBox="1"/>
          <p:nvPr/>
        </p:nvSpPr>
        <p:spPr>
          <a:xfrm>
            <a:off x="5013351" y="1422426"/>
            <a:ext cx="2294218" cy="709361"/>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6000" b="0" i="0" u="none" strike="noStrike" kern="0" cap="none" spc="0" normalizeH="0" baseline="0" noProof="0" dirty="0">
                <a:ln>
                  <a:noFill/>
                </a:ln>
                <a:solidFill>
                  <a:schemeClr val="bg1"/>
                </a:solidFill>
                <a:effectLst/>
                <a:uLnTx/>
                <a:uFillTx/>
                <a:latin typeface="Darker Grotesque SemiBold"/>
              </a:rPr>
              <a:t>Results</a:t>
            </a:r>
          </a:p>
        </p:txBody>
      </p:sp>
      <p:sp>
        <p:nvSpPr>
          <p:cNvPr id="9" name="TextBox 8">
            <a:extLst>
              <a:ext uri="{FF2B5EF4-FFF2-40B4-BE49-F238E27FC236}">
                <a16:creationId xmlns:a16="http://schemas.microsoft.com/office/drawing/2014/main" id="{39A49DA5-594C-D01C-5025-B7F8BCE1DDBC}"/>
              </a:ext>
            </a:extLst>
          </p:cNvPr>
          <p:cNvSpPr txBox="1"/>
          <p:nvPr/>
        </p:nvSpPr>
        <p:spPr>
          <a:xfrm>
            <a:off x="5931872" y="205906"/>
            <a:ext cx="457176"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2</a:t>
            </a:r>
            <a:endParaRPr lang="en-GB" sz="4800" spc="-300" dirty="0">
              <a:solidFill>
                <a:schemeClr val="bg1"/>
              </a:solidFill>
              <a:latin typeface="Darker Grotesque SemiBold" pitchFamily="2" charset="0"/>
            </a:endParaRPr>
          </a:p>
        </p:txBody>
      </p:sp>
      <p:pic>
        <p:nvPicPr>
          <p:cNvPr id="11" name="Picture 10">
            <a:extLst>
              <a:ext uri="{FF2B5EF4-FFF2-40B4-BE49-F238E27FC236}">
                <a16:creationId xmlns:a16="http://schemas.microsoft.com/office/drawing/2014/main" id="{D2551741-FEC2-1A7B-AABB-348CCD3F92C5}"/>
              </a:ext>
            </a:extLst>
          </p:cNvPr>
          <p:cNvPicPr>
            <a:picLocks noChangeAspect="1"/>
          </p:cNvPicPr>
          <p:nvPr/>
        </p:nvPicPr>
        <p:blipFill rotWithShape="1">
          <a:blip r:embed="rId2">
            <a:extLst>
              <a:ext uri="{28A0092B-C50C-407E-A947-70E740481C1C}">
                <a14:useLocalDpi xmlns:a14="http://schemas.microsoft.com/office/drawing/2010/main" val="0"/>
              </a:ext>
            </a:extLst>
          </a:blip>
          <a:srcRect l="2069" t="5718" r="2069" b="5718"/>
          <a:stretch/>
        </p:blipFill>
        <p:spPr>
          <a:xfrm>
            <a:off x="1134940" y="2477185"/>
            <a:ext cx="4796932" cy="3985378"/>
          </a:xfrm>
          <a:prstGeom prst="rect">
            <a:avLst/>
          </a:prstGeom>
        </p:spPr>
      </p:pic>
      <p:pic>
        <p:nvPicPr>
          <p:cNvPr id="13" name="Picture 12">
            <a:extLst>
              <a:ext uri="{FF2B5EF4-FFF2-40B4-BE49-F238E27FC236}">
                <a16:creationId xmlns:a16="http://schemas.microsoft.com/office/drawing/2014/main" id="{0B4E9C63-A388-97EF-EDD3-EA1B42F944B2}"/>
              </a:ext>
            </a:extLst>
          </p:cNvPr>
          <p:cNvPicPr>
            <a:picLocks noChangeAspect="1"/>
          </p:cNvPicPr>
          <p:nvPr/>
        </p:nvPicPr>
        <p:blipFill rotWithShape="1">
          <a:blip r:embed="rId3">
            <a:extLst>
              <a:ext uri="{28A0092B-C50C-407E-A947-70E740481C1C}">
                <a14:useLocalDpi xmlns:a14="http://schemas.microsoft.com/office/drawing/2010/main" val="0"/>
              </a:ext>
            </a:extLst>
          </a:blip>
          <a:srcRect t="-4750" b="-4750"/>
          <a:stretch/>
        </p:blipFill>
        <p:spPr>
          <a:xfrm>
            <a:off x="6260130" y="2237113"/>
            <a:ext cx="4929713" cy="4414981"/>
          </a:xfrm>
          <a:prstGeom prst="rect">
            <a:avLst/>
          </a:prstGeom>
        </p:spPr>
      </p:pic>
    </p:spTree>
    <p:extLst>
      <p:ext uri="{BB962C8B-B14F-4D97-AF65-F5344CB8AC3E}">
        <p14:creationId xmlns:p14="http://schemas.microsoft.com/office/powerpoint/2010/main" val="429069479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Oval 84">
            <a:extLst>
              <a:ext uri="{FF2B5EF4-FFF2-40B4-BE49-F238E27FC236}">
                <a16:creationId xmlns:a16="http://schemas.microsoft.com/office/drawing/2014/main" id="{42B6EAED-E9AA-51E6-99E3-363AEA24E3B9}"/>
              </a:ext>
            </a:extLst>
          </p:cNvPr>
          <p:cNvSpPr/>
          <p:nvPr/>
        </p:nvSpPr>
        <p:spPr>
          <a:xfrm>
            <a:off x="3021453" y="354453"/>
            <a:ext cx="6149094" cy="6149094"/>
          </a:xfrm>
          <a:prstGeom prst="ellipse">
            <a:avLst/>
          </a:prstGeom>
          <a:gradFill>
            <a:gsLst>
              <a:gs pos="100000">
                <a:srgbClr val="00FFB3">
                  <a:alpha val="0"/>
                </a:srgbClr>
              </a:gs>
              <a:gs pos="17000">
                <a:srgbClr val="00FFB3">
                  <a:alpha val="76863"/>
                </a:srgbClr>
              </a:gs>
              <a:gs pos="35000">
                <a:srgbClr val="00FFB3">
                  <a:alpha val="30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31" name="Rectangle: Rounded Corners 30">
            <a:extLst>
              <a:ext uri="{FF2B5EF4-FFF2-40B4-BE49-F238E27FC236}">
                <a16:creationId xmlns:a16="http://schemas.microsoft.com/office/drawing/2014/main" id="{F7CE6012-633D-36B5-A865-AEBD20CD2467}"/>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Graphic 4">
            <a:hlinkClick r:id="rId2" action="ppaction://hlinksldjump"/>
            <a:extLst>
              <a:ext uri="{FF2B5EF4-FFF2-40B4-BE49-F238E27FC236}">
                <a16:creationId xmlns:a16="http://schemas.microsoft.com/office/drawing/2014/main" id="{339EDF6C-4D5D-CA07-A9A7-336C3F6C4E0D}"/>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25" name="!!menu_text">
            <a:extLst>
              <a:ext uri="{FF2B5EF4-FFF2-40B4-BE49-F238E27FC236}">
                <a16:creationId xmlns:a16="http://schemas.microsoft.com/office/drawing/2014/main" id="{5F20203C-04CC-5C00-8141-0370ECEBC79D}"/>
              </a:ext>
            </a:extLst>
          </p:cNvPr>
          <p:cNvSpPr txBox="1"/>
          <p:nvPr/>
        </p:nvSpPr>
        <p:spPr>
          <a:xfrm>
            <a:off x="4138950" y="866372"/>
            <a:ext cx="1546578"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MODEL DEVELOPMENT</a:t>
            </a:r>
            <a:endParaRPr lang="en-GB" sz="1000" spc="110" dirty="0">
              <a:solidFill>
                <a:schemeClr val="bg1"/>
              </a:solidFill>
              <a:latin typeface="Darker Grotesque" pitchFamily="2" charset="0"/>
            </a:endParaRPr>
          </a:p>
        </p:txBody>
      </p:sp>
      <p:sp>
        <p:nvSpPr>
          <p:cNvPr id="26" name="Graphic 6">
            <a:hlinkClick r:id="rId3" action="ppaction://hlinksldjump"/>
            <a:extLst>
              <a:ext uri="{FF2B5EF4-FFF2-40B4-BE49-F238E27FC236}">
                <a16:creationId xmlns:a16="http://schemas.microsoft.com/office/drawing/2014/main" id="{581CC26D-B6F2-4A83-6F49-59B03096992C}"/>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27" name="Graphic 10">
            <a:hlinkClick r:id="rId4" action="ppaction://hlinksldjump"/>
            <a:extLst>
              <a:ext uri="{FF2B5EF4-FFF2-40B4-BE49-F238E27FC236}">
                <a16:creationId xmlns:a16="http://schemas.microsoft.com/office/drawing/2014/main" id="{B6959548-1F51-0FD1-ABE4-B3B057E6626E}"/>
              </a:ext>
            </a:extLst>
          </p:cNvPr>
          <p:cNvSpPr/>
          <p:nvPr/>
        </p:nvSpPr>
        <p:spPr>
          <a:xfrm>
            <a:off x="6331901" y="701732"/>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28" name="Graphic 12">
            <a:hlinkClick r:id="rId5" action="ppaction://hlinksldjump"/>
            <a:extLst>
              <a:ext uri="{FF2B5EF4-FFF2-40B4-BE49-F238E27FC236}">
                <a16:creationId xmlns:a16="http://schemas.microsoft.com/office/drawing/2014/main" id="{6813CB65-52EB-0F96-8CAB-3FB44663F497}"/>
              </a:ext>
            </a:extLst>
          </p:cNvPr>
          <p:cNvSpPr/>
          <p:nvPr/>
        </p:nvSpPr>
        <p:spPr>
          <a:xfrm>
            <a:off x="4797978" y="510436"/>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solidFill>
          <a:ln w="1191" cap="flat">
            <a:noFill/>
            <a:prstDash val="solid"/>
            <a:miter/>
          </a:ln>
        </p:spPr>
        <p:txBody>
          <a:bodyPr rtlCol="0" anchor="ctr"/>
          <a:lstStyle/>
          <a:p>
            <a:endParaRPr lang="en-GB"/>
          </a:p>
        </p:txBody>
      </p:sp>
      <p:sp>
        <p:nvSpPr>
          <p:cNvPr id="29" name="Graphic 14">
            <a:hlinkClick r:id="rId6" action="ppaction://hlinksldjump"/>
            <a:extLst>
              <a:ext uri="{FF2B5EF4-FFF2-40B4-BE49-F238E27FC236}">
                <a16:creationId xmlns:a16="http://schemas.microsoft.com/office/drawing/2014/main" id="{07EAF4C1-AF66-843B-5616-C3400C80B3FA}"/>
              </a:ext>
            </a:extLst>
          </p:cNvPr>
          <p:cNvSpPr/>
          <p:nvPr/>
        </p:nvSpPr>
        <p:spPr>
          <a:xfrm>
            <a:off x="7089223" y="682870"/>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alpha val="25000"/>
            </a:schemeClr>
          </a:solidFill>
          <a:ln w="1191" cap="flat">
            <a:noFill/>
            <a:prstDash val="solid"/>
            <a:miter/>
          </a:ln>
        </p:spPr>
        <p:txBody>
          <a:bodyPr rtlCol="0" anchor="ctr"/>
          <a:lstStyle/>
          <a:p>
            <a:endParaRPr lang="en-GB"/>
          </a:p>
        </p:txBody>
      </p:sp>
      <p:sp>
        <p:nvSpPr>
          <p:cNvPr id="30" name="Graphic 23">
            <a:hlinkClick r:id="rId7" action="ppaction://hlinksldjump"/>
            <a:extLst>
              <a:ext uri="{FF2B5EF4-FFF2-40B4-BE49-F238E27FC236}">
                <a16:creationId xmlns:a16="http://schemas.microsoft.com/office/drawing/2014/main" id="{75D7BE18-14BB-E9C1-D1A9-1F2DFA1418AF}"/>
              </a:ext>
            </a:extLst>
          </p:cNvPr>
          <p:cNvSpPr/>
          <p:nvPr/>
        </p:nvSpPr>
        <p:spPr>
          <a:xfrm>
            <a:off x="7865579" y="701731"/>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alpha val="25000"/>
            </a:schemeClr>
          </a:solidFill>
          <a:ln w="1191" cap="flat">
            <a:noFill/>
            <a:prstDash val="solid"/>
            <a:miter/>
          </a:ln>
        </p:spPr>
        <p:txBody>
          <a:bodyPr rtlCol="0" anchor="ctr"/>
          <a:lstStyle/>
          <a:p>
            <a:endParaRPr lang="en-GB"/>
          </a:p>
        </p:txBody>
      </p:sp>
      <p:grpSp>
        <p:nvGrpSpPr>
          <p:cNvPr id="35" name="Group 34">
            <a:extLst>
              <a:ext uri="{FF2B5EF4-FFF2-40B4-BE49-F238E27FC236}">
                <a16:creationId xmlns:a16="http://schemas.microsoft.com/office/drawing/2014/main" id="{0EA5D24F-D95F-7547-B64A-A439C56BF492}"/>
              </a:ext>
            </a:extLst>
          </p:cNvPr>
          <p:cNvGrpSpPr/>
          <p:nvPr/>
        </p:nvGrpSpPr>
        <p:grpSpPr>
          <a:xfrm>
            <a:off x="3476410" y="1536886"/>
            <a:ext cx="5321399" cy="4184784"/>
            <a:chOff x="3476410" y="1536886"/>
            <a:chExt cx="5321399" cy="4184784"/>
          </a:xfrm>
        </p:grpSpPr>
        <p:sp>
          <p:nvSpPr>
            <p:cNvPr id="10" name="Hexagon 9">
              <a:extLst>
                <a:ext uri="{FF2B5EF4-FFF2-40B4-BE49-F238E27FC236}">
                  <a16:creationId xmlns:a16="http://schemas.microsoft.com/office/drawing/2014/main" id="{9D03ADCB-65CA-F790-2B6E-47295CD52A5C}"/>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Hexagon 10">
              <a:extLst>
                <a:ext uri="{FF2B5EF4-FFF2-40B4-BE49-F238E27FC236}">
                  <a16:creationId xmlns:a16="http://schemas.microsoft.com/office/drawing/2014/main" id="{271A5570-1DF5-99BC-C9EB-1104EBAC9AAC}"/>
                </a:ext>
              </a:extLst>
            </p:cNvPr>
            <p:cNvSpPr>
              <a:spLocks noChangeAspect="1"/>
            </p:cNvSpPr>
            <p:nvPr/>
          </p:nvSpPr>
          <p:spPr>
            <a:xfrm>
              <a:off x="7478193" y="2854661"/>
              <a:ext cx="1319616"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12" name="!!hex_A">
              <a:extLst>
                <a:ext uri="{FF2B5EF4-FFF2-40B4-BE49-F238E27FC236}">
                  <a16:creationId xmlns:a16="http://schemas.microsoft.com/office/drawing/2014/main" id="{6BEDD325-6FED-F63C-833B-05CD8089FC7B}"/>
                </a:ext>
              </a:extLst>
            </p:cNvPr>
            <p:cNvSpPr>
              <a:spLocks noChangeAspect="1"/>
            </p:cNvSpPr>
            <p:nvPr/>
          </p:nvSpPr>
          <p:spPr>
            <a:xfrm>
              <a:off x="3476410" y="2854661"/>
              <a:ext cx="1319615"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13" name="Hexagon 12">
              <a:extLst>
                <a:ext uri="{FF2B5EF4-FFF2-40B4-BE49-F238E27FC236}">
                  <a16:creationId xmlns:a16="http://schemas.microsoft.com/office/drawing/2014/main" id="{C2C4C8BC-94E3-1F6D-2275-D96E9B1DE365}"/>
                </a:ext>
              </a:extLst>
            </p:cNvPr>
            <p:cNvSpPr>
              <a:spLocks noChangeAspect="1"/>
            </p:cNvSpPr>
            <p:nvPr/>
          </p:nvSpPr>
          <p:spPr>
            <a:xfrm>
              <a:off x="4449046" y="4583738"/>
              <a:ext cx="1320000"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14" name="Hexagon 13">
              <a:extLst>
                <a:ext uri="{FF2B5EF4-FFF2-40B4-BE49-F238E27FC236}">
                  <a16:creationId xmlns:a16="http://schemas.microsoft.com/office/drawing/2014/main" id="{8A36E2AB-E1E2-FE68-FE10-D7F23E309EEF}"/>
                </a:ext>
              </a:extLst>
            </p:cNvPr>
            <p:cNvSpPr>
              <a:spLocks noChangeAspect="1"/>
            </p:cNvSpPr>
            <p:nvPr/>
          </p:nvSpPr>
          <p:spPr>
            <a:xfrm>
              <a:off x="6422955" y="4583738"/>
              <a:ext cx="1319617"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cxnSp>
          <p:nvCxnSpPr>
            <p:cNvPr id="15" name="Straight Connector 14">
              <a:extLst>
                <a:ext uri="{FF2B5EF4-FFF2-40B4-BE49-F238E27FC236}">
                  <a16:creationId xmlns:a16="http://schemas.microsoft.com/office/drawing/2014/main" id="{3A2D96F3-F656-2B3B-AA6B-4885421FA0C5}"/>
                </a:ext>
              </a:extLst>
            </p:cNvPr>
            <p:cNvCxnSpPr>
              <a:cxnSpLocks/>
              <a:stCxn id="12" idx="0"/>
              <a:endCxn id="10" idx="3"/>
            </p:cNvCxnSpPr>
            <p:nvPr/>
          </p:nvCxnSpPr>
          <p:spPr>
            <a:xfrm>
              <a:off x="4796025" y="3423461"/>
              <a:ext cx="345679"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6" name="Straight Connector 15">
              <a:extLst>
                <a:ext uri="{FF2B5EF4-FFF2-40B4-BE49-F238E27FC236}">
                  <a16:creationId xmlns:a16="http://schemas.microsoft.com/office/drawing/2014/main" id="{01982B85-0F9A-DFB6-EFA8-3DBBA2717896}"/>
                </a:ext>
              </a:extLst>
            </p:cNvPr>
            <p:cNvCxnSpPr>
              <a:cxnSpLocks/>
              <a:stCxn id="10" idx="0"/>
              <a:endCxn id="11" idx="3"/>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967E0B10-31AE-6BE5-804F-FC6E868B1C86}"/>
                </a:ext>
              </a:extLst>
            </p:cNvPr>
            <p:cNvCxnSpPr>
              <a:cxnSpLocks/>
              <a:stCxn id="10" idx="1"/>
              <a:endCxn id="14" idx="4"/>
            </p:cNvCxnSpPr>
            <p:nvPr/>
          </p:nvCxnSpPr>
          <p:spPr>
            <a:xfrm>
              <a:off x="6580826" y="4258800"/>
              <a:ext cx="17527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8" name="Straight Connector 17">
              <a:extLst>
                <a:ext uri="{FF2B5EF4-FFF2-40B4-BE49-F238E27FC236}">
                  <a16:creationId xmlns:a16="http://schemas.microsoft.com/office/drawing/2014/main" id="{23C81DCE-4E87-EB1A-55CD-E7984DE2908A}"/>
                </a:ext>
              </a:extLst>
            </p:cNvPr>
            <p:cNvCxnSpPr>
              <a:cxnSpLocks/>
              <a:stCxn id="10" idx="2"/>
              <a:endCxn id="13" idx="5"/>
            </p:cNvCxnSpPr>
            <p:nvPr/>
          </p:nvCxnSpPr>
          <p:spPr>
            <a:xfrm flipH="1">
              <a:off x="5435803" y="4258800"/>
              <a:ext cx="19191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53" name="Graphic 12">
              <a:hlinkClick r:id="rId5" action="ppaction://hlinksldjump"/>
              <a:extLst>
                <a:ext uri="{FF2B5EF4-FFF2-40B4-BE49-F238E27FC236}">
                  <a16:creationId xmlns:a16="http://schemas.microsoft.com/office/drawing/2014/main" id="{967AE0EB-D67C-A393-D786-D33215B01E7D}"/>
                </a:ext>
              </a:extLst>
            </p:cNvPr>
            <p:cNvSpPr/>
            <p:nvPr/>
          </p:nvSpPr>
          <p:spPr>
            <a:xfrm>
              <a:off x="5769960" y="3066176"/>
              <a:ext cx="703478" cy="725648"/>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mc:AlternateContent xmlns:mc="http://schemas.openxmlformats.org/markup-compatibility/2006" xmlns:psez="http://schemas.microsoft.com/office/powerpoint/2016/sectionzoom">
          <mc:Choice Requires="psez">
            <p:graphicFrame>
              <p:nvGraphicFramePr>
                <p:cNvPr id="92" name="Section Zoom 91">
                  <a:extLst>
                    <a:ext uri="{FF2B5EF4-FFF2-40B4-BE49-F238E27FC236}">
                      <a16:creationId xmlns:a16="http://schemas.microsoft.com/office/drawing/2014/main" id="{DCFB7C7D-0F59-38BD-8F1F-62150A5FB115}"/>
                    </a:ext>
                  </a:extLst>
                </p:cNvPr>
                <p:cNvGraphicFramePr>
                  <a:graphicFrameLocks noChangeAspect="1"/>
                </p:cNvGraphicFramePr>
                <p:nvPr>
                  <p:extLst>
                    <p:ext uri="{D42A27DB-BD31-4B8C-83A1-F6EECF244321}">
                      <p14:modId xmlns:p14="http://schemas.microsoft.com/office/powerpoint/2010/main" val="815023241"/>
                    </p:ext>
                  </p:extLst>
                </p:nvPr>
              </p:nvGraphicFramePr>
              <p:xfrm>
                <a:off x="4743009" y="4965220"/>
                <a:ext cx="732074" cy="411792"/>
              </p:xfrm>
              <a:graphic>
                <a:graphicData uri="http://schemas.microsoft.com/office/powerpoint/2016/sectionzoom">
                  <psez:sectionZm>
                    <psez:sectionZmObj sectionId="{2C5F5E0C-4D56-4375-BC3F-270942F3227A}">
                      <psez:zmPr id="{6E7ECDD7-C695-49E5-8488-3CBCB383AD61}" transitionDur="1000" showBg="0">
                        <p166:blipFill xmlns:p166="http://schemas.microsoft.com/office/powerpoint/2016/6/main">
                          <a:blip r:embed="rId8"/>
                          <a:stretch>
                            <a:fillRect/>
                          </a:stretch>
                        </p166:blipFill>
                        <p166:spPr xmlns:p166="http://schemas.microsoft.com/office/powerpoint/2016/6/main">
                          <a:xfrm>
                            <a:off x="0" y="0"/>
                            <a:ext cx="732074" cy="411792"/>
                          </a:xfrm>
                          <a:prstGeom prst="rect">
                            <a:avLst/>
                          </a:prstGeom>
                          <a:ln>
                            <a:noFill/>
                          </a:ln>
                        </p166:spPr>
                      </psez:zmPr>
                    </psez:sectionZmObj>
                  </psez:sectionZm>
                </a:graphicData>
              </a:graphic>
            </p:graphicFrame>
          </mc:Choice>
          <mc:Fallback xmlns="">
            <p:pic>
              <p:nvPicPr>
                <p:cNvPr id="92" name="Section Zoom 91">
                  <a:hlinkClick r:id="rId10" action="ppaction://hlinksldjump"/>
                  <a:extLst>
                    <a:ext uri="{FF2B5EF4-FFF2-40B4-BE49-F238E27FC236}">
                      <a16:creationId xmlns:a16="http://schemas.microsoft.com/office/drawing/2014/main" id="{DCFB7C7D-0F59-38BD-8F1F-62150A5FB115}"/>
                    </a:ext>
                  </a:extLst>
                </p:cNvPr>
                <p:cNvPicPr>
                  <a:picLocks noGrp="1" noRot="1" noChangeAspect="1" noMove="1" noResize="1" noEditPoints="1" noAdjustHandles="1" noChangeArrowheads="1" noChangeShapeType="1"/>
                </p:cNvPicPr>
                <p:nvPr/>
              </p:nvPicPr>
              <p:blipFill>
                <a:blip r:embed="rId11"/>
                <a:stretch>
                  <a:fillRect/>
                </a:stretch>
              </p:blipFill>
              <p:spPr>
                <a:xfrm>
                  <a:off x="4743009" y="4965220"/>
                  <a:ext cx="732074" cy="411792"/>
                </a:xfrm>
                <a:prstGeom prst="rect">
                  <a:avLst/>
                </a:prstGeom>
                <a:ln>
                  <a:noFill/>
                </a:ln>
              </p:spPr>
            </p:pic>
          </mc:Fallback>
        </mc:AlternateContent>
        <mc:AlternateContent xmlns:mc="http://schemas.openxmlformats.org/markup-compatibility/2006" xmlns:psez="http://schemas.microsoft.com/office/powerpoint/2016/sectionzoom">
          <mc:Choice Requires="psez">
            <p:graphicFrame>
              <p:nvGraphicFramePr>
                <p:cNvPr id="94" name="Section Zoom 93">
                  <a:extLst>
                    <a:ext uri="{FF2B5EF4-FFF2-40B4-BE49-F238E27FC236}">
                      <a16:creationId xmlns:a16="http://schemas.microsoft.com/office/drawing/2014/main" id="{AE6673A4-3DA9-A92D-8B44-813BDAC33AE1}"/>
                    </a:ext>
                  </a:extLst>
                </p:cNvPr>
                <p:cNvGraphicFramePr>
                  <a:graphicFrameLocks noChangeAspect="1"/>
                </p:cNvGraphicFramePr>
                <p:nvPr>
                  <p:extLst>
                    <p:ext uri="{D42A27DB-BD31-4B8C-83A1-F6EECF244321}">
                      <p14:modId xmlns:p14="http://schemas.microsoft.com/office/powerpoint/2010/main" val="409530172"/>
                    </p:ext>
                  </p:extLst>
                </p:nvPr>
              </p:nvGraphicFramePr>
              <p:xfrm>
                <a:off x="3796149" y="3232173"/>
                <a:ext cx="680136" cy="382576"/>
              </p:xfrm>
              <a:graphic>
                <a:graphicData uri="http://schemas.microsoft.com/office/powerpoint/2016/sectionzoom">
                  <psez:sectionZm>
                    <psez:sectionZmObj sectionId="{080493AC-021E-478B-A4AC-63E73666C5E3}">
                      <psez:zmPr id="{15C83639-DF3F-407D-A60F-1F975FA2B782}" transitionDur="1000" showBg="0">
                        <p166:blipFill xmlns:p166="http://schemas.microsoft.com/office/powerpoint/2016/6/main">
                          <a:blip r:embed="rId12"/>
                          <a:stretch>
                            <a:fillRect/>
                          </a:stretch>
                        </p166:blipFill>
                        <p166:spPr xmlns:p166="http://schemas.microsoft.com/office/powerpoint/2016/6/main">
                          <a:xfrm>
                            <a:off x="0" y="0"/>
                            <a:ext cx="680136" cy="382576"/>
                          </a:xfrm>
                          <a:prstGeom prst="rect">
                            <a:avLst/>
                          </a:prstGeom>
                          <a:ln w="3175">
                            <a:noFill/>
                          </a:ln>
                        </p166:spPr>
                      </psez:zmPr>
                    </psez:sectionZmObj>
                  </psez:sectionZm>
                </a:graphicData>
              </a:graphic>
            </p:graphicFrame>
          </mc:Choice>
          <mc:Fallback xmlns="">
            <p:pic>
              <p:nvPicPr>
                <p:cNvPr id="94" name="Section Zoom 93">
                  <a:hlinkClick r:id="rId13" action="ppaction://hlinksldjump"/>
                  <a:extLst>
                    <a:ext uri="{FF2B5EF4-FFF2-40B4-BE49-F238E27FC236}">
                      <a16:creationId xmlns:a16="http://schemas.microsoft.com/office/drawing/2014/main" id="{AE6673A4-3DA9-A92D-8B44-813BDAC33AE1}"/>
                    </a:ext>
                  </a:extLst>
                </p:cNvPr>
                <p:cNvPicPr>
                  <a:picLocks noGrp="1" noRot="1" noChangeAspect="1" noMove="1" noResize="1" noEditPoints="1" noAdjustHandles="1" noChangeArrowheads="1" noChangeShapeType="1"/>
                </p:cNvPicPr>
                <p:nvPr/>
              </p:nvPicPr>
              <p:blipFill>
                <a:blip r:embed="rId14"/>
                <a:stretch>
                  <a:fillRect/>
                </a:stretch>
              </p:blipFill>
              <p:spPr>
                <a:xfrm>
                  <a:off x="3796149" y="3232173"/>
                  <a:ext cx="680136" cy="382576"/>
                </a:xfrm>
                <a:prstGeom prst="rect">
                  <a:avLst/>
                </a:prstGeom>
                <a:ln w="3175">
                  <a:noFill/>
                </a:ln>
              </p:spPr>
            </p:pic>
          </mc:Fallback>
        </mc:AlternateContent>
        <p:sp>
          <p:nvSpPr>
            <p:cNvPr id="125" name="Oval 124">
              <a:extLst>
                <a:ext uri="{FF2B5EF4-FFF2-40B4-BE49-F238E27FC236}">
                  <a16:creationId xmlns:a16="http://schemas.microsoft.com/office/drawing/2014/main" id="{6E8C7974-4E64-FC78-071F-D3808DBD6ADD}"/>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TextBox 125">
              <a:extLst>
                <a:ext uri="{FF2B5EF4-FFF2-40B4-BE49-F238E27FC236}">
                  <a16:creationId xmlns:a16="http://schemas.microsoft.com/office/drawing/2014/main" id="{B5AB5BBC-B96C-9484-7F77-31F212306A31}"/>
                </a:ext>
              </a:extLst>
            </p:cNvPr>
            <p:cNvSpPr txBox="1"/>
            <p:nvPr/>
          </p:nvSpPr>
          <p:spPr>
            <a:xfrm>
              <a:off x="4640365" y="1536886"/>
              <a:ext cx="3132836"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5400" spc="-300" dirty="0"/>
                <a:t>Model Dev </a:t>
              </a:r>
            </a:p>
          </p:txBody>
        </p:sp>
        <p:sp>
          <p:nvSpPr>
            <p:cNvPr id="136" name="Oval 135">
              <a:extLst>
                <a:ext uri="{FF2B5EF4-FFF2-40B4-BE49-F238E27FC236}">
                  <a16:creationId xmlns:a16="http://schemas.microsoft.com/office/drawing/2014/main" id="{CAA29254-1958-182D-CC14-E7295B3CCCE6}"/>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7" name="Oval 136">
              <a:extLst>
                <a:ext uri="{FF2B5EF4-FFF2-40B4-BE49-F238E27FC236}">
                  <a16:creationId xmlns:a16="http://schemas.microsoft.com/office/drawing/2014/main" id="{8F0385BD-7F04-0416-12D2-8DAFFF361D20}"/>
                </a:ext>
              </a:extLst>
            </p:cNvPr>
            <p:cNvSpPr/>
            <p:nvPr/>
          </p:nvSpPr>
          <p:spPr>
            <a:xfrm>
              <a:off x="6544571"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8" name="Oval 137">
              <a:extLst>
                <a:ext uri="{FF2B5EF4-FFF2-40B4-BE49-F238E27FC236}">
                  <a16:creationId xmlns:a16="http://schemas.microsoft.com/office/drawing/2014/main" id="{92E83AF5-4CDE-1B3F-4AC0-D13D6F3FF70D}"/>
                </a:ext>
              </a:extLst>
            </p:cNvPr>
            <p:cNvSpPr/>
            <p:nvPr/>
          </p:nvSpPr>
          <p:spPr>
            <a:xfrm>
              <a:off x="5573602"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9" name="Oval 138">
              <a:extLst>
                <a:ext uri="{FF2B5EF4-FFF2-40B4-BE49-F238E27FC236}">
                  <a16:creationId xmlns:a16="http://schemas.microsoft.com/office/drawing/2014/main" id="{4C494A11-0591-1F7C-03A0-0EEFF58903A7}"/>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0" name="Oval 139">
              <a:extLst>
                <a:ext uri="{FF2B5EF4-FFF2-40B4-BE49-F238E27FC236}">
                  <a16:creationId xmlns:a16="http://schemas.microsoft.com/office/drawing/2014/main" id="{02A9E594-6EBF-A4CA-E8A8-3C5CCD241F10}"/>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42" name="Straight Connector 141">
              <a:extLst>
                <a:ext uri="{FF2B5EF4-FFF2-40B4-BE49-F238E27FC236}">
                  <a16:creationId xmlns:a16="http://schemas.microsoft.com/office/drawing/2014/main" id="{946BF812-931A-F9D0-C71D-1FBE62585B37}"/>
                </a:ext>
              </a:extLst>
            </p:cNvPr>
            <p:cNvCxnSpPr>
              <a:cxnSpLocks/>
              <a:stCxn id="126" idx="2"/>
              <a:endCxn id="10" idx="4"/>
            </p:cNvCxnSpPr>
            <p:nvPr/>
          </p:nvCxnSpPr>
          <p:spPr>
            <a:xfrm flipH="1">
              <a:off x="5627718" y="2244772"/>
              <a:ext cx="579065"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46" name="Straight Connector 145">
              <a:extLst>
                <a:ext uri="{FF2B5EF4-FFF2-40B4-BE49-F238E27FC236}">
                  <a16:creationId xmlns:a16="http://schemas.microsoft.com/office/drawing/2014/main" id="{D21D5C76-989D-BD09-10CC-98C877C30A02}"/>
                </a:ext>
              </a:extLst>
            </p:cNvPr>
            <p:cNvCxnSpPr>
              <a:cxnSpLocks/>
              <a:stCxn id="126" idx="2"/>
              <a:endCxn id="10" idx="5"/>
            </p:cNvCxnSpPr>
            <p:nvPr/>
          </p:nvCxnSpPr>
          <p:spPr>
            <a:xfrm>
              <a:off x="6206783" y="2244772"/>
              <a:ext cx="374043"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mc:AlternateContent xmlns:mc="http://schemas.openxmlformats.org/markup-compatibility/2006" xmlns:psez="http://schemas.microsoft.com/office/powerpoint/2016/sectionzoom">
          <mc:Choice Requires="psez">
            <p:graphicFrame>
              <p:nvGraphicFramePr>
                <p:cNvPr id="7" name="Section Zoom 6">
                  <a:extLst>
                    <a:ext uri="{FF2B5EF4-FFF2-40B4-BE49-F238E27FC236}">
                      <a16:creationId xmlns:a16="http://schemas.microsoft.com/office/drawing/2014/main" id="{4E206024-949A-FEA2-13B7-3ADF1E0FEDDF}"/>
                    </a:ext>
                  </a:extLst>
                </p:cNvPr>
                <p:cNvGraphicFramePr>
                  <a:graphicFrameLocks noChangeAspect="1"/>
                </p:cNvGraphicFramePr>
                <p:nvPr>
                  <p:extLst>
                    <p:ext uri="{D42A27DB-BD31-4B8C-83A1-F6EECF244321}">
                      <p14:modId xmlns:p14="http://schemas.microsoft.com/office/powerpoint/2010/main" val="735651004"/>
                    </p:ext>
                  </p:extLst>
                </p:nvPr>
              </p:nvGraphicFramePr>
              <p:xfrm>
                <a:off x="6717963" y="4965220"/>
                <a:ext cx="729600" cy="410400"/>
              </p:xfrm>
              <a:graphic>
                <a:graphicData uri="http://schemas.microsoft.com/office/powerpoint/2016/sectionzoom">
                  <psez:sectionZm>
                    <psez:sectionZmObj sectionId="{044A7AE5-77FB-47F2-868E-1A9215387F8B}">
                      <psez:zmPr id="{70032C68-E842-4769-80C3-6D29016DCE57}" transitionDur="1000" showBg="0">
                        <p166:blipFill xmlns:p166="http://schemas.microsoft.com/office/powerpoint/2016/6/main">
                          <a:blip r:embed="rId15"/>
                          <a:stretch>
                            <a:fillRect/>
                          </a:stretch>
                        </p166:blipFill>
                        <p166:spPr xmlns:p166="http://schemas.microsoft.com/office/powerpoint/2016/6/main">
                          <a:xfrm>
                            <a:off x="0" y="0"/>
                            <a:ext cx="729600" cy="410400"/>
                          </a:xfrm>
                          <a:prstGeom prst="rect">
                            <a:avLst/>
                          </a:prstGeom>
                        </p166:spPr>
                      </psez:zmPr>
                    </psez:sectionZmObj>
                  </psez:sectionZm>
                </a:graphicData>
              </a:graphic>
            </p:graphicFrame>
          </mc:Choice>
          <mc:Fallback xmlns="">
            <p:pic>
              <p:nvPicPr>
                <p:cNvPr id="7" name="Section Zoom 6">
                  <a:hlinkClick r:id="rId16" action="ppaction://hlinksldjump"/>
                  <a:extLst>
                    <a:ext uri="{FF2B5EF4-FFF2-40B4-BE49-F238E27FC236}">
                      <a16:creationId xmlns:a16="http://schemas.microsoft.com/office/drawing/2014/main" id="{4E206024-949A-FEA2-13B7-3ADF1E0FEDDF}"/>
                    </a:ext>
                  </a:extLst>
                </p:cNvPr>
                <p:cNvPicPr>
                  <a:picLocks noGrp="1" noRot="1" noChangeAspect="1" noMove="1" noResize="1" noEditPoints="1" noAdjustHandles="1" noChangeArrowheads="1" noChangeShapeType="1"/>
                </p:cNvPicPr>
                <p:nvPr/>
              </p:nvPicPr>
              <p:blipFill>
                <a:blip r:embed="rId17"/>
                <a:stretch>
                  <a:fillRect/>
                </a:stretch>
              </p:blipFill>
              <p:spPr>
                <a:xfrm>
                  <a:off x="6717963" y="4965220"/>
                  <a:ext cx="729600" cy="4104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9" name="Section Zoom 8">
                  <a:extLst>
                    <a:ext uri="{FF2B5EF4-FFF2-40B4-BE49-F238E27FC236}">
                      <a16:creationId xmlns:a16="http://schemas.microsoft.com/office/drawing/2014/main" id="{941A417C-6AE3-98F1-1459-39EEFE9CFC6E}"/>
                    </a:ext>
                  </a:extLst>
                </p:cNvPr>
                <p:cNvGraphicFramePr>
                  <a:graphicFrameLocks noChangeAspect="1"/>
                </p:cNvGraphicFramePr>
                <p:nvPr>
                  <p:extLst>
                    <p:ext uri="{D42A27DB-BD31-4B8C-83A1-F6EECF244321}">
                      <p14:modId xmlns:p14="http://schemas.microsoft.com/office/powerpoint/2010/main" val="3844251825"/>
                    </p:ext>
                  </p:extLst>
                </p:nvPr>
              </p:nvGraphicFramePr>
              <p:xfrm>
                <a:off x="7773201" y="3204349"/>
                <a:ext cx="729600" cy="410400"/>
              </p:xfrm>
              <a:graphic>
                <a:graphicData uri="http://schemas.microsoft.com/office/powerpoint/2016/sectionzoom">
                  <psez:sectionZm>
                    <psez:sectionZmObj sectionId="{BAFFEA5A-05AD-4D0F-8B2A-E1C9EBE39831}">
                      <psez:zmPr id="{CD9189E2-1BF9-48DD-B704-DB74BE909BB3}" transitionDur="1000" showBg="0">
                        <p166:blipFill xmlns:p166="http://schemas.microsoft.com/office/powerpoint/2016/6/main">
                          <a:blip r:embed="rId18"/>
                          <a:stretch>
                            <a:fillRect/>
                          </a:stretch>
                        </p166:blipFill>
                        <p166:spPr xmlns:p166="http://schemas.microsoft.com/office/powerpoint/2016/6/main">
                          <a:xfrm>
                            <a:off x="0" y="0"/>
                            <a:ext cx="729600" cy="410400"/>
                          </a:xfrm>
                          <a:prstGeom prst="rect">
                            <a:avLst/>
                          </a:prstGeom>
                        </p166:spPr>
                      </psez:zmPr>
                    </psez:sectionZmObj>
                  </psez:sectionZm>
                </a:graphicData>
              </a:graphic>
            </p:graphicFrame>
          </mc:Choice>
          <mc:Fallback xmlns="">
            <p:pic>
              <p:nvPicPr>
                <p:cNvPr id="9" name="Section Zoom 8">
                  <a:hlinkClick r:id="rId19" action="ppaction://hlinksldjump"/>
                  <a:extLst>
                    <a:ext uri="{FF2B5EF4-FFF2-40B4-BE49-F238E27FC236}">
                      <a16:creationId xmlns:a16="http://schemas.microsoft.com/office/drawing/2014/main" id="{941A417C-6AE3-98F1-1459-39EEFE9CFC6E}"/>
                    </a:ext>
                  </a:extLst>
                </p:cNvPr>
                <p:cNvPicPr>
                  <a:picLocks noGrp="1" noRot="1" noChangeAspect="1" noMove="1" noResize="1" noEditPoints="1" noAdjustHandles="1" noChangeArrowheads="1" noChangeShapeType="1"/>
                </p:cNvPicPr>
                <p:nvPr/>
              </p:nvPicPr>
              <p:blipFill>
                <a:blip r:embed="rId20"/>
                <a:stretch>
                  <a:fillRect/>
                </a:stretch>
              </p:blipFill>
              <p:spPr>
                <a:xfrm>
                  <a:off x="7773201" y="3204349"/>
                  <a:ext cx="729600" cy="410400"/>
                </a:xfrm>
                <a:prstGeom prst="rect">
                  <a:avLst/>
                </a:prstGeom>
              </p:spPr>
            </p:pic>
          </mc:Fallback>
        </mc:AlternateContent>
      </p:grpSp>
      <p:sp>
        <p:nvSpPr>
          <p:cNvPr id="34" name="Footer Placeholder 33">
            <a:extLst>
              <a:ext uri="{FF2B5EF4-FFF2-40B4-BE49-F238E27FC236}">
                <a16:creationId xmlns:a16="http://schemas.microsoft.com/office/drawing/2014/main" id="{24E2FFB3-A1C5-F384-B34C-4F8059DDEA7F}"/>
              </a:ext>
            </a:extLst>
          </p:cNvPr>
          <p:cNvSpPr>
            <a:spLocks noGrp="1"/>
          </p:cNvSpPr>
          <p:nvPr>
            <p:ph type="ftr" sz="quarter" idx="11"/>
          </p:nvPr>
        </p:nvSpPr>
        <p:spPr/>
        <p:txBody>
          <a:bodyPr/>
          <a:lstStyle/>
          <a:p>
            <a:r>
              <a:rPr lang="en-US" dirty="0"/>
              <a:t>Presented by </a:t>
            </a:r>
            <a:r>
              <a:rPr lang="en-US" dirty="0" err="1"/>
              <a:t>Srivineesh</a:t>
            </a:r>
            <a:r>
              <a:rPr lang="en-US" dirty="0"/>
              <a:t> </a:t>
            </a:r>
            <a:r>
              <a:rPr lang="en-US" dirty="0" err="1"/>
              <a:t>Meruga</a:t>
            </a:r>
            <a:endParaRPr lang="en-GB" dirty="0"/>
          </a:p>
        </p:txBody>
      </p:sp>
    </p:spTree>
    <p:extLst>
      <p:ext uri="{BB962C8B-B14F-4D97-AF65-F5344CB8AC3E}">
        <p14:creationId xmlns:p14="http://schemas.microsoft.com/office/powerpoint/2010/main" val="20681033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up)">
                                      <p:cBhvr>
                                        <p:cTn id="7" dur="800"/>
                                        <p:tgtEl>
                                          <p:spTgt spid="35"/>
                                        </p:tgtEl>
                                      </p:cBhvr>
                                    </p:animEffect>
                                  </p:childTnLst>
                                </p:cTn>
                              </p:par>
                              <p:par>
                                <p:cTn id="8" presetID="42" presetClass="path" presetSubtype="0" decel="100000" fill="hold" nodeType="withEffect">
                                  <p:stCondLst>
                                    <p:cond delay="0"/>
                                  </p:stCondLst>
                                  <p:childTnLst>
                                    <p:animMotion origin="layout" path="M 0 -4.81481E-6 L 0 0.11389 " pathEditMode="relative" rAng="0" ptsTypes="AA">
                                      <p:cBhvr>
                                        <p:cTn id="9" dur="1250" spd="-100000" fill="hold"/>
                                        <p:tgtEl>
                                          <p:spTgt spid="35"/>
                                        </p:tgtEl>
                                        <p:attrNameLst>
                                          <p:attrName>ppt_x</p:attrName>
                                          <p:attrName>ppt_y</p:attrName>
                                        </p:attrNameLst>
                                      </p:cBhvr>
                                      <p:rCtr x="0" y="56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1</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21129768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exagon 12">
            <a:extLst>
              <a:ext uri="{FF2B5EF4-FFF2-40B4-BE49-F238E27FC236}">
                <a16:creationId xmlns:a16="http://schemas.microsoft.com/office/drawing/2014/main" id="{418C69E3-D79B-A798-55B1-0230669663A2}"/>
              </a:ext>
            </a:extLst>
          </p:cNvPr>
          <p:cNvSpPr>
            <a:spLocks noChangeAspect="1"/>
          </p:cNvSpPr>
          <p:nvPr/>
        </p:nvSpPr>
        <p:spPr>
          <a:xfrm flipH="1">
            <a:off x="5674732" y="398253"/>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14" name="TextBox 13">
            <a:extLst>
              <a:ext uri="{FF2B5EF4-FFF2-40B4-BE49-F238E27FC236}">
                <a16:creationId xmlns:a16="http://schemas.microsoft.com/office/drawing/2014/main" id="{3444FAC6-6B52-1BC5-E15D-75BEFA3ED722}"/>
              </a:ext>
            </a:extLst>
          </p:cNvPr>
          <p:cNvSpPr txBox="1"/>
          <p:nvPr/>
        </p:nvSpPr>
        <p:spPr>
          <a:xfrm>
            <a:off x="1679566" y="1526674"/>
            <a:ext cx="8832867" cy="64767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lang="en-GB" sz="5400" dirty="0">
                <a:solidFill>
                  <a:schemeClr val="bg1"/>
                </a:solidFill>
              </a:rPr>
              <a:t>Generative AI in Defect Detection</a:t>
            </a:r>
            <a:endParaRPr kumimoji="0" lang="en-US" sz="5400" b="0" i="0" u="none" strike="noStrike" kern="0" cap="none" spc="0" normalizeH="0" baseline="0" noProof="0" dirty="0">
              <a:ln>
                <a:noFill/>
              </a:ln>
              <a:solidFill>
                <a:schemeClr val="bg1"/>
              </a:solidFill>
              <a:effectLst/>
              <a:uLnTx/>
              <a:uFillTx/>
              <a:latin typeface="Darker Grotesque SemiBold"/>
            </a:endParaRPr>
          </a:p>
        </p:txBody>
      </p:sp>
      <p:sp>
        <p:nvSpPr>
          <p:cNvPr id="16" name="TextBox 15">
            <a:extLst>
              <a:ext uri="{FF2B5EF4-FFF2-40B4-BE49-F238E27FC236}">
                <a16:creationId xmlns:a16="http://schemas.microsoft.com/office/drawing/2014/main" id="{8188C7C0-6C75-71EE-66AF-81603D99BAA3}"/>
              </a:ext>
            </a:extLst>
          </p:cNvPr>
          <p:cNvSpPr txBox="1"/>
          <p:nvPr/>
        </p:nvSpPr>
        <p:spPr>
          <a:xfrm>
            <a:off x="5913899" y="310154"/>
            <a:ext cx="364202"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1</a:t>
            </a:r>
            <a:endParaRPr lang="en-GB" sz="4800" spc="-300" dirty="0">
              <a:solidFill>
                <a:schemeClr val="bg1"/>
              </a:solidFill>
              <a:latin typeface="Darker Grotesque SemiBold" pitchFamily="2" charset="0"/>
            </a:endParaRPr>
          </a:p>
        </p:txBody>
      </p:sp>
      <p:sp>
        <p:nvSpPr>
          <p:cNvPr id="6" name="Rectangle 1">
            <a:extLst>
              <a:ext uri="{FF2B5EF4-FFF2-40B4-BE49-F238E27FC236}">
                <a16:creationId xmlns:a16="http://schemas.microsoft.com/office/drawing/2014/main" id="{85FB7635-E8E3-A581-3A7B-9E96BA3984E2}"/>
              </a:ext>
            </a:extLst>
          </p:cNvPr>
          <p:cNvSpPr>
            <a:spLocks noChangeArrowheads="1"/>
          </p:cNvSpPr>
          <p:nvPr/>
        </p:nvSpPr>
        <p:spPr bwMode="auto">
          <a:xfrm>
            <a:off x="1679566" y="2225955"/>
            <a:ext cx="1025312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rPr>
              <a:t>Introduction to Generative AI</a:t>
            </a:r>
            <a:r>
              <a:rPr kumimoji="0" lang="en-US" altLang="en-US" sz="1800" b="0"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rPr>
              <a:t>Uses advanced algorithms to generate new data similar to a given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rPr>
              <a:t>In manufacturing, it can be employed to detect and classify defects in production images.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rPr>
              <a:t>Phase 1 Implementation</a:t>
            </a:r>
            <a:r>
              <a:rPr kumimoji="0" lang="en-US" altLang="en-US" sz="1800" b="0"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rPr>
              <a:t>Defect Detection</a:t>
            </a:r>
            <a:r>
              <a:rPr kumimoji="0" lang="en-US" altLang="en-US" sz="1800" b="0" i="0" u="none" strike="noStrike" cap="none" normalizeH="0" baseline="0" dirty="0">
                <a:ln>
                  <a:noFill/>
                </a:ln>
                <a:solidFill>
                  <a:schemeClr val="bg1"/>
                </a:solidFill>
                <a:effectLst/>
              </a:rPr>
              <a:t>: Utilized CNN algorithms to identify whether an image from the production line is perfect or defective.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rPr>
              <a:t>Improvement Metrics</a:t>
            </a:r>
            <a:r>
              <a:rPr kumimoji="0" lang="en-US" altLang="en-US" sz="1800" b="0" i="0" u="none" strike="noStrike" cap="none" normalizeH="0" baseline="0" dirty="0">
                <a:ln>
                  <a:noFill/>
                </a:ln>
                <a:solidFill>
                  <a:schemeClr val="bg1"/>
                </a:solidFill>
                <a:effectLst/>
              </a:rPr>
              <a:t>:</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rPr>
              <a:t>Increased detection accuracy by 93%.</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solidFill>
                <a:effectLst/>
              </a:rPr>
              <a:t>Reduced false positives/negatives by 10%.</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rPr>
              <a:t>Phase 2 Goals</a:t>
            </a:r>
            <a:r>
              <a:rPr kumimoji="0" lang="en-US" altLang="en-US" sz="1800" b="0" i="0" u="none" strike="noStrike" cap="none" normalizeH="0" baseline="0" dirty="0">
                <a:ln>
                  <a:noFill/>
                </a:ln>
                <a:solidFill>
                  <a:schemeClr val="bg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rPr>
              <a:t>Classifying Defects</a:t>
            </a:r>
            <a:r>
              <a:rPr kumimoji="0" lang="en-US" altLang="en-US" sz="1800" b="0" i="0" u="none" strike="noStrike" cap="none" normalizeH="0" baseline="0" dirty="0">
                <a:ln>
                  <a:noFill/>
                </a:ln>
                <a:solidFill>
                  <a:schemeClr val="bg1"/>
                </a:solidFill>
                <a:effectLst/>
              </a:rPr>
              <a:t>: Differentiate between reworkable and non-reworkable defects.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bg1"/>
                </a:solidFill>
                <a:effectLst/>
              </a:rPr>
              <a:t>Process Integration</a:t>
            </a:r>
            <a:r>
              <a:rPr kumimoji="0" lang="en-US" altLang="en-US" sz="1800" b="0" i="0" u="none" strike="noStrike" cap="none" normalizeH="0" baseline="0" dirty="0">
                <a:ln>
                  <a:noFill/>
                </a:ln>
                <a:solidFill>
                  <a:schemeClr val="bg1"/>
                </a:solidFill>
                <a:effectLst/>
              </a:rPr>
              <a:t>: Streamline defect detection into the production workflow for real-time monitoring and intervention</a:t>
            </a:r>
          </a:p>
          <a:p>
            <a:pPr marL="0" marR="0" lvl="0" indent="0" algn="l" defTabSz="914400" rtl="0" eaLnBrk="0" fontAlgn="base" latinLnBrk="0" hangingPunct="0">
              <a:lnSpc>
                <a:spcPct val="100000"/>
              </a:lnSpc>
              <a:spcBef>
                <a:spcPct val="0"/>
              </a:spcBef>
              <a:spcAft>
                <a:spcPct val="0"/>
              </a:spcAft>
              <a:buClrTx/>
              <a:buSzTx/>
              <a:tabLst/>
            </a:pPr>
            <a:r>
              <a:rPr lang="en-US" b="1" dirty="0">
                <a:solidFill>
                  <a:schemeClr val="bg1"/>
                </a:solidFill>
              </a:rPr>
              <a:t>Vendor Selection Based on Delivery Time</a:t>
            </a:r>
            <a:endParaRPr kumimoji="0" lang="en-US" altLang="en-US" sz="1800" b="1" i="0" u="none" strike="noStrike" cap="none" normalizeH="0" baseline="0" dirty="0">
              <a:ln>
                <a:noFill/>
              </a:ln>
              <a:solidFill>
                <a:schemeClr val="bg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endParaRPr>
          </a:p>
        </p:txBody>
      </p:sp>
    </p:spTree>
    <p:extLst>
      <p:ext uri="{BB962C8B-B14F-4D97-AF65-F5344CB8AC3E}">
        <p14:creationId xmlns:p14="http://schemas.microsoft.com/office/powerpoint/2010/main" val="23070185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2</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3745104862"/>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9C87E73-D969-92EE-1889-FC3908AC1AF4}"/>
              </a:ext>
            </a:extLst>
          </p:cNvPr>
          <p:cNvSpPr>
            <a:spLocks noChangeAspect="1"/>
          </p:cNvSpPr>
          <p:nvPr/>
        </p:nvSpPr>
        <p:spPr>
          <a:xfrm flipH="1">
            <a:off x="5739192" y="294005"/>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9827BC03-C6FE-3113-A094-7DD3ADE28523}"/>
              </a:ext>
            </a:extLst>
          </p:cNvPr>
          <p:cNvSpPr txBox="1"/>
          <p:nvPr/>
        </p:nvSpPr>
        <p:spPr>
          <a:xfrm>
            <a:off x="1530026" y="1422426"/>
            <a:ext cx="9260869" cy="709361"/>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lang="en-GB" sz="6000" dirty="0">
                <a:solidFill>
                  <a:schemeClr val="bg1"/>
                </a:solidFill>
              </a:rPr>
              <a:t>Impact on Production Efficiency</a:t>
            </a:r>
            <a:endParaRPr kumimoji="0" lang="en-US" sz="6000" b="0" i="0" u="none" strike="noStrike" kern="0" cap="none" spc="0" normalizeH="0" baseline="0" noProof="0" dirty="0">
              <a:ln>
                <a:noFill/>
              </a:ln>
              <a:solidFill>
                <a:schemeClr val="bg1"/>
              </a:solidFill>
              <a:effectLst/>
              <a:uLnTx/>
              <a:uFillTx/>
              <a:latin typeface="Darker Grotesque SemiBold"/>
            </a:endParaRPr>
          </a:p>
        </p:txBody>
      </p:sp>
      <p:sp>
        <p:nvSpPr>
          <p:cNvPr id="9" name="TextBox 8">
            <a:extLst>
              <a:ext uri="{FF2B5EF4-FFF2-40B4-BE49-F238E27FC236}">
                <a16:creationId xmlns:a16="http://schemas.microsoft.com/office/drawing/2014/main" id="{39A49DA5-594C-D01C-5025-B7F8BCE1DDBC}"/>
              </a:ext>
            </a:extLst>
          </p:cNvPr>
          <p:cNvSpPr txBox="1"/>
          <p:nvPr/>
        </p:nvSpPr>
        <p:spPr>
          <a:xfrm>
            <a:off x="5931872" y="205906"/>
            <a:ext cx="457176"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2</a:t>
            </a:r>
            <a:endParaRPr lang="en-GB" sz="4800" spc="-300" dirty="0">
              <a:solidFill>
                <a:schemeClr val="bg1"/>
              </a:solidFill>
              <a:latin typeface="Darker Grotesque SemiBold" pitchFamily="2" charset="0"/>
            </a:endParaRPr>
          </a:p>
        </p:txBody>
      </p:sp>
      <p:sp>
        <p:nvSpPr>
          <p:cNvPr id="4" name="TextBox 3">
            <a:extLst>
              <a:ext uri="{FF2B5EF4-FFF2-40B4-BE49-F238E27FC236}">
                <a16:creationId xmlns:a16="http://schemas.microsoft.com/office/drawing/2014/main" id="{D5A584DA-FA0A-56F2-4003-0204A778D5D1}"/>
              </a:ext>
            </a:extLst>
          </p:cNvPr>
          <p:cNvSpPr txBox="1"/>
          <p:nvPr/>
        </p:nvSpPr>
        <p:spPr>
          <a:xfrm>
            <a:off x="1057013" y="2038517"/>
            <a:ext cx="4546833" cy="5139740"/>
          </a:xfrm>
          <a:prstGeom prst="rect">
            <a:avLst/>
          </a:prstGeom>
          <a:noFill/>
        </p:spPr>
        <p:txBody>
          <a:bodyPr wrap="square">
            <a:spAutoFit/>
          </a:bodyPr>
          <a:lstStyle/>
          <a:p>
            <a:pPr>
              <a:lnSpc>
                <a:spcPct val="107000"/>
              </a:lnSpc>
              <a:spcAft>
                <a:spcPts val="800"/>
              </a:spcAft>
            </a:pPr>
            <a:r>
              <a:rPr lang="en-GB" b="1" i="1" u="sng" kern="100" dirty="0">
                <a:solidFill>
                  <a:schemeClr val="bg1"/>
                </a:solidFill>
                <a:effectLst/>
                <a:latin typeface="+mn-lt"/>
                <a:ea typeface="Calibri" panose="020F0502020204030204" pitchFamily="34" charset="0"/>
                <a:cs typeface="Times New Roman" panose="02020603050405020304" pitchFamily="18" charset="0"/>
              </a:rPr>
              <a:t> </a:t>
            </a:r>
            <a:r>
              <a:rPr lang="en-GB" b="1" i="1" u="sng" kern="100" dirty="0">
                <a:solidFill>
                  <a:schemeClr val="bg1"/>
                </a:solidFill>
                <a:effectLst>
                  <a:outerShdw blurRad="38100" dist="38100" dir="2700000" algn="tl">
                    <a:srgbClr val="000000">
                      <a:alpha val="43137"/>
                    </a:srgbClr>
                  </a:outerShdw>
                </a:effectLst>
                <a:latin typeface="+mn-lt"/>
                <a:ea typeface="Calibri" panose="020F0502020204030204" pitchFamily="34" charset="0"/>
                <a:cs typeface="Times New Roman" panose="02020603050405020304" pitchFamily="18" charset="0"/>
              </a:rPr>
              <a:t>Improving Detection</a:t>
            </a:r>
            <a:r>
              <a:rPr lang="en-GB" kern="100" dirty="0">
                <a:solidFill>
                  <a:schemeClr val="bg1"/>
                </a:solidFill>
                <a:effectLst/>
                <a:latin typeface="+mn-lt"/>
                <a:ea typeface="Calibri" panose="020F0502020204030204" pitchFamily="34" charset="0"/>
                <a:cs typeface="Times New Roman" panose="02020603050405020304" pitchFamily="18" charset="0"/>
              </a:rPr>
              <a:t>: </a:t>
            </a:r>
          </a:p>
          <a:p>
            <a:pPr>
              <a:lnSpc>
                <a:spcPct val="107000"/>
              </a:lnSpc>
              <a:spcAft>
                <a:spcPts val="800"/>
              </a:spcAft>
            </a:pPr>
            <a:r>
              <a:rPr lang="en-GB" kern="100" dirty="0">
                <a:solidFill>
                  <a:schemeClr val="bg1"/>
                </a:solidFill>
                <a:effectLst/>
                <a:latin typeface="+mn-lt"/>
                <a:ea typeface="Calibri" panose="020F0502020204030204" pitchFamily="34" charset="0"/>
                <a:cs typeface="Times New Roman" panose="02020603050405020304" pitchFamily="18" charset="0"/>
              </a:rPr>
              <a:t>Generative AI can enhance the defect detection system by generating diverse and realistic defect samples, improving the model's ability to detect a wide range of defects in the manufacturing process.</a:t>
            </a:r>
          </a:p>
          <a:p>
            <a:pPr>
              <a:lnSpc>
                <a:spcPct val="107000"/>
              </a:lnSpc>
              <a:spcAft>
                <a:spcPts val="800"/>
              </a:spcAft>
            </a:pPr>
            <a:r>
              <a:rPr lang="en-GB" kern="100" dirty="0">
                <a:solidFill>
                  <a:schemeClr val="bg1"/>
                </a:solidFill>
                <a:effectLst/>
                <a:latin typeface="+mn-lt"/>
                <a:ea typeface="Calibri" panose="020F0502020204030204" pitchFamily="34" charset="0"/>
                <a:cs typeface="Times New Roman" panose="02020603050405020304" pitchFamily="18" charset="0"/>
              </a:rPr>
              <a:t> </a:t>
            </a:r>
            <a:r>
              <a:rPr lang="en-GB" b="1" i="1" u="sng" kern="100" dirty="0">
                <a:solidFill>
                  <a:schemeClr val="bg1"/>
                </a:solidFill>
                <a:effectLst/>
                <a:latin typeface="+mn-lt"/>
                <a:ea typeface="Calibri" panose="020F0502020204030204" pitchFamily="34" charset="0"/>
                <a:cs typeface="Times New Roman" panose="02020603050405020304" pitchFamily="18" charset="0"/>
              </a:rPr>
              <a:t>Material Cost Reduction</a:t>
            </a:r>
            <a:r>
              <a:rPr lang="en-GB" kern="100" dirty="0">
                <a:solidFill>
                  <a:schemeClr val="bg1"/>
                </a:solidFill>
                <a:effectLst/>
                <a:latin typeface="+mn-lt"/>
                <a:ea typeface="Calibri" panose="020F0502020204030204" pitchFamily="34" charset="0"/>
                <a:cs typeface="Times New Roman" panose="02020603050405020304" pitchFamily="18" charset="0"/>
              </a:rPr>
              <a:t>: </a:t>
            </a:r>
          </a:p>
          <a:p>
            <a:pPr>
              <a:lnSpc>
                <a:spcPct val="107000"/>
              </a:lnSpc>
              <a:spcAft>
                <a:spcPts val="800"/>
              </a:spcAft>
            </a:pPr>
            <a:r>
              <a:rPr lang="en-GB" kern="100" dirty="0">
                <a:solidFill>
                  <a:schemeClr val="bg1"/>
                </a:solidFill>
                <a:effectLst/>
                <a:latin typeface="+mn-lt"/>
                <a:ea typeface="Calibri" panose="020F0502020204030204" pitchFamily="34" charset="0"/>
                <a:cs typeface="Times New Roman" panose="02020603050405020304" pitchFamily="18" charset="0"/>
              </a:rPr>
              <a:t>Accurate defect detection reduces material wastage by ensuring only defective products are flagged, leading to more efficient use of raw materials.</a:t>
            </a:r>
          </a:p>
          <a:p>
            <a:pPr>
              <a:lnSpc>
                <a:spcPct val="107000"/>
              </a:lnSpc>
              <a:spcAft>
                <a:spcPts val="800"/>
              </a:spcAft>
            </a:pPr>
            <a:r>
              <a:rPr lang="en-GB" kern="100" dirty="0">
                <a:solidFill>
                  <a:schemeClr val="bg1"/>
                </a:solidFill>
                <a:effectLst/>
                <a:latin typeface="+mn-lt"/>
                <a:ea typeface="Calibri" panose="020F0502020204030204" pitchFamily="34" charset="0"/>
                <a:cs typeface="Times New Roman" panose="02020603050405020304" pitchFamily="18" charset="0"/>
              </a:rPr>
              <a:t> </a:t>
            </a:r>
            <a:r>
              <a:rPr lang="en-GB" b="1" i="1" u="sng" kern="100" dirty="0">
                <a:solidFill>
                  <a:schemeClr val="bg1"/>
                </a:solidFill>
                <a:effectLst/>
                <a:latin typeface="+mn-lt"/>
                <a:ea typeface="Calibri" panose="020F0502020204030204" pitchFamily="34" charset="0"/>
                <a:cs typeface="Times New Roman" panose="02020603050405020304" pitchFamily="18" charset="0"/>
              </a:rPr>
              <a:t>Manpower Optimization</a:t>
            </a:r>
            <a:r>
              <a:rPr lang="en-GB" kern="100" dirty="0">
                <a:solidFill>
                  <a:schemeClr val="bg1"/>
                </a:solidFill>
                <a:effectLst/>
                <a:latin typeface="+mn-lt"/>
                <a:ea typeface="Calibri" panose="020F0502020204030204" pitchFamily="34" charset="0"/>
                <a:cs typeface="Times New Roman" panose="02020603050405020304" pitchFamily="18" charset="0"/>
              </a:rPr>
              <a:t>: </a:t>
            </a:r>
          </a:p>
          <a:p>
            <a:pPr>
              <a:lnSpc>
                <a:spcPct val="107000"/>
              </a:lnSpc>
              <a:spcAft>
                <a:spcPts val="800"/>
              </a:spcAft>
            </a:pPr>
            <a:r>
              <a:rPr lang="en-GB" kern="100" dirty="0">
                <a:solidFill>
                  <a:schemeClr val="bg1"/>
                </a:solidFill>
                <a:effectLst/>
                <a:latin typeface="+mn-lt"/>
                <a:ea typeface="Calibri" panose="020F0502020204030204" pitchFamily="34" charset="0"/>
                <a:cs typeface="Times New Roman" panose="02020603050405020304" pitchFamily="18" charset="0"/>
              </a:rPr>
              <a:t>By reducing false positives, generative AI minimizes unnecessary inspections and rework, allowing manpower to focus on critical tasks.</a:t>
            </a:r>
          </a:p>
          <a:p>
            <a:pPr>
              <a:lnSpc>
                <a:spcPct val="107000"/>
              </a:lnSpc>
              <a:spcAft>
                <a:spcPts val="800"/>
              </a:spcAft>
            </a:pPr>
            <a:r>
              <a:rPr lang="en-GB" kern="100" dirty="0">
                <a:solidFill>
                  <a:schemeClr val="bg1"/>
                </a:solidFill>
                <a:effectLst/>
                <a:latin typeface="+mn-lt"/>
                <a:ea typeface="Calibri" panose="020F0502020204030204" pitchFamily="34" charset="0"/>
                <a:cs typeface="Times New Roman" panose="02020603050405020304" pitchFamily="18" charset="0"/>
              </a:rPr>
              <a:t> </a:t>
            </a:r>
          </a:p>
        </p:txBody>
      </p:sp>
      <p:sp>
        <p:nvSpPr>
          <p:cNvPr id="5" name="TextBox 4">
            <a:extLst>
              <a:ext uri="{FF2B5EF4-FFF2-40B4-BE49-F238E27FC236}">
                <a16:creationId xmlns:a16="http://schemas.microsoft.com/office/drawing/2014/main" id="{A52E0B64-83F3-9B28-0ABA-5B565AA631CA}"/>
              </a:ext>
            </a:extLst>
          </p:cNvPr>
          <p:cNvSpPr txBox="1"/>
          <p:nvPr/>
        </p:nvSpPr>
        <p:spPr>
          <a:xfrm>
            <a:off x="5603846" y="2135402"/>
            <a:ext cx="6094602" cy="4945969"/>
          </a:xfrm>
          <a:prstGeom prst="rect">
            <a:avLst/>
          </a:prstGeom>
          <a:noFill/>
        </p:spPr>
        <p:txBody>
          <a:bodyPr wrap="square">
            <a:spAutoFit/>
          </a:bodyPr>
          <a:lstStyle/>
          <a:p>
            <a:pPr>
              <a:lnSpc>
                <a:spcPct val="107000"/>
              </a:lnSpc>
              <a:spcAft>
                <a:spcPts val="800"/>
              </a:spcAft>
            </a:pPr>
            <a:r>
              <a:rPr lang="en-GB" b="1" i="1" u="sng" kern="100" dirty="0">
                <a:solidFill>
                  <a:schemeClr val="bg1"/>
                </a:solidFill>
                <a:effectLst/>
                <a:latin typeface="+mn-lt"/>
                <a:ea typeface="Calibri" panose="020F0502020204030204" pitchFamily="34" charset="0"/>
                <a:cs typeface="Times New Roman" panose="02020603050405020304" pitchFamily="18" charset="0"/>
              </a:rPr>
              <a:t>Time of Delivery</a:t>
            </a:r>
            <a:r>
              <a:rPr lang="en-GB" kern="100" dirty="0">
                <a:solidFill>
                  <a:schemeClr val="bg1"/>
                </a:solidFill>
                <a:effectLst/>
                <a:latin typeface="+mn-lt"/>
                <a:ea typeface="Calibri" panose="020F0502020204030204" pitchFamily="34" charset="0"/>
                <a:cs typeface="Times New Roman" panose="02020603050405020304" pitchFamily="18" charset="0"/>
              </a:rPr>
              <a:t>: </a:t>
            </a:r>
          </a:p>
          <a:p>
            <a:pPr>
              <a:lnSpc>
                <a:spcPct val="107000"/>
              </a:lnSpc>
              <a:spcAft>
                <a:spcPts val="800"/>
              </a:spcAft>
            </a:pPr>
            <a:r>
              <a:rPr lang="en-GB" kern="100" dirty="0">
                <a:solidFill>
                  <a:schemeClr val="bg1"/>
                </a:solidFill>
                <a:effectLst/>
                <a:latin typeface="+mn-lt"/>
                <a:ea typeface="Calibri" panose="020F0502020204030204" pitchFamily="34" charset="0"/>
                <a:cs typeface="Times New Roman" panose="02020603050405020304" pitchFamily="18" charset="0"/>
              </a:rPr>
              <a:t>Efficient defect detection ensures timely identification and correction of defects, reducing delays in the production process and improving delivery times.</a:t>
            </a:r>
          </a:p>
          <a:p>
            <a:pPr>
              <a:lnSpc>
                <a:spcPct val="107000"/>
              </a:lnSpc>
              <a:spcAft>
                <a:spcPts val="800"/>
              </a:spcAft>
            </a:pPr>
            <a:r>
              <a:rPr lang="en-GB" b="1" i="1" u="sng" kern="100" dirty="0">
                <a:solidFill>
                  <a:schemeClr val="bg1"/>
                </a:solidFill>
                <a:effectLst/>
                <a:latin typeface="+mn-lt"/>
                <a:ea typeface="Calibri" panose="020F0502020204030204" pitchFamily="34" charset="0"/>
                <a:cs typeface="Times New Roman" panose="02020603050405020304" pitchFamily="18" charset="0"/>
              </a:rPr>
              <a:t> Vendor Selection</a:t>
            </a:r>
            <a:r>
              <a:rPr lang="en-GB" kern="100" dirty="0">
                <a:solidFill>
                  <a:schemeClr val="bg1"/>
                </a:solidFill>
                <a:effectLst/>
                <a:latin typeface="+mn-lt"/>
                <a:ea typeface="Calibri" panose="020F0502020204030204" pitchFamily="34" charset="0"/>
                <a:cs typeface="Times New Roman" panose="02020603050405020304" pitchFamily="18" charset="0"/>
              </a:rPr>
              <a:t>: </a:t>
            </a:r>
          </a:p>
          <a:p>
            <a:pPr>
              <a:lnSpc>
                <a:spcPct val="107000"/>
              </a:lnSpc>
              <a:spcAft>
                <a:spcPts val="800"/>
              </a:spcAft>
            </a:pPr>
            <a:r>
              <a:rPr lang="en-GB" kern="100" dirty="0">
                <a:solidFill>
                  <a:schemeClr val="bg1"/>
                </a:solidFill>
                <a:effectLst/>
                <a:latin typeface="+mn-lt"/>
                <a:ea typeface="Calibri" panose="020F0502020204030204" pitchFamily="34" charset="0"/>
                <a:cs typeface="Times New Roman" panose="02020603050405020304" pitchFamily="18" charset="0"/>
              </a:rPr>
              <a:t>Generative AI can simulate various defect scenarios associated with different vendors' materials, aiding in selecting vendors who provide the</a:t>
            </a:r>
          </a:p>
          <a:p>
            <a:pPr>
              <a:lnSpc>
                <a:spcPct val="107000"/>
              </a:lnSpc>
              <a:spcAft>
                <a:spcPts val="800"/>
              </a:spcAft>
            </a:pPr>
            <a:r>
              <a:rPr lang="en-GB" sz="1800" kern="100" dirty="0">
                <a:solidFill>
                  <a:schemeClr val="bg1"/>
                </a:solidFill>
                <a:effectLst/>
                <a:latin typeface="+mn-lt"/>
                <a:ea typeface="Calibri" panose="020F0502020204030204" pitchFamily="34" charset="0"/>
                <a:cs typeface="Times New Roman" panose="02020603050405020304" pitchFamily="18" charset="0"/>
              </a:rPr>
              <a:t>best quality materials with minimal defects.</a:t>
            </a:r>
          </a:p>
          <a:p>
            <a:pPr>
              <a:lnSpc>
                <a:spcPct val="107000"/>
              </a:lnSpc>
              <a:spcAft>
                <a:spcPts val="800"/>
              </a:spcAft>
            </a:pPr>
            <a:r>
              <a:rPr lang="en-GB" sz="1800" b="1" i="1" u="sng" kern="100" dirty="0">
                <a:solidFill>
                  <a:schemeClr val="bg1"/>
                </a:solidFill>
                <a:effectLst/>
                <a:latin typeface="+mn-lt"/>
                <a:ea typeface="Calibri" panose="020F0502020204030204" pitchFamily="34" charset="0"/>
                <a:cs typeface="Times New Roman" panose="02020603050405020304" pitchFamily="18" charset="0"/>
              </a:rPr>
              <a:t>Classifying Defects</a:t>
            </a:r>
            <a:r>
              <a:rPr lang="en-GB" sz="1800" kern="100" dirty="0">
                <a:solidFill>
                  <a:schemeClr val="bg1"/>
                </a:solidFill>
                <a:effectLst/>
                <a:latin typeface="+mn-lt"/>
                <a:ea typeface="Calibri" panose="020F0502020204030204" pitchFamily="34" charset="0"/>
                <a:cs typeface="Times New Roman" panose="02020603050405020304" pitchFamily="18" charset="0"/>
              </a:rPr>
              <a:t>: Differentiate between reworkable and non-reworkable defects.</a:t>
            </a:r>
          </a:p>
          <a:p>
            <a:pPr>
              <a:lnSpc>
                <a:spcPct val="107000"/>
              </a:lnSpc>
              <a:spcAft>
                <a:spcPts val="800"/>
              </a:spcAft>
            </a:pPr>
            <a:r>
              <a:rPr lang="en-GB" sz="1800" b="1" i="1" u="sng" kern="100" dirty="0">
                <a:solidFill>
                  <a:schemeClr val="bg1"/>
                </a:solidFill>
                <a:effectLst/>
                <a:latin typeface="+mn-lt"/>
                <a:ea typeface="Calibri" panose="020F0502020204030204" pitchFamily="34" charset="0"/>
                <a:cs typeface="Times New Roman" panose="02020603050405020304" pitchFamily="18" charset="0"/>
              </a:rPr>
              <a:t>Process Integration</a:t>
            </a:r>
            <a:r>
              <a:rPr lang="en-GB" sz="1800" kern="100" dirty="0">
                <a:solidFill>
                  <a:schemeClr val="bg1"/>
                </a:solidFill>
                <a:effectLst/>
                <a:latin typeface="+mn-lt"/>
                <a:ea typeface="Calibri" panose="020F0502020204030204" pitchFamily="34" charset="0"/>
                <a:cs typeface="Times New Roman" panose="02020603050405020304" pitchFamily="18" charset="0"/>
              </a:rPr>
              <a:t>: Streamline defect detection into the production workflow for real-time monitoring and intervention.</a:t>
            </a:r>
          </a:p>
          <a:p>
            <a:pPr>
              <a:lnSpc>
                <a:spcPct val="107000"/>
              </a:lnSpc>
              <a:spcAft>
                <a:spcPts val="800"/>
              </a:spcAft>
            </a:pPr>
            <a:r>
              <a:rPr lang="en-GB" sz="1800" kern="100" dirty="0">
                <a:solidFill>
                  <a:schemeClr val="bg1"/>
                </a:solidFill>
                <a:effectLst/>
                <a:latin typeface="+mn-lt"/>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212022988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3</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220383334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0C9D1EC1-5B85-23BA-6602-C1405B822628}"/>
              </a:ext>
            </a:extLst>
          </p:cNvPr>
          <p:cNvSpPr>
            <a:spLocks noChangeAspect="1"/>
          </p:cNvSpPr>
          <p:nvPr/>
        </p:nvSpPr>
        <p:spPr>
          <a:xfrm flipH="1">
            <a:off x="5674733" y="305620"/>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7F31EA89-521C-4268-0D7B-18300E441EBB}"/>
              </a:ext>
            </a:extLst>
          </p:cNvPr>
          <p:cNvSpPr txBox="1"/>
          <p:nvPr/>
        </p:nvSpPr>
        <p:spPr>
          <a:xfrm>
            <a:off x="489337" y="1434041"/>
            <a:ext cx="11213326" cy="64767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lang="en-US" sz="5400" dirty="0">
                <a:solidFill>
                  <a:schemeClr val="bg1"/>
                </a:solidFill>
              </a:rPr>
              <a:t>Optimizing Procurement with Generative AI</a:t>
            </a:r>
            <a:endParaRPr kumimoji="0" lang="en-US" sz="5400" b="0" i="0" u="none" strike="noStrike" kern="0" cap="none" spc="0" normalizeH="0" baseline="0" noProof="0" dirty="0">
              <a:ln>
                <a:noFill/>
              </a:ln>
              <a:solidFill>
                <a:schemeClr val="bg1"/>
              </a:solidFill>
              <a:effectLst/>
              <a:uLnTx/>
              <a:uFillTx/>
              <a:latin typeface="Darker Grotesque SemiBold"/>
            </a:endParaRPr>
          </a:p>
        </p:txBody>
      </p:sp>
      <p:sp>
        <p:nvSpPr>
          <p:cNvPr id="9" name="TextBox 8">
            <a:extLst>
              <a:ext uri="{FF2B5EF4-FFF2-40B4-BE49-F238E27FC236}">
                <a16:creationId xmlns:a16="http://schemas.microsoft.com/office/drawing/2014/main" id="{205F4EDC-4C3B-9402-9F84-5A0A17F08127}"/>
              </a:ext>
            </a:extLst>
          </p:cNvPr>
          <p:cNvSpPr txBox="1"/>
          <p:nvPr/>
        </p:nvSpPr>
        <p:spPr>
          <a:xfrm>
            <a:off x="5867413" y="217521"/>
            <a:ext cx="457176"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3</a:t>
            </a:r>
            <a:endParaRPr lang="en-GB" sz="4800" spc="-300" dirty="0">
              <a:solidFill>
                <a:schemeClr val="bg1"/>
              </a:solidFill>
              <a:latin typeface="Darker Grotesque SemiBold" pitchFamily="2" charset="0"/>
            </a:endParaRPr>
          </a:p>
        </p:txBody>
      </p:sp>
      <p:sp>
        <p:nvSpPr>
          <p:cNvPr id="4" name="TextBox 3">
            <a:extLst>
              <a:ext uri="{FF2B5EF4-FFF2-40B4-BE49-F238E27FC236}">
                <a16:creationId xmlns:a16="http://schemas.microsoft.com/office/drawing/2014/main" id="{AE56427F-FF5D-4243-362A-D83E4618BF73}"/>
              </a:ext>
            </a:extLst>
          </p:cNvPr>
          <p:cNvSpPr txBox="1"/>
          <p:nvPr/>
        </p:nvSpPr>
        <p:spPr>
          <a:xfrm>
            <a:off x="3248637" y="2116164"/>
            <a:ext cx="7438938" cy="4524315"/>
          </a:xfrm>
          <a:prstGeom prst="rect">
            <a:avLst/>
          </a:prstGeom>
          <a:noFill/>
        </p:spPr>
        <p:txBody>
          <a:bodyPr wrap="square">
            <a:spAutoFit/>
          </a:bodyPr>
          <a:lstStyle/>
          <a:p>
            <a:r>
              <a:rPr lang="en-US" b="1" dirty="0">
                <a:solidFill>
                  <a:schemeClr val="bg1"/>
                </a:solidFill>
              </a:rPr>
              <a:t>Streamlining Procurement Practices in Manufacturing</a:t>
            </a:r>
            <a:endParaRPr lang="en-US" dirty="0">
              <a:solidFill>
                <a:schemeClr val="bg1"/>
              </a:solidFill>
            </a:endParaRPr>
          </a:p>
          <a:p>
            <a:r>
              <a:rPr lang="en-US" b="1" dirty="0">
                <a:solidFill>
                  <a:schemeClr val="bg1"/>
                </a:solidFill>
              </a:rPr>
              <a:t> Vendor Selection Based on Delivery Time</a:t>
            </a:r>
            <a:r>
              <a:rPr lang="en-US" dirty="0">
                <a:solidFill>
                  <a:schemeClr val="bg1"/>
                </a:solidFill>
              </a:rPr>
              <a:t>:</a:t>
            </a:r>
          </a:p>
          <a:p>
            <a:pPr marL="742950" lvl="1" indent="-285750">
              <a:buFont typeface="Arial" panose="020B0604020202020204" pitchFamily="34" charset="0"/>
              <a:buChar char="•"/>
            </a:pPr>
            <a:r>
              <a:rPr lang="en-US" dirty="0">
                <a:solidFill>
                  <a:schemeClr val="bg1"/>
                </a:solidFill>
              </a:rPr>
              <a:t>Utilize generative AI to analyze historical data and predict vendor performance.</a:t>
            </a:r>
          </a:p>
          <a:p>
            <a:pPr marL="742950" lvl="1" indent="-285750">
              <a:buFont typeface="Arial" panose="020B0604020202020204" pitchFamily="34" charset="0"/>
              <a:buChar char="•"/>
            </a:pPr>
            <a:r>
              <a:rPr lang="en-US" dirty="0">
                <a:solidFill>
                  <a:schemeClr val="bg1"/>
                </a:solidFill>
              </a:rPr>
              <a:t>Select vendors with the best delivery times and reliability, reducing lead times.</a:t>
            </a:r>
          </a:p>
          <a:p>
            <a:r>
              <a:rPr lang="en-US" b="1" dirty="0">
                <a:solidFill>
                  <a:schemeClr val="bg1"/>
                </a:solidFill>
              </a:rPr>
              <a:t> Material Cost Analysis</a:t>
            </a:r>
            <a:r>
              <a:rPr lang="en-US" dirty="0">
                <a:solidFill>
                  <a:schemeClr val="bg1"/>
                </a:solidFill>
              </a:rPr>
              <a:t>:</a:t>
            </a:r>
          </a:p>
          <a:p>
            <a:pPr marL="742950" lvl="1" indent="-285750">
              <a:buFont typeface="Arial" panose="020B0604020202020204" pitchFamily="34" charset="0"/>
              <a:buChar char="•"/>
            </a:pPr>
            <a:r>
              <a:rPr lang="en-US" dirty="0">
                <a:solidFill>
                  <a:schemeClr val="bg1"/>
                </a:solidFill>
              </a:rPr>
              <a:t>AI-driven insights into market trends and material costs.</a:t>
            </a:r>
          </a:p>
          <a:p>
            <a:pPr marL="742950" lvl="1" indent="-285750">
              <a:buFont typeface="Arial" panose="020B0604020202020204" pitchFamily="34" charset="0"/>
              <a:buChar char="•"/>
            </a:pPr>
            <a:r>
              <a:rPr lang="en-US" dirty="0">
                <a:solidFill>
                  <a:schemeClr val="bg1"/>
                </a:solidFill>
              </a:rPr>
              <a:t>Optimize procurement schedules and order quantities to minimize costs.</a:t>
            </a:r>
          </a:p>
          <a:p>
            <a:r>
              <a:rPr lang="en-US" b="1" dirty="0">
                <a:solidFill>
                  <a:schemeClr val="bg1"/>
                </a:solidFill>
              </a:rPr>
              <a:t> Manpower and Efficiency</a:t>
            </a:r>
            <a:r>
              <a:rPr lang="en-US" dirty="0">
                <a:solidFill>
                  <a:schemeClr val="bg1"/>
                </a:solidFill>
              </a:rPr>
              <a:t>:</a:t>
            </a:r>
          </a:p>
          <a:p>
            <a:pPr marL="742950" lvl="1" indent="-285750">
              <a:buFont typeface="Arial" panose="020B0604020202020204" pitchFamily="34" charset="0"/>
              <a:buChar char="•"/>
            </a:pPr>
            <a:r>
              <a:rPr lang="en-US" dirty="0">
                <a:solidFill>
                  <a:schemeClr val="bg1"/>
                </a:solidFill>
              </a:rPr>
              <a:t>Automate procurement processes, reducing administrative overhead.</a:t>
            </a:r>
          </a:p>
          <a:p>
            <a:pPr marL="742950" lvl="1" indent="-285750">
              <a:buFont typeface="Arial" panose="020B0604020202020204" pitchFamily="34" charset="0"/>
              <a:buChar char="•"/>
            </a:pPr>
            <a:r>
              <a:rPr lang="en-US" dirty="0">
                <a:solidFill>
                  <a:schemeClr val="bg1"/>
                </a:solidFill>
              </a:rPr>
              <a:t>Enhance collaboration between procurement and production teams for better resource planning.</a:t>
            </a:r>
          </a:p>
          <a:p>
            <a:r>
              <a:rPr lang="en-US" b="1" dirty="0">
                <a:solidFill>
                  <a:schemeClr val="bg1"/>
                </a:solidFill>
              </a:rPr>
              <a:t> Benefits</a:t>
            </a:r>
            <a:r>
              <a:rPr lang="en-US" dirty="0">
                <a:solidFill>
                  <a:schemeClr val="bg1"/>
                </a:solidFill>
              </a:rPr>
              <a:t>:</a:t>
            </a:r>
          </a:p>
          <a:p>
            <a:pPr marL="742950" lvl="1" indent="-285750">
              <a:buFont typeface="Arial" panose="020B0604020202020204" pitchFamily="34" charset="0"/>
              <a:buChar char="•"/>
            </a:pPr>
            <a:r>
              <a:rPr lang="en-US" dirty="0">
                <a:solidFill>
                  <a:schemeClr val="bg1"/>
                </a:solidFill>
              </a:rPr>
              <a:t>Improved supply chain reliability and responsiveness.</a:t>
            </a:r>
          </a:p>
          <a:p>
            <a:pPr marL="742950" lvl="1" indent="-285750">
              <a:buFont typeface="Arial" panose="020B0604020202020204" pitchFamily="34" charset="0"/>
              <a:buChar char="•"/>
            </a:pPr>
            <a:r>
              <a:rPr lang="en-US" dirty="0">
                <a:solidFill>
                  <a:schemeClr val="bg1"/>
                </a:solidFill>
              </a:rPr>
              <a:t>Reduction in procurement cycle time by ~47%</a:t>
            </a:r>
          </a:p>
        </p:txBody>
      </p:sp>
    </p:spTree>
    <p:extLst>
      <p:ext uri="{BB962C8B-B14F-4D97-AF65-F5344CB8AC3E}">
        <p14:creationId xmlns:p14="http://schemas.microsoft.com/office/powerpoint/2010/main" val="36279240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1</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62929818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Hexagon 12">
            <a:extLst>
              <a:ext uri="{FF2B5EF4-FFF2-40B4-BE49-F238E27FC236}">
                <a16:creationId xmlns:a16="http://schemas.microsoft.com/office/drawing/2014/main" id="{418C69E3-D79B-A798-55B1-0230669663A2}"/>
              </a:ext>
            </a:extLst>
          </p:cNvPr>
          <p:cNvSpPr>
            <a:spLocks noChangeAspect="1"/>
          </p:cNvSpPr>
          <p:nvPr/>
        </p:nvSpPr>
        <p:spPr>
          <a:xfrm flipH="1">
            <a:off x="5674732" y="180139"/>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14" name="TextBox 13">
            <a:extLst>
              <a:ext uri="{FF2B5EF4-FFF2-40B4-BE49-F238E27FC236}">
                <a16:creationId xmlns:a16="http://schemas.microsoft.com/office/drawing/2014/main" id="{3444FAC6-6B52-1BC5-E15D-75BEFA3ED722}"/>
              </a:ext>
            </a:extLst>
          </p:cNvPr>
          <p:cNvSpPr txBox="1"/>
          <p:nvPr/>
        </p:nvSpPr>
        <p:spPr>
          <a:xfrm>
            <a:off x="1162598" y="1308560"/>
            <a:ext cx="9866804" cy="647678"/>
          </a:xfrm>
          <a:prstGeom prst="rect">
            <a:avLst/>
          </a:prstGeom>
          <a:noFill/>
        </p:spPr>
        <p:txBody>
          <a:bodyPr wrap="non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lang="en-US" sz="5400" dirty="0">
                <a:solidFill>
                  <a:schemeClr val="bg1"/>
                </a:solidFill>
              </a:rPr>
              <a:t>Conclusion of Phase 1 Implementation</a:t>
            </a:r>
            <a:endParaRPr kumimoji="0" lang="en-US" sz="5400" b="0" i="0" u="none" strike="noStrike" kern="0" cap="none" spc="0" normalizeH="0" baseline="0" noProof="0" dirty="0">
              <a:ln>
                <a:noFill/>
              </a:ln>
              <a:solidFill>
                <a:schemeClr val="bg1"/>
              </a:solidFill>
              <a:effectLst/>
              <a:uLnTx/>
              <a:uFillTx/>
              <a:latin typeface="Darker Grotesque SemiBold"/>
            </a:endParaRPr>
          </a:p>
        </p:txBody>
      </p:sp>
      <p:sp>
        <p:nvSpPr>
          <p:cNvPr id="16" name="TextBox 15">
            <a:extLst>
              <a:ext uri="{FF2B5EF4-FFF2-40B4-BE49-F238E27FC236}">
                <a16:creationId xmlns:a16="http://schemas.microsoft.com/office/drawing/2014/main" id="{8188C7C0-6C75-71EE-66AF-81603D99BAA3}"/>
              </a:ext>
            </a:extLst>
          </p:cNvPr>
          <p:cNvSpPr txBox="1"/>
          <p:nvPr/>
        </p:nvSpPr>
        <p:spPr>
          <a:xfrm>
            <a:off x="5913899" y="92040"/>
            <a:ext cx="364202"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1</a:t>
            </a:r>
            <a:endParaRPr lang="en-GB" sz="4800" spc="-300" dirty="0">
              <a:solidFill>
                <a:schemeClr val="bg1"/>
              </a:solidFill>
              <a:latin typeface="Darker Grotesque SemiBold" pitchFamily="2" charset="0"/>
            </a:endParaRPr>
          </a:p>
        </p:txBody>
      </p:sp>
      <p:sp>
        <p:nvSpPr>
          <p:cNvPr id="6" name="Rectangle 1">
            <a:extLst>
              <a:ext uri="{FF2B5EF4-FFF2-40B4-BE49-F238E27FC236}">
                <a16:creationId xmlns:a16="http://schemas.microsoft.com/office/drawing/2014/main" id="{85FB7635-E8E3-A581-3A7B-9E96BA3984E2}"/>
              </a:ext>
            </a:extLst>
          </p:cNvPr>
          <p:cNvSpPr>
            <a:spLocks noChangeArrowheads="1"/>
          </p:cNvSpPr>
          <p:nvPr/>
        </p:nvSpPr>
        <p:spPr bwMode="auto">
          <a:xfrm>
            <a:off x="1536068" y="1907324"/>
            <a:ext cx="914400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dirty="0">
                <a:solidFill>
                  <a:schemeClr val="bg1"/>
                </a:solidFill>
              </a:rPr>
              <a:t>The completion of Phase 1 marks a significant milestone in our project on defect detection within the manufacturing industry. This phase focused on developing a robust convolutional neural network (CNN) model, achieving an impressive accuracy rate of 93%. </a:t>
            </a:r>
          </a:p>
          <a:p>
            <a:r>
              <a:rPr lang="en-US" sz="1600" b="1" dirty="0">
                <a:solidFill>
                  <a:schemeClr val="bg1"/>
                </a:solidFill>
              </a:rPr>
              <a:t>Model Development and Data Augmentation:</a:t>
            </a:r>
            <a:r>
              <a:rPr lang="en-US" sz="1600" dirty="0">
                <a:solidFill>
                  <a:schemeClr val="bg1"/>
                </a:solidFill>
              </a:rPr>
              <a:t> We began by designing and training a CNN model specifically tailored for defect detection. To enhance the model's performance and generalization capabilities, we incorporated data augmentation techniques directly within the model pipeline. </a:t>
            </a:r>
          </a:p>
          <a:p>
            <a:endParaRPr lang="en-US" sz="1600" dirty="0">
              <a:solidFill>
                <a:schemeClr val="bg1"/>
              </a:solidFill>
            </a:endParaRPr>
          </a:p>
          <a:p>
            <a:r>
              <a:rPr lang="en-US" sz="1600" b="1" dirty="0">
                <a:solidFill>
                  <a:schemeClr val="bg1"/>
                </a:solidFill>
              </a:rPr>
              <a:t>Model Export and Deployment:</a:t>
            </a:r>
            <a:r>
              <a:rPr lang="en-US" sz="1600" dirty="0">
                <a:solidFill>
                  <a:schemeClr val="bg1"/>
                </a:solidFill>
              </a:rPr>
              <a:t> Upon reaching the desired accuracy, the trained model was exported in the .</a:t>
            </a:r>
            <a:r>
              <a:rPr lang="en-US" sz="1600" dirty="0" err="1">
                <a:solidFill>
                  <a:schemeClr val="bg1"/>
                </a:solidFill>
              </a:rPr>
              <a:t>keras</a:t>
            </a:r>
            <a:r>
              <a:rPr lang="en-US" sz="1600" dirty="0">
                <a:solidFill>
                  <a:schemeClr val="bg1"/>
                </a:solidFill>
              </a:rPr>
              <a:t> format, ensuring ease of integration and deployment. We then developed a backend server using </a:t>
            </a:r>
            <a:r>
              <a:rPr lang="en-US" sz="1600" dirty="0" err="1">
                <a:solidFill>
                  <a:schemeClr val="bg1"/>
                </a:solidFill>
              </a:rPr>
              <a:t>FastAPI</a:t>
            </a:r>
            <a:r>
              <a:rPr lang="en-US" sz="1600" dirty="0">
                <a:solidFill>
                  <a:schemeClr val="bg1"/>
                </a:solidFill>
              </a:rPr>
              <a:t>, a modern, fast (high-performance) web framework for building APIs with Python. The exported model was seamlessly loaded into the server, enabling real-time inference capabilities.</a:t>
            </a:r>
          </a:p>
          <a:p>
            <a:endParaRPr lang="en-US" sz="1600" dirty="0">
              <a:solidFill>
                <a:schemeClr val="bg1"/>
              </a:solidFill>
            </a:endParaRPr>
          </a:p>
          <a:p>
            <a:r>
              <a:rPr lang="en-US" sz="1600" b="1" dirty="0">
                <a:solidFill>
                  <a:schemeClr val="bg1"/>
                </a:solidFill>
              </a:rPr>
              <a:t>API Testing and Validation:</a:t>
            </a:r>
            <a:r>
              <a:rPr lang="en-US" sz="1600" dirty="0">
                <a:solidFill>
                  <a:schemeClr val="bg1"/>
                </a:solidFill>
              </a:rPr>
              <a:t> To validate the server's functionality, we conducted comprehensive testing using the Postman application. By sending various requests to the </a:t>
            </a:r>
            <a:r>
              <a:rPr lang="en-US" sz="1600" dirty="0" err="1">
                <a:solidFill>
                  <a:schemeClr val="bg1"/>
                </a:solidFill>
              </a:rPr>
              <a:t>FastAPI</a:t>
            </a:r>
            <a:r>
              <a:rPr lang="en-US" sz="1600" dirty="0">
                <a:solidFill>
                  <a:schemeClr val="bg1"/>
                </a:solidFill>
              </a:rPr>
              <a:t> server, we confirmed that the model was accurately processing and classifying the input images, thereby ensuring the reliability and stability of the deployment</a:t>
            </a:r>
          </a:p>
          <a:p>
            <a:endParaRPr lang="en-US" sz="1600" dirty="0">
              <a:solidFill>
                <a:schemeClr val="bg1"/>
              </a:solidFill>
            </a:endParaRPr>
          </a:p>
          <a:p>
            <a:r>
              <a:rPr lang="en-US" sz="1600" b="1" dirty="0">
                <a:solidFill>
                  <a:schemeClr val="bg1"/>
                </a:solidFill>
              </a:rPr>
              <a:t>Front-End Development:</a:t>
            </a:r>
            <a:r>
              <a:rPr lang="en-US" sz="1600" dirty="0">
                <a:solidFill>
                  <a:schemeClr val="bg1"/>
                </a:solidFill>
              </a:rPr>
              <a:t> In parallel with backend development, a user-friendly web interface was created using the Node.js framework. This website allows users to easily drag and drop images for defect detection. The interface provides immediate feedback, indicating whether the uploaded image is defective or perfect, </a:t>
            </a:r>
          </a:p>
        </p:txBody>
      </p:sp>
    </p:spTree>
    <p:extLst>
      <p:ext uri="{BB962C8B-B14F-4D97-AF65-F5344CB8AC3E}">
        <p14:creationId xmlns:p14="http://schemas.microsoft.com/office/powerpoint/2010/main" val="12004390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EE32AD-97B8-72DB-4309-75AF76A90141}"/>
              </a:ext>
            </a:extLst>
          </p:cNvPr>
          <p:cNvSpPr txBox="1"/>
          <p:nvPr/>
        </p:nvSpPr>
        <p:spPr>
          <a:xfrm>
            <a:off x="4092086" y="-2656692"/>
            <a:ext cx="4007828" cy="11079956"/>
          </a:xfrm>
          <a:prstGeom prst="rect">
            <a:avLst/>
          </a:prstGeom>
          <a:noFill/>
        </p:spPr>
        <p:txBody>
          <a:bodyPr wrap="square" rtlCol="0">
            <a:spAutoFit/>
          </a:bodyPr>
          <a:lstStyle/>
          <a:p>
            <a:pPr algn="ctr"/>
            <a:r>
              <a:rPr lang="en-US" sz="71400" spc="-300" dirty="0">
                <a:solidFill>
                  <a:schemeClr val="bg1"/>
                </a:solidFill>
                <a:latin typeface="Darker Grotesque SemiBold" pitchFamily="2" charset="0"/>
              </a:rPr>
              <a:t>2</a:t>
            </a:r>
            <a:endParaRPr lang="en-GB" sz="71400" spc="-300" dirty="0">
              <a:solidFill>
                <a:schemeClr val="bg1"/>
              </a:solidFill>
              <a:latin typeface="Darker Grotesque SemiBold" pitchFamily="2" charset="0"/>
            </a:endParaRPr>
          </a:p>
        </p:txBody>
      </p:sp>
    </p:spTree>
    <p:extLst>
      <p:ext uri="{BB962C8B-B14F-4D97-AF65-F5344CB8AC3E}">
        <p14:creationId xmlns:p14="http://schemas.microsoft.com/office/powerpoint/2010/main" val="146500151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59C87E73-D969-92EE-1889-FC3908AC1AF4}"/>
              </a:ext>
            </a:extLst>
          </p:cNvPr>
          <p:cNvSpPr>
            <a:spLocks noChangeAspect="1"/>
          </p:cNvSpPr>
          <p:nvPr/>
        </p:nvSpPr>
        <p:spPr>
          <a:xfrm flipH="1">
            <a:off x="5747581" y="218504"/>
            <a:ext cx="866672" cy="747132"/>
          </a:xfrm>
          <a:prstGeom prst="hexagon">
            <a:avLst>
              <a:gd name="adj" fmla="val 29285"/>
              <a:gd name="vf" fmla="val 115470"/>
            </a:avLst>
          </a:prstGeom>
          <a:solidFill>
            <a:schemeClr val="bg1">
              <a:alpha val="5000"/>
            </a:schemeClr>
          </a:solidFill>
          <a:ln w="12700">
            <a:solidFill>
              <a:schemeClr val="bg1">
                <a:alpha val="50000"/>
              </a:schemeClr>
            </a:solidFill>
          </a:ln>
        </p:spPr>
        <p:style>
          <a:lnRef idx="2">
            <a:schemeClr val="accent1">
              <a:shade val="15000"/>
            </a:schemeClr>
          </a:lnRef>
          <a:fillRef idx="1">
            <a:schemeClr val="accent1"/>
          </a:fillRef>
          <a:effectRef idx="0">
            <a:schemeClr val="accent1"/>
          </a:effectRef>
          <a:fontRef idx="minor">
            <a:schemeClr val="lt1"/>
          </a:fontRef>
        </p:style>
        <p:txBody>
          <a:bodyPr bIns="108000" rtlCol="0" anchor="ctr"/>
          <a:lstStyle/>
          <a:p>
            <a:pPr algn="ctr"/>
            <a:endParaRPr lang="en-GB" sz="3600" dirty="0">
              <a:latin typeface="Darker Grotesque SemiBold" pitchFamily="2" charset="0"/>
            </a:endParaRPr>
          </a:p>
        </p:txBody>
      </p:sp>
      <p:sp>
        <p:nvSpPr>
          <p:cNvPr id="7" name="TextBox 6">
            <a:extLst>
              <a:ext uri="{FF2B5EF4-FFF2-40B4-BE49-F238E27FC236}">
                <a16:creationId xmlns:a16="http://schemas.microsoft.com/office/drawing/2014/main" id="{9827BC03-C6FE-3113-A094-7DD3ADE28523}"/>
              </a:ext>
            </a:extLst>
          </p:cNvPr>
          <p:cNvSpPr txBox="1"/>
          <p:nvPr/>
        </p:nvSpPr>
        <p:spPr>
          <a:xfrm>
            <a:off x="603332" y="961402"/>
            <a:ext cx="11155170" cy="942053"/>
          </a:xfrm>
          <a:prstGeom prst="rect">
            <a:avLst/>
          </a:prstGeom>
          <a:noFill/>
        </p:spPr>
        <p:txBody>
          <a:bodyPr wrap="none" rtlCol="0">
            <a:spAutoFit/>
          </a:bodyPr>
          <a:lstStyle/>
          <a:p>
            <a:pPr>
              <a:lnSpc>
                <a:spcPct val="107000"/>
              </a:lnSpc>
              <a:spcAft>
                <a:spcPts val="800"/>
              </a:spcAft>
            </a:pPr>
            <a:r>
              <a:rPr lang="en-GB" sz="5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Conclusion on Phase 2 Implementation</a:t>
            </a:r>
          </a:p>
        </p:txBody>
      </p:sp>
      <p:sp>
        <p:nvSpPr>
          <p:cNvPr id="9" name="TextBox 8">
            <a:extLst>
              <a:ext uri="{FF2B5EF4-FFF2-40B4-BE49-F238E27FC236}">
                <a16:creationId xmlns:a16="http://schemas.microsoft.com/office/drawing/2014/main" id="{39A49DA5-594C-D01C-5025-B7F8BCE1DDBC}"/>
              </a:ext>
            </a:extLst>
          </p:cNvPr>
          <p:cNvSpPr txBox="1"/>
          <p:nvPr/>
        </p:nvSpPr>
        <p:spPr>
          <a:xfrm>
            <a:off x="5940261" y="130405"/>
            <a:ext cx="457176" cy="830997"/>
          </a:xfrm>
          <a:prstGeom prst="rect">
            <a:avLst/>
          </a:prstGeom>
          <a:noFill/>
        </p:spPr>
        <p:txBody>
          <a:bodyPr wrap="none" rtlCol="0">
            <a:spAutoFit/>
          </a:bodyPr>
          <a:lstStyle/>
          <a:p>
            <a:pPr algn="ctr"/>
            <a:r>
              <a:rPr lang="en-US" sz="4800" spc="-300" dirty="0">
                <a:solidFill>
                  <a:schemeClr val="bg1"/>
                </a:solidFill>
                <a:latin typeface="Darker Grotesque SemiBold" pitchFamily="2" charset="0"/>
              </a:rPr>
              <a:t>2</a:t>
            </a:r>
            <a:endParaRPr lang="en-GB" sz="4800" spc="-300" dirty="0">
              <a:solidFill>
                <a:schemeClr val="bg1"/>
              </a:solidFill>
              <a:latin typeface="Darker Grotesque SemiBold" pitchFamily="2" charset="0"/>
            </a:endParaRPr>
          </a:p>
        </p:txBody>
      </p:sp>
      <p:sp>
        <p:nvSpPr>
          <p:cNvPr id="10" name="TextBox 9">
            <a:extLst>
              <a:ext uri="{FF2B5EF4-FFF2-40B4-BE49-F238E27FC236}">
                <a16:creationId xmlns:a16="http://schemas.microsoft.com/office/drawing/2014/main" id="{C2D80F7B-9B2B-7922-8EC2-773F4EC88D48}"/>
              </a:ext>
            </a:extLst>
          </p:cNvPr>
          <p:cNvSpPr txBox="1"/>
          <p:nvPr/>
        </p:nvSpPr>
        <p:spPr>
          <a:xfrm>
            <a:off x="1773996" y="2016418"/>
            <a:ext cx="3973585" cy="4841582"/>
          </a:xfrm>
          <a:prstGeom prst="rect">
            <a:avLst/>
          </a:prstGeom>
          <a:noFill/>
        </p:spPr>
        <p:txBody>
          <a:bodyPr wrap="square">
            <a:spAutoFit/>
          </a:bodyPr>
          <a:lstStyle/>
          <a:p>
            <a:pPr>
              <a:lnSpc>
                <a:spcPct val="107000"/>
              </a:lnSpc>
              <a:spcAft>
                <a:spcPts val="800"/>
              </a:spcAft>
            </a:pPr>
            <a:r>
              <a:rPr lang="en-GB"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second phase of our project involved the strategic implementation of generative AI (Gen AI) alongside Convolutional Neural Networks (CNN) for defect detection and classification within the manufacturing industry. This phase emphasized the potential of Gen AI to revolutionize manufacturing processes by enhancing defect detection capabilities and optimizing procurement practices, particularly within BHEL's project-based manufacturing environment.</a:t>
            </a:r>
          </a:p>
          <a:p>
            <a:pPr>
              <a:lnSpc>
                <a:spcPct val="107000"/>
              </a:lnSpc>
              <a:spcAft>
                <a:spcPts val="800"/>
              </a:spcAft>
            </a:pPr>
            <a:r>
              <a:rPr lang="en-GB"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Integration of Gen AI and CNN</a:t>
            </a:r>
          </a:p>
          <a:p>
            <a:pPr>
              <a:lnSpc>
                <a:spcPct val="107000"/>
              </a:lnSpc>
              <a:spcAft>
                <a:spcPts val="800"/>
              </a:spcAft>
            </a:pPr>
            <a:r>
              <a:rPr lang="en-GB"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The integration of Gen AI with CNN has demonstrated significant improvements in defect detection accuracy and classification. By leveraging Gen AI's advanced data generation and pattern recognition capabilities, we achieved a higher precision in identifying and categorizing defects. This enhancement not only reduced the rate of false positives and negatives but also provided actionable insights into whether detected defects were reworkable or required immediate attention. </a:t>
            </a:r>
          </a:p>
          <a:p>
            <a:pPr>
              <a:lnSpc>
                <a:spcPct val="107000"/>
              </a:lnSpc>
              <a:spcAft>
                <a:spcPts val="800"/>
              </a:spcAft>
            </a:pPr>
            <a:r>
              <a:rPr lang="en-GB"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 AI Application in BHEL</a:t>
            </a:r>
          </a:p>
          <a:p>
            <a:pPr>
              <a:lnSpc>
                <a:spcPct val="107000"/>
              </a:lnSpc>
              <a:spcAft>
                <a:spcPts val="800"/>
              </a:spcAft>
            </a:pPr>
            <a:r>
              <a:rPr lang="en-GB"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 the context of BHEL, the application of Gen AI has proven to be transformative. BHEL's complex and large-scale</a:t>
            </a:r>
          </a:p>
        </p:txBody>
      </p:sp>
      <p:sp>
        <p:nvSpPr>
          <p:cNvPr id="12" name="TextBox 11">
            <a:extLst>
              <a:ext uri="{FF2B5EF4-FFF2-40B4-BE49-F238E27FC236}">
                <a16:creationId xmlns:a16="http://schemas.microsoft.com/office/drawing/2014/main" id="{41F47C92-7B23-AE97-10FE-808A32AC2BF1}"/>
              </a:ext>
            </a:extLst>
          </p:cNvPr>
          <p:cNvSpPr txBox="1"/>
          <p:nvPr/>
        </p:nvSpPr>
        <p:spPr>
          <a:xfrm>
            <a:off x="5915526" y="1990173"/>
            <a:ext cx="4670302" cy="4836389"/>
          </a:xfrm>
          <a:prstGeom prst="rect">
            <a:avLst/>
          </a:prstGeom>
          <a:noFill/>
        </p:spPr>
        <p:txBody>
          <a:bodyPr wrap="square">
            <a:spAutoFit/>
          </a:bodyPr>
          <a:lstStyle/>
          <a:p>
            <a:pPr>
              <a:lnSpc>
                <a:spcPct val="107000"/>
              </a:lnSpc>
              <a:spcAft>
                <a:spcPts val="800"/>
              </a:spcAft>
            </a:pPr>
            <a:r>
              <a:rPr lang="en-GB" sz="115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manufacturing operations benefit greatly from the enhanced defect detection and classification provided by Gen AI. The ability to accurately identify reworkable defects has led to significant reductions in material waste and rework time, thereby improving overall production efficiency.</a:t>
            </a:r>
          </a:p>
          <a:p>
            <a:pPr>
              <a:lnSpc>
                <a:spcPct val="107000"/>
              </a:lnSpc>
              <a:spcAft>
                <a:spcPts val="800"/>
              </a:spcAft>
            </a:pPr>
            <a:r>
              <a:rPr lang="en-GB" sz="115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Furthermore, Gen AI has streamlined procurement practices by predicting material requirements more accurately and selecting vendors based on their delivery performance. This predictive capability has enabled BHEL to optimize its procurement cycles, reduce lead times, and ensure timely delivery of materials, which is critical in a project-based manufacturing environment.</a:t>
            </a:r>
          </a:p>
          <a:p>
            <a:pPr>
              <a:lnSpc>
                <a:spcPct val="107000"/>
              </a:lnSpc>
              <a:spcAft>
                <a:spcPts val="800"/>
              </a:spcAft>
            </a:pPr>
            <a:r>
              <a:rPr lang="en-GB" sz="115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Impact on Procurement Practices</a:t>
            </a:r>
          </a:p>
          <a:p>
            <a:pPr>
              <a:lnSpc>
                <a:spcPct val="107000"/>
              </a:lnSpc>
              <a:spcAft>
                <a:spcPts val="800"/>
              </a:spcAft>
            </a:pPr>
            <a:r>
              <a:rPr lang="en-GB" sz="115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Gen AI's impact on procurement practices in project-based manufacturing environments has been profound. The predictive analytics capabilities of Gen AI allow for:</a:t>
            </a:r>
          </a:p>
          <a:p>
            <a:pPr>
              <a:lnSpc>
                <a:spcPct val="107000"/>
              </a:lnSpc>
              <a:spcAft>
                <a:spcPts val="800"/>
              </a:spcAft>
            </a:pPr>
            <a:r>
              <a:rPr lang="en-GB" sz="115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Enhanced Vendor Selection: By </a:t>
            </a:r>
            <a:r>
              <a:rPr lang="en-GB" sz="115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analyzing</a:t>
            </a:r>
            <a:r>
              <a:rPr lang="en-GB" sz="115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historical data on vendor performance, Gen AI helps in selecting vendors who consistently meet delivery schedules and quality standards.</a:t>
            </a:r>
          </a:p>
          <a:p>
            <a:pPr>
              <a:lnSpc>
                <a:spcPct val="107000"/>
              </a:lnSpc>
              <a:spcAft>
                <a:spcPts val="800"/>
              </a:spcAft>
            </a:pPr>
            <a:r>
              <a:rPr lang="en-GB" sz="115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Optimized Inventory Management: Predictive models forecast material needs more accurately, reducing overstock and stockouts.</a:t>
            </a:r>
          </a:p>
          <a:p>
            <a:r>
              <a:rPr lang="en-GB" sz="115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Improved Supply Chain Efficiency: By anticipating material shortages and delivery delays, Gen AI enables proactive measures, thus minimizing production disruptions</a:t>
            </a:r>
            <a:endParaRPr lang="en-GB" sz="1150" dirty="0">
              <a:solidFill>
                <a:schemeClr val="bg1"/>
              </a:solidFill>
            </a:endParaRPr>
          </a:p>
        </p:txBody>
      </p:sp>
    </p:spTree>
    <p:extLst>
      <p:ext uri="{BB962C8B-B14F-4D97-AF65-F5344CB8AC3E}">
        <p14:creationId xmlns:p14="http://schemas.microsoft.com/office/powerpoint/2010/main" val="51468976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val 46">
            <a:extLst>
              <a:ext uri="{FF2B5EF4-FFF2-40B4-BE49-F238E27FC236}">
                <a16:creationId xmlns:a16="http://schemas.microsoft.com/office/drawing/2014/main" id="{DF4C6794-3D24-DD53-ADB7-FD843D1EF7B9}"/>
              </a:ext>
            </a:extLst>
          </p:cNvPr>
          <p:cNvSpPr/>
          <p:nvPr/>
        </p:nvSpPr>
        <p:spPr>
          <a:xfrm>
            <a:off x="3021453" y="354453"/>
            <a:ext cx="6149094" cy="6149094"/>
          </a:xfrm>
          <a:prstGeom prst="ellipse">
            <a:avLst/>
          </a:prstGeom>
          <a:gradFill>
            <a:gsLst>
              <a:gs pos="100000">
                <a:schemeClr val="accent3">
                  <a:alpha val="0"/>
                </a:schemeClr>
              </a:gs>
              <a:gs pos="24000">
                <a:schemeClr val="accent3"/>
              </a:gs>
              <a:gs pos="35000">
                <a:schemeClr val="accent3">
                  <a:alpha val="43000"/>
                </a:scheme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10" name="Rectangle: Rounded Corners 9">
            <a:extLst>
              <a:ext uri="{FF2B5EF4-FFF2-40B4-BE49-F238E27FC236}">
                <a16:creationId xmlns:a16="http://schemas.microsoft.com/office/drawing/2014/main" id="{550142E4-8805-DB03-6895-EA166788128D}"/>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Graphic 4">
            <a:hlinkClick r:id="rId2" action="ppaction://hlinksldjump"/>
            <a:extLst>
              <a:ext uri="{FF2B5EF4-FFF2-40B4-BE49-F238E27FC236}">
                <a16:creationId xmlns:a16="http://schemas.microsoft.com/office/drawing/2014/main" id="{9F9C4643-436B-6C29-15FF-3322F0AD9881}"/>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4" name="!!menu_text">
            <a:extLst>
              <a:ext uri="{FF2B5EF4-FFF2-40B4-BE49-F238E27FC236}">
                <a16:creationId xmlns:a16="http://schemas.microsoft.com/office/drawing/2014/main" id="{2DC5D6C1-2D09-1283-1A94-5578D5661342}"/>
              </a:ext>
            </a:extLst>
          </p:cNvPr>
          <p:cNvSpPr txBox="1"/>
          <p:nvPr/>
        </p:nvSpPr>
        <p:spPr>
          <a:xfrm>
            <a:off x="4804650" y="866372"/>
            <a:ext cx="1749197"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 BACKEND DEVELOPMENT</a:t>
            </a:r>
            <a:endParaRPr lang="en-GB" sz="1000" spc="110" dirty="0">
              <a:solidFill>
                <a:schemeClr val="bg1"/>
              </a:solidFill>
              <a:latin typeface="Darker Grotesque" pitchFamily="2" charset="0"/>
            </a:endParaRPr>
          </a:p>
        </p:txBody>
      </p:sp>
      <p:sp>
        <p:nvSpPr>
          <p:cNvPr id="5" name="Graphic 6">
            <a:hlinkClick r:id="rId3" action="ppaction://hlinksldjump"/>
            <a:extLst>
              <a:ext uri="{FF2B5EF4-FFF2-40B4-BE49-F238E27FC236}">
                <a16:creationId xmlns:a16="http://schemas.microsoft.com/office/drawing/2014/main" id="{7B9D7581-5623-736C-C5F7-A5027D841C39}"/>
              </a:ext>
            </a:extLst>
          </p:cNvPr>
          <p:cNvSpPr/>
          <p:nvPr/>
        </p:nvSpPr>
        <p:spPr>
          <a:xfrm>
            <a:off x="5555249" y="510436"/>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solidFill>
          <a:ln w="1191" cap="flat">
            <a:noFill/>
            <a:prstDash val="solid"/>
            <a:miter/>
          </a:ln>
        </p:spPr>
        <p:txBody>
          <a:bodyPr rtlCol="0" anchor="ctr"/>
          <a:lstStyle/>
          <a:p>
            <a:endParaRPr lang="en-GB"/>
          </a:p>
        </p:txBody>
      </p:sp>
      <p:sp>
        <p:nvSpPr>
          <p:cNvPr id="6" name="Graphic 10">
            <a:hlinkClick r:id="rId4" action="ppaction://hlinksldjump"/>
            <a:extLst>
              <a:ext uri="{FF2B5EF4-FFF2-40B4-BE49-F238E27FC236}">
                <a16:creationId xmlns:a16="http://schemas.microsoft.com/office/drawing/2014/main" id="{92E08C04-A5DC-1FE0-3E1D-94FD19D60111}"/>
              </a:ext>
            </a:extLst>
          </p:cNvPr>
          <p:cNvSpPr/>
          <p:nvPr/>
        </p:nvSpPr>
        <p:spPr>
          <a:xfrm>
            <a:off x="6331901" y="701732"/>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7" name="Graphic 12">
            <a:hlinkClick r:id="rId5" action="ppaction://hlinksldjump"/>
            <a:extLst>
              <a:ext uri="{FF2B5EF4-FFF2-40B4-BE49-F238E27FC236}">
                <a16:creationId xmlns:a16="http://schemas.microsoft.com/office/drawing/2014/main" id="{A3F6C44E-A344-6507-AD93-EF4603373215}"/>
              </a:ext>
            </a:extLst>
          </p:cNvPr>
          <p:cNvSpPr/>
          <p:nvPr/>
        </p:nvSpPr>
        <p:spPr>
          <a:xfrm>
            <a:off x="4797978" y="70195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8" name="Graphic 14">
            <a:hlinkClick r:id="rId6" action="ppaction://hlinksldjump"/>
            <a:extLst>
              <a:ext uri="{FF2B5EF4-FFF2-40B4-BE49-F238E27FC236}">
                <a16:creationId xmlns:a16="http://schemas.microsoft.com/office/drawing/2014/main" id="{82F28FC0-73F1-9B0C-1265-6DFAC4DDF89E}"/>
              </a:ext>
            </a:extLst>
          </p:cNvPr>
          <p:cNvSpPr/>
          <p:nvPr/>
        </p:nvSpPr>
        <p:spPr>
          <a:xfrm>
            <a:off x="7089223" y="682870"/>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alpha val="25000"/>
            </a:schemeClr>
          </a:solidFill>
          <a:ln w="1191" cap="flat">
            <a:noFill/>
            <a:prstDash val="solid"/>
            <a:miter/>
          </a:ln>
        </p:spPr>
        <p:txBody>
          <a:bodyPr rtlCol="0" anchor="ctr"/>
          <a:lstStyle/>
          <a:p>
            <a:endParaRPr lang="en-GB"/>
          </a:p>
        </p:txBody>
      </p:sp>
      <p:sp>
        <p:nvSpPr>
          <p:cNvPr id="9" name="Graphic 23">
            <a:hlinkClick r:id="rId7" action="ppaction://hlinksldjump"/>
            <a:extLst>
              <a:ext uri="{FF2B5EF4-FFF2-40B4-BE49-F238E27FC236}">
                <a16:creationId xmlns:a16="http://schemas.microsoft.com/office/drawing/2014/main" id="{04527C8A-CF07-AD3D-7283-9695ADF0C8A1}"/>
              </a:ext>
            </a:extLst>
          </p:cNvPr>
          <p:cNvSpPr/>
          <p:nvPr/>
        </p:nvSpPr>
        <p:spPr>
          <a:xfrm>
            <a:off x="7865579" y="701731"/>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alpha val="25000"/>
            </a:schemeClr>
          </a:solidFill>
          <a:ln w="1191" cap="flat">
            <a:noFill/>
            <a:prstDash val="solid"/>
            <a:miter/>
          </a:ln>
        </p:spPr>
        <p:txBody>
          <a:bodyPr rtlCol="0" anchor="ctr"/>
          <a:lstStyle/>
          <a:p>
            <a:endParaRPr lang="en-GB"/>
          </a:p>
        </p:txBody>
      </p:sp>
      <p:sp>
        <p:nvSpPr>
          <p:cNvPr id="11" name="Footer Placeholder 10">
            <a:extLst>
              <a:ext uri="{FF2B5EF4-FFF2-40B4-BE49-F238E27FC236}">
                <a16:creationId xmlns:a16="http://schemas.microsoft.com/office/drawing/2014/main" id="{569E0E0E-9689-63B0-2581-88846E7CCBB0}"/>
              </a:ext>
            </a:extLst>
          </p:cNvPr>
          <p:cNvSpPr>
            <a:spLocks noGrp="1"/>
          </p:cNvSpPr>
          <p:nvPr>
            <p:ph type="ftr" sz="quarter" idx="11"/>
          </p:nvPr>
        </p:nvSpPr>
        <p:spPr/>
        <p:txBody>
          <a:bodyPr/>
          <a:lstStyle/>
          <a:p>
            <a:r>
              <a:rPr lang="en-US" dirty="0"/>
              <a:t>Presented by </a:t>
            </a:r>
            <a:r>
              <a:rPr lang="en-US" dirty="0" err="1"/>
              <a:t>Srivineesh</a:t>
            </a:r>
            <a:r>
              <a:rPr lang="en-US" dirty="0"/>
              <a:t> </a:t>
            </a:r>
            <a:r>
              <a:rPr lang="en-US" dirty="0" err="1"/>
              <a:t>Meruga</a:t>
            </a:r>
            <a:endParaRPr lang="en-GB" dirty="0"/>
          </a:p>
        </p:txBody>
      </p:sp>
      <p:grpSp>
        <p:nvGrpSpPr>
          <p:cNvPr id="16" name="Group 15">
            <a:extLst>
              <a:ext uri="{FF2B5EF4-FFF2-40B4-BE49-F238E27FC236}">
                <a16:creationId xmlns:a16="http://schemas.microsoft.com/office/drawing/2014/main" id="{BC9FCF39-2D03-770E-7FD0-C49474DE42A0}"/>
              </a:ext>
            </a:extLst>
          </p:cNvPr>
          <p:cNvGrpSpPr/>
          <p:nvPr/>
        </p:nvGrpSpPr>
        <p:grpSpPr>
          <a:xfrm>
            <a:off x="3476410" y="1536886"/>
            <a:ext cx="5321399" cy="4184784"/>
            <a:chOff x="3476410" y="1536886"/>
            <a:chExt cx="5321399" cy="4184784"/>
          </a:xfrm>
        </p:grpSpPr>
        <p:sp>
          <p:nvSpPr>
            <p:cNvPr id="25" name="Hexagon 24">
              <a:extLst>
                <a:ext uri="{FF2B5EF4-FFF2-40B4-BE49-F238E27FC236}">
                  <a16:creationId xmlns:a16="http://schemas.microsoft.com/office/drawing/2014/main" id="{008712AE-3DF5-4E53-AD78-77719361169C}"/>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Hexagon 25">
              <a:extLst>
                <a:ext uri="{FF2B5EF4-FFF2-40B4-BE49-F238E27FC236}">
                  <a16:creationId xmlns:a16="http://schemas.microsoft.com/office/drawing/2014/main" id="{A24C5598-5EDB-69D0-D974-E009816F61EE}"/>
                </a:ext>
              </a:extLst>
            </p:cNvPr>
            <p:cNvSpPr>
              <a:spLocks noChangeAspect="1"/>
            </p:cNvSpPr>
            <p:nvPr/>
          </p:nvSpPr>
          <p:spPr>
            <a:xfrm>
              <a:off x="7478193" y="2854661"/>
              <a:ext cx="1319616"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27" name="!!hex_A">
              <a:extLst>
                <a:ext uri="{FF2B5EF4-FFF2-40B4-BE49-F238E27FC236}">
                  <a16:creationId xmlns:a16="http://schemas.microsoft.com/office/drawing/2014/main" id="{E83EECFA-32F6-0D2E-4FCC-88B8C7C880DB}"/>
                </a:ext>
              </a:extLst>
            </p:cNvPr>
            <p:cNvSpPr>
              <a:spLocks noChangeAspect="1"/>
            </p:cNvSpPr>
            <p:nvPr/>
          </p:nvSpPr>
          <p:spPr>
            <a:xfrm>
              <a:off x="3476410" y="2854661"/>
              <a:ext cx="1319615"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28" name="Hexagon 27">
              <a:extLst>
                <a:ext uri="{FF2B5EF4-FFF2-40B4-BE49-F238E27FC236}">
                  <a16:creationId xmlns:a16="http://schemas.microsoft.com/office/drawing/2014/main" id="{644F86E7-F14B-179B-023B-B28154D00E53}"/>
                </a:ext>
              </a:extLst>
            </p:cNvPr>
            <p:cNvSpPr>
              <a:spLocks noChangeAspect="1"/>
            </p:cNvSpPr>
            <p:nvPr/>
          </p:nvSpPr>
          <p:spPr>
            <a:xfrm>
              <a:off x="4449046" y="4583738"/>
              <a:ext cx="1320000"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29" name="Hexagon 28">
              <a:extLst>
                <a:ext uri="{FF2B5EF4-FFF2-40B4-BE49-F238E27FC236}">
                  <a16:creationId xmlns:a16="http://schemas.microsoft.com/office/drawing/2014/main" id="{25A315EA-3128-B430-407D-5EFD9EF99750}"/>
                </a:ext>
              </a:extLst>
            </p:cNvPr>
            <p:cNvSpPr>
              <a:spLocks noChangeAspect="1"/>
            </p:cNvSpPr>
            <p:nvPr/>
          </p:nvSpPr>
          <p:spPr>
            <a:xfrm>
              <a:off x="6422955" y="4583738"/>
              <a:ext cx="1319617"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cxnSp>
          <p:nvCxnSpPr>
            <p:cNvPr id="30" name="Straight Connector 29">
              <a:extLst>
                <a:ext uri="{FF2B5EF4-FFF2-40B4-BE49-F238E27FC236}">
                  <a16:creationId xmlns:a16="http://schemas.microsoft.com/office/drawing/2014/main" id="{46132441-718E-384B-6B82-05ED69ACF3F0}"/>
                </a:ext>
              </a:extLst>
            </p:cNvPr>
            <p:cNvCxnSpPr>
              <a:cxnSpLocks/>
              <a:stCxn id="27" idx="0"/>
              <a:endCxn id="25" idx="3"/>
            </p:cNvCxnSpPr>
            <p:nvPr/>
          </p:nvCxnSpPr>
          <p:spPr>
            <a:xfrm>
              <a:off x="4796025" y="3423461"/>
              <a:ext cx="345679"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02F83E1E-90A6-391D-1595-83A82F4D9908}"/>
                </a:ext>
              </a:extLst>
            </p:cNvPr>
            <p:cNvCxnSpPr>
              <a:cxnSpLocks/>
              <a:stCxn id="25" idx="0"/>
              <a:endCxn id="26" idx="3"/>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2" name="Straight Connector 31">
              <a:extLst>
                <a:ext uri="{FF2B5EF4-FFF2-40B4-BE49-F238E27FC236}">
                  <a16:creationId xmlns:a16="http://schemas.microsoft.com/office/drawing/2014/main" id="{06E10D97-33AC-2FE2-EEBB-58F83F78DFB6}"/>
                </a:ext>
              </a:extLst>
            </p:cNvPr>
            <p:cNvCxnSpPr>
              <a:cxnSpLocks/>
              <a:stCxn id="25" idx="1"/>
              <a:endCxn id="29" idx="4"/>
            </p:cNvCxnSpPr>
            <p:nvPr/>
          </p:nvCxnSpPr>
          <p:spPr>
            <a:xfrm>
              <a:off x="6580826" y="4258800"/>
              <a:ext cx="17527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2E0599FC-61BA-A7A5-733A-EC907EF61364}"/>
                </a:ext>
              </a:extLst>
            </p:cNvPr>
            <p:cNvCxnSpPr>
              <a:cxnSpLocks/>
              <a:stCxn id="25" idx="2"/>
              <a:endCxn id="28" idx="5"/>
            </p:cNvCxnSpPr>
            <p:nvPr/>
          </p:nvCxnSpPr>
          <p:spPr>
            <a:xfrm flipH="1">
              <a:off x="5435803" y="4258800"/>
              <a:ext cx="191915" cy="32493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37" name="Oval 36">
              <a:extLst>
                <a:ext uri="{FF2B5EF4-FFF2-40B4-BE49-F238E27FC236}">
                  <a16:creationId xmlns:a16="http://schemas.microsoft.com/office/drawing/2014/main" id="{04936852-8E11-35A8-3A77-0F577505B2CF}"/>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TextBox 37">
              <a:extLst>
                <a:ext uri="{FF2B5EF4-FFF2-40B4-BE49-F238E27FC236}">
                  <a16:creationId xmlns:a16="http://schemas.microsoft.com/office/drawing/2014/main" id="{AECC550D-953C-29F2-651E-8E456804C616}"/>
                </a:ext>
              </a:extLst>
            </p:cNvPr>
            <p:cNvSpPr txBox="1"/>
            <p:nvPr/>
          </p:nvSpPr>
          <p:spPr>
            <a:xfrm>
              <a:off x="4640365" y="1536886"/>
              <a:ext cx="2911270"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5400" spc="-300" dirty="0"/>
                <a:t>F</a:t>
              </a:r>
              <a:r>
                <a:rPr lang="en-GB" sz="5400" spc="-300" dirty="0"/>
                <a:t>AST API</a:t>
              </a:r>
            </a:p>
          </p:txBody>
        </p:sp>
        <p:sp>
          <p:nvSpPr>
            <p:cNvPr id="39" name="Oval 38">
              <a:extLst>
                <a:ext uri="{FF2B5EF4-FFF2-40B4-BE49-F238E27FC236}">
                  <a16:creationId xmlns:a16="http://schemas.microsoft.com/office/drawing/2014/main" id="{E910E62A-F6D6-7478-A703-EE7B865C40FB}"/>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a:extLst>
                <a:ext uri="{FF2B5EF4-FFF2-40B4-BE49-F238E27FC236}">
                  <a16:creationId xmlns:a16="http://schemas.microsoft.com/office/drawing/2014/main" id="{7482F90C-F867-0C1D-01C3-E29D37451CD3}"/>
                </a:ext>
              </a:extLst>
            </p:cNvPr>
            <p:cNvSpPr/>
            <p:nvPr/>
          </p:nvSpPr>
          <p:spPr>
            <a:xfrm>
              <a:off x="6544571"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Oval 40">
              <a:extLst>
                <a:ext uri="{FF2B5EF4-FFF2-40B4-BE49-F238E27FC236}">
                  <a16:creationId xmlns:a16="http://schemas.microsoft.com/office/drawing/2014/main" id="{BF25423F-2DF6-7EFD-1828-BC0B15CDFC04}"/>
                </a:ext>
              </a:extLst>
            </p:cNvPr>
            <p:cNvSpPr/>
            <p:nvPr/>
          </p:nvSpPr>
          <p:spPr>
            <a:xfrm>
              <a:off x="5573602" y="4217783"/>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Oval 41">
              <a:extLst>
                <a:ext uri="{FF2B5EF4-FFF2-40B4-BE49-F238E27FC236}">
                  <a16:creationId xmlns:a16="http://schemas.microsoft.com/office/drawing/2014/main" id="{C2ACCD2B-6370-3C2B-1CD8-B89E42ECA6EC}"/>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Oval 42">
              <a:extLst>
                <a:ext uri="{FF2B5EF4-FFF2-40B4-BE49-F238E27FC236}">
                  <a16:creationId xmlns:a16="http://schemas.microsoft.com/office/drawing/2014/main" id="{38CB7F3F-6EA9-C7C2-A7CB-2878E305DC78}"/>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4" name="Straight Connector 43">
              <a:extLst>
                <a:ext uri="{FF2B5EF4-FFF2-40B4-BE49-F238E27FC236}">
                  <a16:creationId xmlns:a16="http://schemas.microsoft.com/office/drawing/2014/main" id="{7CE7D174-2161-19F6-89D1-3BACBB24C0E4}"/>
                </a:ext>
              </a:extLst>
            </p:cNvPr>
            <p:cNvCxnSpPr>
              <a:cxnSpLocks/>
              <a:stCxn id="38" idx="2"/>
              <a:endCxn id="25" idx="4"/>
            </p:cNvCxnSpPr>
            <p:nvPr/>
          </p:nvCxnSpPr>
          <p:spPr>
            <a:xfrm flipH="1">
              <a:off x="5627718" y="2244772"/>
              <a:ext cx="46828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45" name="Straight Connector 44">
              <a:extLst>
                <a:ext uri="{FF2B5EF4-FFF2-40B4-BE49-F238E27FC236}">
                  <a16:creationId xmlns:a16="http://schemas.microsoft.com/office/drawing/2014/main" id="{F11F4DD2-B5F2-C803-15E6-82945D4ECDD4}"/>
                </a:ext>
              </a:extLst>
            </p:cNvPr>
            <p:cNvCxnSpPr>
              <a:cxnSpLocks/>
              <a:stCxn id="38" idx="2"/>
              <a:endCxn id="25" idx="5"/>
            </p:cNvCxnSpPr>
            <p:nvPr/>
          </p:nvCxnSpPr>
          <p:spPr>
            <a:xfrm>
              <a:off x="6096000" y="2244772"/>
              <a:ext cx="48482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46" name="Graphic 6">
              <a:hlinkClick r:id="rId3" action="ppaction://hlinksldjump"/>
              <a:extLst>
                <a:ext uri="{FF2B5EF4-FFF2-40B4-BE49-F238E27FC236}">
                  <a16:creationId xmlns:a16="http://schemas.microsoft.com/office/drawing/2014/main" id="{C3FBC656-7C25-8658-D2BB-9C2E66CE8C7C}"/>
                </a:ext>
              </a:extLst>
            </p:cNvPr>
            <p:cNvSpPr/>
            <p:nvPr/>
          </p:nvSpPr>
          <p:spPr>
            <a:xfrm>
              <a:off x="5769960" y="3066176"/>
              <a:ext cx="703478" cy="725648"/>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p:grpSp>
      <p:grpSp>
        <p:nvGrpSpPr>
          <p:cNvPr id="49" name="Group 48">
            <a:extLst>
              <a:ext uri="{FF2B5EF4-FFF2-40B4-BE49-F238E27FC236}">
                <a16:creationId xmlns:a16="http://schemas.microsoft.com/office/drawing/2014/main" id="{7B66A43E-8D37-C034-F65B-CCF640252D19}"/>
              </a:ext>
            </a:extLst>
          </p:cNvPr>
          <p:cNvGrpSpPr/>
          <p:nvPr/>
        </p:nvGrpSpPr>
        <p:grpSpPr>
          <a:xfrm>
            <a:off x="3768943" y="3175940"/>
            <a:ext cx="4803372" cy="2232118"/>
            <a:chOff x="3768943" y="3175940"/>
            <a:chExt cx="4803372" cy="2232118"/>
          </a:xfrm>
        </p:grpSpPr>
        <mc:AlternateContent xmlns:mc="http://schemas.openxmlformats.org/markup-compatibility/2006" xmlns:psez="http://schemas.microsoft.com/office/powerpoint/2016/sectionzoom">
          <mc:Choice Requires="psez">
            <p:graphicFrame>
              <p:nvGraphicFramePr>
                <p:cNvPr id="21" name="Section Zoom 20">
                  <a:extLst>
                    <a:ext uri="{FF2B5EF4-FFF2-40B4-BE49-F238E27FC236}">
                      <a16:creationId xmlns:a16="http://schemas.microsoft.com/office/drawing/2014/main" id="{1EE11DFD-950E-0D69-087C-EF9707D0451E}"/>
                    </a:ext>
                  </a:extLst>
                </p:cNvPr>
                <p:cNvGraphicFramePr>
                  <a:graphicFrameLocks noChangeAspect="1"/>
                </p:cNvGraphicFramePr>
                <p:nvPr>
                  <p:extLst>
                    <p:ext uri="{D42A27DB-BD31-4B8C-83A1-F6EECF244321}">
                      <p14:modId xmlns:p14="http://schemas.microsoft.com/office/powerpoint/2010/main" val="986545400"/>
                    </p:ext>
                  </p:extLst>
                </p:nvPr>
              </p:nvGraphicFramePr>
              <p:xfrm>
                <a:off x="3768943" y="3238232"/>
                <a:ext cx="732074" cy="471536"/>
              </p:xfrm>
              <a:graphic>
                <a:graphicData uri="http://schemas.microsoft.com/office/powerpoint/2016/sectionzoom">
                  <psez:sectionZm>
                    <psez:sectionZmObj sectionId="{78293341-1E63-4022-A091-A6A45726FB67}">
                      <psez:zmPr id="{D6B230E8-E87E-40F4-8556-61BC72C9F553}" transitionDur="1000" showBg="0">
                        <p166:blipFill xmlns:p166="http://schemas.microsoft.com/office/powerpoint/2016/6/main">
                          <a:blip r:embed="rId8"/>
                          <a:stretch>
                            <a:fillRect/>
                          </a:stretch>
                        </p166:blipFill>
                        <p166:spPr xmlns:p166="http://schemas.microsoft.com/office/powerpoint/2016/6/main">
                          <a:xfrm>
                            <a:off x="0" y="0"/>
                            <a:ext cx="732074" cy="471536"/>
                          </a:xfrm>
                          <a:prstGeom prst="rect">
                            <a:avLst/>
                          </a:prstGeom>
                        </p166:spPr>
                      </psez:zmPr>
                    </psez:sectionZmObj>
                  </psez:sectionZm>
                </a:graphicData>
              </a:graphic>
            </p:graphicFrame>
          </mc:Choice>
          <mc:Fallback xmlns="">
            <p:pic>
              <p:nvPicPr>
                <p:cNvPr id="21" name="Section Zoom 20">
                  <a:hlinkClick r:id="rId9" action="ppaction://hlinksldjump"/>
                  <a:extLst>
                    <a:ext uri="{FF2B5EF4-FFF2-40B4-BE49-F238E27FC236}">
                      <a16:creationId xmlns:a16="http://schemas.microsoft.com/office/drawing/2014/main" id="{1EE11DFD-950E-0D69-087C-EF9707D0451E}"/>
                    </a:ext>
                  </a:extLst>
                </p:cNvPr>
                <p:cNvPicPr>
                  <a:picLocks noGrp="1" noRot="1" noChangeAspect="1" noMove="1" noResize="1" noEditPoints="1" noAdjustHandles="1" noChangeArrowheads="1" noChangeShapeType="1"/>
                </p:cNvPicPr>
                <p:nvPr/>
              </p:nvPicPr>
              <p:blipFill>
                <a:blip r:embed="rId10"/>
                <a:stretch>
                  <a:fillRect/>
                </a:stretch>
              </p:blipFill>
              <p:spPr>
                <a:xfrm>
                  <a:off x="3768943" y="3238232"/>
                  <a:ext cx="732074" cy="471536"/>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23" name="Section Zoom 22">
                  <a:extLst>
                    <a:ext uri="{FF2B5EF4-FFF2-40B4-BE49-F238E27FC236}">
                      <a16:creationId xmlns:a16="http://schemas.microsoft.com/office/drawing/2014/main" id="{6FE5B86D-E21D-F299-17C9-4D74B6C4DDA8}"/>
                    </a:ext>
                  </a:extLst>
                </p:cNvPr>
                <p:cNvGraphicFramePr>
                  <a:graphicFrameLocks noChangeAspect="1"/>
                </p:cNvGraphicFramePr>
                <p:nvPr>
                  <p:extLst>
                    <p:ext uri="{D42A27DB-BD31-4B8C-83A1-F6EECF244321}">
                      <p14:modId xmlns:p14="http://schemas.microsoft.com/office/powerpoint/2010/main" val="2238300701"/>
                    </p:ext>
                  </p:extLst>
                </p:nvPr>
              </p:nvGraphicFramePr>
              <p:xfrm>
                <a:off x="4719951" y="4929947"/>
                <a:ext cx="771738" cy="434103"/>
              </p:xfrm>
              <a:graphic>
                <a:graphicData uri="http://schemas.microsoft.com/office/powerpoint/2016/sectionzoom">
                  <psez:sectionZm>
                    <psez:sectionZmObj sectionId="{7EE1DB27-4044-4315-AB20-33470C9D5836}">
                      <psez:zmPr id="{51FADCC3-4A2E-4AD0-ACCD-D2D0FEEB8F2B}" transitionDur="1000" showBg="0">
                        <p166:blipFill xmlns:p166="http://schemas.microsoft.com/office/powerpoint/2016/6/main">
                          <a:blip r:embed="rId11"/>
                          <a:stretch>
                            <a:fillRect/>
                          </a:stretch>
                        </p166:blipFill>
                        <p166:spPr xmlns:p166="http://schemas.microsoft.com/office/powerpoint/2016/6/main">
                          <a:xfrm>
                            <a:off x="0" y="0"/>
                            <a:ext cx="771738" cy="434103"/>
                          </a:xfrm>
                          <a:prstGeom prst="rect">
                            <a:avLst/>
                          </a:prstGeom>
                        </p166:spPr>
                      </psez:zmPr>
                    </psez:sectionZmObj>
                  </psez:sectionZm>
                </a:graphicData>
              </a:graphic>
            </p:graphicFrame>
          </mc:Choice>
          <mc:Fallback xmlns="">
            <p:pic>
              <p:nvPicPr>
                <p:cNvPr id="23" name="Section Zoom 22">
                  <a:hlinkClick r:id="rId12" action="ppaction://hlinksldjump"/>
                  <a:extLst>
                    <a:ext uri="{FF2B5EF4-FFF2-40B4-BE49-F238E27FC236}">
                      <a16:creationId xmlns:a16="http://schemas.microsoft.com/office/drawing/2014/main" id="{6FE5B86D-E21D-F299-17C9-4D74B6C4DDA8}"/>
                    </a:ext>
                  </a:extLst>
                </p:cNvPr>
                <p:cNvPicPr>
                  <a:picLocks noGrp="1" noRot="1" noChangeAspect="1" noMove="1" noResize="1" noEditPoints="1" noAdjustHandles="1" noChangeArrowheads="1" noChangeShapeType="1"/>
                </p:cNvPicPr>
                <p:nvPr/>
              </p:nvPicPr>
              <p:blipFill>
                <a:blip r:embed="rId13"/>
                <a:stretch>
                  <a:fillRect/>
                </a:stretch>
              </p:blipFill>
              <p:spPr>
                <a:xfrm>
                  <a:off x="4719951" y="4929947"/>
                  <a:ext cx="771738" cy="434103"/>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34" name="Section Zoom 33">
                  <a:extLst>
                    <a:ext uri="{FF2B5EF4-FFF2-40B4-BE49-F238E27FC236}">
                      <a16:creationId xmlns:a16="http://schemas.microsoft.com/office/drawing/2014/main" id="{7257A26E-AE58-BD93-FB5D-A6D0A3C178D9}"/>
                    </a:ext>
                  </a:extLst>
                </p:cNvPr>
                <p:cNvGraphicFramePr>
                  <a:graphicFrameLocks noChangeAspect="1"/>
                </p:cNvGraphicFramePr>
                <p:nvPr>
                  <p:extLst>
                    <p:ext uri="{D42A27DB-BD31-4B8C-83A1-F6EECF244321}">
                      <p14:modId xmlns:p14="http://schemas.microsoft.com/office/powerpoint/2010/main" val="1300713369"/>
                    </p:ext>
                  </p:extLst>
                </p:nvPr>
              </p:nvGraphicFramePr>
              <p:xfrm>
                <a:off x="6625826" y="4897017"/>
                <a:ext cx="908517" cy="511041"/>
              </p:xfrm>
              <a:graphic>
                <a:graphicData uri="http://schemas.microsoft.com/office/powerpoint/2016/sectionzoom">
                  <psez:sectionZm>
                    <psez:sectionZmObj sectionId="{C0488440-C95B-4DAB-8ABA-6E5381AB9B10}">
                      <psez:zmPr id="{F54A582E-211E-43A4-9502-8DEC985222E9}" transitionDur="1000" showBg="0">
                        <p166:blipFill xmlns:p166="http://schemas.microsoft.com/office/powerpoint/2016/6/main">
                          <a:blip r:embed="rId14"/>
                          <a:stretch>
                            <a:fillRect/>
                          </a:stretch>
                        </p166:blipFill>
                        <p166:spPr xmlns:p166="http://schemas.microsoft.com/office/powerpoint/2016/6/main">
                          <a:xfrm>
                            <a:off x="0" y="0"/>
                            <a:ext cx="908517" cy="511041"/>
                          </a:xfrm>
                          <a:prstGeom prst="rect">
                            <a:avLst/>
                          </a:prstGeom>
                        </p166:spPr>
                      </psez:zmPr>
                    </psez:sectionZmObj>
                  </psez:sectionZm>
                </a:graphicData>
              </a:graphic>
            </p:graphicFrame>
          </mc:Choice>
          <mc:Fallback xmlns="">
            <p:pic>
              <p:nvPicPr>
                <p:cNvPr id="34" name="Section Zoom 33">
                  <a:hlinkClick r:id="rId15" action="ppaction://hlinksldjump"/>
                  <a:extLst>
                    <a:ext uri="{FF2B5EF4-FFF2-40B4-BE49-F238E27FC236}">
                      <a16:creationId xmlns:a16="http://schemas.microsoft.com/office/drawing/2014/main" id="{7257A26E-AE58-BD93-FB5D-A6D0A3C178D9}"/>
                    </a:ext>
                  </a:extLst>
                </p:cNvPr>
                <p:cNvPicPr>
                  <a:picLocks noGrp="1" noRot="1" noChangeAspect="1" noMove="1" noResize="1" noEditPoints="1" noAdjustHandles="1" noChangeArrowheads="1" noChangeShapeType="1"/>
                </p:cNvPicPr>
                <p:nvPr/>
              </p:nvPicPr>
              <p:blipFill>
                <a:blip r:embed="rId16"/>
                <a:stretch>
                  <a:fillRect/>
                </a:stretch>
              </p:blipFill>
              <p:spPr>
                <a:xfrm>
                  <a:off x="6625826" y="4897017"/>
                  <a:ext cx="908517" cy="511041"/>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36" name="Section Zoom 35">
                  <a:extLst>
                    <a:ext uri="{FF2B5EF4-FFF2-40B4-BE49-F238E27FC236}">
                      <a16:creationId xmlns:a16="http://schemas.microsoft.com/office/drawing/2014/main" id="{7F2A70C1-8C48-2EB2-BE67-7D751B181F13}"/>
                    </a:ext>
                  </a:extLst>
                </p:cNvPr>
                <p:cNvGraphicFramePr>
                  <a:graphicFrameLocks noChangeAspect="1"/>
                </p:cNvGraphicFramePr>
                <p:nvPr>
                  <p:extLst>
                    <p:ext uri="{D42A27DB-BD31-4B8C-83A1-F6EECF244321}">
                      <p14:modId xmlns:p14="http://schemas.microsoft.com/office/powerpoint/2010/main" val="192329990"/>
                    </p:ext>
                  </p:extLst>
                </p:nvPr>
              </p:nvGraphicFramePr>
              <p:xfrm>
                <a:off x="7692243" y="3175940"/>
                <a:ext cx="880072" cy="495041"/>
              </p:xfrm>
              <a:graphic>
                <a:graphicData uri="http://schemas.microsoft.com/office/powerpoint/2016/sectionzoom">
                  <psez:sectionZm>
                    <psez:sectionZmObj sectionId="{B97AF1A9-229F-4CAB-ADAB-79A3745C5013}">
                      <psez:zmPr id="{519271F5-47D7-43F9-9339-4081E343BA40}" transitionDur="1000" showBg="0">
                        <p166:blipFill xmlns:p166="http://schemas.microsoft.com/office/powerpoint/2016/6/main">
                          <a:blip r:embed="rId17"/>
                          <a:stretch>
                            <a:fillRect/>
                          </a:stretch>
                        </p166:blipFill>
                        <p166:spPr xmlns:p166="http://schemas.microsoft.com/office/powerpoint/2016/6/main">
                          <a:xfrm>
                            <a:off x="0" y="0"/>
                            <a:ext cx="880072" cy="495041"/>
                          </a:xfrm>
                          <a:prstGeom prst="rect">
                            <a:avLst/>
                          </a:prstGeom>
                        </p166:spPr>
                      </psez:zmPr>
                    </psez:sectionZmObj>
                  </psez:sectionZm>
                </a:graphicData>
              </a:graphic>
            </p:graphicFrame>
          </mc:Choice>
          <mc:Fallback xmlns="">
            <p:pic>
              <p:nvPicPr>
                <p:cNvPr id="36" name="Section Zoom 35">
                  <a:hlinkClick r:id="rId18" action="ppaction://hlinksldjump"/>
                  <a:extLst>
                    <a:ext uri="{FF2B5EF4-FFF2-40B4-BE49-F238E27FC236}">
                      <a16:creationId xmlns:a16="http://schemas.microsoft.com/office/drawing/2014/main" id="{7F2A70C1-8C48-2EB2-BE67-7D751B181F13}"/>
                    </a:ext>
                  </a:extLst>
                </p:cNvPr>
                <p:cNvPicPr>
                  <a:picLocks noGrp="1" noRot="1" noChangeAspect="1" noMove="1" noResize="1" noEditPoints="1" noAdjustHandles="1" noChangeArrowheads="1" noChangeShapeType="1"/>
                </p:cNvPicPr>
                <p:nvPr/>
              </p:nvPicPr>
              <p:blipFill>
                <a:blip r:embed="rId19"/>
                <a:stretch>
                  <a:fillRect/>
                </a:stretch>
              </p:blipFill>
              <p:spPr>
                <a:xfrm>
                  <a:off x="7692243" y="3175940"/>
                  <a:ext cx="880072" cy="495041"/>
                </a:xfrm>
                <a:prstGeom prst="rect">
                  <a:avLst/>
                </a:prstGeom>
              </p:spPr>
            </p:pic>
          </mc:Fallback>
        </mc:AlternateContent>
      </p:grpSp>
    </p:spTree>
    <p:extLst>
      <p:ext uri="{BB962C8B-B14F-4D97-AF65-F5344CB8AC3E}">
        <p14:creationId xmlns:p14="http://schemas.microsoft.com/office/powerpoint/2010/main" val="328494363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800"/>
                                        <p:tgtEl>
                                          <p:spTgt spid="16"/>
                                        </p:tgtEl>
                                      </p:cBhvr>
                                    </p:animEffect>
                                  </p:childTnLst>
                                </p:cTn>
                              </p:par>
                              <p:par>
                                <p:cTn id="8" presetID="42" presetClass="path" presetSubtype="0" decel="100000" fill="hold" nodeType="withEffect">
                                  <p:stCondLst>
                                    <p:cond delay="0"/>
                                  </p:stCondLst>
                                  <p:childTnLst>
                                    <p:animMotion origin="layout" path="M 0 -4.81481E-6 L 0 0.11389 " pathEditMode="relative" rAng="0" ptsTypes="AA">
                                      <p:cBhvr>
                                        <p:cTn id="9" dur="1250" spd="-100000" fill="hold"/>
                                        <p:tgtEl>
                                          <p:spTgt spid="16"/>
                                        </p:tgtEl>
                                        <p:attrNameLst>
                                          <p:attrName>ppt_x</p:attrName>
                                          <p:attrName>ppt_y</p:attrName>
                                        </p:attrNameLst>
                                      </p:cBhvr>
                                      <p:rCtr x="0" y="5694"/>
                                    </p:animMotion>
                                  </p:childTnLst>
                                </p:cTn>
                              </p:par>
                              <p:par>
                                <p:cTn id="10" presetID="22" presetClass="entr" presetSubtype="1" fill="hold" nodeType="withEffect">
                                  <p:stCondLst>
                                    <p:cond delay="100"/>
                                  </p:stCondLst>
                                  <p:childTnLst>
                                    <p:set>
                                      <p:cBhvr>
                                        <p:cTn id="11" dur="1" fill="hold">
                                          <p:stCondLst>
                                            <p:cond delay="0"/>
                                          </p:stCondLst>
                                        </p:cTn>
                                        <p:tgtEl>
                                          <p:spTgt spid="49"/>
                                        </p:tgtEl>
                                        <p:attrNameLst>
                                          <p:attrName>style.visibility</p:attrName>
                                        </p:attrNameLst>
                                      </p:cBhvr>
                                      <p:to>
                                        <p:strVal val="visible"/>
                                      </p:to>
                                    </p:set>
                                    <p:animEffect transition="in" filter="wipe(up)">
                                      <p:cBhvr>
                                        <p:cTn id="12" dur="800"/>
                                        <p:tgtEl>
                                          <p:spTgt spid="49"/>
                                        </p:tgtEl>
                                      </p:cBhvr>
                                    </p:animEffect>
                                  </p:childTnLst>
                                </p:cTn>
                              </p:par>
                              <p:par>
                                <p:cTn id="13" presetID="42" presetClass="path" presetSubtype="0" decel="100000" fill="hold" nodeType="withEffect">
                                  <p:stCondLst>
                                    <p:cond delay="100"/>
                                  </p:stCondLst>
                                  <p:childTnLst>
                                    <p:animMotion origin="layout" path="M 0 7.40741E-7 L 0 0.15046 " pathEditMode="relative" rAng="0" ptsTypes="AA">
                                      <p:cBhvr>
                                        <p:cTn id="14" dur="1250" spd="-100000" fill="hold"/>
                                        <p:tgtEl>
                                          <p:spTgt spid="49"/>
                                        </p:tgtEl>
                                        <p:attrNameLst>
                                          <p:attrName>ppt_x</p:attrName>
                                          <p:attrName>ppt_y</p:attrName>
                                        </p:attrNameLst>
                                      </p:cBhvr>
                                      <p:rCtr x="0" y="7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a:extLst>
              <a:ext uri="{FF2B5EF4-FFF2-40B4-BE49-F238E27FC236}">
                <a16:creationId xmlns:a16="http://schemas.microsoft.com/office/drawing/2014/main" id="{06F41977-0D70-A900-5516-6974F5A37398}"/>
              </a:ext>
            </a:extLst>
          </p:cNvPr>
          <p:cNvSpPr/>
          <p:nvPr/>
        </p:nvSpPr>
        <p:spPr>
          <a:xfrm>
            <a:off x="3129029" y="917714"/>
            <a:ext cx="6149094" cy="6149094"/>
          </a:xfrm>
          <a:prstGeom prst="ellipse">
            <a:avLst/>
          </a:prstGeom>
          <a:gradFill>
            <a:gsLst>
              <a:gs pos="100000">
                <a:srgbClr val="00F1FF">
                  <a:alpha val="0"/>
                </a:srgbClr>
              </a:gs>
              <a:gs pos="17000">
                <a:srgbClr val="00F1FF">
                  <a:alpha val="77000"/>
                </a:srgbClr>
              </a:gs>
              <a:gs pos="34000">
                <a:srgbClr val="00F1FF">
                  <a:alpha val="31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sp>
        <p:nvSpPr>
          <p:cNvPr id="10" name="Rectangle: Rounded Corners 9">
            <a:extLst>
              <a:ext uri="{FF2B5EF4-FFF2-40B4-BE49-F238E27FC236}">
                <a16:creationId xmlns:a16="http://schemas.microsoft.com/office/drawing/2014/main" id="{3F8B87CE-9704-CF4C-E9C3-C47ED6D3072C}"/>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Graphic 4">
            <a:hlinkClick r:id="rId2" action="ppaction://hlinksldjump"/>
            <a:extLst>
              <a:ext uri="{FF2B5EF4-FFF2-40B4-BE49-F238E27FC236}">
                <a16:creationId xmlns:a16="http://schemas.microsoft.com/office/drawing/2014/main" id="{60855535-B8F4-33E4-8D94-405606274935}"/>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4" name="!!menu_text">
            <a:extLst>
              <a:ext uri="{FF2B5EF4-FFF2-40B4-BE49-F238E27FC236}">
                <a16:creationId xmlns:a16="http://schemas.microsoft.com/office/drawing/2014/main" id="{55141EB1-FFE3-BE98-4C44-A312CE939672}"/>
              </a:ext>
            </a:extLst>
          </p:cNvPr>
          <p:cNvSpPr txBox="1"/>
          <p:nvPr/>
        </p:nvSpPr>
        <p:spPr>
          <a:xfrm>
            <a:off x="6030550" y="866372"/>
            <a:ext cx="831318" cy="400110"/>
          </a:xfrm>
          <a:prstGeom prst="rect">
            <a:avLst/>
          </a:prstGeom>
          <a:noFill/>
        </p:spPr>
        <p:txBody>
          <a:bodyPr wrap="none" rtlCol="0">
            <a:spAutoFit/>
          </a:bodyPr>
          <a:lstStyle/>
          <a:p>
            <a:pPr algn="ctr"/>
            <a:r>
              <a:rPr lang="en-US" sz="1000" spc="110" dirty="0">
                <a:solidFill>
                  <a:schemeClr val="bg1"/>
                </a:solidFill>
                <a:latin typeface="Darker Grotesque" pitchFamily="2" charset="0"/>
              </a:rPr>
              <a:t>WEB PAGE</a:t>
            </a:r>
            <a:endParaRPr lang="en-GB" sz="1000" spc="110" dirty="0">
              <a:solidFill>
                <a:schemeClr val="bg1"/>
              </a:solidFill>
              <a:latin typeface="Darker Grotesque" pitchFamily="2" charset="0"/>
            </a:endParaRPr>
          </a:p>
          <a:p>
            <a:pPr algn="ctr"/>
            <a:endParaRPr lang="en-GB" sz="1000" spc="110" dirty="0">
              <a:solidFill>
                <a:schemeClr val="bg1"/>
              </a:solidFill>
              <a:latin typeface="Darker Grotesque" pitchFamily="2" charset="0"/>
            </a:endParaRPr>
          </a:p>
        </p:txBody>
      </p:sp>
      <p:sp>
        <p:nvSpPr>
          <p:cNvPr id="5" name="Graphic 6">
            <a:hlinkClick r:id="rId3" action="ppaction://hlinksldjump"/>
            <a:extLst>
              <a:ext uri="{FF2B5EF4-FFF2-40B4-BE49-F238E27FC236}">
                <a16:creationId xmlns:a16="http://schemas.microsoft.com/office/drawing/2014/main" id="{E2A6903A-36D4-D1D4-A5E5-D749367BA8F8}"/>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6" name="Graphic 10">
            <a:hlinkClick r:id="rId4" action="ppaction://hlinksldjump"/>
            <a:extLst>
              <a:ext uri="{FF2B5EF4-FFF2-40B4-BE49-F238E27FC236}">
                <a16:creationId xmlns:a16="http://schemas.microsoft.com/office/drawing/2014/main" id="{34DBC051-A07E-5713-CADB-ADFE10C9E8B1}"/>
              </a:ext>
            </a:extLst>
          </p:cNvPr>
          <p:cNvSpPr/>
          <p:nvPr/>
        </p:nvSpPr>
        <p:spPr>
          <a:xfrm>
            <a:off x="6331901" y="510436"/>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solidFill>
          <a:ln w="1191" cap="flat">
            <a:noFill/>
            <a:prstDash val="solid"/>
            <a:miter/>
          </a:ln>
        </p:spPr>
        <p:txBody>
          <a:bodyPr rtlCol="0" anchor="ctr"/>
          <a:lstStyle/>
          <a:p>
            <a:endParaRPr lang="en-GB"/>
          </a:p>
        </p:txBody>
      </p:sp>
      <p:sp>
        <p:nvSpPr>
          <p:cNvPr id="7" name="Graphic 12">
            <a:hlinkClick r:id="rId5" action="ppaction://hlinksldjump"/>
            <a:extLst>
              <a:ext uri="{FF2B5EF4-FFF2-40B4-BE49-F238E27FC236}">
                <a16:creationId xmlns:a16="http://schemas.microsoft.com/office/drawing/2014/main" id="{F3E4C08C-FBFB-E4B2-1DE8-3BF6709C9748}"/>
              </a:ext>
            </a:extLst>
          </p:cNvPr>
          <p:cNvSpPr/>
          <p:nvPr/>
        </p:nvSpPr>
        <p:spPr>
          <a:xfrm>
            <a:off x="4797978" y="70195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8" name="Graphic 14">
            <a:hlinkClick r:id="rId6" action="ppaction://hlinksldjump"/>
            <a:extLst>
              <a:ext uri="{FF2B5EF4-FFF2-40B4-BE49-F238E27FC236}">
                <a16:creationId xmlns:a16="http://schemas.microsoft.com/office/drawing/2014/main" id="{B57CF476-BF9B-064A-21E2-71B36912BCC8}"/>
              </a:ext>
            </a:extLst>
          </p:cNvPr>
          <p:cNvSpPr/>
          <p:nvPr/>
        </p:nvSpPr>
        <p:spPr>
          <a:xfrm>
            <a:off x="7089223" y="682870"/>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alpha val="25000"/>
            </a:schemeClr>
          </a:solidFill>
          <a:ln w="1191" cap="flat">
            <a:noFill/>
            <a:prstDash val="solid"/>
            <a:miter/>
          </a:ln>
        </p:spPr>
        <p:txBody>
          <a:bodyPr rtlCol="0" anchor="ctr"/>
          <a:lstStyle/>
          <a:p>
            <a:endParaRPr lang="en-GB"/>
          </a:p>
        </p:txBody>
      </p:sp>
      <p:sp>
        <p:nvSpPr>
          <p:cNvPr id="9" name="Graphic 23">
            <a:hlinkClick r:id="rId7" action="ppaction://hlinksldjump"/>
            <a:extLst>
              <a:ext uri="{FF2B5EF4-FFF2-40B4-BE49-F238E27FC236}">
                <a16:creationId xmlns:a16="http://schemas.microsoft.com/office/drawing/2014/main" id="{E3FC6617-800B-4280-5947-5350BC507E98}"/>
              </a:ext>
            </a:extLst>
          </p:cNvPr>
          <p:cNvSpPr/>
          <p:nvPr/>
        </p:nvSpPr>
        <p:spPr>
          <a:xfrm>
            <a:off x="7865579" y="701731"/>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alpha val="25000"/>
            </a:schemeClr>
          </a:solidFill>
          <a:ln w="1191" cap="flat">
            <a:noFill/>
            <a:prstDash val="solid"/>
            <a:miter/>
          </a:ln>
        </p:spPr>
        <p:txBody>
          <a:bodyPr rtlCol="0" anchor="ctr"/>
          <a:lstStyle/>
          <a:p>
            <a:endParaRPr lang="en-GB"/>
          </a:p>
        </p:txBody>
      </p:sp>
      <p:sp>
        <p:nvSpPr>
          <p:cNvPr id="2" name="Footer Placeholder 1">
            <a:extLst>
              <a:ext uri="{FF2B5EF4-FFF2-40B4-BE49-F238E27FC236}">
                <a16:creationId xmlns:a16="http://schemas.microsoft.com/office/drawing/2014/main" id="{BDCDE553-4147-BB2D-E17B-AFC3CDDE8B53}"/>
              </a:ext>
            </a:extLst>
          </p:cNvPr>
          <p:cNvSpPr>
            <a:spLocks noGrp="1"/>
          </p:cNvSpPr>
          <p:nvPr>
            <p:ph type="ftr" sz="quarter" idx="11"/>
          </p:nvPr>
        </p:nvSpPr>
        <p:spPr/>
        <p:txBody>
          <a:bodyPr/>
          <a:lstStyle/>
          <a:p>
            <a:r>
              <a:rPr lang="en-US" dirty="0"/>
              <a:t>Presented by </a:t>
            </a:r>
            <a:r>
              <a:rPr lang="en-US" dirty="0" err="1"/>
              <a:t>Srivineesh</a:t>
            </a:r>
            <a:r>
              <a:rPr lang="en-US" dirty="0"/>
              <a:t> </a:t>
            </a:r>
            <a:r>
              <a:rPr lang="en-US" dirty="0" err="1"/>
              <a:t>Meruga</a:t>
            </a:r>
            <a:endParaRPr lang="en-GB" dirty="0"/>
          </a:p>
        </p:txBody>
      </p:sp>
      <p:grpSp>
        <p:nvGrpSpPr>
          <p:cNvPr id="37" name="Group 36">
            <a:extLst>
              <a:ext uri="{FF2B5EF4-FFF2-40B4-BE49-F238E27FC236}">
                <a16:creationId xmlns:a16="http://schemas.microsoft.com/office/drawing/2014/main" id="{6C6EADCB-0F14-3561-3BF0-EBB5ECE11442}"/>
              </a:ext>
            </a:extLst>
          </p:cNvPr>
          <p:cNvGrpSpPr/>
          <p:nvPr/>
        </p:nvGrpSpPr>
        <p:grpSpPr>
          <a:xfrm>
            <a:off x="3476410" y="1536886"/>
            <a:ext cx="5321399" cy="2721914"/>
            <a:chOff x="3476410" y="1536886"/>
            <a:chExt cx="5321399" cy="2721914"/>
          </a:xfrm>
        </p:grpSpPr>
        <p:sp>
          <p:nvSpPr>
            <p:cNvPr id="11" name="Hexagon 10">
              <a:extLst>
                <a:ext uri="{FF2B5EF4-FFF2-40B4-BE49-F238E27FC236}">
                  <a16:creationId xmlns:a16="http://schemas.microsoft.com/office/drawing/2014/main" id="{D9F7D540-789F-9052-B6F4-DCA4873BDD5E}"/>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0CA6DD2F-FEC2-4D17-4F70-D983B2DC7CA4}"/>
                </a:ext>
              </a:extLst>
            </p:cNvPr>
            <p:cNvSpPr>
              <a:spLocks noChangeAspect="1"/>
            </p:cNvSpPr>
            <p:nvPr/>
          </p:nvSpPr>
          <p:spPr>
            <a:xfrm>
              <a:off x="7478193" y="2854661"/>
              <a:ext cx="1319616"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13" name="!!hex_A">
              <a:extLst>
                <a:ext uri="{FF2B5EF4-FFF2-40B4-BE49-F238E27FC236}">
                  <a16:creationId xmlns:a16="http://schemas.microsoft.com/office/drawing/2014/main" id="{8FFC7D02-A941-079F-DE0E-1AEAC254DD31}"/>
                </a:ext>
              </a:extLst>
            </p:cNvPr>
            <p:cNvSpPr>
              <a:spLocks noChangeAspect="1"/>
            </p:cNvSpPr>
            <p:nvPr/>
          </p:nvSpPr>
          <p:spPr>
            <a:xfrm>
              <a:off x="3476410" y="2854661"/>
              <a:ext cx="1319615"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cxnSp>
          <p:nvCxnSpPr>
            <p:cNvPr id="16" name="Straight Connector 15">
              <a:extLst>
                <a:ext uri="{FF2B5EF4-FFF2-40B4-BE49-F238E27FC236}">
                  <a16:creationId xmlns:a16="http://schemas.microsoft.com/office/drawing/2014/main" id="{02BD7AA6-704B-9F1A-8EF4-D4DA63AC16D6}"/>
                </a:ext>
              </a:extLst>
            </p:cNvPr>
            <p:cNvCxnSpPr>
              <a:cxnSpLocks/>
              <a:stCxn id="13" idx="0"/>
              <a:endCxn id="11" idx="3"/>
            </p:cNvCxnSpPr>
            <p:nvPr/>
          </p:nvCxnSpPr>
          <p:spPr>
            <a:xfrm>
              <a:off x="4796025" y="3423461"/>
              <a:ext cx="345679"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2ACCC990-C2EE-630B-F16C-4BE70BACC0CE}"/>
                </a:ext>
              </a:extLst>
            </p:cNvPr>
            <p:cNvCxnSpPr>
              <a:cxnSpLocks/>
              <a:stCxn id="11" idx="0"/>
              <a:endCxn id="12" idx="3"/>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2" name="Oval 21">
              <a:extLst>
                <a:ext uri="{FF2B5EF4-FFF2-40B4-BE49-F238E27FC236}">
                  <a16:creationId xmlns:a16="http://schemas.microsoft.com/office/drawing/2014/main" id="{7287A39C-A8AF-55F4-3FD6-FEF12F6860E4}"/>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E8B69BC9-4D47-06E0-6FDB-060906A57692}"/>
                </a:ext>
              </a:extLst>
            </p:cNvPr>
            <p:cNvSpPr txBox="1"/>
            <p:nvPr/>
          </p:nvSpPr>
          <p:spPr>
            <a:xfrm>
              <a:off x="4449428" y="1536886"/>
              <a:ext cx="3293144"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5400" spc="-300" dirty="0"/>
                <a:t>W</a:t>
              </a:r>
              <a:r>
                <a:rPr lang="en-GB" sz="5400" spc="-300" dirty="0" err="1"/>
                <a:t>eb</a:t>
              </a:r>
              <a:r>
                <a:rPr lang="en-GB" sz="5400" spc="-300" dirty="0"/>
                <a:t> page</a:t>
              </a:r>
            </a:p>
          </p:txBody>
        </p:sp>
        <p:sp>
          <p:nvSpPr>
            <p:cNvPr id="24" name="Oval 23">
              <a:extLst>
                <a:ext uri="{FF2B5EF4-FFF2-40B4-BE49-F238E27FC236}">
                  <a16:creationId xmlns:a16="http://schemas.microsoft.com/office/drawing/2014/main" id="{DA3F266F-CBDD-DD28-2BD7-90324E74F6BC}"/>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1E1B6F4A-202C-374A-3E46-63DE4C66E6D4}"/>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1F4DBB5B-197E-1673-1275-4E0E8C66D9A0}"/>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7BD1EE3F-36FC-ED6B-C6CA-1E507C930912}"/>
                </a:ext>
              </a:extLst>
            </p:cNvPr>
            <p:cNvCxnSpPr>
              <a:cxnSpLocks/>
              <a:stCxn id="23" idx="2"/>
              <a:endCxn id="11" idx="4"/>
            </p:cNvCxnSpPr>
            <p:nvPr/>
          </p:nvCxnSpPr>
          <p:spPr>
            <a:xfrm flipH="1">
              <a:off x="5627718" y="2244772"/>
              <a:ext cx="46828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F1FA74B7-B273-8A0D-69B3-FB3E6A68EBF0}"/>
                </a:ext>
              </a:extLst>
            </p:cNvPr>
            <p:cNvCxnSpPr>
              <a:cxnSpLocks/>
              <a:stCxn id="23" idx="2"/>
              <a:endCxn id="11" idx="5"/>
            </p:cNvCxnSpPr>
            <p:nvPr/>
          </p:nvCxnSpPr>
          <p:spPr>
            <a:xfrm>
              <a:off x="6096000" y="2244772"/>
              <a:ext cx="48482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38" name="Graphic 10">
              <a:hlinkClick r:id="rId4" action="ppaction://hlinksldjump"/>
              <a:extLst>
                <a:ext uri="{FF2B5EF4-FFF2-40B4-BE49-F238E27FC236}">
                  <a16:creationId xmlns:a16="http://schemas.microsoft.com/office/drawing/2014/main" id="{3C583101-654E-4238-6ABA-112AFA2D1B35}"/>
                </a:ext>
              </a:extLst>
            </p:cNvPr>
            <p:cNvSpPr/>
            <p:nvPr/>
          </p:nvSpPr>
          <p:spPr>
            <a:xfrm>
              <a:off x="5769960" y="3066176"/>
              <a:ext cx="703478" cy="725648"/>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p:grpSp>
      <p:grpSp>
        <p:nvGrpSpPr>
          <p:cNvPr id="20" name="Group 19">
            <a:extLst>
              <a:ext uri="{FF2B5EF4-FFF2-40B4-BE49-F238E27FC236}">
                <a16:creationId xmlns:a16="http://schemas.microsoft.com/office/drawing/2014/main" id="{01E2CE40-92F7-DF0B-6C1D-46099EBEA586}"/>
              </a:ext>
            </a:extLst>
          </p:cNvPr>
          <p:cNvGrpSpPr/>
          <p:nvPr/>
        </p:nvGrpSpPr>
        <p:grpSpPr>
          <a:xfrm>
            <a:off x="3773104" y="3216290"/>
            <a:ext cx="4740138" cy="433502"/>
            <a:chOff x="3773104" y="3216290"/>
            <a:chExt cx="4740138" cy="433502"/>
          </a:xfrm>
        </p:grpSpPr>
        <mc:AlternateContent xmlns:mc="http://schemas.openxmlformats.org/markup-compatibility/2006" xmlns:psez="http://schemas.microsoft.com/office/powerpoint/2016/sectionzoom">
          <mc:Choice Requires="psez">
            <p:graphicFrame>
              <p:nvGraphicFramePr>
                <p:cNvPr id="21" name="Section Zoom 20">
                  <a:extLst>
                    <a:ext uri="{FF2B5EF4-FFF2-40B4-BE49-F238E27FC236}">
                      <a16:creationId xmlns:a16="http://schemas.microsoft.com/office/drawing/2014/main" id="{A833380C-154D-B94C-CD7B-2FD62A96226F}"/>
                    </a:ext>
                  </a:extLst>
                </p:cNvPr>
                <p:cNvGraphicFramePr>
                  <a:graphicFrameLocks noChangeAspect="1"/>
                </p:cNvGraphicFramePr>
                <p:nvPr>
                  <p:extLst>
                    <p:ext uri="{D42A27DB-BD31-4B8C-83A1-F6EECF244321}">
                      <p14:modId xmlns:p14="http://schemas.microsoft.com/office/powerpoint/2010/main" val="3317679355"/>
                    </p:ext>
                  </p:extLst>
                </p:nvPr>
              </p:nvGraphicFramePr>
              <p:xfrm>
                <a:off x="3773104" y="3221007"/>
                <a:ext cx="699986" cy="393742"/>
              </p:xfrm>
              <a:graphic>
                <a:graphicData uri="http://schemas.microsoft.com/office/powerpoint/2016/sectionzoom">
                  <psez:sectionZm>
                    <psez:sectionZmObj sectionId="{DC6D7887-B61E-4183-A676-1A340E3E7E39}">
                      <psez:zmPr id="{57DC7139-9295-415F-B9C7-69499D56D59D}" transitionDur="1000" showBg="0">
                        <p166:blipFill xmlns:p166="http://schemas.microsoft.com/office/powerpoint/2016/6/main">
                          <a:blip r:embed="rId8"/>
                          <a:stretch>
                            <a:fillRect/>
                          </a:stretch>
                        </p166:blipFill>
                        <p166:spPr xmlns:p166="http://schemas.microsoft.com/office/powerpoint/2016/6/main">
                          <a:xfrm>
                            <a:off x="0" y="0"/>
                            <a:ext cx="699986" cy="393742"/>
                          </a:xfrm>
                          <a:prstGeom prst="rect">
                            <a:avLst/>
                          </a:prstGeom>
                        </p166:spPr>
                      </psez:zmPr>
                    </psez:sectionZmObj>
                  </psez:sectionZm>
                </a:graphicData>
              </a:graphic>
            </p:graphicFrame>
          </mc:Choice>
          <mc:Fallback xmlns="">
            <p:pic>
              <p:nvPicPr>
                <p:cNvPr id="21" name="Section Zoom 20">
                  <a:hlinkClick r:id="rId9" action="ppaction://hlinksldjump"/>
                  <a:extLst>
                    <a:ext uri="{FF2B5EF4-FFF2-40B4-BE49-F238E27FC236}">
                      <a16:creationId xmlns:a16="http://schemas.microsoft.com/office/drawing/2014/main" id="{A833380C-154D-B94C-CD7B-2FD62A96226F}"/>
                    </a:ext>
                  </a:extLst>
                </p:cNvPr>
                <p:cNvPicPr>
                  <a:picLocks noGrp="1" noRot="1" noChangeAspect="1" noMove="1" noResize="1" noEditPoints="1" noAdjustHandles="1" noChangeArrowheads="1" noChangeShapeType="1"/>
                </p:cNvPicPr>
                <p:nvPr/>
              </p:nvPicPr>
              <p:blipFill>
                <a:blip r:embed="rId10"/>
                <a:stretch>
                  <a:fillRect/>
                </a:stretch>
              </p:blipFill>
              <p:spPr>
                <a:xfrm>
                  <a:off x="3773104" y="3221007"/>
                  <a:ext cx="699986" cy="393742"/>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39" name="Section Zoom 38">
                  <a:extLst>
                    <a:ext uri="{FF2B5EF4-FFF2-40B4-BE49-F238E27FC236}">
                      <a16:creationId xmlns:a16="http://schemas.microsoft.com/office/drawing/2014/main" id="{C8AC8DBB-2FCC-3217-D6FE-79E38486FD3B}"/>
                    </a:ext>
                  </a:extLst>
                </p:cNvPr>
                <p:cNvGraphicFramePr>
                  <a:graphicFrameLocks noChangeAspect="1"/>
                </p:cNvGraphicFramePr>
                <p:nvPr>
                  <p:extLst>
                    <p:ext uri="{D42A27DB-BD31-4B8C-83A1-F6EECF244321}">
                      <p14:modId xmlns:p14="http://schemas.microsoft.com/office/powerpoint/2010/main" val="643067360"/>
                    </p:ext>
                  </p:extLst>
                </p:nvPr>
              </p:nvGraphicFramePr>
              <p:xfrm>
                <a:off x="7742572" y="3216290"/>
                <a:ext cx="770670" cy="433502"/>
              </p:xfrm>
              <a:graphic>
                <a:graphicData uri="http://schemas.microsoft.com/office/powerpoint/2016/sectionzoom">
                  <psez:sectionZm>
                    <psez:sectionZmObj sectionId="{853E34DD-685E-4D3A-A78D-A1EAF4CD923E}">
                      <psez:zmPr id="{7BB88F26-3199-4AFE-9111-079D540A2660}" transitionDur="1000" showBg="0">
                        <p166:blipFill xmlns:p166="http://schemas.microsoft.com/office/powerpoint/2016/6/main">
                          <a:blip r:embed="rId11"/>
                          <a:stretch>
                            <a:fillRect/>
                          </a:stretch>
                        </p166:blipFill>
                        <p166:spPr xmlns:p166="http://schemas.microsoft.com/office/powerpoint/2016/6/main">
                          <a:xfrm>
                            <a:off x="0" y="0"/>
                            <a:ext cx="770670" cy="433502"/>
                          </a:xfrm>
                          <a:prstGeom prst="rect">
                            <a:avLst/>
                          </a:prstGeom>
                        </p166:spPr>
                      </psez:zmPr>
                    </psez:sectionZmObj>
                  </psez:sectionZm>
                </a:graphicData>
              </a:graphic>
            </p:graphicFrame>
          </mc:Choice>
          <mc:Fallback xmlns="">
            <p:pic>
              <p:nvPicPr>
                <p:cNvPr id="39" name="Section Zoom 38">
                  <a:hlinkClick r:id="rId12" action="ppaction://hlinksldjump"/>
                  <a:extLst>
                    <a:ext uri="{FF2B5EF4-FFF2-40B4-BE49-F238E27FC236}">
                      <a16:creationId xmlns:a16="http://schemas.microsoft.com/office/drawing/2014/main" id="{C8AC8DBB-2FCC-3217-D6FE-79E38486FD3B}"/>
                    </a:ext>
                  </a:extLst>
                </p:cNvPr>
                <p:cNvPicPr>
                  <a:picLocks noGrp="1" noRot="1" noChangeAspect="1" noMove="1" noResize="1" noEditPoints="1" noAdjustHandles="1" noChangeArrowheads="1" noChangeShapeType="1"/>
                </p:cNvPicPr>
                <p:nvPr/>
              </p:nvPicPr>
              <p:blipFill>
                <a:blip r:embed="rId13"/>
                <a:stretch>
                  <a:fillRect/>
                </a:stretch>
              </p:blipFill>
              <p:spPr>
                <a:xfrm>
                  <a:off x="7742572" y="3216290"/>
                  <a:ext cx="770670" cy="433502"/>
                </a:xfrm>
                <a:prstGeom prst="rect">
                  <a:avLst/>
                </a:prstGeom>
              </p:spPr>
            </p:pic>
          </mc:Fallback>
        </mc:AlternateContent>
      </p:grpSp>
    </p:spTree>
    <p:extLst>
      <p:ext uri="{BB962C8B-B14F-4D97-AF65-F5344CB8AC3E}">
        <p14:creationId xmlns:p14="http://schemas.microsoft.com/office/powerpoint/2010/main" val="360138017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up)">
                                      <p:cBhvr>
                                        <p:cTn id="7" dur="800"/>
                                        <p:tgtEl>
                                          <p:spTgt spid="31"/>
                                        </p:tgtEl>
                                      </p:cBhvr>
                                    </p:animEffect>
                                  </p:childTnLst>
                                </p:cTn>
                              </p:par>
                              <p:par>
                                <p:cTn id="8" presetID="42" presetClass="path" presetSubtype="0" decel="100000" fill="hold" grpId="1" nodeType="withEffect">
                                  <p:stCondLst>
                                    <p:cond delay="0"/>
                                  </p:stCondLst>
                                  <p:childTnLst>
                                    <p:animMotion origin="layout" path="M -3.95833E-6 4.07407E-6 L -3.95833E-6 0.15046 " pathEditMode="relative" rAng="0" ptsTypes="AA">
                                      <p:cBhvr>
                                        <p:cTn id="9" dur="1250" spd="-100000" fill="hold"/>
                                        <p:tgtEl>
                                          <p:spTgt spid="31"/>
                                        </p:tgtEl>
                                        <p:attrNameLst>
                                          <p:attrName>ppt_x</p:attrName>
                                          <p:attrName>ppt_y</p:attrName>
                                        </p:attrNameLst>
                                      </p:cBhvr>
                                      <p:rCtr x="0" y="7523"/>
                                    </p:animMotion>
                                  </p:childTnLst>
                                </p:cTn>
                              </p:par>
                              <p:par>
                                <p:cTn id="10" presetID="22" presetClass="entr" presetSubtype="1" fill="hold" nodeType="with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wipe(up)">
                                      <p:cBhvr>
                                        <p:cTn id="12" dur="800"/>
                                        <p:tgtEl>
                                          <p:spTgt spid="37"/>
                                        </p:tgtEl>
                                      </p:cBhvr>
                                    </p:animEffect>
                                  </p:childTnLst>
                                </p:cTn>
                              </p:par>
                              <p:par>
                                <p:cTn id="13" presetID="42" presetClass="path" presetSubtype="0" decel="100000" fill="hold" nodeType="withEffect">
                                  <p:stCondLst>
                                    <p:cond delay="0"/>
                                  </p:stCondLst>
                                  <p:childTnLst>
                                    <p:animMotion origin="layout" path="M 4.58333E-6 -3.7037E-6 L 4.58333E-6 0.15047 " pathEditMode="relative" rAng="0" ptsTypes="AA">
                                      <p:cBhvr>
                                        <p:cTn id="14" dur="1250" spd="-100000" fill="hold"/>
                                        <p:tgtEl>
                                          <p:spTgt spid="37"/>
                                        </p:tgtEl>
                                        <p:attrNameLst>
                                          <p:attrName>ppt_x</p:attrName>
                                          <p:attrName>ppt_y</p:attrName>
                                        </p:attrNameLst>
                                      </p:cBhvr>
                                      <p:rCtr x="0" y="7523"/>
                                    </p:animMotion>
                                  </p:childTnLst>
                                </p:cTn>
                              </p:par>
                              <p:par>
                                <p:cTn id="15" presetID="22" presetClass="entr" presetSubtype="1"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up)">
                                      <p:cBhvr>
                                        <p:cTn id="17" dur="800"/>
                                        <p:tgtEl>
                                          <p:spTgt spid="20"/>
                                        </p:tgtEl>
                                      </p:cBhvr>
                                    </p:animEffect>
                                  </p:childTnLst>
                                </p:cTn>
                              </p:par>
                              <p:par>
                                <p:cTn id="18" presetID="42" presetClass="path" presetSubtype="0" decel="100000" fill="hold" nodeType="withEffect">
                                  <p:stCondLst>
                                    <p:cond delay="0"/>
                                  </p:stCondLst>
                                  <p:childTnLst>
                                    <p:animMotion origin="layout" path="M 0 7.40741E-7 L 0 0.15046 " pathEditMode="relative" rAng="0" ptsTypes="AA">
                                      <p:cBhvr>
                                        <p:cTn id="19" dur="1250" spd="-100000" fill="hold"/>
                                        <p:tgtEl>
                                          <p:spTgt spid="20"/>
                                        </p:tgtEl>
                                        <p:attrNameLst>
                                          <p:attrName>ppt_x</p:attrName>
                                          <p:attrName>ppt_y</p:attrName>
                                        </p:attrNameLst>
                                      </p:cBhvr>
                                      <p:rCtr x="0" y="7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A66185A3-5775-7D66-95FA-956B292D7110}"/>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Graphic 4">
            <a:hlinkClick r:id="rId2" action="ppaction://hlinksldjump"/>
            <a:extLst>
              <a:ext uri="{FF2B5EF4-FFF2-40B4-BE49-F238E27FC236}">
                <a16:creationId xmlns:a16="http://schemas.microsoft.com/office/drawing/2014/main" id="{E9D6CB85-F109-D291-D203-D28A27FAD076}"/>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4" name="!!menu_text">
            <a:extLst>
              <a:ext uri="{FF2B5EF4-FFF2-40B4-BE49-F238E27FC236}">
                <a16:creationId xmlns:a16="http://schemas.microsoft.com/office/drawing/2014/main" id="{8A224E96-710E-D672-0CCB-6A80659E76BA}"/>
              </a:ext>
            </a:extLst>
          </p:cNvPr>
          <p:cNvSpPr txBox="1"/>
          <p:nvPr/>
        </p:nvSpPr>
        <p:spPr>
          <a:xfrm>
            <a:off x="6898861" y="866372"/>
            <a:ext cx="628377"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GEN-AI</a:t>
            </a:r>
            <a:endParaRPr lang="en-GB" sz="1000" spc="110" dirty="0">
              <a:solidFill>
                <a:schemeClr val="bg1"/>
              </a:solidFill>
              <a:latin typeface="Darker Grotesque" pitchFamily="2" charset="0"/>
            </a:endParaRPr>
          </a:p>
        </p:txBody>
      </p:sp>
      <p:sp>
        <p:nvSpPr>
          <p:cNvPr id="5" name="Graphic 6">
            <a:hlinkClick r:id="rId3" action="ppaction://hlinksldjump"/>
            <a:extLst>
              <a:ext uri="{FF2B5EF4-FFF2-40B4-BE49-F238E27FC236}">
                <a16:creationId xmlns:a16="http://schemas.microsoft.com/office/drawing/2014/main" id="{DD665993-6F12-7448-6AA2-B3B747CBA0CE}"/>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6" name="Graphic 10">
            <a:hlinkClick r:id="rId4" action="ppaction://hlinksldjump"/>
            <a:extLst>
              <a:ext uri="{FF2B5EF4-FFF2-40B4-BE49-F238E27FC236}">
                <a16:creationId xmlns:a16="http://schemas.microsoft.com/office/drawing/2014/main" id="{59388CC1-4A2B-B6D9-B17C-1045C600E5FF}"/>
              </a:ext>
            </a:extLst>
          </p:cNvPr>
          <p:cNvSpPr/>
          <p:nvPr/>
        </p:nvSpPr>
        <p:spPr>
          <a:xfrm>
            <a:off x="6331901" y="711386"/>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7" name="Graphic 12">
            <a:hlinkClick r:id="rId5" action="ppaction://hlinksldjump"/>
            <a:extLst>
              <a:ext uri="{FF2B5EF4-FFF2-40B4-BE49-F238E27FC236}">
                <a16:creationId xmlns:a16="http://schemas.microsoft.com/office/drawing/2014/main" id="{AC22CC76-DBBB-1724-4E01-BF5946A8A9E8}"/>
              </a:ext>
            </a:extLst>
          </p:cNvPr>
          <p:cNvSpPr/>
          <p:nvPr/>
        </p:nvSpPr>
        <p:spPr>
          <a:xfrm>
            <a:off x="4797978" y="70195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8" name="Graphic 14">
            <a:hlinkClick r:id="rId6" action="ppaction://hlinksldjump"/>
            <a:extLst>
              <a:ext uri="{FF2B5EF4-FFF2-40B4-BE49-F238E27FC236}">
                <a16:creationId xmlns:a16="http://schemas.microsoft.com/office/drawing/2014/main" id="{FBAAE33C-D556-DA52-1A5D-583EBF8C638C}"/>
              </a:ext>
            </a:extLst>
          </p:cNvPr>
          <p:cNvSpPr/>
          <p:nvPr/>
        </p:nvSpPr>
        <p:spPr>
          <a:xfrm>
            <a:off x="7089223" y="510436"/>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solidFill>
          <a:ln w="1191" cap="flat">
            <a:noFill/>
            <a:prstDash val="solid"/>
            <a:miter/>
          </a:ln>
        </p:spPr>
        <p:txBody>
          <a:bodyPr rtlCol="0" anchor="ctr"/>
          <a:lstStyle/>
          <a:p>
            <a:endParaRPr lang="en-GB"/>
          </a:p>
        </p:txBody>
      </p:sp>
      <p:sp>
        <p:nvSpPr>
          <p:cNvPr id="9" name="Graphic 23">
            <a:hlinkClick r:id="rId7" action="ppaction://hlinksldjump"/>
            <a:extLst>
              <a:ext uri="{FF2B5EF4-FFF2-40B4-BE49-F238E27FC236}">
                <a16:creationId xmlns:a16="http://schemas.microsoft.com/office/drawing/2014/main" id="{5B706D90-AED6-AFC3-7CF8-545198CB883C}"/>
              </a:ext>
            </a:extLst>
          </p:cNvPr>
          <p:cNvSpPr/>
          <p:nvPr/>
        </p:nvSpPr>
        <p:spPr>
          <a:xfrm>
            <a:off x="7865579" y="701731"/>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alpha val="25000"/>
            </a:schemeClr>
          </a:solidFill>
          <a:ln w="1191" cap="flat">
            <a:noFill/>
            <a:prstDash val="solid"/>
            <a:miter/>
          </a:ln>
        </p:spPr>
        <p:txBody>
          <a:bodyPr rtlCol="0" anchor="ctr"/>
          <a:lstStyle/>
          <a:p>
            <a:endParaRPr lang="en-GB"/>
          </a:p>
        </p:txBody>
      </p:sp>
      <p:sp>
        <p:nvSpPr>
          <p:cNvPr id="2" name="Footer Placeholder 1">
            <a:extLst>
              <a:ext uri="{FF2B5EF4-FFF2-40B4-BE49-F238E27FC236}">
                <a16:creationId xmlns:a16="http://schemas.microsoft.com/office/drawing/2014/main" id="{4A7026EC-15E7-A8C5-6BC7-6D0B2EA69081}"/>
              </a:ext>
            </a:extLst>
          </p:cNvPr>
          <p:cNvSpPr>
            <a:spLocks noGrp="1"/>
          </p:cNvSpPr>
          <p:nvPr>
            <p:ph type="ftr" sz="quarter" idx="11"/>
          </p:nvPr>
        </p:nvSpPr>
        <p:spPr/>
        <p:txBody>
          <a:bodyPr/>
          <a:lstStyle/>
          <a:p>
            <a:r>
              <a:rPr lang="en-US" dirty="0"/>
              <a:t>Presented by </a:t>
            </a:r>
            <a:r>
              <a:rPr lang="en-US" dirty="0" err="1"/>
              <a:t>Srivineesh</a:t>
            </a:r>
            <a:r>
              <a:rPr lang="en-US" dirty="0"/>
              <a:t> </a:t>
            </a:r>
            <a:r>
              <a:rPr lang="en-US" dirty="0" err="1"/>
              <a:t>Meruga</a:t>
            </a:r>
            <a:endParaRPr lang="en-GB" dirty="0"/>
          </a:p>
        </p:txBody>
      </p:sp>
      <p:grpSp>
        <p:nvGrpSpPr>
          <p:cNvPr id="45" name="Group 44">
            <a:extLst>
              <a:ext uri="{FF2B5EF4-FFF2-40B4-BE49-F238E27FC236}">
                <a16:creationId xmlns:a16="http://schemas.microsoft.com/office/drawing/2014/main" id="{70D9CEC4-E0E8-7470-FEF3-E8E12D7B3189}"/>
              </a:ext>
            </a:extLst>
          </p:cNvPr>
          <p:cNvGrpSpPr/>
          <p:nvPr/>
        </p:nvGrpSpPr>
        <p:grpSpPr>
          <a:xfrm>
            <a:off x="3021453" y="320078"/>
            <a:ext cx="6149094" cy="6149094"/>
            <a:chOff x="3021453" y="320078"/>
            <a:chExt cx="6149094" cy="6149094"/>
          </a:xfrm>
        </p:grpSpPr>
        <p:sp>
          <p:nvSpPr>
            <p:cNvPr id="41" name="Oval 40">
              <a:extLst>
                <a:ext uri="{FF2B5EF4-FFF2-40B4-BE49-F238E27FC236}">
                  <a16:creationId xmlns:a16="http://schemas.microsoft.com/office/drawing/2014/main" id="{BCF4B65D-7EAA-E790-B48C-87EE320B2C01}"/>
                </a:ext>
              </a:extLst>
            </p:cNvPr>
            <p:cNvSpPr/>
            <p:nvPr/>
          </p:nvSpPr>
          <p:spPr>
            <a:xfrm>
              <a:off x="3021453" y="320078"/>
              <a:ext cx="6149094" cy="6149094"/>
            </a:xfrm>
            <a:prstGeom prst="ellipse">
              <a:avLst/>
            </a:prstGeom>
            <a:gradFill>
              <a:gsLst>
                <a:gs pos="100000">
                  <a:srgbClr val="8730EA"/>
                </a:gs>
                <a:gs pos="17000">
                  <a:srgbClr val="8730EA"/>
                </a:gs>
                <a:gs pos="35000">
                  <a:srgbClr val="8730EA">
                    <a:alpha val="37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grpSp>
          <p:nvGrpSpPr>
            <p:cNvPr id="36" name="Group 35">
              <a:extLst>
                <a:ext uri="{FF2B5EF4-FFF2-40B4-BE49-F238E27FC236}">
                  <a16:creationId xmlns:a16="http://schemas.microsoft.com/office/drawing/2014/main" id="{D8CE5BA2-8467-7076-7449-3BECDF0EEB7E}"/>
                </a:ext>
              </a:extLst>
            </p:cNvPr>
            <p:cNvGrpSpPr/>
            <p:nvPr/>
          </p:nvGrpSpPr>
          <p:grpSpPr>
            <a:xfrm>
              <a:off x="3476410" y="1536886"/>
              <a:ext cx="5321399" cy="4193413"/>
              <a:chOff x="3476410" y="1536886"/>
              <a:chExt cx="5321399" cy="4193413"/>
            </a:xfrm>
          </p:grpSpPr>
          <p:sp>
            <p:nvSpPr>
              <p:cNvPr id="11" name="Hexagon 10">
                <a:extLst>
                  <a:ext uri="{FF2B5EF4-FFF2-40B4-BE49-F238E27FC236}">
                    <a16:creationId xmlns:a16="http://schemas.microsoft.com/office/drawing/2014/main" id="{178043B4-284A-45E7-4243-F49024477C03}"/>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Hexagon 11">
                <a:extLst>
                  <a:ext uri="{FF2B5EF4-FFF2-40B4-BE49-F238E27FC236}">
                    <a16:creationId xmlns:a16="http://schemas.microsoft.com/office/drawing/2014/main" id="{F420C43B-5802-71B8-BEDA-978346B1B995}"/>
                  </a:ext>
                </a:extLst>
              </p:cNvPr>
              <p:cNvSpPr>
                <a:spLocks noChangeAspect="1"/>
              </p:cNvSpPr>
              <p:nvPr/>
            </p:nvSpPr>
            <p:spPr>
              <a:xfrm>
                <a:off x="7478193" y="2854661"/>
                <a:ext cx="1319616"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13" name="!!hex_A">
                <a:extLst>
                  <a:ext uri="{FF2B5EF4-FFF2-40B4-BE49-F238E27FC236}">
                    <a16:creationId xmlns:a16="http://schemas.microsoft.com/office/drawing/2014/main" id="{919B8243-350F-AAB3-BE14-1DF06F01BB52}"/>
                  </a:ext>
                </a:extLst>
              </p:cNvPr>
              <p:cNvSpPr>
                <a:spLocks noChangeAspect="1"/>
              </p:cNvSpPr>
              <p:nvPr/>
            </p:nvSpPr>
            <p:spPr>
              <a:xfrm>
                <a:off x="3476410" y="2854661"/>
                <a:ext cx="1319615"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14" name="Hexagon 13">
                <a:extLst>
                  <a:ext uri="{FF2B5EF4-FFF2-40B4-BE49-F238E27FC236}">
                    <a16:creationId xmlns:a16="http://schemas.microsoft.com/office/drawing/2014/main" id="{61C2D065-6FFE-B0F2-138F-67E759BD05A6}"/>
                  </a:ext>
                </a:extLst>
              </p:cNvPr>
              <p:cNvSpPr>
                <a:spLocks noChangeAspect="1"/>
              </p:cNvSpPr>
              <p:nvPr/>
            </p:nvSpPr>
            <p:spPr>
              <a:xfrm>
                <a:off x="5461699" y="4592367"/>
                <a:ext cx="1320000"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cxnSp>
            <p:nvCxnSpPr>
              <p:cNvPr id="16" name="Straight Connector 15">
                <a:extLst>
                  <a:ext uri="{FF2B5EF4-FFF2-40B4-BE49-F238E27FC236}">
                    <a16:creationId xmlns:a16="http://schemas.microsoft.com/office/drawing/2014/main" id="{ADCFC05B-A0FA-65D8-A5ED-2B68503AB533}"/>
                  </a:ext>
                </a:extLst>
              </p:cNvPr>
              <p:cNvCxnSpPr>
                <a:cxnSpLocks/>
                <a:stCxn id="13" idx="0"/>
                <a:endCxn id="11" idx="3"/>
              </p:cNvCxnSpPr>
              <p:nvPr/>
            </p:nvCxnSpPr>
            <p:spPr>
              <a:xfrm>
                <a:off x="4796025" y="3423461"/>
                <a:ext cx="345679"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FCE546BC-E28B-34EC-CC7E-A87C0FF3165D}"/>
                  </a:ext>
                </a:extLst>
              </p:cNvPr>
              <p:cNvCxnSpPr>
                <a:cxnSpLocks/>
                <a:stCxn id="11" idx="0"/>
                <a:endCxn id="12" idx="3"/>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9" name="Straight Connector 18">
                <a:extLst>
                  <a:ext uri="{FF2B5EF4-FFF2-40B4-BE49-F238E27FC236}">
                    <a16:creationId xmlns:a16="http://schemas.microsoft.com/office/drawing/2014/main" id="{E04D4B7F-8D40-12E1-94C6-0B1FC66E6F08}"/>
                  </a:ext>
                </a:extLst>
              </p:cNvPr>
              <p:cNvCxnSpPr>
                <a:cxnSpLocks/>
                <a:stCxn id="26" idx="4"/>
              </p:cNvCxnSpPr>
              <p:nvPr/>
            </p:nvCxnSpPr>
            <p:spPr>
              <a:xfrm>
                <a:off x="6121699" y="4303800"/>
                <a:ext cx="0" cy="288567"/>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2" name="Oval 21">
                <a:extLst>
                  <a:ext uri="{FF2B5EF4-FFF2-40B4-BE49-F238E27FC236}">
                    <a16:creationId xmlns:a16="http://schemas.microsoft.com/office/drawing/2014/main" id="{07BAA4C3-9B6B-352B-216E-BC979EBF22E7}"/>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2C95CBD7-BC44-F5AA-14AE-19063F850912}"/>
                  </a:ext>
                </a:extLst>
              </p:cNvPr>
              <p:cNvSpPr txBox="1"/>
              <p:nvPr/>
            </p:nvSpPr>
            <p:spPr>
              <a:xfrm>
                <a:off x="5025813" y="1536886"/>
                <a:ext cx="2140374"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5400" spc="-300" dirty="0"/>
                  <a:t>G</a:t>
                </a:r>
                <a:r>
                  <a:rPr lang="en-GB" sz="5400" spc="-300" dirty="0" err="1"/>
                  <a:t>en</a:t>
                </a:r>
                <a:r>
                  <a:rPr lang="en-GB" sz="5400" spc="-300" dirty="0"/>
                  <a:t>-Ai</a:t>
                </a:r>
              </a:p>
            </p:txBody>
          </p:sp>
          <p:sp>
            <p:nvSpPr>
              <p:cNvPr id="24" name="Oval 23">
                <a:extLst>
                  <a:ext uri="{FF2B5EF4-FFF2-40B4-BE49-F238E27FC236}">
                    <a16:creationId xmlns:a16="http://schemas.microsoft.com/office/drawing/2014/main" id="{E308EBC3-4DF3-9E2D-0CE4-6C8A4C0ED43A}"/>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Oval 25">
                <a:extLst>
                  <a:ext uri="{FF2B5EF4-FFF2-40B4-BE49-F238E27FC236}">
                    <a16:creationId xmlns:a16="http://schemas.microsoft.com/office/drawing/2014/main" id="{4CD6748D-86AA-54CE-ED6E-30C75D9B62C3}"/>
                  </a:ext>
                </a:extLst>
              </p:cNvPr>
              <p:cNvSpPr/>
              <p:nvPr/>
            </p:nvSpPr>
            <p:spPr>
              <a:xfrm>
                <a:off x="6076699" y="42138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064FD18E-B1FD-D852-04A2-569FB1889B9A}"/>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29C1ACD2-9EE8-8AFF-30BF-0E22C92D6867}"/>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2E2ED03A-0E7F-B43D-0BA2-22398D290CEE}"/>
                  </a:ext>
                </a:extLst>
              </p:cNvPr>
              <p:cNvCxnSpPr>
                <a:cxnSpLocks/>
                <a:stCxn id="23" idx="2"/>
                <a:endCxn id="11" idx="4"/>
              </p:cNvCxnSpPr>
              <p:nvPr/>
            </p:nvCxnSpPr>
            <p:spPr>
              <a:xfrm flipH="1">
                <a:off x="5627718" y="2244772"/>
                <a:ext cx="46828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C1E53436-0FBE-6E2A-3EBF-2ECFB327B404}"/>
                  </a:ext>
                </a:extLst>
              </p:cNvPr>
              <p:cNvCxnSpPr>
                <a:cxnSpLocks/>
                <a:stCxn id="23" idx="2"/>
                <a:endCxn id="11" idx="5"/>
              </p:cNvCxnSpPr>
              <p:nvPr/>
            </p:nvCxnSpPr>
            <p:spPr>
              <a:xfrm>
                <a:off x="6096000" y="2244772"/>
                <a:ext cx="48482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32" name="Graphic 14">
                <a:hlinkClick r:id="rId6" action="ppaction://hlinksldjump"/>
                <a:extLst>
                  <a:ext uri="{FF2B5EF4-FFF2-40B4-BE49-F238E27FC236}">
                    <a16:creationId xmlns:a16="http://schemas.microsoft.com/office/drawing/2014/main" id="{F1C583D3-A721-2755-DF3D-BC6F68E68772}"/>
                  </a:ext>
                </a:extLst>
              </p:cNvPr>
              <p:cNvSpPr/>
              <p:nvPr/>
            </p:nvSpPr>
            <p:spPr>
              <a:xfrm>
                <a:off x="5769960" y="3066176"/>
                <a:ext cx="703478" cy="72564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p:grpSp>
        <mc:AlternateContent xmlns:mc="http://schemas.openxmlformats.org/markup-compatibility/2006" xmlns:psez="http://schemas.microsoft.com/office/powerpoint/2016/sectionzoom">
          <mc:Choice Requires="psez">
            <p:graphicFrame>
              <p:nvGraphicFramePr>
                <p:cNvPr id="39" name="Section Zoom 38">
                  <a:extLst>
                    <a:ext uri="{FF2B5EF4-FFF2-40B4-BE49-F238E27FC236}">
                      <a16:creationId xmlns:a16="http://schemas.microsoft.com/office/drawing/2014/main" id="{50EBDE82-BAC0-2E40-B556-36791216E4E7}"/>
                    </a:ext>
                  </a:extLst>
                </p:cNvPr>
                <p:cNvGraphicFramePr>
                  <a:graphicFrameLocks noChangeAspect="1"/>
                </p:cNvGraphicFramePr>
                <p:nvPr>
                  <p:extLst>
                    <p:ext uri="{D42A27DB-BD31-4B8C-83A1-F6EECF244321}">
                      <p14:modId xmlns:p14="http://schemas.microsoft.com/office/powerpoint/2010/main" val="4265296613"/>
                    </p:ext>
                  </p:extLst>
                </p:nvPr>
              </p:nvGraphicFramePr>
              <p:xfrm>
                <a:off x="3751530" y="3162332"/>
                <a:ext cx="825930" cy="464586"/>
              </p:xfrm>
              <a:graphic>
                <a:graphicData uri="http://schemas.microsoft.com/office/powerpoint/2016/sectionzoom">
                  <psez:sectionZm>
                    <psez:sectionZmObj sectionId="{B64670D4-6A83-4B0F-B8A5-36CF2105B023}">
                      <psez:zmPr id="{7FF8245D-3217-4927-91C4-DD9E2F866892}" transitionDur="1000" showBg="0">
                        <p166:blipFill xmlns:p166="http://schemas.microsoft.com/office/powerpoint/2016/6/main">
                          <a:blip r:embed="rId8"/>
                          <a:stretch>
                            <a:fillRect/>
                          </a:stretch>
                        </p166:blipFill>
                        <p166:spPr xmlns:p166="http://schemas.microsoft.com/office/powerpoint/2016/6/main">
                          <a:xfrm>
                            <a:off x="0" y="0"/>
                            <a:ext cx="825930" cy="464586"/>
                          </a:xfrm>
                          <a:prstGeom prst="rect">
                            <a:avLst/>
                          </a:prstGeom>
                        </p166:spPr>
                      </psez:zmPr>
                    </psez:sectionZmObj>
                  </psez:sectionZm>
                </a:graphicData>
              </a:graphic>
            </p:graphicFrame>
          </mc:Choice>
          <mc:Fallback xmlns="">
            <p:pic>
              <p:nvPicPr>
                <p:cNvPr id="39" name="Section Zoom 38">
                  <a:hlinkClick r:id="rId9" action="ppaction://hlinksldjump"/>
                  <a:extLst>
                    <a:ext uri="{FF2B5EF4-FFF2-40B4-BE49-F238E27FC236}">
                      <a16:creationId xmlns:a16="http://schemas.microsoft.com/office/drawing/2014/main" id="{50EBDE82-BAC0-2E40-B556-36791216E4E7}"/>
                    </a:ext>
                  </a:extLst>
                </p:cNvPr>
                <p:cNvPicPr>
                  <a:picLocks noGrp="1" noRot="1" noChangeAspect="1" noMove="1" noResize="1" noEditPoints="1" noAdjustHandles="1" noChangeArrowheads="1" noChangeShapeType="1"/>
                </p:cNvPicPr>
                <p:nvPr/>
              </p:nvPicPr>
              <p:blipFill>
                <a:blip r:embed="rId10"/>
                <a:stretch>
                  <a:fillRect/>
                </a:stretch>
              </p:blipFill>
              <p:spPr>
                <a:xfrm>
                  <a:off x="3751530" y="3162332"/>
                  <a:ext cx="825930" cy="464586"/>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42" name="Section Zoom 41">
                  <a:extLst>
                    <a:ext uri="{FF2B5EF4-FFF2-40B4-BE49-F238E27FC236}">
                      <a16:creationId xmlns:a16="http://schemas.microsoft.com/office/drawing/2014/main" id="{42C9CF4D-62B6-DCE1-4C79-A014DFEF7615}"/>
                    </a:ext>
                  </a:extLst>
                </p:cNvPr>
                <p:cNvGraphicFramePr>
                  <a:graphicFrameLocks noChangeAspect="1"/>
                </p:cNvGraphicFramePr>
                <p:nvPr>
                  <p:extLst>
                    <p:ext uri="{D42A27DB-BD31-4B8C-83A1-F6EECF244321}">
                      <p14:modId xmlns:p14="http://schemas.microsoft.com/office/powerpoint/2010/main" val="1028583070"/>
                    </p:ext>
                  </p:extLst>
                </p:nvPr>
              </p:nvGraphicFramePr>
              <p:xfrm>
                <a:off x="5719092" y="4925934"/>
                <a:ext cx="825930" cy="464586"/>
              </p:xfrm>
              <a:graphic>
                <a:graphicData uri="http://schemas.microsoft.com/office/powerpoint/2016/sectionzoom">
                  <psez:sectionZm>
                    <psez:sectionZmObj sectionId="{6F2F1777-2990-4BAE-90D3-B5CB60FC1DED}">
                      <psez:zmPr id="{3819CAE9-182C-40CA-AFF0-703F966C3A7E}" transitionDur="1000" showBg="0">
                        <p166:blipFill xmlns:p166="http://schemas.microsoft.com/office/powerpoint/2016/6/main">
                          <a:blip r:embed="rId11"/>
                          <a:stretch>
                            <a:fillRect/>
                          </a:stretch>
                        </p166:blipFill>
                        <p166:spPr xmlns:p166="http://schemas.microsoft.com/office/powerpoint/2016/6/main">
                          <a:xfrm>
                            <a:off x="0" y="0"/>
                            <a:ext cx="825930" cy="464586"/>
                          </a:xfrm>
                          <a:prstGeom prst="rect">
                            <a:avLst/>
                          </a:prstGeom>
                        </p166:spPr>
                      </psez:zmPr>
                    </psez:sectionZmObj>
                  </psez:sectionZm>
                </a:graphicData>
              </a:graphic>
            </p:graphicFrame>
          </mc:Choice>
          <mc:Fallback xmlns="">
            <p:pic>
              <p:nvPicPr>
                <p:cNvPr id="42" name="Section Zoom 41">
                  <a:hlinkClick r:id="rId12" action="ppaction://hlinksldjump"/>
                  <a:extLst>
                    <a:ext uri="{FF2B5EF4-FFF2-40B4-BE49-F238E27FC236}">
                      <a16:creationId xmlns:a16="http://schemas.microsoft.com/office/drawing/2014/main" id="{42C9CF4D-62B6-DCE1-4C79-A014DFEF7615}"/>
                    </a:ext>
                  </a:extLst>
                </p:cNvPr>
                <p:cNvPicPr>
                  <a:picLocks noGrp="1" noRot="1" noChangeAspect="1" noMove="1" noResize="1" noEditPoints="1" noAdjustHandles="1" noChangeArrowheads="1" noChangeShapeType="1"/>
                </p:cNvPicPr>
                <p:nvPr/>
              </p:nvPicPr>
              <p:blipFill>
                <a:blip r:embed="rId13"/>
                <a:stretch>
                  <a:fillRect/>
                </a:stretch>
              </p:blipFill>
              <p:spPr>
                <a:xfrm>
                  <a:off x="5719092" y="4925934"/>
                  <a:ext cx="825930" cy="464586"/>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44" name="Section Zoom 43">
                  <a:extLst>
                    <a:ext uri="{FF2B5EF4-FFF2-40B4-BE49-F238E27FC236}">
                      <a16:creationId xmlns:a16="http://schemas.microsoft.com/office/drawing/2014/main" id="{D62B5677-2B5A-BF08-1332-09AA5D8AD51C}"/>
                    </a:ext>
                  </a:extLst>
                </p:cNvPr>
                <p:cNvGraphicFramePr>
                  <a:graphicFrameLocks noChangeAspect="1"/>
                </p:cNvGraphicFramePr>
                <p:nvPr>
                  <p:extLst>
                    <p:ext uri="{D42A27DB-BD31-4B8C-83A1-F6EECF244321}">
                      <p14:modId xmlns:p14="http://schemas.microsoft.com/office/powerpoint/2010/main" val="2886049078"/>
                    </p:ext>
                  </p:extLst>
                </p:nvPr>
              </p:nvGraphicFramePr>
              <p:xfrm>
                <a:off x="7708550" y="3173233"/>
                <a:ext cx="889699" cy="500456"/>
              </p:xfrm>
              <a:graphic>
                <a:graphicData uri="http://schemas.microsoft.com/office/powerpoint/2016/sectionzoom">
                  <psez:sectionZm>
                    <psez:sectionZmObj sectionId="{BD11DC41-27B9-4BA3-8A65-6B6BEDB4E8E0}">
                      <psez:zmPr id="{1D941B90-A7B3-4B8D-AAC3-0AD06356CDB9}" transitionDur="1000" showBg="0">
                        <p166:blipFill xmlns:p166="http://schemas.microsoft.com/office/powerpoint/2016/6/main">
                          <a:blip r:embed="rId14"/>
                          <a:stretch>
                            <a:fillRect/>
                          </a:stretch>
                        </p166:blipFill>
                        <p166:spPr xmlns:p166="http://schemas.microsoft.com/office/powerpoint/2016/6/main">
                          <a:xfrm>
                            <a:off x="0" y="0"/>
                            <a:ext cx="889699" cy="500456"/>
                          </a:xfrm>
                          <a:prstGeom prst="rect">
                            <a:avLst/>
                          </a:prstGeom>
                        </p166:spPr>
                      </psez:zmPr>
                    </psez:sectionZmObj>
                  </psez:sectionZm>
                </a:graphicData>
              </a:graphic>
            </p:graphicFrame>
          </mc:Choice>
          <mc:Fallback xmlns="">
            <p:pic>
              <p:nvPicPr>
                <p:cNvPr id="44" name="Section Zoom 43">
                  <a:hlinkClick r:id="rId15" action="ppaction://hlinksldjump"/>
                  <a:extLst>
                    <a:ext uri="{FF2B5EF4-FFF2-40B4-BE49-F238E27FC236}">
                      <a16:creationId xmlns:a16="http://schemas.microsoft.com/office/drawing/2014/main" id="{D62B5677-2B5A-BF08-1332-09AA5D8AD51C}"/>
                    </a:ext>
                  </a:extLst>
                </p:cNvPr>
                <p:cNvPicPr>
                  <a:picLocks noGrp="1" noRot="1" noChangeAspect="1" noMove="1" noResize="1" noEditPoints="1" noAdjustHandles="1" noChangeArrowheads="1" noChangeShapeType="1"/>
                </p:cNvPicPr>
                <p:nvPr/>
              </p:nvPicPr>
              <p:blipFill>
                <a:blip r:embed="rId16"/>
                <a:stretch>
                  <a:fillRect/>
                </a:stretch>
              </p:blipFill>
              <p:spPr>
                <a:xfrm>
                  <a:off x="7708550" y="3173233"/>
                  <a:ext cx="889699" cy="500456"/>
                </a:xfrm>
                <a:prstGeom prst="rect">
                  <a:avLst/>
                </a:prstGeom>
              </p:spPr>
            </p:pic>
          </mc:Fallback>
        </mc:AlternateContent>
      </p:grpSp>
    </p:spTree>
    <p:extLst>
      <p:ext uri="{BB962C8B-B14F-4D97-AF65-F5344CB8AC3E}">
        <p14:creationId xmlns:p14="http://schemas.microsoft.com/office/powerpoint/2010/main" val="22551922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wipe(up)">
                                      <p:cBhvr>
                                        <p:cTn id="7" dur="800"/>
                                        <p:tgtEl>
                                          <p:spTgt spid="45"/>
                                        </p:tgtEl>
                                      </p:cBhvr>
                                    </p:animEffect>
                                  </p:childTnLst>
                                </p:cTn>
                              </p:par>
                              <p:par>
                                <p:cTn id="8" presetID="42" presetClass="path" presetSubtype="0" decel="100000" fill="hold" nodeType="withEffect">
                                  <p:stCondLst>
                                    <p:cond delay="0"/>
                                  </p:stCondLst>
                                  <p:childTnLst>
                                    <p:animMotion origin="layout" path="M 0 7.40741E-7 L 0 0.15046 " pathEditMode="relative" rAng="0" ptsTypes="AA">
                                      <p:cBhvr>
                                        <p:cTn id="9" dur="1250" spd="-100000" fill="hold"/>
                                        <p:tgtEl>
                                          <p:spTgt spid="45"/>
                                        </p:tgtEl>
                                        <p:attrNameLst>
                                          <p:attrName>ppt_x</p:attrName>
                                          <p:attrName>ppt_y</p:attrName>
                                        </p:attrNameLst>
                                      </p:cBhvr>
                                      <p:rCtr x="0" y="7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3D7A3A9-132B-9A9A-436A-830920C350CE}"/>
              </a:ext>
            </a:extLst>
          </p:cNvPr>
          <p:cNvSpPr/>
          <p:nvPr/>
        </p:nvSpPr>
        <p:spPr>
          <a:xfrm>
            <a:off x="3524250" y="353483"/>
            <a:ext cx="5143500" cy="872067"/>
          </a:xfrm>
          <a:prstGeom prst="roundRect">
            <a:avLst>
              <a:gd name="adj" fmla="val 22495"/>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menu_text">
            <a:extLst>
              <a:ext uri="{FF2B5EF4-FFF2-40B4-BE49-F238E27FC236}">
                <a16:creationId xmlns:a16="http://schemas.microsoft.com/office/drawing/2014/main" id="{5E60410A-F232-B962-7EC4-EA75F6AC8276}"/>
              </a:ext>
            </a:extLst>
          </p:cNvPr>
          <p:cNvSpPr txBox="1"/>
          <p:nvPr/>
        </p:nvSpPr>
        <p:spPr>
          <a:xfrm>
            <a:off x="7450701" y="866372"/>
            <a:ext cx="1096455" cy="246221"/>
          </a:xfrm>
          <a:prstGeom prst="rect">
            <a:avLst/>
          </a:prstGeom>
          <a:noFill/>
        </p:spPr>
        <p:txBody>
          <a:bodyPr wrap="none" rtlCol="0">
            <a:spAutoFit/>
          </a:bodyPr>
          <a:lstStyle/>
          <a:p>
            <a:pPr algn="ctr"/>
            <a:r>
              <a:rPr lang="en-US" sz="1000" spc="110" dirty="0">
                <a:solidFill>
                  <a:schemeClr val="bg1"/>
                </a:solidFill>
                <a:latin typeface="Darker Grotesque" pitchFamily="2" charset="0"/>
              </a:rPr>
              <a:t>CONCLUSIONS</a:t>
            </a:r>
            <a:endParaRPr lang="en-GB" sz="1000" spc="110" dirty="0">
              <a:solidFill>
                <a:schemeClr val="bg1"/>
              </a:solidFill>
              <a:latin typeface="Darker Grotesque" pitchFamily="2" charset="0"/>
            </a:endParaRPr>
          </a:p>
        </p:txBody>
      </p:sp>
      <p:sp>
        <p:nvSpPr>
          <p:cNvPr id="3" name="Graphic 4">
            <a:hlinkClick r:id="rId2" action="ppaction://hlinksldjump"/>
            <a:extLst>
              <a:ext uri="{FF2B5EF4-FFF2-40B4-BE49-F238E27FC236}">
                <a16:creationId xmlns:a16="http://schemas.microsoft.com/office/drawing/2014/main" id="{8FAF3504-B4B6-BA24-2734-1025EB745D20}"/>
              </a:ext>
            </a:extLst>
          </p:cNvPr>
          <p:cNvSpPr/>
          <p:nvPr/>
        </p:nvSpPr>
        <p:spPr>
          <a:xfrm>
            <a:off x="4059720" y="673630"/>
            <a:ext cx="209551" cy="264090"/>
          </a:xfrm>
          <a:custGeom>
            <a:avLst/>
            <a:gdLst>
              <a:gd name="connsiteX0" fmla="*/ 161927 w 209551"/>
              <a:gd name="connsiteY0" fmla="*/ 257206 h 266731"/>
              <a:gd name="connsiteX1" fmla="*/ 152402 w 209551"/>
              <a:gd name="connsiteY1" fmla="*/ 266731 h 266731"/>
              <a:gd name="connsiteX2" fmla="*/ 57152 w 209551"/>
              <a:gd name="connsiteY2" fmla="*/ 266731 h 266731"/>
              <a:gd name="connsiteX3" fmla="*/ 47627 w 209551"/>
              <a:gd name="connsiteY3" fmla="*/ 257206 h 266731"/>
              <a:gd name="connsiteX4" fmla="*/ 57152 w 209551"/>
              <a:gd name="connsiteY4" fmla="*/ 247681 h 266731"/>
              <a:gd name="connsiteX5" fmla="*/ 152402 w 209551"/>
              <a:gd name="connsiteY5" fmla="*/ 247681 h 266731"/>
              <a:gd name="connsiteX6" fmla="*/ 161927 w 209551"/>
              <a:gd name="connsiteY6" fmla="*/ 257206 h 266731"/>
              <a:gd name="connsiteX7" fmla="*/ 209552 w 209551"/>
              <a:gd name="connsiteY7" fmla="*/ 104806 h 266731"/>
              <a:gd name="connsiteX8" fmla="*/ 169499 w 209551"/>
              <a:gd name="connsiteY8" fmla="*/ 187209 h 266731"/>
              <a:gd name="connsiteX9" fmla="*/ 161927 w 209551"/>
              <a:gd name="connsiteY9" fmla="*/ 202437 h 266731"/>
              <a:gd name="connsiteX10" fmla="*/ 161927 w 209551"/>
              <a:gd name="connsiteY10" fmla="*/ 209581 h 266731"/>
              <a:gd name="connsiteX11" fmla="*/ 142877 w 209551"/>
              <a:gd name="connsiteY11" fmla="*/ 228631 h 266731"/>
              <a:gd name="connsiteX12" fmla="*/ 66677 w 209551"/>
              <a:gd name="connsiteY12" fmla="*/ 228631 h 266731"/>
              <a:gd name="connsiteX13" fmla="*/ 47627 w 209551"/>
              <a:gd name="connsiteY13" fmla="*/ 209581 h 266731"/>
              <a:gd name="connsiteX14" fmla="*/ 47627 w 209551"/>
              <a:gd name="connsiteY14" fmla="*/ 202437 h 266731"/>
              <a:gd name="connsiteX15" fmla="*/ 40209 w 209551"/>
              <a:gd name="connsiteY15" fmla="*/ 187364 h 266731"/>
              <a:gd name="connsiteX16" fmla="*/ 2 w 209551"/>
              <a:gd name="connsiteY16" fmla="*/ 105389 h 266731"/>
              <a:gd name="connsiteX17" fmla="*/ 102252 w 209551"/>
              <a:gd name="connsiteY17" fmla="*/ 31 h 266731"/>
              <a:gd name="connsiteX18" fmla="*/ 209521 w 209551"/>
              <a:gd name="connsiteY18" fmla="*/ 102251 h 266731"/>
              <a:gd name="connsiteX19" fmla="*/ 209552 w 209551"/>
              <a:gd name="connsiteY19" fmla="*/ 104806 h 266731"/>
              <a:gd name="connsiteX20" fmla="*/ 190502 w 209551"/>
              <a:gd name="connsiteY20" fmla="*/ 104806 h 266731"/>
              <a:gd name="connsiteX21" fmla="*/ 104802 w 209551"/>
              <a:gd name="connsiteY21" fmla="*/ 19056 h 266731"/>
              <a:gd name="connsiteX22" fmla="*/ 102705 w 209551"/>
              <a:gd name="connsiteY22" fmla="*/ 19081 h 266731"/>
              <a:gd name="connsiteX23" fmla="*/ 19052 w 209551"/>
              <a:gd name="connsiteY23" fmla="*/ 105270 h 266731"/>
              <a:gd name="connsiteX24" fmla="*/ 51960 w 209551"/>
              <a:gd name="connsiteY24" fmla="*/ 172303 h 266731"/>
              <a:gd name="connsiteX25" fmla="*/ 66677 w 209551"/>
              <a:gd name="connsiteY25" fmla="*/ 202437 h 266731"/>
              <a:gd name="connsiteX26" fmla="*/ 66677 w 209551"/>
              <a:gd name="connsiteY26" fmla="*/ 209581 h 266731"/>
              <a:gd name="connsiteX27" fmla="*/ 142877 w 209551"/>
              <a:gd name="connsiteY27" fmla="*/ 209581 h 266731"/>
              <a:gd name="connsiteX28" fmla="*/ 142877 w 209551"/>
              <a:gd name="connsiteY28" fmla="*/ 202437 h 266731"/>
              <a:gd name="connsiteX29" fmla="*/ 157724 w 209551"/>
              <a:gd name="connsiteY29" fmla="*/ 172255 h 266731"/>
              <a:gd name="connsiteX30" fmla="*/ 190502 w 209551"/>
              <a:gd name="connsiteY30" fmla="*/ 104806 h 266731"/>
              <a:gd name="connsiteX31" fmla="*/ 171321 w 209551"/>
              <a:gd name="connsiteY31" fmla="*/ 93686 h 266731"/>
              <a:gd name="connsiteX32" fmla="*/ 115885 w 209551"/>
              <a:gd name="connsiteY32" fmla="*/ 38262 h 266731"/>
              <a:gd name="connsiteX33" fmla="*/ 104908 w 209551"/>
              <a:gd name="connsiteY33" fmla="*/ 46072 h 266731"/>
              <a:gd name="connsiteX34" fmla="*/ 112718 w 209551"/>
              <a:gd name="connsiteY34" fmla="*/ 57050 h 266731"/>
              <a:gd name="connsiteX35" fmla="*/ 152533 w 209551"/>
              <a:gd name="connsiteY35" fmla="*/ 96876 h 266731"/>
              <a:gd name="connsiteX36" fmla="*/ 161927 w 209551"/>
              <a:gd name="connsiteY36" fmla="*/ 104806 h 266731"/>
              <a:gd name="connsiteX37" fmla="*/ 163534 w 209551"/>
              <a:gd name="connsiteY37" fmla="*/ 104675 h 266731"/>
              <a:gd name="connsiteX38" fmla="*/ 171321 w 209551"/>
              <a:gd name="connsiteY38" fmla="*/ 93686 h 26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209551" h="266731">
                <a:moveTo>
                  <a:pt x="161927" y="257206"/>
                </a:moveTo>
                <a:cubicBezTo>
                  <a:pt x="161927" y="262466"/>
                  <a:pt x="157662" y="266731"/>
                  <a:pt x="152402" y="266731"/>
                </a:cubicBezTo>
                <a:lnTo>
                  <a:pt x="57152" y="266731"/>
                </a:lnTo>
                <a:cubicBezTo>
                  <a:pt x="51891" y="266731"/>
                  <a:pt x="47627" y="262466"/>
                  <a:pt x="47627" y="257206"/>
                </a:cubicBezTo>
                <a:cubicBezTo>
                  <a:pt x="47627" y="251946"/>
                  <a:pt x="51891" y="247681"/>
                  <a:pt x="57152" y="247681"/>
                </a:cubicBezTo>
                <a:lnTo>
                  <a:pt x="152402" y="247681"/>
                </a:lnTo>
                <a:cubicBezTo>
                  <a:pt x="157662" y="247681"/>
                  <a:pt x="161927" y="251946"/>
                  <a:pt x="161927" y="257206"/>
                </a:cubicBezTo>
                <a:close/>
                <a:moveTo>
                  <a:pt x="209552" y="104806"/>
                </a:moveTo>
                <a:cubicBezTo>
                  <a:pt x="209635" y="136984"/>
                  <a:pt x="194852" y="167396"/>
                  <a:pt x="169499" y="187209"/>
                </a:cubicBezTo>
                <a:cubicBezTo>
                  <a:pt x="164758" y="190843"/>
                  <a:pt x="161963" y="196464"/>
                  <a:pt x="161927" y="202437"/>
                </a:cubicBezTo>
                <a:lnTo>
                  <a:pt x="161927" y="209581"/>
                </a:lnTo>
                <a:cubicBezTo>
                  <a:pt x="161927" y="220103"/>
                  <a:pt x="153398" y="228631"/>
                  <a:pt x="142877" y="228631"/>
                </a:cubicBezTo>
                <a:lnTo>
                  <a:pt x="66677" y="228631"/>
                </a:lnTo>
                <a:cubicBezTo>
                  <a:pt x="56155" y="228631"/>
                  <a:pt x="47627" y="220103"/>
                  <a:pt x="47627" y="209581"/>
                </a:cubicBezTo>
                <a:lnTo>
                  <a:pt x="47627" y="202437"/>
                </a:lnTo>
                <a:cubicBezTo>
                  <a:pt x="47623" y="196535"/>
                  <a:pt x="44883" y="190968"/>
                  <a:pt x="40209" y="187364"/>
                </a:cubicBezTo>
                <a:cubicBezTo>
                  <a:pt x="14922" y="167670"/>
                  <a:pt x="95" y="137441"/>
                  <a:pt x="2" y="105389"/>
                </a:cubicBezTo>
                <a:cubicBezTo>
                  <a:pt x="-308" y="48644"/>
                  <a:pt x="45555" y="1388"/>
                  <a:pt x="102252" y="31"/>
                </a:cubicBezTo>
                <a:cubicBezTo>
                  <a:pt x="160101" y="-1363"/>
                  <a:pt x="208128" y="44403"/>
                  <a:pt x="209521" y="102251"/>
                </a:cubicBezTo>
                <a:cubicBezTo>
                  <a:pt x="209542" y="103103"/>
                  <a:pt x="209552" y="103955"/>
                  <a:pt x="209552" y="104806"/>
                </a:cubicBezTo>
                <a:close/>
                <a:moveTo>
                  <a:pt x="190502" y="104806"/>
                </a:moveTo>
                <a:cubicBezTo>
                  <a:pt x="190516" y="57461"/>
                  <a:pt x="152147" y="19070"/>
                  <a:pt x="104802" y="19056"/>
                </a:cubicBezTo>
                <a:cubicBezTo>
                  <a:pt x="104103" y="19056"/>
                  <a:pt x="103404" y="19064"/>
                  <a:pt x="102705" y="19081"/>
                </a:cubicBezTo>
                <a:cubicBezTo>
                  <a:pt x="56270" y="20176"/>
                  <a:pt x="18802" y="58836"/>
                  <a:pt x="19052" y="105270"/>
                </a:cubicBezTo>
                <a:cubicBezTo>
                  <a:pt x="19140" y="131484"/>
                  <a:pt x="31275" y="156202"/>
                  <a:pt x="51960" y="172303"/>
                </a:cubicBezTo>
                <a:cubicBezTo>
                  <a:pt x="61261" y="179532"/>
                  <a:pt x="66693" y="190657"/>
                  <a:pt x="66677" y="202437"/>
                </a:cubicBezTo>
                <a:lnTo>
                  <a:pt x="66677" y="209581"/>
                </a:lnTo>
                <a:lnTo>
                  <a:pt x="142877" y="209581"/>
                </a:lnTo>
                <a:lnTo>
                  <a:pt x="142877" y="202437"/>
                </a:lnTo>
                <a:cubicBezTo>
                  <a:pt x="142903" y="190625"/>
                  <a:pt x="148382" y="179486"/>
                  <a:pt x="157724" y="172255"/>
                </a:cubicBezTo>
                <a:cubicBezTo>
                  <a:pt x="178476" y="156037"/>
                  <a:pt x="190573" y="131144"/>
                  <a:pt x="190502" y="104806"/>
                </a:cubicBezTo>
                <a:close/>
                <a:moveTo>
                  <a:pt x="171321" y="93686"/>
                </a:moveTo>
                <a:cubicBezTo>
                  <a:pt x="166262" y="65430"/>
                  <a:pt x="144142" y="43315"/>
                  <a:pt x="115885" y="38262"/>
                </a:cubicBezTo>
                <a:cubicBezTo>
                  <a:pt x="110696" y="37387"/>
                  <a:pt x="105783" y="40884"/>
                  <a:pt x="104908" y="46072"/>
                </a:cubicBezTo>
                <a:cubicBezTo>
                  <a:pt x="104032" y="51261"/>
                  <a:pt x="107529" y="56176"/>
                  <a:pt x="112718" y="57050"/>
                </a:cubicBezTo>
                <a:cubicBezTo>
                  <a:pt x="132447" y="60372"/>
                  <a:pt x="149187" y="77112"/>
                  <a:pt x="152533" y="96876"/>
                </a:cubicBezTo>
                <a:cubicBezTo>
                  <a:pt x="153311" y="101457"/>
                  <a:pt x="157281" y="104807"/>
                  <a:pt x="161927" y="104806"/>
                </a:cubicBezTo>
                <a:cubicBezTo>
                  <a:pt x="162465" y="104802"/>
                  <a:pt x="163002" y="104760"/>
                  <a:pt x="163534" y="104675"/>
                </a:cubicBezTo>
                <a:cubicBezTo>
                  <a:pt x="168718" y="103790"/>
                  <a:pt x="172204" y="98870"/>
                  <a:pt x="171321" y="93686"/>
                </a:cubicBezTo>
                <a:close/>
              </a:path>
            </a:pathLst>
          </a:custGeom>
          <a:solidFill>
            <a:schemeClr val="bg1">
              <a:alpha val="25000"/>
            </a:schemeClr>
          </a:solidFill>
          <a:ln w="1191" cap="flat">
            <a:noFill/>
            <a:prstDash val="solid"/>
            <a:miter/>
          </a:ln>
        </p:spPr>
        <p:txBody>
          <a:bodyPr rtlCol="0" anchor="ctr"/>
          <a:lstStyle/>
          <a:p>
            <a:endParaRPr lang="en-GB"/>
          </a:p>
        </p:txBody>
      </p:sp>
      <p:sp>
        <p:nvSpPr>
          <p:cNvPr id="5" name="Graphic 6">
            <a:hlinkClick r:id="rId3" action="ppaction://hlinksldjump"/>
            <a:extLst>
              <a:ext uri="{FF2B5EF4-FFF2-40B4-BE49-F238E27FC236}">
                <a16:creationId xmlns:a16="http://schemas.microsoft.com/office/drawing/2014/main" id="{CE2B59BC-E36B-A8CB-6414-3AAC3C48E923}"/>
              </a:ext>
            </a:extLst>
          </p:cNvPr>
          <p:cNvSpPr/>
          <p:nvPr/>
        </p:nvSpPr>
        <p:spPr>
          <a:xfrm>
            <a:off x="5555249" y="692257"/>
            <a:ext cx="247945" cy="245463"/>
          </a:xfrm>
          <a:custGeom>
            <a:avLst/>
            <a:gdLst>
              <a:gd name="connsiteX0" fmla="*/ 235793 w 247945"/>
              <a:gd name="connsiteY0" fmla="*/ 70481 h 247918"/>
              <a:gd name="connsiteX1" fmla="*/ 177438 w 247945"/>
              <a:gd name="connsiteY1" fmla="*/ 235766 h 247918"/>
              <a:gd name="connsiteX2" fmla="*/ 12153 w 247945"/>
              <a:gd name="connsiteY2" fmla="*/ 177411 h 247918"/>
              <a:gd name="connsiteX3" fmla="*/ 70508 w 247945"/>
              <a:gd name="connsiteY3" fmla="*/ 12126 h 247918"/>
              <a:gd name="connsiteX4" fmla="*/ 204598 w 247945"/>
              <a:gd name="connsiteY4" fmla="*/ 29809 h 247918"/>
              <a:gd name="connsiteX5" fmla="*/ 231590 w 247945"/>
              <a:gd name="connsiteY5" fmla="*/ 2806 h 247918"/>
              <a:gd name="connsiteX6" fmla="*/ 245068 w 247945"/>
              <a:gd name="connsiteY6" fmla="*/ 2806 h 247918"/>
              <a:gd name="connsiteX7" fmla="*/ 245068 w 247945"/>
              <a:gd name="connsiteY7" fmla="*/ 16284 h 247918"/>
              <a:gd name="connsiteX8" fmla="*/ 130768 w 247945"/>
              <a:gd name="connsiteY8" fmla="*/ 130584 h 247918"/>
              <a:gd name="connsiteX9" fmla="*/ 117290 w 247945"/>
              <a:gd name="connsiteY9" fmla="*/ 130584 h 247918"/>
              <a:gd name="connsiteX10" fmla="*/ 117290 w 247945"/>
              <a:gd name="connsiteY10" fmla="*/ 117106 h 247918"/>
              <a:gd name="connsiteX11" fmla="*/ 150294 w 247945"/>
              <a:gd name="connsiteY11" fmla="*/ 84102 h 247918"/>
              <a:gd name="connsiteX12" fmla="*/ 84299 w 247945"/>
              <a:gd name="connsiteY12" fmla="*/ 97553 h 247918"/>
              <a:gd name="connsiteX13" fmla="*/ 97750 w 247945"/>
              <a:gd name="connsiteY13" fmla="*/ 163549 h 247918"/>
              <a:gd name="connsiteX14" fmla="*/ 163745 w 247945"/>
              <a:gd name="connsiteY14" fmla="*/ 150097 h 247918"/>
              <a:gd name="connsiteX15" fmla="*/ 171570 w 247945"/>
              <a:gd name="connsiteY15" fmla="*/ 121118 h 247918"/>
              <a:gd name="connsiteX16" fmla="*/ 180559 w 247945"/>
              <a:gd name="connsiteY16" fmla="*/ 111057 h 247918"/>
              <a:gd name="connsiteX17" fmla="*/ 190620 w 247945"/>
              <a:gd name="connsiteY17" fmla="*/ 120047 h 247918"/>
              <a:gd name="connsiteX18" fmla="*/ 127868 w 247945"/>
              <a:gd name="connsiteY18" fmla="*/ 190427 h 247918"/>
              <a:gd name="connsiteX19" fmla="*/ 57489 w 247945"/>
              <a:gd name="connsiteY19" fmla="*/ 127675 h 247918"/>
              <a:gd name="connsiteX20" fmla="*/ 120240 w 247945"/>
              <a:gd name="connsiteY20" fmla="*/ 57295 h 247918"/>
              <a:gd name="connsiteX21" fmla="*/ 163974 w 247945"/>
              <a:gd name="connsiteY21" fmla="*/ 70457 h 247918"/>
              <a:gd name="connsiteX22" fmla="*/ 191061 w 247945"/>
              <a:gd name="connsiteY22" fmla="*/ 43370 h 247918"/>
              <a:gd name="connsiteX23" fmla="*/ 43721 w 247945"/>
              <a:gd name="connsiteY23" fmla="*/ 57035 h 247918"/>
              <a:gd name="connsiteX24" fmla="*/ 57386 w 247945"/>
              <a:gd name="connsiteY24" fmla="*/ 204375 h 247918"/>
              <a:gd name="connsiteX25" fmla="*/ 204726 w 247945"/>
              <a:gd name="connsiteY25" fmla="*/ 190710 h 247918"/>
              <a:gd name="connsiteX26" fmla="*/ 218600 w 247945"/>
              <a:gd name="connsiteY26" fmla="*/ 78696 h 247918"/>
              <a:gd name="connsiteX27" fmla="*/ 223089 w 247945"/>
              <a:gd name="connsiteY27" fmla="*/ 65992 h 247918"/>
              <a:gd name="connsiteX28" fmla="*/ 235793 w 247945"/>
              <a:gd name="connsiteY28" fmla="*/ 70481 h 24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7945" h="247918">
                <a:moveTo>
                  <a:pt x="235793" y="70481"/>
                </a:moveTo>
                <a:cubicBezTo>
                  <a:pt x="265320" y="132238"/>
                  <a:pt x="239194" y="206237"/>
                  <a:pt x="177438" y="235766"/>
                </a:cubicBezTo>
                <a:cubicBezTo>
                  <a:pt x="115681" y="265293"/>
                  <a:pt x="41681" y="239166"/>
                  <a:pt x="12153" y="177411"/>
                </a:cubicBezTo>
                <a:cubicBezTo>
                  <a:pt x="-17375" y="115654"/>
                  <a:pt x="8752" y="41654"/>
                  <a:pt x="70508" y="12126"/>
                </a:cubicBezTo>
                <a:cubicBezTo>
                  <a:pt x="114766" y="-9035"/>
                  <a:pt x="167340" y="-2102"/>
                  <a:pt x="204598" y="29809"/>
                </a:cubicBezTo>
                <a:lnTo>
                  <a:pt x="231590" y="2806"/>
                </a:lnTo>
                <a:cubicBezTo>
                  <a:pt x="235312" y="-916"/>
                  <a:pt x="241346" y="-916"/>
                  <a:pt x="245068" y="2806"/>
                </a:cubicBezTo>
                <a:cubicBezTo>
                  <a:pt x="248789" y="6528"/>
                  <a:pt x="248789" y="12562"/>
                  <a:pt x="245068" y="16284"/>
                </a:cubicBezTo>
                <a:lnTo>
                  <a:pt x="130768" y="130584"/>
                </a:lnTo>
                <a:cubicBezTo>
                  <a:pt x="127046" y="134306"/>
                  <a:pt x="121012" y="134306"/>
                  <a:pt x="117290" y="130584"/>
                </a:cubicBezTo>
                <a:cubicBezTo>
                  <a:pt x="113568" y="126862"/>
                  <a:pt x="113568" y="120828"/>
                  <a:pt x="117290" y="117106"/>
                </a:cubicBezTo>
                <a:lnTo>
                  <a:pt x="150294" y="84102"/>
                </a:lnTo>
                <a:cubicBezTo>
                  <a:pt x="128355" y="69592"/>
                  <a:pt x="98809" y="75615"/>
                  <a:pt x="84299" y="97553"/>
                </a:cubicBezTo>
                <a:cubicBezTo>
                  <a:pt x="69789" y="119492"/>
                  <a:pt x="75812" y="149040"/>
                  <a:pt x="97750" y="163549"/>
                </a:cubicBezTo>
                <a:cubicBezTo>
                  <a:pt x="119689" y="178058"/>
                  <a:pt x="149236" y="172035"/>
                  <a:pt x="163745" y="150097"/>
                </a:cubicBezTo>
                <a:cubicBezTo>
                  <a:pt x="169409" y="141533"/>
                  <a:pt x="172154" y="131368"/>
                  <a:pt x="171570" y="121118"/>
                </a:cubicBezTo>
                <a:cubicBezTo>
                  <a:pt x="171274" y="115858"/>
                  <a:pt x="175299" y="111354"/>
                  <a:pt x="180559" y="111057"/>
                </a:cubicBezTo>
                <a:cubicBezTo>
                  <a:pt x="185820" y="110761"/>
                  <a:pt x="190324" y="114787"/>
                  <a:pt x="190620" y="120047"/>
                </a:cubicBezTo>
                <a:cubicBezTo>
                  <a:pt x="192726" y="156810"/>
                  <a:pt x="164632" y="188321"/>
                  <a:pt x="127868" y="190427"/>
                </a:cubicBezTo>
                <a:cubicBezTo>
                  <a:pt x="91105" y="192533"/>
                  <a:pt x="59595" y="164439"/>
                  <a:pt x="57489" y="127675"/>
                </a:cubicBezTo>
                <a:cubicBezTo>
                  <a:pt x="55382" y="90912"/>
                  <a:pt x="83477" y="59402"/>
                  <a:pt x="120240" y="57295"/>
                </a:cubicBezTo>
                <a:cubicBezTo>
                  <a:pt x="135913" y="56397"/>
                  <a:pt x="151400" y="61058"/>
                  <a:pt x="163974" y="70457"/>
                </a:cubicBezTo>
                <a:lnTo>
                  <a:pt x="191061" y="43370"/>
                </a:lnTo>
                <a:cubicBezTo>
                  <a:pt x="146600" y="6457"/>
                  <a:pt x="80634" y="12575"/>
                  <a:pt x="43721" y="57035"/>
                </a:cubicBezTo>
                <a:cubicBezTo>
                  <a:pt x="6807" y="101496"/>
                  <a:pt x="12925" y="167462"/>
                  <a:pt x="57386" y="204375"/>
                </a:cubicBezTo>
                <a:cubicBezTo>
                  <a:pt x="101846" y="241288"/>
                  <a:pt x="167813" y="235171"/>
                  <a:pt x="204726" y="190710"/>
                </a:cubicBezTo>
                <a:cubicBezTo>
                  <a:pt x="230819" y="159281"/>
                  <a:pt x="236237" y="115541"/>
                  <a:pt x="218600" y="78696"/>
                </a:cubicBezTo>
                <a:cubicBezTo>
                  <a:pt x="216332" y="73949"/>
                  <a:pt x="218340" y="68261"/>
                  <a:pt x="223089" y="65992"/>
                </a:cubicBezTo>
                <a:cubicBezTo>
                  <a:pt x="227837" y="63724"/>
                  <a:pt x="233524" y="65733"/>
                  <a:pt x="235793" y="70481"/>
                </a:cubicBezTo>
                <a:close/>
              </a:path>
            </a:pathLst>
          </a:custGeom>
          <a:solidFill>
            <a:schemeClr val="bg1">
              <a:alpha val="25000"/>
            </a:schemeClr>
          </a:solidFill>
          <a:ln w="1191" cap="flat">
            <a:noFill/>
            <a:prstDash val="solid"/>
            <a:miter/>
          </a:ln>
        </p:spPr>
        <p:txBody>
          <a:bodyPr rtlCol="0" anchor="ctr"/>
          <a:lstStyle/>
          <a:p>
            <a:endParaRPr lang="en-GB"/>
          </a:p>
        </p:txBody>
      </p:sp>
      <p:sp>
        <p:nvSpPr>
          <p:cNvPr id="6" name="Graphic 10">
            <a:hlinkClick r:id="rId4" action="ppaction://hlinksldjump"/>
            <a:extLst>
              <a:ext uri="{FF2B5EF4-FFF2-40B4-BE49-F238E27FC236}">
                <a16:creationId xmlns:a16="http://schemas.microsoft.com/office/drawing/2014/main" id="{E710A1B3-8966-F8BC-5B67-7FA80594FE2D}"/>
              </a:ext>
            </a:extLst>
          </p:cNvPr>
          <p:cNvSpPr/>
          <p:nvPr/>
        </p:nvSpPr>
        <p:spPr>
          <a:xfrm>
            <a:off x="6331901" y="711386"/>
            <a:ext cx="228615" cy="226334"/>
          </a:xfrm>
          <a:custGeom>
            <a:avLst/>
            <a:gdLst>
              <a:gd name="connsiteX0" fmla="*/ 195404 w 228615"/>
              <a:gd name="connsiteY0" fmla="*/ 114298 h 228598"/>
              <a:gd name="connsiteX1" fmla="*/ 218907 w 228615"/>
              <a:gd name="connsiteY1" fmla="*/ 9690 h 228598"/>
              <a:gd name="connsiteX2" fmla="*/ 114298 w 228615"/>
              <a:gd name="connsiteY2" fmla="*/ 33193 h 228598"/>
              <a:gd name="connsiteX3" fmla="*/ 9690 w 228615"/>
              <a:gd name="connsiteY3" fmla="*/ 9690 h 228598"/>
              <a:gd name="connsiteX4" fmla="*/ 33193 w 228615"/>
              <a:gd name="connsiteY4" fmla="*/ 114298 h 228598"/>
              <a:gd name="connsiteX5" fmla="*/ 9690 w 228615"/>
              <a:gd name="connsiteY5" fmla="*/ 218907 h 228598"/>
              <a:gd name="connsiteX6" fmla="*/ 9690 w 228615"/>
              <a:gd name="connsiteY6" fmla="*/ 218907 h 228598"/>
              <a:gd name="connsiteX7" fmla="*/ 35777 w 228615"/>
              <a:gd name="connsiteY7" fmla="*/ 228598 h 228598"/>
              <a:gd name="connsiteX8" fmla="*/ 114358 w 228615"/>
              <a:gd name="connsiteY8" fmla="*/ 195404 h 228598"/>
              <a:gd name="connsiteX9" fmla="*/ 192879 w 228615"/>
              <a:gd name="connsiteY9" fmla="*/ 228598 h 228598"/>
              <a:gd name="connsiteX10" fmla="*/ 218966 w 228615"/>
              <a:gd name="connsiteY10" fmla="*/ 218907 h 228598"/>
              <a:gd name="connsiteX11" fmla="*/ 218966 w 228615"/>
              <a:gd name="connsiteY11" fmla="*/ 218907 h 228598"/>
              <a:gd name="connsiteX12" fmla="*/ 195404 w 228615"/>
              <a:gd name="connsiteY12" fmla="*/ 114298 h 228598"/>
              <a:gd name="connsiteX13" fmla="*/ 205441 w 228615"/>
              <a:gd name="connsiteY13" fmla="*/ 23156 h 228598"/>
              <a:gd name="connsiteX14" fmla="*/ 183390 w 228615"/>
              <a:gd name="connsiteY14" fmla="*/ 98499 h 228598"/>
              <a:gd name="connsiteX15" fmla="*/ 158161 w 228615"/>
              <a:gd name="connsiteY15" fmla="*/ 70436 h 228598"/>
              <a:gd name="connsiteX16" fmla="*/ 130098 w 228615"/>
              <a:gd name="connsiteY16" fmla="*/ 45242 h 228598"/>
              <a:gd name="connsiteX17" fmla="*/ 205441 w 228615"/>
              <a:gd name="connsiteY17" fmla="*/ 23156 h 228598"/>
              <a:gd name="connsiteX18" fmla="*/ 171794 w 228615"/>
              <a:gd name="connsiteY18" fmla="*/ 114298 h 228598"/>
              <a:gd name="connsiteX19" fmla="*/ 144695 w 228615"/>
              <a:gd name="connsiteY19" fmla="*/ 144695 h 228598"/>
              <a:gd name="connsiteX20" fmla="*/ 114298 w 228615"/>
              <a:gd name="connsiteY20" fmla="*/ 171794 h 228598"/>
              <a:gd name="connsiteX21" fmla="*/ 83902 w 228615"/>
              <a:gd name="connsiteY21" fmla="*/ 144695 h 228598"/>
              <a:gd name="connsiteX22" fmla="*/ 56803 w 228615"/>
              <a:gd name="connsiteY22" fmla="*/ 114298 h 228598"/>
              <a:gd name="connsiteX23" fmla="*/ 114298 w 228615"/>
              <a:gd name="connsiteY23" fmla="*/ 56803 h 228598"/>
              <a:gd name="connsiteX24" fmla="*/ 144695 w 228615"/>
              <a:gd name="connsiteY24" fmla="*/ 83902 h 228598"/>
              <a:gd name="connsiteX25" fmla="*/ 171794 w 228615"/>
              <a:gd name="connsiteY25" fmla="*/ 114298 h 228598"/>
              <a:gd name="connsiteX26" fmla="*/ 23156 w 228615"/>
              <a:gd name="connsiteY26" fmla="*/ 23156 h 228598"/>
              <a:gd name="connsiteX27" fmla="*/ 35800 w 228615"/>
              <a:gd name="connsiteY27" fmla="*/ 19167 h 228598"/>
              <a:gd name="connsiteX28" fmla="*/ 98487 w 228615"/>
              <a:gd name="connsiteY28" fmla="*/ 45242 h 228598"/>
              <a:gd name="connsiteX29" fmla="*/ 70436 w 228615"/>
              <a:gd name="connsiteY29" fmla="*/ 70436 h 228598"/>
              <a:gd name="connsiteX30" fmla="*/ 45242 w 228615"/>
              <a:gd name="connsiteY30" fmla="*/ 98499 h 228598"/>
              <a:gd name="connsiteX31" fmla="*/ 23156 w 228615"/>
              <a:gd name="connsiteY31" fmla="*/ 23156 h 228598"/>
              <a:gd name="connsiteX32" fmla="*/ 23156 w 228615"/>
              <a:gd name="connsiteY32" fmla="*/ 205441 h 228598"/>
              <a:gd name="connsiteX33" fmla="*/ 45242 w 228615"/>
              <a:gd name="connsiteY33" fmla="*/ 130098 h 228598"/>
              <a:gd name="connsiteX34" fmla="*/ 70471 w 228615"/>
              <a:gd name="connsiteY34" fmla="*/ 158161 h 228598"/>
              <a:gd name="connsiteX35" fmla="*/ 98499 w 228615"/>
              <a:gd name="connsiteY35" fmla="*/ 183354 h 228598"/>
              <a:gd name="connsiteX36" fmla="*/ 23156 w 228615"/>
              <a:gd name="connsiteY36" fmla="*/ 205441 h 228598"/>
              <a:gd name="connsiteX37" fmla="*/ 205441 w 228615"/>
              <a:gd name="connsiteY37" fmla="*/ 205441 h 228598"/>
              <a:gd name="connsiteX38" fmla="*/ 130098 w 228615"/>
              <a:gd name="connsiteY38" fmla="*/ 183390 h 228598"/>
              <a:gd name="connsiteX39" fmla="*/ 158161 w 228615"/>
              <a:gd name="connsiteY39" fmla="*/ 158161 h 228598"/>
              <a:gd name="connsiteX40" fmla="*/ 183354 w 228615"/>
              <a:gd name="connsiteY40" fmla="*/ 130098 h 228598"/>
              <a:gd name="connsiteX41" fmla="*/ 205441 w 228615"/>
              <a:gd name="connsiteY41" fmla="*/ 205441 h 228598"/>
              <a:gd name="connsiteX42" fmla="*/ 128586 w 228615"/>
              <a:gd name="connsiteY42" fmla="*/ 114298 h 228598"/>
              <a:gd name="connsiteX43" fmla="*/ 114298 w 228615"/>
              <a:gd name="connsiteY43" fmla="*/ 128586 h 228598"/>
              <a:gd name="connsiteX44" fmla="*/ 100011 w 228615"/>
              <a:gd name="connsiteY44" fmla="*/ 114298 h 228598"/>
              <a:gd name="connsiteX45" fmla="*/ 114298 w 228615"/>
              <a:gd name="connsiteY45" fmla="*/ 100011 h 228598"/>
              <a:gd name="connsiteX46" fmla="*/ 128586 w 228615"/>
              <a:gd name="connsiteY46" fmla="*/ 114298 h 228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228615" h="228598">
                <a:moveTo>
                  <a:pt x="195404" y="114298"/>
                </a:moveTo>
                <a:cubicBezTo>
                  <a:pt x="224753" y="73091"/>
                  <a:pt x="239719" y="30502"/>
                  <a:pt x="218907" y="9690"/>
                </a:cubicBezTo>
                <a:cubicBezTo>
                  <a:pt x="198094" y="-11122"/>
                  <a:pt x="155506" y="3844"/>
                  <a:pt x="114298" y="33193"/>
                </a:cubicBezTo>
                <a:cubicBezTo>
                  <a:pt x="73091" y="3844"/>
                  <a:pt x="30502" y="-11122"/>
                  <a:pt x="9690" y="9690"/>
                </a:cubicBezTo>
                <a:cubicBezTo>
                  <a:pt x="-11122" y="30502"/>
                  <a:pt x="3844" y="73091"/>
                  <a:pt x="33193" y="114298"/>
                </a:cubicBezTo>
                <a:cubicBezTo>
                  <a:pt x="3844" y="155506"/>
                  <a:pt x="-11122" y="198094"/>
                  <a:pt x="9690" y="218907"/>
                </a:cubicBezTo>
                <a:lnTo>
                  <a:pt x="9690" y="218907"/>
                </a:lnTo>
                <a:cubicBezTo>
                  <a:pt x="16393" y="225610"/>
                  <a:pt x="25347" y="228598"/>
                  <a:pt x="35777" y="228598"/>
                </a:cubicBezTo>
                <a:cubicBezTo>
                  <a:pt x="57779" y="228598"/>
                  <a:pt x="86354" y="215299"/>
                  <a:pt x="114358" y="195404"/>
                </a:cubicBezTo>
                <a:cubicBezTo>
                  <a:pt x="142242" y="215299"/>
                  <a:pt x="170817" y="228598"/>
                  <a:pt x="192879" y="228598"/>
                </a:cubicBezTo>
                <a:cubicBezTo>
                  <a:pt x="203309" y="228598"/>
                  <a:pt x="212275" y="225598"/>
                  <a:pt x="218966" y="218907"/>
                </a:cubicBezTo>
                <a:lnTo>
                  <a:pt x="218966" y="218907"/>
                </a:lnTo>
                <a:cubicBezTo>
                  <a:pt x="239719" y="198094"/>
                  <a:pt x="224753" y="155506"/>
                  <a:pt x="195404" y="114298"/>
                </a:cubicBezTo>
                <a:close/>
                <a:moveTo>
                  <a:pt x="205441" y="23156"/>
                </a:moveTo>
                <a:cubicBezTo>
                  <a:pt x="214537" y="32252"/>
                  <a:pt x="208393" y="61732"/>
                  <a:pt x="183390" y="98499"/>
                </a:cubicBezTo>
                <a:cubicBezTo>
                  <a:pt x="175480" y="88707"/>
                  <a:pt x="167058" y="79339"/>
                  <a:pt x="158161" y="70436"/>
                </a:cubicBezTo>
                <a:cubicBezTo>
                  <a:pt x="149256" y="61550"/>
                  <a:pt x="139888" y="53140"/>
                  <a:pt x="130098" y="45242"/>
                </a:cubicBezTo>
                <a:cubicBezTo>
                  <a:pt x="166864" y="20239"/>
                  <a:pt x="196344" y="14048"/>
                  <a:pt x="205441" y="23156"/>
                </a:cubicBezTo>
                <a:close/>
                <a:moveTo>
                  <a:pt x="171794" y="114298"/>
                </a:moveTo>
                <a:cubicBezTo>
                  <a:pt x="163369" y="124957"/>
                  <a:pt x="154320" y="135107"/>
                  <a:pt x="144695" y="144695"/>
                </a:cubicBezTo>
                <a:cubicBezTo>
                  <a:pt x="135107" y="154320"/>
                  <a:pt x="124957" y="163369"/>
                  <a:pt x="114298" y="171794"/>
                </a:cubicBezTo>
                <a:cubicBezTo>
                  <a:pt x="103640" y="163369"/>
                  <a:pt x="93490" y="154320"/>
                  <a:pt x="83902" y="144695"/>
                </a:cubicBezTo>
                <a:cubicBezTo>
                  <a:pt x="74277" y="135107"/>
                  <a:pt x="65228" y="124957"/>
                  <a:pt x="56803" y="114298"/>
                </a:cubicBezTo>
                <a:cubicBezTo>
                  <a:pt x="73706" y="92998"/>
                  <a:pt x="92998" y="73706"/>
                  <a:pt x="114298" y="56803"/>
                </a:cubicBezTo>
                <a:cubicBezTo>
                  <a:pt x="124957" y="65228"/>
                  <a:pt x="135107" y="74277"/>
                  <a:pt x="144695" y="83902"/>
                </a:cubicBezTo>
                <a:cubicBezTo>
                  <a:pt x="154320" y="93490"/>
                  <a:pt x="163369" y="103640"/>
                  <a:pt x="171794" y="114298"/>
                </a:cubicBezTo>
                <a:close/>
                <a:moveTo>
                  <a:pt x="23156" y="23156"/>
                </a:moveTo>
                <a:cubicBezTo>
                  <a:pt x="25775" y="20525"/>
                  <a:pt x="30097" y="19167"/>
                  <a:pt x="35800" y="19167"/>
                </a:cubicBezTo>
                <a:cubicBezTo>
                  <a:pt x="49874" y="19167"/>
                  <a:pt x="72341" y="27383"/>
                  <a:pt x="98487" y="45242"/>
                </a:cubicBezTo>
                <a:cubicBezTo>
                  <a:pt x="88705" y="53147"/>
                  <a:pt x="79342" y="61556"/>
                  <a:pt x="70436" y="70436"/>
                </a:cubicBezTo>
                <a:cubicBezTo>
                  <a:pt x="61550" y="79340"/>
                  <a:pt x="53140" y="88708"/>
                  <a:pt x="45242" y="98499"/>
                </a:cubicBezTo>
                <a:cubicBezTo>
                  <a:pt x="20239" y="61732"/>
                  <a:pt x="14060" y="32252"/>
                  <a:pt x="23156" y="23156"/>
                </a:cubicBezTo>
                <a:close/>
                <a:moveTo>
                  <a:pt x="23156" y="205441"/>
                </a:moveTo>
                <a:cubicBezTo>
                  <a:pt x="14060" y="196344"/>
                  <a:pt x="20239" y="166864"/>
                  <a:pt x="45242" y="130098"/>
                </a:cubicBezTo>
                <a:cubicBezTo>
                  <a:pt x="53152" y="139890"/>
                  <a:pt x="61573" y="149257"/>
                  <a:pt x="70471" y="158161"/>
                </a:cubicBezTo>
                <a:cubicBezTo>
                  <a:pt x="79370" y="167039"/>
                  <a:pt x="88725" y="175449"/>
                  <a:pt x="98499" y="183354"/>
                </a:cubicBezTo>
                <a:cubicBezTo>
                  <a:pt x="61732" y="208358"/>
                  <a:pt x="32252" y="214549"/>
                  <a:pt x="23156" y="205441"/>
                </a:cubicBezTo>
                <a:close/>
                <a:moveTo>
                  <a:pt x="205441" y="205441"/>
                </a:moveTo>
                <a:cubicBezTo>
                  <a:pt x="196344" y="214549"/>
                  <a:pt x="166864" y="208393"/>
                  <a:pt x="130098" y="183390"/>
                </a:cubicBezTo>
                <a:cubicBezTo>
                  <a:pt x="139885" y="175474"/>
                  <a:pt x="149251" y="167052"/>
                  <a:pt x="158161" y="158161"/>
                </a:cubicBezTo>
                <a:cubicBezTo>
                  <a:pt x="167046" y="149256"/>
                  <a:pt x="175456" y="139888"/>
                  <a:pt x="183354" y="130098"/>
                </a:cubicBezTo>
                <a:cubicBezTo>
                  <a:pt x="208358" y="166864"/>
                  <a:pt x="214537" y="196344"/>
                  <a:pt x="205441" y="205441"/>
                </a:cubicBezTo>
                <a:close/>
                <a:moveTo>
                  <a:pt x="128586" y="114298"/>
                </a:moveTo>
                <a:cubicBezTo>
                  <a:pt x="128586" y="122189"/>
                  <a:pt x="122189" y="128586"/>
                  <a:pt x="114298" y="128586"/>
                </a:cubicBezTo>
                <a:cubicBezTo>
                  <a:pt x="106408" y="128586"/>
                  <a:pt x="100011" y="122189"/>
                  <a:pt x="100011" y="114298"/>
                </a:cubicBezTo>
                <a:cubicBezTo>
                  <a:pt x="100011" y="106408"/>
                  <a:pt x="106408" y="100011"/>
                  <a:pt x="114298" y="100011"/>
                </a:cubicBezTo>
                <a:cubicBezTo>
                  <a:pt x="122189" y="100011"/>
                  <a:pt x="128586" y="106408"/>
                  <a:pt x="128586" y="114298"/>
                </a:cubicBezTo>
                <a:close/>
              </a:path>
            </a:pathLst>
          </a:custGeom>
          <a:solidFill>
            <a:schemeClr val="bg1">
              <a:alpha val="25000"/>
            </a:schemeClr>
          </a:solidFill>
          <a:ln w="1191" cap="flat">
            <a:noFill/>
            <a:prstDash val="solid"/>
            <a:miter/>
          </a:ln>
        </p:spPr>
        <p:txBody>
          <a:bodyPr rtlCol="0" anchor="ctr"/>
          <a:lstStyle/>
          <a:p>
            <a:endParaRPr lang="en-GB"/>
          </a:p>
        </p:txBody>
      </p:sp>
      <p:sp>
        <p:nvSpPr>
          <p:cNvPr id="7" name="Graphic 12">
            <a:hlinkClick r:id="rId5" action="ppaction://hlinksldjump"/>
            <a:extLst>
              <a:ext uri="{FF2B5EF4-FFF2-40B4-BE49-F238E27FC236}">
                <a16:creationId xmlns:a16="http://schemas.microsoft.com/office/drawing/2014/main" id="{5BF71101-6807-C508-FB9C-A783D8C7D222}"/>
              </a:ext>
            </a:extLst>
          </p:cNvPr>
          <p:cNvSpPr/>
          <p:nvPr/>
        </p:nvSpPr>
        <p:spPr>
          <a:xfrm>
            <a:off x="4797978" y="701953"/>
            <a:ext cx="228564" cy="235767"/>
          </a:xfrm>
          <a:custGeom>
            <a:avLst/>
            <a:gdLst>
              <a:gd name="connsiteX0" fmla="*/ 225816 w 228564"/>
              <a:gd name="connsiteY0" fmla="*/ 209276 h 238125"/>
              <a:gd name="connsiteX1" fmla="*/ 152366 w 228564"/>
              <a:gd name="connsiteY1" fmla="*/ 86820 h 238125"/>
              <a:gd name="connsiteX2" fmla="*/ 152366 w 228564"/>
              <a:gd name="connsiteY2" fmla="*/ 19050 h 238125"/>
              <a:gd name="connsiteX3" fmla="*/ 161891 w 228564"/>
              <a:gd name="connsiteY3" fmla="*/ 19050 h 238125"/>
              <a:gd name="connsiteX4" fmla="*/ 171416 w 228564"/>
              <a:gd name="connsiteY4" fmla="*/ 9525 h 238125"/>
              <a:gd name="connsiteX5" fmla="*/ 161891 w 228564"/>
              <a:gd name="connsiteY5" fmla="*/ 0 h 238125"/>
              <a:gd name="connsiteX6" fmla="*/ 66641 w 228564"/>
              <a:gd name="connsiteY6" fmla="*/ 0 h 238125"/>
              <a:gd name="connsiteX7" fmla="*/ 57116 w 228564"/>
              <a:gd name="connsiteY7" fmla="*/ 9525 h 238125"/>
              <a:gd name="connsiteX8" fmla="*/ 66641 w 228564"/>
              <a:gd name="connsiteY8" fmla="*/ 19050 h 238125"/>
              <a:gd name="connsiteX9" fmla="*/ 76166 w 228564"/>
              <a:gd name="connsiteY9" fmla="*/ 19050 h 238125"/>
              <a:gd name="connsiteX10" fmla="*/ 76166 w 228564"/>
              <a:gd name="connsiteY10" fmla="*/ 86820 h 238125"/>
              <a:gd name="connsiteX11" fmla="*/ 2716 w 228564"/>
              <a:gd name="connsiteY11" fmla="*/ 209276 h 238125"/>
              <a:gd name="connsiteX12" fmla="*/ 9254 w 228564"/>
              <a:gd name="connsiteY12" fmla="*/ 235412 h 238125"/>
              <a:gd name="connsiteX13" fmla="*/ 19016 w 228564"/>
              <a:gd name="connsiteY13" fmla="*/ 238125 h 238125"/>
              <a:gd name="connsiteX14" fmla="*/ 209516 w 228564"/>
              <a:gd name="connsiteY14" fmla="*/ 238125 h 238125"/>
              <a:gd name="connsiteX15" fmla="*/ 228565 w 228564"/>
              <a:gd name="connsiteY15" fmla="*/ 219074 h 238125"/>
              <a:gd name="connsiteX16" fmla="*/ 225851 w 228564"/>
              <a:gd name="connsiteY16" fmla="*/ 209276 h 238125"/>
              <a:gd name="connsiteX17" fmla="*/ 93859 w 228564"/>
              <a:gd name="connsiteY17" fmla="*/ 94357 h 238125"/>
              <a:gd name="connsiteX18" fmla="*/ 95216 w 228564"/>
              <a:gd name="connsiteY18" fmla="*/ 89464 h 238125"/>
              <a:gd name="connsiteX19" fmla="*/ 95216 w 228564"/>
              <a:gd name="connsiteY19" fmla="*/ 19050 h 238125"/>
              <a:gd name="connsiteX20" fmla="*/ 133316 w 228564"/>
              <a:gd name="connsiteY20" fmla="*/ 19050 h 238125"/>
              <a:gd name="connsiteX21" fmla="*/ 133316 w 228564"/>
              <a:gd name="connsiteY21" fmla="*/ 89464 h 238125"/>
              <a:gd name="connsiteX22" fmla="*/ 134673 w 228564"/>
              <a:gd name="connsiteY22" fmla="*/ 94357 h 238125"/>
              <a:gd name="connsiteX23" fmla="*/ 180179 w 228564"/>
              <a:gd name="connsiteY23" fmla="*/ 170259 h 238125"/>
              <a:gd name="connsiteX24" fmla="*/ 118564 w 228564"/>
              <a:gd name="connsiteY24" fmla="*/ 158222 h 238125"/>
              <a:gd name="connsiteX25" fmla="*/ 64724 w 228564"/>
              <a:gd name="connsiteY25" fmla="*/ 142970 h 238125"/>
              <a:gd name="connsiteX26" fmla="*/ 19016 w 228564"/>
              <a:gd name="connsiteY26" fmla="*/ 219075 h 238125"/>
              <a:gd name="connsiteX27" fmla="*/ 52996 w 228564"/>
              <a:gd name="connsiteY27" fmla="*/ 162425 h 238125"/>
              <a:gd name="connsiteX28" fmla="*/ 109932 w 228564"/>
              <a:gd name="connsiteY28" fmla="*/ 175189 h 238125"/>
              <a:gd name="connsiteX29" fmla="*/ 167082 w 228564"/>
              <a:gd name="connsiteY29" fmla="*/ 190524 h 238125"/>
              <a:gd name="connsiteX30" fmla="*/ 190359 w 228564"/>
              <a:gd name="connsiteY30" fmla="*/ 187309 h 238125"/>
              <a:gd name="connsiteX31" fmla="*/ 209516 w 228564"/>
              <a:gd name="connsiteY31"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28564" h="238125">
                <a:moveTo>
                  <a:pt x="225816" y="209276"/>
                </a:moveTo>
                <a:lnTo>
                  <a:pt x="152366" y="86820"/>
                </a:lnTo>
                <a:lnTo>
                  <a:pt x="152366" y="19050"/>
                </a:lnTo>
                <a:lnTo>
                  <a:pt x="161891" y="19050"/>
                </a:lnTo>
                <a:cubicBezTo>
                  <a:pt x="167151" y="19050"/>
                  <a:pt x="171416" y="14786"/>
                  <a:pt x="171416" y="9525"/>
                </a:cubicBezTo>
                <a:cubicBezTo>
                  <a:pt x="171416" y="4264"/>
                  <a:pt x="167151" y="0"/>
                  <a:pt x="161891" y="0"/>
                </a:cubicBezTo>
                <a:lnTo>
                  <a:pt x="66641" y="0"/>
                </a:lnTo>
                <a:cubicBezTo>
                  <a:pt x="61380" y="0"/>
                  <a:pt x="57116" y="4264"/>
                  <a:pt x="57116" y="9525"/>
                </a:cubicBezTo>
                <a:cubicBezTo>
                  <a:pt x="57116" y="14786"/>
                  <a:pt x="61380" y="19050"/>
                  <a:pt x="66641" y="19050"/>
                </a:cubicBezTo>
                <a:lnTo>
                  <a:pt x="76166" y="19050"/>
                </a:lnTo>
                <a:lnTo>
                  <a:pt x="76166" y="86820"/>
                </a:lnTo>
                <a:lnTo>
                  <a:pt x="2716" y="209276"/>
                </a:lnTo>
                <a:cubicBezTo>
                  <a:pt x="-2695" y="218299"/>
                  <a:pt x="232" y="230000"/>
                  <a:pt x="9254" y="235412"/>
                </a:cubicBezTo>
                <a:cubicBezTo>
                  <a:pt x="12203" y="237181"/>
                  <a:pt x="15577" y="238118"/>
                  <a:pt x="19016" y="238125"/>
                </a:cubicBezTo>
                <a:lnTo>
                  <a:pt x="209516" y="238125"/>
                </a:lnTo>
                <a:cubicBezTo>
                  <a:pt x="220037" y="238124"/>
                  <a:pt x="228566" y="229595"/>
                  <a:pt x="228565" y="219074"/>
                </a:cubicBezTo>
                <a:cubicBezTo>
                  <a:pt x="228565" y="215622"/>
                  <a:pt x="227627" y="212236"/>
                  <a:pt x="225851" y="209276"/>
                </a:cubicBezTo>
                <a:close/>
                <a:moveTo>
                  <a:pt x="93859" y="94357"/>
                </a:moveTo>
                <a:cubicBezTo>
                  <a:pt x="94749" y="92881"/>
                  <a:pt x="95218" y="91188"/>
                  <a:pt x="95216" y="89464"/>
                </a:cubicBezTo>
                <a:lnTo>
                  <a:pt x="95216" y="19050"/>
                </a:lnTo>
                <a:lnTo>
                  <a:pt x="133316" y="19050"/>
                </a:lnTo>
                <a:lnTo>
                  <a:pt x="133316" y="89464"/>
                </a:lnTo>
                <a:cubicBezTo>
                  <a:pt x="133314" y="91188"/>
                  <a:pt x="133783" y="92881"/>
                  <a:pt x="134673" y="94357"/>
                </a:cubicBezTo>
                <a:lnTo>
                  <a:pt x="180179" y="170259"/>
                </a:lnTo>
                <a:cubicBezTo>
                  <a:pt x="165891" y="173081"/>
                  <a:pt x="145567" y="171891"/>
                  <a:pt x="118564" y="158222"/>
                </a:cubicBezTo>
                <a:cubicBezTo>
                  <a:pt x="99621" y="148638"/>
                  <a:pt x="81595" y="143554"/>
                  <a:pt x="64724" y="142970"/>
                </a:cubicBezTo>
                <a:close/>
                <a:moveTo>
                  <a:pt x="19016" y="219075"/>
                </a:moveTo>
                <a:lnTo>
                  <a:pt x="52996" y="162425"/>
                </a:lnTo>
                <a:cubicBezTo>
                  <a:pt x="69963" y="160353"/>
                  <a:pt x="89084" y="164628"/>
                  <a:pt x="109932" y="175189"/>
                </a:cubicBezTo>
                <a:cubicBezTo>
                  <a:pt x="132554" y="186630"/>
                  <a:pt x="151604" y="190524"/>
                  <a:pt x="167082" y="190524"/>
                </a:cubicBezTo>
                <a:cubicBezTo>
                  <a:pt x="174954" y="190558"/>
                  <a:pt x="182791" y="189476"/>
                  <a:pt x="190359" y="187309"/>
                </a:cubicBezTo>
                <a:lnTo>
                  <a:pt x="209516" y="219075"/>
                </a:lnTo>
                <a:close/>
              </a:path>
            </a:pathLst>
          </a:custGeom>
          <a:solidFill>
            <a:schemeClr val="bg1">
              <a:alpha val="25000"/>
            </a:schemeClr>
          </a:solidFill>
          <a:ln w="1191" cap="flat">
            <a:noFill/>
            <a:prstDash val="solid"/>
            <a:miter/>
          </a:ln>
        </p:spPr>
        <p:txBody>
          <a:bodyPr rtlCol="0" anchor="ctr"/>
          <a:lstStyle/>
          <a:p>
            <a:endParaRPr lang="en-GB"/>
          </a:p>
        </p:txBody>
      </p:sp>
      <p:sp>
        <p:nvSpPr>
          <p:cNvPr id="8" name="Graphic 14">
            <a:hlinkClick r:id="rId6" action="ppaction://hlinksldjump"/>
            <a:extLst>
              <a:ext uri="{FF2B5EF4-FFF2-40B4-BE49-F238E27FC236}">
                <a16:creationId xmlns:a16="http://schemas.microsoft.com/office/drawing/2014/main" id="{E1FF0DB5-3DB7-1771-442A-45396F52C1CA}"/>
              </a:ext>
            </a:extLst>
          </p:cNvPr>
          <p:cNvSpPr/>
          <p:nvPr/>
        </p:nvSpPr>
        <p:spPr>
          <a:xfrm>
            <a:off x="7089223" y="692522"/>
            <a:ext cx="247650" cy="245198"/>
          </a:xfrm>
          <a:custGeom>
            <a:avLst/>
            <a:gdLst>
              <a:gd name="connsiteX0" fmla="*/ 238125 w 247650"/>
              <a:gd name="connsiteY0" fmla="*/ 228600 h 247650"/>
              <a:gd name="connsiteX1" fmla="*/ 214241 w 247650"/>
              <a:gd name="connsiteY1" fmla="*/ 228600 h 247650"/>
              <a:gd name="connsiteX2" fmla="*/ 199905 w 247650"/>
              <a:gd name="connsiteY2" fmla="*/ 81036 h 247650"/>
              <a:gd name="connsiteX3" fmla="*/ 142875 w 247650"/>
              <a:gd name="connsiteY3" fmla="*/ 57591 h 247650"/>
              <a:gd name="connsiteX4" fmla="*/ 142875 w 247650"/>
              <a:gd name="connsiteY4" fmla="*/ 19050 h 247650"/>
              <a:gd name="connsiteX5" fmla="*/ 123825 w 247650"/>
              <a:gd name="connsiteY5" fmla="*/ 0 h 247650"/>
              <a:gd name="connsiteX6" fmla="*/ 66675 w 247650"/>
              <a:gd name="connsiteY6" fmla="*/ 0 h 247650"/>
              <a:gd name="connsiteX7" fmla="*/ 47625 w 247650"/>
              <a:gd name="connsiteY7" fmla="*/ 19050 h 247650"/>
              <a:gd name="connsiteX8" fmla="*/ 47625 w 247650"/>
              <a:gd name="connsiteY8" fmla="*/ 142875 h 247650"/>
              <a:gd name="connsiteX9" fmla="*/ 66675 w 247650"/>
              <a:gd name="connsiteY9" fmla="*/ 161925 h 247650"/>
              <a:gd name="connsiteX10" fmla="*/ 123825 w 247650"/>
              <a:gd name="connsiteY10" fmla="*/ 161925 h 247650"/>
              <a:gd name="connsiteX11" fmla="*/ 142875 w 247650"/>
              <a:gd name="connsiteY11" fmla="*/ 142875 h 247650"/>
              <a:gd name="connsiteX12" fmla="*/ 142875 w 247650"/>
              <a:gd name="connsiteY12" fmla="*/ 76748 h 247650"/>
              <a:gd name="connsiteX13" fmla="*/ 218518 w 247650"/>
              <a:gd name="connsiteY13" fmla="*/ 171488 h 247650"/>
              <a:gd name="connsiteX14" fmla="*/ 187226 w 247650"/>
              <a:gd name="connsiteY14" fmla="*/ 228600 h 247650"/>
              <a:gd name="connsiteX15" fmla="*/ 9525 w 247650"/>
              <a:gd name="connsiteY15" fmla="*/ 228600 h 247650"/>
              <a:gd name="connsiteX16" fmla="*/ 0 w 247650"/>
              <a:gd name="connsiteY16" fmla="*/ 238125 h 247650"/>
              <a:gd name="connsiteX17" fmla="*/ 9525 w 247650"/>
              <a:gd name="connsiteY17" fmla="*/ 247650 h 247650"/>
              <a:gd name="connsiteX18" fmla="*/ 238125 w 247650"/>
              <a:gd name="connsiteY18" fmla="*/ 247650 h 247650"/>
              <a:gd name="connsiteX19" fmla="*/ 247650 w 247650"/>
              <a:gd name="connsiteY19" fmla="*/ 238125 h 247650"/>
              <a:gd name="connsiteX20" fmla="*/ 238125 w 247650"/>
              <a:gd name="connsiteY20" fmla="*/ 228600 h 247650"/>
              <a:gd name="connsiteX21" fmla="*/ 123825 w 247650"/>
              <a:gd name="connsiteY21" fmla="*/ 142875 h 247650"/>
              <a:gd name="connsiteX22" fmla="*/ 66675 w 247650"/>
              <a:gd name="connsiteY22" fmla="*/ 142875 h 247650"/>
              <a:gd name="connsiteX23" fmla="*/ 66675 w 247650"/>
              <a:gd name="connsiteY23" fmla="*/ 19050 h 247650"/>
              <a:gd name="connsiteX24" fmla="*/ 123825 w 247650"/>
              <a:gd name="connsiteY24" fmla="*/ 19050 h 247650"/>
              <a:gd name="connsiteX25" fmla="*/ 123825 w 247650"/>
              <a:gd name="connsiteY25" fmla="*/ 142875 h 247650"/>
              <a:gd name="connsiteX26" fmla="*/ 57150 w 247650"/>
              <a:gd name="connsiteY26" fmla="*/ 200025 h 247650"/>
              <a:gd name="connsiteX27" fmla="*/ 47625 w 247650"/>
              <a:gd name="connsiteY27" fmla="*/ 190500 h 247650"/>
              <a:gd name="connsiteX28" fmla="*/ 57150 w 247650"/>
              <a:gd name="connsiteY28" fmla="*/ 180975 h 247650"/>
              <a:gd name="connsiteX29" fmla="*/ 133350 w 247650"/>
              <a:gd name="connsiteY29" fmla="*/ 180975 h 247650"/>
              <a:gd name="connsiteX30" fmla="*/ 142875 w 247650"/>
              <a:gd name="connsiteY30" fmla="*/ 190500 h 247650"/>
              <a:gd name="connsiteX31" fmla="*/ 133350 w 247650"/>
              <a:gd name="connsiteY31" fmla="*/ 200025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47650" h="247650">
                <a:moveTo>
                  <a:pt x="238125" y="228600"/>
                </a:moveTo>
                <a:lnTo>
                  <a:pt x="214241" y="228600"/>
                </a:lnTo>
                <a:cubicBezTo>
                  <a:pt x="251031" y="183893"/>
                  <a:pt x="244613" y="117827"/>
                  <a:pt x="199905" y="81036"/>
                </a:cubicBezTo>
                <a:cubicBezTo>
                  <a:pt x="183675" y="67681"/>
                  <a:pt x="163805" y="59512"/>
                  <a:pt x="142875" y="57591"/>
                </a:cubicBezTo>
                <a:lnTo>
                  <a:pt x="142875" y="19050"/>
                </a:lnTo>
                <a:cubicBezTo>
                  <a:pt x="142875" y="8529"/>
                  <a:pt x="134347" y="0"/>
                  <a:pt x="123825" y="0"/>
                </a:cubicBezTo>
                <a:lnTo>
                  <a:pt x="66675" y="0"/>
                </a:lnTo>
                <a:cubicBezTo>
                  <a:pt x="56154" y="0"/>
                  <a:pt x="47625" y="8529"/>
                  <a:pt x="47625" y="19050"/>
                </a:cubicBezTo>
                <a:lnTo>
                  <a:pt x="47625" y="142875"/>
                </a:lnTo>
                <a:cubicBezTo>
                  <a:pt x="47625" y="153397"/>
                  <a:pt x="56154" y="161925"/>
                  <a:pt x="66675" y="161925"/>
                </a:cubicBezTo>
                <a:lnTo>
                  <a:pt x="123825" y="161925"/>
                </a:lnTo>
                <a:cubicBezTo>
                  <a:pt x="134347" y="161925"/>
                  <a:pt x="142875" y="153397"/>
                  <a:pt x="142875" y="142875"/>
                </a:cubicBezTo>
                <a:lnTo>
                  <a:pt x="142875" y="76748"/>
                </a:lnTo>
                <a:cubicBezTo>
                  <a:pt x="189925" y="82021"/>
                  <a:pt x="223791" y="124438"/>
                  <a:pt x="218518" y="171488"/>
                </a:cubicBezTo>
                <a:cubicBezTo>
                  <a:pt x="216006" y="193900"/>
                  <a:pt x="204764" y="214420"/>
                  <a:pt x="187226" y="228600"/>
                </a:cubicBezTo>
                <a:lnTo>
                  <a:pt x="9525" y="228600"/>
                </a:lnTo>
                <a:cubicBezTo>
                  <a:pt x="4264" y="228600"/>
                  <a:pt x="0" y="232865"/>
                  <a:pt x="0" y="238125"/>
                </a:cubicBezTo>
                <a:cubicBezTo>
                  <a:pt x="0" y="243385"/>
                  <a:pt x="4264" y="247650"/>
                  <a:pt x="9525" y="247650"/>
                </a:cubicBezTo>
                <a:lnTo>
                  <a:pt x="238125" y="247650"/>
                </a:lnTo>
                <a:cubicBezTo>
                  <a:pt x="243385" y="247650"/>
                  <a:pt x="247650" y="243385"/>
                  <a:pt x="247650" y="238125"/>
                </a:cubicBezTo>
                <a:cubicBezTo>
                  <a:pt x="247650" y="232865"/>
                  <a:pt x="243385" y="228600"/>
                  <a:pt x="238125" y="228600"/>
                </a:cubicBezTo>
                <a:close/>
                <a:moveTo>
                  <a:pt x="123825" y="142875"/>
                </a:moveTo>
                <a:lnTo>
                  <a:pt x="66675" y="142875"/>
                </a:lnTo>
                <a:lnTo>
                  <a:pt x="66675" y="19050"/>
                </a:lnTo>
                <a:lnTo>
                  <a:pt x="123825" y="19050"/>
                </a:lnTo>
                <a:lnTo>
                  <a:pt x="123825" y="142875"/>
                </a:lnTo>
                <a:close/>
                <a:moveTo>
                  <a:pt x="57150" y="200025"/>
                </a:moveTo>
                <a:cubicBezTo>
                  <a:pt x="51889" y="200025"/>
                  <a:pt x="47625" y="195760"/>
                  <a:pt x="47625" y="190500"/>
                </a:cubicBezTo>
                <a:cubicBezTo>
                  <a:pt x="47625" y="185240"/>
                  <a:pt x="51889" y="180975"/>
                  <a:pt x="57150" y="180975"/>
                </a:cubicBezTo>
                <a:lnTo>
                  <a:pt x="133350" y="180975"/>
                </a:lnTo>
                <a:cubicBezTo>
                  <a:pt x="138610" y="180975"/>
                  <a:pt x="142875" y="185240"/>
                  <a:pt x="142875" y="190500"/>
                </a:cubicBezTo>
                <a:cubicBezTo>
                  <a:pt x="142875" y="195760"/>
                  <a:pt x="138610" y="200025"/>
                  <a:pt x="133350" y="200025"/>
                </a:cubicBezTo>
                <a:close/>
              </a:path>
            </a:pathLst>
          </a:custGeom>
          <a:solidFill>
            <a:schemeClr val="bg1">
              <a:alpha val="25000"/>
            </a:schemeClr>
          </a:solidFill>
          <a:ln w="1191" cap="flat">
            <a:noFill/>
            <a:prstDash val="solid"/>
            <a:miter/>
          </a:ln>
        </p:spPr>
        <p:txBody>
          <a:bodyPr rtlCol="0" anchor="ctr"/>
          <a:lstStyle/>
          <a:p>
            <a:endParaRPr lang="en-GB"/>
          </a:p>
        </p:txBody>
      </p:sp>
      <p:sp>
        <p:nvSpPr>
          <p:cNvPr id="9" name="Graphic 23">
            <a:hlinkClick r:id="rId7" action="ppaction://hlinksldjump"/>
            <a:extLst>
              <a:ext uri="{FF2B5EF4-FFF2-40B4-BE49-F238E27FC236}">
                <a16:creationId xmlns:a16="http://schemas.microsoft.com/office/drawing/2014/main" id="{C3B61B31-F1B4-DAEF-6CF7-A1CF7933251D}"/>
              </a:ext>
            </a:extLst>
          </p:cNvPr>
          <p:cNvSpPr/>
          <p:nvPr/>
        </p:nvSpPr>
        <p:spPr>
          <a:xfrm>
            <a:off x="7865579" y="510436"/>
            <a:ext cx="266700" cy="226336"/>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solidFill>
          <a:ln w="1191" cap="flat">
            <a:noFill/>
            <a:prstDash val="solid"/>
            <a:miter/>
          </a:ln>
        </p:spPr>
        <p:txBody>
          <a:bodyPr rtlCol="0" anchor="ctr"/>
          <a:lstStyle/>
          <a:p>
            <a:endParaRPr lang="en-GB"/>
          </a:p>
        </p:txBody>
      </p:sp>
      <p:sp>
        <p:nvSpPr>
          <p:cNvPr id="10" name="Footer Placeholder 9">
            <a:extLst>
              <a:ext uri="{FF2B5EF4-FFF2-40B4-BE49-F238E27FC236}">
                <a16:creationId xmlns:a16="http://schemas.microsoft.com/office/drawing/2014/main" id="{080ECFBE-8D3B-229D-6244-E69152A8F905}"/>
              </a:ext>
            </a:extLst>
          </p:cNvPr>
          <p:cNvSpPr>
            <a:spLocks noGrp="1"/>
          </p:cNvSpPr>
          <p:nvPr>
            <p:ph type="ftr" sz="quarter" idx="11"/>
          </p:nvPr>
        </p:nvSpPr>
        <p:spPr/>
        <p:txBody>
          <a:bodyPr/>
          <a:lstStyle/>
          <a:p>
            <a:r>
              <a:rPr lang="en-US" dirty="0"/>
              <a:t>Presented by </a:t>
            </a:r>
            <a:r>
              <a:rPr lang="en-US" dirty="0" err="1"/>
              <a:t>Srivineesh</a:t>
            </a:r>
            <a:r>
              <a:rPr lang="en-US" dirty="0"/>
              <a:t> </a:t>
            </a:r>
            <a:r>
              <a:rPr lang="en-US" dirty="0" err="1"/>
              <a:t>Meruga</a:t>
            </a:r>
            <a:endParaRPr lang="en-GB" dirty="0"/>
          </a:p>
        </p:txBody>
      </p:sp>
      <p:grpSp>
        <p:nvGrpSpPr>
          <p:cNvPr id="51" name="Group 50">
            <a:extLst>
              <a:ext uri="{FF2B5EF4-FFF2-40B4-BE49-F238E27FC236}">
                <a16:creationId xmlns:a16="http://schemas.microsoft.com/office/drawing/2014/main" id="{FD1C6FA1-DFB2-FAAD-FE79-99FECC8FA7EB}"/>
              </a:ext>
            </a:extLst>
          </p:cNvPr>
          <p:cNvGrpSpPr/>
          <p:nvPr/>
        </p:nvGrpSpPr>
        <p:grpSpPr>
          <a:xfrm>
            <a:off x="3021453" y="320078"/>
            <a:ext cx="6149094" cy="6149094"/>
            <a:chOff x="3021453" y="320078"/>
            <a:chExt cx="6149094" cy="6149094"/>
          </a:xfrm>
        </p:grpSpPr>
        <p:sp>
          <p:nvSpPr>
            <p:cNvPr id="35" name="Oval 34">
              <a:extLst>
                <a:ext uri="{FF2B5EF4-FFF2-40B4-BE49-F238E27FC236}">
                  <a16:creationId xmlns:a16="http://schemas.microsoft.com/office/drawing/2014/main" id="{59F215C9-097D-5F9D-CFEF-1496B78C2E28}"/>
                </a:ext>
              </a:extLst>
            </p:cNvPr>
            <p:cNvSpPr/>
            <p:nvPr/>
          </p:nvSpPr>
          <p:spPr>
            <a:xfrm>
              <a:off x="3021453" y="320078"/>
              <a:ext cx="6149094" cy="6149094"/>
            </a:xfrm>
            <a:prstGeom prst="ellipse">
              <a:avLst/>
            </a:prstGeom>
            <a:gradFill>
              <a:gsLst>
                <a:gs pos="100000">
                  <a:srgbClr val="FD6364">
                    <a:alpha val="0"/>
                  </a:srgbClr>
                </a:gs>
                <a:gs pos="17000">
                  <a:srgbClr val="FD6364"/>
                </a:gs>
                <a:gs pos="35000">
                  <a:srgbClr val="FD6364">
                    <a:alpha val="35000"/>
                  </a:srgbClr>
                </a:gs>
              </a:gsLst>
              <a:path path="circle">
                <a:fillToRect l="50000" t="50000" r="50000" b="50000"/>
              </a:path>
            </a:gradFill>
            <a:ln w="6350">
              <a:noFill/>
            </a:ln>
            <a:effectLst>
              <a:softEdge rad="1270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bg1"/>
                </a:solidFill>
                <a:latin typeface="+mj-lt"/>
              </a:endParaRPr>
            </a:p>
          </p:txBody>
        </p:sp>
        <p:grpSp>
          <p:nvGrpSpPr>
            <p:cNvPr id="37" name="Group 36">
              <a:extLst>
                <a:ext uri="{FF2B5EF4-FFF2-40B4-BE49-F238E27FC236}">
                  <a16:creationId xmlns:a16="http://schemas.microsoft.com/office/drawing/2014/main" id="{9BB90C0F-C3D9-E5BA-A736-DFC87DD76898}"/>
                </a:ext>
              </a:extLst>
            </p:cNvPr>
            <p:cNvGrpSpPr/>
            <p:nvPr/>
          </p:nvGrpSpPr>
          <p:grpSpPr>
            <a:xfrm>
              <a:off x="3476410" y="1536886"/>
              <a:ext cx="5330838" cy="2721914"/>
              <a:chOff x="3476410" y="1536886"/>
              <a:chExt cx="5330838" cy="2721914"/>
            </a:xfrm>
          </p:grpSpPr>
          <p:sp>
            <p:nvSpPr>
              <p:cNvPr id="11" name="Hexagon 10">
                <a:extLst>
                  <a:ext uri="{FF2B5EF4-FFF2-40B4-BE49-F238E27FC236}">
                    <a16:creationId xmlns:a16="http://schemas.microsoft.com/office/drawing/2014/main" id="{10768832-1D76-E483-9654-D1049CDDFBA5}"/>
                  </a:ext>
                </a:extLst>
              </p:cNvPr>
              <p:cNvSpPr>
                <a:spLocks noChangeAspect="1"/>
              </p:cNvSpPr>
              <p:nvPr/>
            </p:nvSpPr>
            <p:spPr>
              <a:xfrm>
                <a:off x="5141704" y="2599200"/>
                <a:ext cx="1925136" cy="1659600"/>
              </a:xfrm>
              <a:prstGeom prst="hexagon">
                <a:avLst>
                  <a:gd name="adj" fmla="val 29285"/>
                  <a:gd name="vf" fmla="val 115470"/>
                </a:avLst>
              </a:prstGeom>
              <a:solidFill>
                <a:schemeClr val="bg1">
                  <a:alpha val="10000"/>
                </a:schemeClr>
              </a:solidFill>
              <a:ln w="12700">
                <a:solidFill>
                  <a:schemeClr val="bg1">
                    <a:alpha val="2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hex_A">
                <a:extLst>
                  <a:ext uri="{FF2B5EF4-FFF2-40B4-BE49-F238E27FC236}">
                    <a16:creationId xmlns:a16="http://schemas.microsoft.com/office/drawing/2014/main" id="{36B96E2E-D31D-FC2A-E8A0-F1E403B50DF8}"/>
                  </a:ext>
                </a:extLst>
              </p:cNvPr>
              <p:cNvSpPr>
                <a:spLocks noChangeAspect="1"/>
              </p:cNvSpPr>
              <p:nvPr/>
            </p:nvSpPr>
            <p:spPr>
              <a:xfrm>
                <a:off x="3476410" y="2854661"/>
                <a:ext cx="1319615" cy="1137600"/>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sp>
            <p:nvSpPr>
              <p:cNvPr id="14" name="Hexagon 13">
                <a:extLst>
                  <a:ext uri="{FF2B5EF4-FFF2-40B4-BE49-F238E27FC236}">
                    <a16:creationId xmlns:a16="http://schemas.microsoft.com/office/drawing/2014/main" id="{036BF7AC-A640-3D88-231F-FD287DD4E981}"/>
                  </a:ext>
                </a:extLst>
              </p:cNvPr>
              <p:cNvSpPr>
                <a:spLocks noChangeAspect="1"/>
              </p:cNvSpPr>
              <p:nvPr/>
            </p:nvSpPr>
            <p:spPr>
              <a:xfrm>
                <a:off x="7487248" y="2854329"/>
                <a:ext cx="1320000" cy="1137932"/>
              </a:xfrm>
              <a:prstGeom prst="hexagon">
                <a:avLst>
                  <a:gd name="adj" fmla="val 29285"/>
                  <a:gd name="vf" fmla="val 115470"/>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bIns="144000" rtlCol="0" anchor="ctr"/>
              <a:lstStyle/>
              <a:p>
                <a:pPr algn="ctr"/>
                <a:endParaRPr lang="en-GB" sz="4000" dirty="0">
                  <a:latin typeface="Darker Grotesque SemiBold" pitchFamily="2" charset="0"/>
                </a:endParaRPr>
              </a:p>
            </p:txBody>
          </p:sp>
          <p:cxnSp>
            <p:nvCxnSpPr>
              <p:cNvPr id="16" name="Straight Connector 15">
                <a:extLst>
                  <a:ext uri="{FF2B5EF4-FFF2-40B4-BE49-F238E27FC236}">
                    <a16:creationId xmlns:a16="http://schemas.microsoft.com/office/drawing/2014/main" id="{1B832836-B204-EE81-0A34-DC2BFD5548DD}"/>
                  </a:ext>
                </a:extLst>
              </p:cNvPr>
              <p:cNvCxnSpPr>
                <a:cxnSpLocks/>
                <a:stCxn id="13" idx="0"/>
                <a:endCxn id="11" idx="3"/>
              </p:cNvCxnSpPr>
              <p:nvPr/>
            </p:nvCxnSpPr>
            <p:spPr>
              <a:xfrm>
                <a:off x="4796025" y="3423461"/>
                <a:ext cx="345679"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17" name="Straight Connector 16">
                <a:extLst>
                  <a:ext uri="{FF2B5EF4-FFF2-40B4-BE49-F238E27FC236}">
                    <a16:creationId xmlns:a16="http://schemas.microsoft.com/office/drawing/2014/main" id="{E0EC4428-44E7-5E61-7272-DD425C890D45}"/>
                  </a:ext>
                </a:extLst>
              </p:cNvPr>
              <p:cNvCxnSpPr>
                <a:cxnSpLocks/>
                <a:stCxn id="11" idx="0"/>
              </p:cNvCxnSpPr>
              <p:nvPr/>
            </p:nvCxnSpPr>
            <p:spPr>
              <a:xfrm flipV="1">
                <a:off x="7066840" y="3423461"/>
                <a:ext cx="411353" cy="5539"/>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2" name="Oval 21">
                <a:extLst>
                  <a:ext uri="{FF2B5EF4-FFF2-40B4-BE49-F238E27FC236}">
                    <a16:creationId xmlns:a16="http://schemas.microsoft.com/office/drawing/2014/main" id="{FEAFF0E9-218D-5F8E-2873-3D0F006AC877}"/>
                  </a:ext>
                </a:extLst>
              </p:cNvPr>
              <p:cNvSpPr/>
              <p:nvPr/>
            </p:nvSpPr>
            <p:spPr>
              <a:xfrm>
                <a:off x="5105820"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A5935772-A58A-612E-5720-217132C8F826}"/>
                  </a:ext>
                </a:extLst>
              </p:cNvPr>
              <p:cNvSpPr txBox="1"/>
              <p:nvPr/>
            </p:nvSpPr>
            <p:spPr>
              <a:xfrm>
                <a:off x="4449428" y="1536886"/>
                <a:ext cx="3293144" cy="707886"/>
              </a:xfrm>
              <a:prstGeom prst="roundRect">
                <a:avLst/>
              </a:prstGeom>
              <a:solidFill>
                <a:schemeClr val="bg1">
                  <a:alpha val="5000"/>
                </a:schemeClr>
              </a:solidFill>
              <a:ln w="12700">
                <a:solidFill>
                  <a:schemeClr val="bg1">
                    <a:alpha val="10000"/>
                  </a:schemeClr>
                </a:solidFill>
              </a:ln>
            </p:spPr>
            <p:style>
              <a:lnRef idx="2">
                <a:schemeClr val="accent1">
                  <a:shade val="15000"/>
                </a:schemeClr>
              </a:lnRef>
              <a:fillRef idx="1">
                <a:schemeClr val="accent1"/>
              </a:fillRef>
              <a:effectRef idx="0">
                <a:schemeClr val="accent1"/>
              </a:effectRef>
              <a:fontRef idx="minor">
                <a:schemeClr val="lt1"/>
              </a:fontRef>
            </p:style>
            <p:txBody>
              <a:bodyPr wrap="none" bIns="144000" rtlCol="0" anchor="ctr"/>
              <a:lstStyle>
                <a:defPPr>
                  <a:defRPr lang="en-US"/>
                </a:defPPr>
                <a:lvl1pPr algn="ctr">
                  <a:defRPr sz="4000">
                    <a:solidFill>
                      <a:schemeClr val="lt1"/>
                    </a:solidFill>
                    <a:latin typeface="Darker Grotesque SemiBold"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5400" spc="-300" dirty="0">
                    <a:latin typeface="+mj-lt"/>
                  </a:rPr>
                  <a:t>Conclusions</a:t>
                </a:r>
              </a:p>
            </p:txBody>
          </p:sp>
          <p:sp>
            <p:nvSpPr>
              <p:cNvPr id="24" name="Oval 23">
                <a:extLst>
                  <a:ext uri="{FF2B5EF4-FFF2-40B4-BE49-F238E27FC236}">
                    <a16:creationId xmlns:a16="http://schemas.microsoft.com/office/drawing/2014/main" id="{A7F3E030-7AE6-D755-0FF1-F83DAF3B9995}"/>
                  </a:ext>
                </a:extLst>
              </p:cNvPr>
              <p:cNvSpPr/>
              <p:nvPr/>
            </p:nvSpPr>
            <p:spPr>
              <a:xfrm>
                <a:off x="7011694" y="338400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35A1C784-93E6-7F6C-4ACC-7B036DCD30A9}"/>
                  </a:ext>
                </a:extLst>
              </p:cNvPr>
              <p:cNvSpPr/>
              <p:nvPr/>
            </p:nvSpPr>
            <p:spPr>
              <a:xfrm>
                <a:off x="5581815"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D42B6FEC-EA54-4DD4-46B4-A782D2AB344B}"/>
                  </a:ext>
                </a:extLst>
              </p:cNvPr>
              <p:cNvSpPr/>
              <p:nvPr/>
            </p:nvSpPr>
            <p:spPr>
              <a:xfrm>
                <a:off x="6535826" y="2552320"/>
                <a:ext cx="90000" cy="90000"/>
              </a:xfrm>
              <a:prstGeom prst="ellipse">
                <a:avLst/>
              </a:prstGeom>
              <a:solidFill>
                <a:schemeClr val="bg1"/>
              </a:solidFill>
              <a:ln>
                <a:solidFill>
                  <a:schemeClr val="bg1">
                    <a:alpha val="10000"/>
                  </a:schemeClr>
                </a:solidFill>
              </a:ln>
              <a:effectLst>
                <a:outerShdw blurRad="635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861371D7-221A-8FB5-2824-03D64FEEFBC5}"/>
                  </a:ext>
                </a:extLst>
              </p:cNvPr>
              <p:cNvCxnSpPr>
                <a:cxnSpLocks/>
                <a:stCxn id="23" idx="2"/>
                <a:endCxn id="11" idx="4"/>
              </p:cNvCxnSpPr>
              <p:nvPr/>
            </p:nvCxnSpPr>
            <p:spPr>
              <a:xfrm flipH="1">
                <a:off x="5627718" y="2244772"/>
                <a:ext cx="468282"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cxnSp>
            <p:nvCxnSpPr>
              <p:cNvPr id="30" name="Straight Connector 29">
                <a:extLst>
                  <a:ext uri="{FF2B5EF4-FFF2-40B4-BE49-F238E27FC236}">
                    <a16:creationId xmlns:a16="http://schemas.microsoft.com/office/drawing/2014/main" id="{F84B4E9B-3845-AB88-E35E-60C458CFCDDC}"/>
                  </a:ext>
                </a:extLst>
              </p:cNvPr>
              <p:cNvCxnSpPr>
                <a:cxnSpLocks/>
                <a:stCxn id="23" idx="2"/>
                <a:endCxn id="11" idx="5"/>
              </p:cNvCxnSpPr>
              <p:nvPr/>
            </p:nvCxnSpPr>
            <p:spPr>
              <a:xfrm>
                <a:off x="6096000" y="2244772"/>
                <a:ext cx="484826" cy="354428"/>
              </a:xfrm>
              <a:prstGeom prst="line">
                <a:avLst/>
              </a:prstGeom>
              <a:solidFill>
                <a:schemeClr val="bg1">
                  <a:alpha val="5000"/>
                </a:schemeClr>
              </a:solidFill>
              <a:ln w="12700">
                <a:solidFill>
                  <a:schemeClr val="bg1">
                    <a:alpha val="25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34" name="Graphic 23">
                <a:hlinkClick r:id="rId7" action="ppaction://hlinksldjump"/>
                <a:extLst>
                  <a:ext uri="{FF2B5EF4-FFF2-40B4-BE49-F238E27FC236}">
                    <a16:creationId xmlns:a16="http://schemas.microsoft.com/office/drawing/2014/main" id="{0A302550-E453-49AD-3D86-4C15F16B0D84}"/>
                  </a:ext>
                </a:extLst>
              </p:cNvPr>
              <p:cNvSpPr/>
              <p:nvPr/>
            </p:nvSpPr>
            <p:spPr>
              <a:xfrm>
                <a:off x="5769960" y="3066176"/>
                <a:ext cx="703478" cy="725648"/>
              </a:xfrm>
              <a:custGeom>
                <a:avLst/>
                <a:gdLst>
                  <a:gd name="connsiteX0" fmla="*/ 104775 w 266700"/>
                  <a:gd name="connsiteY0" fmla="*/ 85725 h 228600"/>
                  <a:gd name="connsiteX1" fmla="*/ 114300 w 266700"/>
                  <a:gd name="connsiteY1" fmla="*/ 76200 h 228600"/>
                  <a:gd name="connsiteX2" fmla="*/ 190500 w 266700"/>
                  <a:gd name="connsiteY2" fmla="*/ 76200 h 228600"/>
                  <a:gd name="connsiteX3" fmla="*/ 200025 w 266700"/>
                  <a:gd name="connsiteY3" fmla="*/ 85725 h 228600"/>
                  <a:gd name="connsiteX4" fmla="*/ 190500 w 266700"/>
                  <a:gd name="connsiteY4" fmla="*/ 95250 h 228600"/>
                  <a:gd name="connsiteX5" fmla="*/ 114300 w 266700"/>
                  <a:gd name="connsiteY5" fmla="*/ 95250 h 228600"/>
                  <a:gd name="connsiteX6" fmla="*/ 104775 w 266700"/>
                  <a:gd name="connsiteY6" fmla="*/ 85725 h 228600"/>
                  <a:gd name="connsiteX7" fmla="*/ 114300 w 266700"/>
                  <a:gd name="connsiteY7" fmla="*/ 133350 h 228600"/>
                  <a:gd name="connsiteX8" fmla="*/ 190500 w 266700"/>
                  <a:gd name="connsiteY8" fmla="*/ 133350 h 228600"/>
                  <a:gd name="connsiteX9" fmla="*/ 200025 w 266700"/>
                  <a:gd name="connsiteY9" fmla="*/ 123825 h 228600"/>
                  <a:gd name="connsiteX10" fmla="*/ 190500 w 266700"/>
                  <a:gd name="connsiteY10" fmla="*/ 114300 h 228600"/>
                  <a:gd name="connsiteX11" fmla="*/ 114300 w 266700"/>
                  <a:gd name="connsiteY11" fmla="*/ 114300 h 228600"/>
                  <a:gd name="connsiteX12" fmla="*/ 104775 w 266700"/>
                  <a:gd name="connsiteY12" fmla="*/ 123825 h 228600"/>
                  <a:gd name="connsiteX13" fmla="*/ 114300 w 266700"/>
                  <a:gd name="connsiteY13" fmla="*/ 133350 h 228600"/>
                  <a:gd name="connsiteX14" fmla="*/ 266700 w 266700"/>
                  <a:gd name="connsiteY14" fmla="*/ 190500 h 228600"/>
                  <a:gd name="connsiteX15" fmla="*/ 228600 w 266700"/>
                  <a:gd name="connsiteY15" fmla="*/ 228600 h 228600"/>
                  <a:gd name="connsiteX16" fmla="*/ 95250 w 266700"/>
                  <a:gd name="connsiteY16" fmla="*/ 228600 h 228600"/>
                  <a:gd name="connsiteX17" fmla="*/ 57150 w 266700"/>
                  <a:gd name="connsiteY17" fmla="*/ 190500 h 228600"/>
                  <a:gd name="connsiteX18" fmla="*/ 57150 w 266700"/>
                  <a:gd name="connsiteY18" fmla="*/ 38100 h 228600"/>
                  <a:gd name="connsiteX19" fmla="*/ 38100 w 266700"/>
                  <a:gd name="connsiteY19" fmla="*/ 19050 h 228600"/>
                  <a:gd name="connsiteX20" fmla="*/ 19050 w 266700"/>
                  <a:gd name="connsiteY20" fmla="*/ 38100 h 228600"/>
                  <a:gd name="connsiteX21" fmla="*/ 24860 w 266700"/>
                  <a:gd name="connsiteY21" fmla="*/ 49601 h 228600"/>
                  <a:gd name="connsiteX22" fmla="*/ 24860 w 266700"/>
                  <a:gd name="connsiteY22" fmla="*/ 49601 h 228600"/>
                  <a:gd name="connsiteX23" fmla="*/ 26600 w 266700"/>
                  <a:gd name="connsiteY23" fmla="*/ 62959 h 228600"/>
                  <a:gd name="connsiteX24" fmla="*/ 19050 w 266700"/>
                  <a:gd name="connsiteY24" fmla="*/ 66675 h 228600"/>
                  <a:gd name="connsiteX25" fmla="*/ 13347 w 266700"/>
                  <a:gd name="connsiteY25" fmla="*/ 64758 h 228600"/>
                  <a:gd name="connsiteX26" fmla="*/ 13347 w 266700"/>
                  <a:gd name="connsiteY26" fmla="*/ 64758 h 228600"/>
                  <a:gd name="connsiteX27" fmla="*/ 0 w 266700"/>
                  <a:gd name="connsiteY27" fmla="*/ 38100 h 228600"/>
                  <a:gd name="connsiteX28" fmla="*/ 38100 w 266700"/>
                  <a:gd name="connsiteY28" fmla="*/ 0 h 228600"/>
                  <a:gd name="connsiteX29" fmla="*/ 200025 w 266700"/>
                  <a:gd name="connsiteY29" fmla="*/ 0 h 228600"/>
                  <a:gd name="connsiteX30" fmla="*/ 238125 w 266700"/>
                  <a:gd name="connsiteY30" fmla="*/ 38100 h 228600"/>
                  <a:gd name="connsiteX31" fmla="*/ 238125 w 266700"/>
                  <a:gd name="connsiteY31" fmla="*/ 161925 h 228600"/>
                  <a:gd name="connsiteX32" fmla="*/ 247650 w 266700"/>
                  <a:gd name="connsiteY32" fmla="*/ 161925 h 228600"/>
                  <a:gd name="connsiteX33" fmla="*/ 253365 w 266700"/>
                  <a:gd name="connsiteY33" fmla="*/ 163830 h 228600"/>
                  <a:gd name="connsiteX34" fmla="*/ 266700 w 266700"/>
                  <a:gd name="connsiteY34" fmla="*/ 190500 h 228600"/>
                  <a:gd name="connsiteX35" fmla="*/ 105085 w 266700"/>
                  <a:gd name="connsiteY35" fmla="*/ 168450 h 228600"/>
                  <a:gd name="connsiteX36" fmla="*/ 114300 w 266700"/>
                  <a:gd name="connsiteY36" fmla="*/ 161925 h 228600"/>
                  <a:gd name="connsiteX37" fmla="*/ 219075 w 266700"/>
                  <a:gd name="connsiteY37" fmla="*/ 161925 h 228600"/>
                  <a:gd name="connsiteX38" fmla="*/ 219075 w 266700"/>
                  <a:gd name="connsiteY38" fmla="*/ 38100 h 228600"/>
                  <a:gd name="connsiteX39" fmla="*/ 200025 w 266700"/>
                  <a:gd name="connsiteY39" fmla="*/ 19050 h 228600"/>
                  <a:gd name="connsiteX40" fmla="*/ 71068 w 266700"/>
                  <a:gd name="connsiteY40" fmla="*/ 19050 h 228600"/>
                  <a:gd name="connsiteX41" fmla="*/ 76200 w 266700"/>
                  <a:gd name="connsiteY41" fmla="*/ 38100 h 228600"/>
                  <a:gd name="connsiteX42" fmla="*/ 76200 w 266700"/>
                  <a:gd name="connsiteY42" fmla="*/ 190500 h 228600"/>
                  <a:gd name="connsiteX43" fmla="*/ 95250 w 266700"/>
                  <a:gd name="connsiteY43" fmla="*/ 209550 h 228600"/>
                  <a:gd name="connsiteX44" fmla="*/ 114300 w 266700"/>
                  <a:gd name="connsiteY44" fmla="*/ 190500 h 228600"/>
                  <a:gd name="connsiteX45" fmla="*/ 108490 w 266700"/>
                  <a:gd name="connsiteY45" fmla="*/ 178999 h 228600"/>
                  <a:gd name="connsiteX46" fmla="*/ 105085 w 266700"/>
                  <a:gd name="connsiteY46" fmla="*/ 168450 h 228600"/>
                  <a:gd name="connsiteX47" fmla="*/ 247650 w 266700"/>
                  <a:gd name="connsiteY47" fmla="*/ 190500 h 228600"/>
                  <a:gd name="connsiteX48" fmla="*/ 243804 w 266700"/>
                  <a:gd name="connsiteY48" fmla="*/ 180975 h 228600"/>
                  <a:gd name="connsiteX49" fmla="*/ 131886 w 266700"/>
                  <a:gd name="connsiteY49" fmla="*/ 180975 h 228600"/>
                  <a:gd name="connsiteX50" fmla="*/ 133326 w 266700"/>
                  <a:gd name="connsiteY50" fmla="*/ 190500 h 228600"/>
                  <a:gd name="connsiteX51" fmla="*/ 128218 w 266700"/>
                  <a:gd name="connsiteY51" fmla="*/ 209550 h 228600"/>
                  <a:gd name="connsiteX52" fmla="*/ 228600 w 266700"/>
                  <a:gd name="connsiteY52" fmla="*/ 209550 h 228600"/>
                  <a:gd name="connsiteX53" fmla="*/ 247650 w 266700"/>
                  <a:gd name="connsiteY53" fmla="*/ 19050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66700" h="228600">
                    <a:moveTo>
                      <a:pt x="104775" y="85725"/>
                    </a:moveTo>
                    <a:cubicBezTo>
                      <a:pt x="104775" y="80464"/>
                      <a:pt x="109039" y="76200"/>
                      <a:pt x="114300" y="76200"/>
                    </a:cubicBezTo>
                    <a:lnTo>
                      <a:pt x="190500" y="76200"/>
                    </a:lnTo>
                    <a:cubicBezTo>
                      <a:pt x="195760" y="76200"/>
                      <a:pt x="200025" y="80464"/>
                      <a:pt x="200025" y="85725"/>
                    </a:cubicBezTo>
                    <a:cubicBezTo>
                      <a:pt x="200025" y="90985"/>
                      <a:pt x="195760" y="95250"/>
                      <a:pt x="190500" y="95250"/>
                    </a:cubicBezTo>
                    <a:lnTo>
                      <a:pt x="114300" y="95250"/>
                    </a:lnTo>
                    <a:cubicBezTo>
                      <a:pt x="109039" y="95250"/>
                      <a:pt x="104775" y="90985"/>
                      <a:pt x="104775" y="85725"/>
                    </a:cubicBezTo>
                    <a:close/>
                    <a:moveTo>
                      <a:pt x="114300" y="133350"/>
                    </a:moveTo>
                    <a:lnTo>
                      <a:pt x="190500" y="133350"/>
                    </a:lnTo>
                    <a:cubicBezTo>
                      <a:pt x="195760" y="133350"/>
                      <a:pt x="200025" y="129085"/>
                      <a:pt x="200025" y="123825"/>
                    </a:cubicBezTo>
                    <a:cubicBezTo>
                      <a:pt x="200025" y="118565"/>
                      <a:pt x="195760" y="114300"/>
                      <a:pt x="190500" y="114300"/>
                    </a:cubicBezTo>
                    <a:lnTo>
                      <a:pt x="114300" y="114300"/>
                    </a:lnTo>
                    <a:cubicBezTo>
                      <a:pt x="109039" y="114300"/>
                      <a:pt x="104775" y="118565"/>
                      <a:pt x="104775" y="123825"/>
                    </a:cubicBezTo>
                    <a:cubicBezTo>
                      <a:pt x="104775" y="129085"/>
                      <a:pt x="109039" y="133350"/>
                      <a:pt x="114300" y="133350"/>
                    </a:cubicBezTo>
                    <a:close/>
                    <a:moveTo>
                      <a:pt x="266700" y="190500"/>
                    </a:moveTo>
                    <a:cubicBezTo>
                      <a:pt x="266700" y="211542"/>
                      <a:pt x="249642" y="228600"/>
                      <a:pt x="228600" y="228600"/>
                    </a:cubicBezTo>
                    <a:lnTo>
                      <a:pt x="95250" y="228600"/>
                    </a:lnTo>
                    <a:cubicBezTo>
                      <a:pt x="74208" y="228600"/>
                      <a:pt x="57150" y="211542"/>
                      <a:pt x="57150" y="190500"/>
                    </a:cubicBezTo>
                    <a:lnTo>
                      <a:pt x="57150" y="38100"/>
                    </a:lnTo>
                    <a:cubicBezTo>
                      <a:pt x="57150" y="27579"/>
                      <a:pt x="48621" y="19050"/>
                      <a:pt x="38100" y="19050"/>
                    </a:cubicBezTo>
                    <a:cubicBezTo>
                      <a:pt x="27579" y="19050"/>
                      <a:pt x="19050" y="27579"/>
                      <a:pt x="19050" y="38100"/>
                    </a:cubicBezTo>
                    <a:cubicBezTo>
                      <a:pt x="19050" y="44934"/>
                      <a:pt x="24801" y="49554"/>
                      <a:pt x="24860" y="49601"/>
                    </a:cubicBezTo>
                    <a:lnTo>
                      <a:pt x="24860" y="49601"/>
                    </a:lnTo>
                    <a:cubicBezTo>
                      <a:pt x="29029" y="52810"/>
                      <a:pt x="29808" y="58790"/>
                      <a:pt x="26600" y="62959"/>
                    </a:cubicBezTo>
                    <a:cubicBezTo>
                      <a:pt x="24796" y="65302"/>
                      <a:pt x="22007" y="66675"/>
                      <a:pt x="19050" y="66675"/>
                    </a:cubicBezTo>
                    <a:cubicBezTo>
                      <a:pt x="16990" y="66679"/>
                      <a:pt x="14986" y="66005"/>
                      <a:pt x="13347" y="64758"/>
                    </a:cubicBezTo>
                    <a:lnTo>
                      <a:pt x="13347" y="64758"/>
                    </a:lnTo>
                    <a:cubicBezTo>
                      <a:pt x="11966" y="63746"/>
                      <a:pt x="0" y="54304"/>
                      <a:pt x="0" y="38100"/>
                    </a:cubicBezTo>
                    <a:cubicBezTo>
                      <a:pt x="0" y="17058"/>
                      <a:pt x="17058" y="0"/>
                      <a:pt x="38100" y="0"/>
                    </a:cubicBezTo>
                    <a:lnTo>
                      <a:pt x="200025" y="0"/>
                    </a:lnTo>
                    <a:cubicBezTo>
                      <a:pt x="221067" y="0"/>
                      <a:pt x="238125" y="17058"/>
                      <a:pt x="238125" y="38100"/>
                    </a:cubicBezTo>
                    <a:lnTo>
                      <a:pt x="238125" y="161925"/>
                    </a:lnTo>
                    <a:lnTo>
                      <a:pt x="247650" y="161925"/>
                    </a:lnTo>
                    <a:cubicBezTo>
                      <a:pt x="249711" y="161925"/>
                      <a:pt x="251716" y="162593"/>
                      <a:pt x="253365" y="163830"/>
                    </a:cubicBezTo>
                    <a:cubicBezTo>
                      <a:pt x="254794" y="164854"/>
                      <a:pt x="266700" y="174296"/>
                      <a:pt x="266700" y="190500"/>
                    </a:cubicBezTo>
                    <a:close/>
                    <a:moveTo>
                      <a:pt x="105085" y="168450"/>
                    </a:moveTo>
                    <a:cubicBezTo>
                      <a:pt x="106420" y="164509"/>
                      <a:pt x="110140" y="161875"/>
                      <a:pt x="114300" y="161925"/>
                    </a:cubicBezTo>
                    <a:lnTo>
                      <a:pt x="219075" y="161925"/>
                    </a:lnTo>
                    <a:lnTo>
                      <a:pt x="219075" y="38100"/>
                    </a:lnTo>
                    <a:cubicBezTo>
                      <a:pt x="219075" y="27579"/>
                      <a:pt x="210547" y="19050"/>
                      <a:pt x="200025" y="19050"/>
                    </a:cubicBezTo>
                    <a:lnTo>
                      <a:pt x="71068" y="19050"/>
                    </a:lnTo>
                    <a:cubicBezTo>
                      <a:pt x="74437" y="24833"/>
                      <a:pt x="76208" y="31407"/>
                      <a:pt x="76200" y="38100"/>
                    </a:cubicBezTo>
                    <a:lnTo>
                      <a:pt x="76200" y="190500"/>
                    </a:lnTo>
                    <a:cubicBezTo>
                      <a:pt x="76200" y="201022"/>
                      <a:pt x="84729" y="209550"/>
                      <a:pt x="95250" y="209550"/>
                    </a:cubicBezTo>
                    <a:cubicBezTo>
                      <a:pt x="105771" y="209550"/>
                      <a:pt x="114300" y="201022"/>
                      <a:pt x="114300" y="190500"/>
                    </a:cubicBezTo>
                    <a:cubicBezTo>
                      <a:pt x="114300" y="183666"/>
                      <a:pt x="108549" y="179046"/>
                      <a:pt x="108490" y="178999"/>
                    </a:cubicBezTo>
                    <a:cubicBezTo>
                      <a:pt x="105157" y="176615"/>
                      <a:pt x="103775" y="172332"/>
                      <a:pt x="105085" y="168450"/>
                    </a:cubicBezTo>
                    <a:close/>
                    <a:moveTo>
                      <a:pt x="247650" y="190500"/>
                    </a:moveTo>
                    <a:cubicBezTo>
                      <a:pt x="247531" y="186971"/>
                      <a:pt x="246169" y="183598"/>
                      <a:pt x="243804" y="180975"/>
                    </a:cubicBezTo>
                    <a:lnTo>
                      <a:pt x="131886" y="180975"/>
                    </a:lnTo>
                    <a:cubicBezTo>
                      <a:pt x="132843" y="184059"/>
                      <a:pt x="133329" y="187271"/>
                      <a:pt x="133326" y="190500"/>
                    </a:cubicBezTo>
                    <a:cubicBezTo>
                      <a:pt x="133336" y="197190"/>
                      <a:pt x="131572" y="203762"/>
                      <a:pt x="128218" y="209550"/>
                    </a:cubicBezTo>
                    <a:lnTo>
                      <a:pt x="228600" y="209550"/>
                    </a:lnTo>
                    <a:cubicBezTo>
                      <a:pt x="239122" y="209550"/>
                      <a:pt x="247650" y="201022"/>
                      <a:pt x="247650" y="190500"/>
                    </a:cubicBezTo>
                    <a:close/>
                  </a:path>
                </a:pathLst>
              </a:custGeom>
              <a:solidFill>
                <a:schemeClr val="bg1"/>
              </a:solidFill>
              <a:ln w="1191" cap="flat">
                <a:noFill/>
                <a:prstDash val="solid"/>
                <a:miter/>
              </a:ln>
              <a:effectLst>
                <a:outerShdw blurRad="101600" dir="5400000" algn="ctr" rotWithShape="0">
                  <a:schemeClr val="bg1"/>
                </a:outerShdw>
              </a:effectLst>
            </p:spPr>
            <p:txBody>
              <a:bodyPr rtlCol="0" anchor="ctr"/>
              <a:lstStyle/>
              <a:p>
                <a:endParaRPr lang="en-GB"/>
              </a:p>
            </p:txBody>
          </p:sp>
        </p:grpSp>
        <mc:AlternateContent xmlns:mc="http://schemas.openxmlformats.org/markup-compatibility/2006" xmlns:psez="http://schemas.microsoft.com/office/powerpoint/2016/sectionzoom">
          <mc:Choice Requires="psez">
            <p:graphicFrame>
              <p:nvGraphicFramePr>
                <p:cNvPr id="46" name="Section Zoom 45">
                  <a:extLst>
                    <a:ext uri="{FF2B5EF4-FFF2-40B4-BE49-F238E27FC236}">
                      <a16:creationId xmlns:a16="http://schemas.microsoft.com/office/drawing/2014/main" id="{3B5B5BFD-D414-BFF2-2E27-C810C81372A8}"/>
                    </a:ext>
                  </a:extLst>
                </p:cNvPr>
                <p:cNvGraphicFramePr>
                  <a:graphicFrameLocks noChangeAspect="1"/>
                </p:cNvGraphicFramePr>
                <p:nvPr>
                  <p:extLst>
                    <p:ext uri="{D42A27DB-BD31-4B8C-83A1-F6EECF244321}">
                      <p14:modId xmlns:p14="http://schemas.microsoft.com/office/powerpoint/2010/main" val="3192354151"/>
                    </p:ext>
                  </p:extLst>
                </p:nvPr>
              </p:nvGraphicFramePr>
              <p:xfrm>
                <a:off x="3552980" y="3071846"/>
                <a:ext cx="1109879" cy="624307"/>
              </p:xfrm>
              <a:graphic>
                <a:graphicData uri="http://schemas.microsoft.com/office/powerpoint/2016/sectionzoom">
                  <psez:sectionZm>
                    <psez:sectionZmObj sectionId="{0E7A163F-A7FA-4531-BBB6-C01F516FB98B}">
                      <psez:zmPr id="{A2305E4E-CD08-4BB8-B214-28C556FB2FFB}" transitionDur="1000" showBg="0">
                        <p166:blipFill xmlns:p166="http://schemas.microsoft.com/office/powerpoint/2016/6/main">
                          <a:blip r:embed="rId8"/>
                          <a:stretch>
                            <a:fillRect/>
                          </a:stretch>
                        </p166:blipFill>
                        <p166:spPr xmlns:p166="http://schemas.microsoft.com/office/powerpoint/2016/6/main">
                          <a:xfrm>
                            <a:off x="0" y="0"/>
                            <a:ext cx="1109879" cy="624307"/>
                          </a:xfrm>
                          <a:prstGeom prst="rect">
                            <a:avLst/>
                          </a:prstGeom>
                        </p166:spPr>
                      </psez:zmPr>
                    </psez:sectionZmObj>
                  </psez:sectionZm>
                </a:graphicData>
              </a:graphic>
            </p:graphicFrame>
          </mc:Choice>
          <mc:Fallback xmlns="">
            <p:pic>
              <p:nvPicPr>
                <p:cNvPr id="46" name="Section Zoom 45">
                  <a:hlinkClick r:id="rId9" action="ppaction://hlinksldjump"/>
                  <a:extLst>
                    <a:ext uri="{FF2B5EF4-FFF2-40B4-BE49-F238E27FC236}">
                      <a16:creationId xmlns:a16="http://schemas.microsoft.com/office/drawing/2014/main" id="{3B5B5BFD-D414-BFF2-2E27-C810C81372A8}"/>
                    </a:ext>
                  </a:extLst>
                </p:cNvPr>
                <p:cNvPicPr>
                  <a:picLocks noGrp="1" noRot="1" noChangeAspect="1" noMove="1" noResize="1" noEditPoints="1" noAdjustHandles="1" noChangeArrowheads="1" noChangeShapeType="1"/>
                </p:cNvPicPr>
                <p:nvPr/>
              </p:nvPicPr>
              <p:blipFill>
                <a:blip r:embed="rId10"/>
                <a:stretch>
                  <a:fillRect/>
                </a:stretch>
              </p:blipFill>
              <p:spPr>
                <a:xfrm>
                  <a:off x="3552980" y="3071846"/>
                  <a:ext cx="1109879" cy="624307"/>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48" name="Section Zoom 47">
                  <a:extLst>
                    <a:ext uri="{FF2B5EF4-FFF2-40B4-BE49-F238E27FC236}">
                      <a16:creationId xmlns:a16="http://schemas.microsoft.com/office/drawing/2014/main" id="{18903DB5-C507-74DC-7B31-0CE7BDA82F56}"/>
                    </a:ext>
                  </a:extLst>
                </p:cNvPr>
                <p:cNvGraphicFramePr>
                  <a:graphicFrameLocks noChangeAspect="1"/>
                </p:cNvGraphicFramePr>
                <p:nvPr>
                  <p:extLst>
                    <p:ext uri="{D42A27DB-BD31-4B8C-83A1-F6EECF244321}">
                      <p14:modId xmlns:p14="http://schemas.microsoft.com/office/powerpoint/2010/main" val="3492142894"/>
                    </p:ext>
                  </p:extLst>
                </p:nvPr>
              </p:nvGraphicFramePr>
              <p:xfrm>
                <a:off x="7592308" y="3071845"/>
                <a:ext cx="1109879" cy="624307"/>
              </p:xfrm>
              <a:graphic>
                <a:graphicData uri="http://schemas.microsoft.com/office/powerpoint/2016/sectionzoom">
                  <psez:sectionZm>
                    <psez:sectionZmObj sectionId="{BB2E49FE-FEDA-4E45-91B5-963C94FB745A}">
                      <psez:zmPr id="{879A7BEB-EB2D-4772-818F-A45B001431E4}" transitionDur="1000" showBg="0">
                        <p166:blipFill xmlns:p166="http://schemas.microsoft.com/office/powerpoint/2016/6/main">
                          <a:blip r:embed="rId11"/>
                          <a:stretch>
                            <a:fillRect/>
                          </a:stretch>
                        </p166:blipFill>
                        <p166:spPr xmlns:p166="http://schemas.microsoft.com/office/powerpoint/2016/6/main">
                          <a:xfrm>
                            <a:off x="0" y="0"/>
                            <a:ext cx="1109879" cy="624307"/>
                          </a:xfrm>
                          <a:prstGeom prst="rect">
                            <a:avLst/>
                          </a:prstGeom>
                        </p166:spPr>
                      </psez:zmPr>
                    </psez:sectionZmObj>
                  </psez:sectionZm>
                </a:graphicData>
              </a:graphic>
            </p:graphicFrame>
          </mc:Choice>
          <mc:Fallback xmlns="">
            <p:pic>
              <p:nvPicPr>
                <p:cNvPr id="48" name="Section Zoom 47">
                  <a:hlinkClick r:id="rId12" action="ppaction://hlinksldjump"/>
                  <a:extLst>
                    <a:ext uri="{FF2B5EF4-FFF2-40B4-BE49-F238E27FC236}">
                      <a16:creationId xmlns:a16="http://schemas.microsoft.com/office/drawing/2014/main" id="{18903DB5-C507-74DC-7B31-0CE7BDA82F56}"/>
                    </a:ext>
                  </a:extLst>
                </p:cNvPr>
                <p:cNvPicPr>
                  <a:picLocks noGrp="1" noRot="1" noChangeAspect="1" noMove="1" noResize="1" noEditPoints="1" noAdjustHandles="1" noChangeArrowheads="1" noChangeShapeType="1"/>
                </p:cNvPicPr>
                <p:nvPr/>
              </p:nvPicPr>
              <p:blipFill>
                <a:blip r:embed="rId13"/>
                <a:stretch>
                  <a:fillRect/>
                </a:stretch>
              </p:blipFill>
              <p:spPr>
                <a:xfrm>
                  <a:off x="7592308" y="3071845"/>
                  <a:ext cx="1109879" cy="624307"/>
                </a:xfrm>
                <a:prstGeom prst="rect">
                  <a:avLst/>
                </a:prstGeom>
              </p:spPr>
            </p:pic>
          </mc:Fallback>
        </mc:AlternateContent>
      </p:grpSp>
    </p:spTree>
    <p:extLst>
      <p:ext uri="{BB962C8B-B14F-4D97-AF65-F5344CB8AC3E}">
        <p14:creationId xmlns:p14="http://schemas.microsoft.com/office/powerpoint/2010/main" val="29203367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wipe(up)">
                                      <p:cBhvr>
                                        <p:cTn id="7" dur="800"/>
                                        <p:tgtEl>
                                          <p:spTgt spid="51"/>
                                        </p:tgtEl>
                                      </p:cBhvr>
                                    </p:animEffect>
                                  </p:childTnLst>
                                </p:cTn>
                              </p:par>
                              <p:par>
                                <p:cTn id="8" presetID="42" presetClass="path" presetSubtype="0" decel="100000" fill="hold" nodeType="withEffect">
                                  <p:stCondLst>
                                    <p:cond delay="0"/>
                                  </p:stCondLst>
                                  <p:childTnLst>
                                    <p:animMotion origin="layout" path="M 0 7.40741E-7 L 0 0.15046 " pathEditMode="relative" rAng="0" ptsTypes="AA">
                                      <p:cBhvr>
                                        <p:cTn id="9" dur="1250" spd="-100000" fill="hold"/>
                                        <p:tgtEl>
                                          <p:spTgt spid="51"/>
                                        </p:tgtEl>
                                        <p:attrNameLst>
                                          <p:attrName>ppt_x</p:attrName>
                                          <p:attrName>ppt_y</p:attrName>
                                        </p:attrNameLst>
                                      </p:cBhvr>
                                      <p:rCtr x="0" y="7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468B841-2471-B3BD-7F0C-0A954876D471}"/>
              </a:ext>
            </a:extLst>
          </p:cNvPr>
          <p:cNvSpPr>
            <a:spLocks noGrp="1"/>
          </p:cNvSpPr>
          <p:nvPr>
            <p:ph type="ftr" sz="quarter" idx="11"/>
          </p:nvPr>
        </p:nvSpPr>
        <p:spPr/>
        <p:txBody>
          <a:bodyPr/>
          <a:lstStyle/>
          <a:p>
            <a:r>
              <a:rPr lang="en-GB" dirty="0"/>
              <a:t>Presented by </a:t>
            </a:r>
            <a:r>
              <a:rPr lang="en-GB" dirty="0" err="1"/>
              <a:t>Srivineesh</a:t>
            </a:r>
            <a:r>
              <a:rPr lang="en-GB" dirty="0"/>
              <a:t> </a:t>
            </a:r>
            <a:r>
              <a:rPr lang="en-GB" dirty="0" err="1"/>
              <a:t>Meruga</a:t>
            </a:r>
            <a:endParaRPr lang="en-GB" dirty="0"/>
          </a:p>
        </p:txBody>
      </p:sp>
      <p:grpSp>
        <p:nvGrpSpPr>
          <p:cNvPr id="33" name="Group 32">
            <a:extLst>
              <a:ext uri="{FF2B5EF4-FFF2-40B4-BE49-F238E27FC236}">
                <a16:creationId xmlns:a16="http://schemas.microsoft.com/office/drawing/2014/main" id="{79F62385-07E3-5D4C-0915-B5CBD3BD62AE}"/>
              </a:ext>
            </a:extLst>
          </p:cNvPr>
          <p:cNvGrpSpPr/>
          <p:nvPr/>
        </p:nvGrpSpPr>
        <p:grpSpPr>
          <a:xfrm>
            <a:off x="4908528" y="4218253"/>
            <a:ext cx="3483337" cy="1223605"/>
            <a:chOff x="4945216" y="3470113"/>
            <a:chExt cx="3483337" cy="1223605"/>
          </a:xfrm>
        </p:grpSpPr>
        <p:sp>
          <p:nvSpPr>
            <p:cNvPr id="3" name="TextBox 2">
              <a:extLst>
                <a:ext uri="{FF2B5EF4-FFF2-40B4-BE49-F238E27FC236}">
                  <a16:creationId xmlns:a16="http://schemas.microsoft.com/office/drawing/2014/main" id="{E93799C5-4217-8923-6C30-7A0E80ECE731}"/>
                </a:ext>
              </a:extLst>
            </p:cNvPr>
            <p:cNvSpPr txBox="1"/>
            <p:nvPr/>
          </p:nvSpPr>
          <p:spPr>
            <a:xfrm>
              <a:off x="4945216" y="3470113"/>
              <a:ext cx="1552498" cy="1223605"/>
            </a:xfrm>
            <a:prstGeom prst="rect">
              <a:avLst/>
            </a:prstGeom>
            <a:noFill/>
          </p:spPr>
          <p:txBody>
            <a:bodyPr wrap="square" rtlCol="0">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kumimoji="0" lang="en-US" sz="11000" b="0" i="0" u="none" strike="noStrike" kern="0" cap="none" spc="0" normalizeH="0" baseline="0" noProof="0" dirty="0">
                  <a:ln>
                    <a:noFill/>
                  </a:ln>
                  <a:solidFill>
                    <a:schemeClr val="bg1"/>
                  </a:solidFill>
                  <a:effectLst/>
                  <a:uLnTx/>
                  <a:uFillTx/>
                  <a:latin typeface="Darker Grotesque SemiBold"/>
                </a:rPr>
                <a:t>Y</a:t>
              </a:r>
            </a:p>
          </p:txBody>
        </p:sp>
        <p:sp>
          <p:nvSpPr>
            <p:cNvPr id="4" name="TextBox 3">
              <a:extLst>
                <a:ext uri="{FF2B5EF4-FFF2-40B4-BE49-F238E27FC236}">
                  <a16:creationId xmlns:a16="http://schemas.microsoft.com/office/drawing/2014/main" id="{CB19E845-EC45-22BE-4AF8-8886B947707F}"/>
                </a:ext>
              </a:extLst>
            </p:cNvPr>
            <p:cNvSpPr txBox="1"/>
            <p:nvPr/>
          </p:nvSpPr>
          <p:spPr>
            <a:xfrm>
              <a:off x="5825001" y="3697194"/>
              <a:ext cx="2603552" cy="769441"/>
            </a:xfrm>
            <a:prstGeom prst="rect">
              <a:avLst/>
            </a:prstGeom>
            <a:noFill/>
          </p:spPr>
          <p:txBody>
            <a:bodyPr wrap="square" rtlCol="0">
              <a:spAutoFit/>
            </a:bodyPr>
            <a:lstStyle>
              <a:defPPr>
                <a:defRPr lang="en-US"/>
              </a:defPPr>
              <a:lvl1pPr algn="ctr">
                <a:defRPr sz="1600" spc="110">
                  <a:solidFill>
                    <a:schemeClr val="bg1"/>
                  </a:solidFill>
                  <a:latin typeface="Darker Grotesque" pitchFamily="2" charset="0"/>
                </a:defRPr>
              </a:lvl1pPr>
            </a:lstStyle>
            <a:p>
              <a:pPr algn="l"/>
              <a:r>
                <a:rPr lang="en-GB" sz="4400" dirty="0"/>
                <a:t>OU</a:t>
              </a:r>
            </a:p>
          </p:txBody>
        </p:sp>
      </p:grpSp>
      <p:sp>
        <p:nvSpPr>
          <p:cNvPr id="7" name="Hexagon 6">
            <a:extLst>
              <a:ext uri="{FF2B5EF4-FFF2-40B4-BE49-F238E27FC236}">
                <a16:creationId xmlns:a16="http://schemas.microsoft.com/office/drawing/2014/main" id="{FC8F2495-F22C-B8D1-C255-FAFF18EFF7D5}"/>
              </a:ext>
            </a:extLst>
          </p:cNvPr>
          <p:cNvSpPr>
            <a:spLocks noChangeAspect="1"/>
          </p:cNvSpPr>
          <p:nvPr/>
        </p:nvSpPr>
        <p:spPr>
          <a:xfrm>
            <a:off x="2642122" y="1961023"/>
            <a:ext cx="1365781" cy="1177397"/>
          </a:xfrm>
          <a:prstGeom prst="hexagon">
            <a:avLst>
              <a:gd name="adj" fmla="val 29285"/>
              <a:gd name="vf" fmla="val 115470"/>
            </a:avLst>
          </a:prstGeom>
          <a:solidFill>
            <a:srgbClr val="140812"/>
          </a:solidFill>
          <a:ln w="12700">
            <a:solidFill>
              <a:schemeClr val="bg1">
                <a:alpha val="3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dirty="0"/>
              <a:t>T</a:t>
            </a:r>
            <a:endParaRPr lang="en-GB" sz="8000" dirty="0"/>
          </a:p>
        </p:txBody>
      </p:sp>
      <p:sp>
        <p:nvSpPr>
          <p:cNvPr id="9" name="Hexagon 8">
            <a:extLst>
              <a:ext uri="{FF2B5EF4-FFF2-40B4-BE49-F238E27FC236}">
                <a16:creationId xmlns:a16="http://schemas.microsoft.com/office/drawing/2014/main" id="{9EECA25B-F59E-41AB-8552-7CE77714F1D8}"/>
              </a:ext>
            </a:extLst>
          </p:cNvPr>
          <p:cNvSpPr>
            <a:spLocks noChangeAspect="1"/>
          </p:cNvSpPr>
          <p:nvPr/>
        </p:nvSpPr>
        <p:spPr>
          <a:xfrm>
            <a:off x="3750517" y="1961023"/>
            <a:ext cx="1365781" cy="1177397"/>
          </a:xfrm>
          <a:prstGeom prst="hexagon">
            <a:avLst>
              <a:gd name="adj" fmla="val 29285"/>
              <a:gd name="vf" fmla="val 115470"/>
            </a:avLst>
          </a:prstGeom>
          <a:solidFill>
            <a:srgbClr val="00FFB3"/>
          </a:solidFill>
          <a:ln w="12700">
            <a:noFill/>
          </a:ln>
          <a:effectLst>
            <a:outerShdw blurRad="317500" dist="1905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0" dirty="0">
                <a:solidFill>
                  <a:schemeClr val="tx1"/>
                </a:solidFill>
              </a:rPr>
              <a:t>H</a:t>
            </a:r>
          </a:p>
        </p:txBody>
      </p:sp>
      <p:sp>
        <p:nvSpPr>
          <p:cNvPr id="17" name="Hexagon 16">
            <a:extLst>
              <a:ext uri="{FF2B5EF4-FFF2-40B4-BE49-F238E27FC236}">
                <a16:creationId xmlns:a16="http://schemas.microsoft.com/office/drawing/2014/main" id="{BC121F78-BF0A-AA11-C6DA-595063729C42}"/>
              </a:ext>
            </a:extLst>
          </p:cNvPr>
          <p:cNvSpPr>
            <a:spLocks noChangeAspect="1"/>
          </p:cNvSpPr>
          <p:nvPr/>
        </p:nvSpPr>
        <p:spPr>
          <a:xfrm>
            <a:off x="4858912" y="1961023"/>
            <a:ext cx="1365781" cy="1177397"/>
          </a:xfrm>
          <a:prstGeom prst="hexagon">
            <a:avLst>
              <a:gd name="adj" fmla="val 29285"/>
              <a:gd name="vf" fmla="val 115470"/>
            </a:avLst>
          </a:prstGeom>
          <a:solidFill>
            <a:srgbClr val="00F1FF"/>
          </a:solidFill>
          <a:ln w="12700">
            <a:noFill/>
          </a:ln>
          <a:effectLst>
            <a:outerShdw blurRad="317500" dist="1905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0" dirty="0">
                <a:solidFill>
                  <a:schemeClr val="tx1"/>
                </a:solidFill>
              </a:rPr>
              <a:t>A</a:t>
            </a:r>
          </a:p>
        </p:txBody>
      </p:sp>
      <p:sp>
        <p:nvSpPr>
          <p:cNvPr id="8" name="Hexagon 7">
            <a:extLst>
              <a:ext uri="{FF2B5EF4-FFF2-40B4-BE49-F238E27FC236}">
                <a16:creationId xmlns:a16="http://schemas.microsoft.com/office/drawing/2014/main" id="{51AC787C-A857-1EAE-DE9E-EB0434B3222A}"/>
              </a:ext>
            </a:extLst>
          </p:cNvPr>
          <p:cNvSpPr>
            <a:spLocks noChangeAspect="1"/>
          </p:cNvSpPr>
          <p:nvPr/>
        </p:nvSpPr>
        <p:spPr>
          <a:xfrm>
            <a:off x="5967307" y="1961023"/>
            <a:ext cx="1365781" cy="1177397"/>
          </a:xfrm>
          <a:prstGeom prst="hexagon">
            <a:avLst>
              <a:gd name="adj" fmla="val 29285"/>
              <a:gd name="vf" fmla="val 115470"/>
            </a:avLst>
          </a:prstGeom>
          <a:solidFill>
            <a:srgbClr val="4775E7"/>
          </a:solidFill>
          <a:ln w="12700">
            <a:noFill/>
          </a:ln>
          <a:effectLst>
            <a:outerShdw blurRad="317500" dist="1905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0" dirty="0"/>
              <a:t>N</a:t>
            </a:r>
          </a:p>
        </p:txBody>
      </p:sp>
      <p:sp>
        <p:nvSpPr>
          <p:cNvPr id="10" name="Hexagon 9">
            <a:extLst>
              <a:ext uri="{FF2B5EF4-FFF2-40B4-BE49-F238E27FC236}">
                <a16:creationId xmlns:a16="http://schemas.microsoft.com/office/drawing/2014/main" id="{697650B3-6E4D-E79F-A658-FF6FDAB10E9A}"/>
              </a:ext>
            </a:extLst>
          </p:cNvPr>
          <p:cNvSpPr>
            <a:spLocks noChangeAspect="1"/>
          </p:cNvSpPr>
          <p:nvPr/>
        </p:nvSpPr>
        <p:spPr>
          <a:xfrm>
            <a:off x="7075702" y="1961023"/>
            <a:ext cx="1365781" cy="1177397"/>
          </a:xfrm>
          <a:prstGeom prst="hexagon">
            <a:avLst>
              <a:gd name="adj" fmla="val 29285"/>
              <a:gd name="vf" fmla="val 115470"/>
            </a:avLst>
          </a:prstGeom>
          <a:solidFill>
            <a:srgbClr val="8730EA"/>
          </a:solidFill>
          <a:ln w="12700">
            <a:noFill/>
          </a:ln>
          <a:effectLst>
            <a:outerShdw blurRad="317500" dist="1905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0" dirty="0"/>
              <a:t>K</a:t>
            </a:r>
          </a:p>
        </p:txBody>
      </p:sp>
      <p:sp>
        <p:nvSpPr>
          <p:cNvPr id="11" name="Hexagon 10">
            <a:extLst>
              <a:ext uri="{FF2B5EF4-FFF2-40B4-BE49-F238E27FC236}">
                <a16:creationId xmlns:a16="http://schemas.microsoft.com/office/drawing/2014/main" id="{24985A8F-80A3-BB29-963F-EE4C4079FE1C}"/>
              </a:ext>
            </a:extLst>
          </p:cNvPr>
          <p:cNvSpPr>
            <a:spLocks noChangeAspect="1"/>
          </p:cNvSpPr>
          <p:nvPr/>
        </p:nvSpPr>
        <p:spPr>
          <a:xfrm>
            <a:off x="8184097" y="1961023"/>
            <a:ext cx="1365781" cy="1177397"/>
          </a:xfrm>
          <a:prstGeom prst="hexagon">
            <a:avLst>
              <a:gd name="adj" fmla="val 29285"/>
              <a:gd name="vf" fmla="val 115470"/>
            </a:avLst>
          </a:prstGeom>
          <a:solidFill>
            <a:srgbClr val="FD6364"/>
          </a:solidFill>
          <a:ln w="12700">
            <a:noFill/>
          </a:ln>
          <a:effectLst>
            <a:outerShdw blurRad="317500" dist="1905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8000" dirty="0"/>
              <a:t>!</a:t>
            </a:r>
          </a:p>
        </p:txBody>
      </p:sp>
      <p:sp>
        <p:nvSpPr>
          <p:cNvPr id="12" name="TextBox 11">
            <a:extLst>
              <a:ext uri="{FF2B5EF4-FFF2-40B4-BE49-F238E27FC236}">
                <a16:creationId xmlns:a16="http://schemas.microsoft.com/office/drawing/2014/main" id="{4DB529F8-3328-7A94-095C-FCD3E7AC333E}"/>
              </a:ext>
            </a:extLst>
          </p:cNvPr>
          <p:cNvSpPr txBox="1"/>
          <p:nvPr/>
        </p:nvSpPr>
        <p:spPr>
          <a:xfrm>
            <a:off x="5620624" y="4290258"/>
            <a:ext cx="2370528" cy="1079591"/>
          </a:xfrm>
          <a:prstGeom prst="rect">
            <a:avLst/>
          </a:prstGeom>
          <a:noFill/>
        </p:spPr>
        <p:txBody>
          <a:bodyPr wrap="square">
            <a:spAutoFit/>
          </a:bodyPr>
          <a:lstStyle/>
          <a:p>
            <a:pPr marL="0" marR="0" lvl="0" indent="0" algn="ctr" defTabSz="914400" eaLnBrk="1" fontAlgn="auto" latinLnBrk="0" hangingPunct="1">
              <a:lnSpc>
                <a:spcPct val="60000"/>
              </a:lnSpc>
              <a:spcBef>
                <a:spcPts val="0"/>
              </a:spcBef>
              <a:spcAft>
                <a:spcPts val="0"/>
              </a:spcAft>
              <a:buClrTx/>
              <a:buSzTx/>
              <a:buFontTx/>
              <a:buNone/>
              <a:tabLst/>
              <a:defRPr/>
            </a:pPr>
            <a:r>
              <a:rPr lang="en-US" sz="9600" kern="0">
                <a:solidFill>
                  <a:schemeClr val="bg1"/>
                </a:solidFill>
                <a:latin typeface="Darker Grotesque SemiBold"/>
              </a:rPr>
              <a:t> !!</a:t>
            </a:r>
            <a:endParaRPr kumimoji="0" lang="en-US" sz="9600" b="0" i="0" u="none" strike="noStrike" kern="0" cap="none" spc="0" normalizeH="0" baseline="0" noProof="0" dirty="0">
              <a:ln>
                <a:noFill/>
              </a:ln>
              <a:solidFill>
                <a:schemeClr val="bg1"/>
              </a:solidFill>
              <a:effectLst/>
              <a:uLnTx/>
              <a:uFillTx/>
              <a:latin typeface="Darker Grotesque SemiBold"/>
            </a:endParaRPr>
          </a:p>
        </p:txBody>
      </p:sp>
    </p:spTree>
    <p:extLst>
      <p:ext uri="{BB962C8B-B14F-4D97-AF65-F5344CB8AC3E}">
        <p14:creationId xmlns:p14="http://schemas.microsoft.com/office/powerpoint/2010/main" val="912725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800"/>
                                            <p:tgtEl>
                                              <p:spTgt spid="33"/>
                                            </p:tgtEl>
                                          </p:cBhvr>
                                        </p:animEffect>
                                      </p:childTnLst>
                                    </p:cTn>
                                  </p:par>
                                  <p:par>
                                    <p:cTn id="8" presetID="42" presetClass="path" presetSubtype="0" decel="100000" fill="hold" nodeType="withEffect">
                                      <p:stCondLst>
                                        <p:cond delay="0"/>
                                      </p:stCondLst>
                                      <p:childTnLst>
                                        <p:animMotion origin="layout" path="M -2.70833E-6 3.33333E-6 L -2.70833E-6 0.11389 " pathEditMode="relative" rAng="0" ptsTypes="AA">
                                          <p:cBhvr>
                                            <p:cTn id="9" dur="1250" spd="-100000" fill="hold"/>
                                            <p:tgtEl>
                                              <p:spTgt spid="33"/>
                                            </p:tgtEl>
                                            <p:attrNameLst>
                                              <p:attrName>ppt_x</p:attrName>
                                              <p:attrName>ppt_y</p:attrName>
                                            </p:attrNameLst>
                                          </p:cBhvr>
                                          <p:rCtr x="0" y="5694"/>
                                        </p:animMotion>
                                      </p:childTnLst>
                                    </p:cTn>
                                  </p:par>
                                  <p:par>
                                    <p:cTn id="10" presetID="2" presetClass="entr" presetSubtype="2" fill="hold" grpId="0" nodeType="withEffect" p14:presetBounceEnd="75000">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14:bounceEnd="75000">
                                          <p:cBhvr additive="base">
                                            <p:cTn id="12" dur="2000" fill="hold"/>
                                            <p:tgtEl>
                                              <p:spTgt spid="7"/>
                                            </p:tgtEl>
                                            <p:attrNameLst>
                                              <p:attrName>ppt_x</p:attrName>
                                            </p:attrNameLst>
                                          </p:cBhvr>
                                          <p:tavLst>
                                            <p:tav tm="0">
                                              <p:val>
                                                <p:strVal val="1+#ppt_w/2"/>
                                              </p:val>
                                            </p:tav>
                                            <p:tav tm="100000">
                                              <p:val>
                                                <p:strVal val="#ppt_x"/>
                                              </p:val>
                                            </p:tav>
                                          </p:tavLst>
                                        </p:anim>
                                        <p:anim calcmode="lin" valueType="num" p14:bounceEnd="75000">
                                          <p:cBhvr additive="base">
                                            <p:cTn id="13" dur="2000" fill="hold"/>
                                            <p:tgtEl>
                                              <p:spTgt spid="7"/>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14:presetBounceEnd="75000">
                                      <p:stCondLst>
                                        <p:cond delay="100"/>
                                      </p:stCondLst>
                                      <p:childTnLst>
                                        <p:set>
                                          <p:cBhvr>
                                            <p:cTn id="15" dur="1" fill="hold">
                                              <p:stCondLst>
                                                <p:cond delay="0"/>
                                              </p:stCondLst>
                                            </p:cTn>
                                            <p:tgtEl>
                                              <p:spTgt spid="9"/>
                                            </p:tgtEl>
                                            <p:attrNameLst>
                                              <p:attrName>style.visibility</p:attrName>
                                            </p:attrNameLst>
                                          </p:cBhvr>
                                          <p:to>
                                            <p:strVal val="visible"/>
                                          </p:to>
                                        </p:set>
                                        <p:anim calcmode="lin" valueType="num" p14:bounceEnd="75000">
                                          <p:cBhvr additive="base">
                                            <p:cTn id="16" dur="2000" fill="hold"/>
                                            <p:tgtEl>
                                              <p:spTgt spid="9"/>
                                            </p:tgtEl>
                                            <p:attrNameLst>
                                              <p:attrName>ppt_x</p:attrName>
                                            </p:attrNameLst>
                                          </p:cBhvr>
                                          <p:tavLst>
                                            <p:tav tm="0">
                                              <p:val>
                                                <p:strVal val="1+#ppt_w/2"/>
                                              </p:val>
                                            </p:tav>
                                            <p:tav tm="100000">
                                              <p:val>
                                                <p:strVal val="#ppt_x"/>
                                              </p:val>
                                            </p:tav>
                                          </p:tavLst>
                                        </p:anim>
                                        <p:anim calcmode="lin" valueType="num" p14:bounceEnd="75000">
                                          <p:cBhvr additive="base">
                                            <p:cTn id="17" dur="200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14:presetBounceEnd="75000">
                                      <p:stCondLst>
                                        <p:cond delay="200"/>
                                      </p:stCondLst>
                                      <p:childTnLst>
                                        <p:set>
                                          <p:cBhvr>
                                            <p:cTn id="19" dur="1" fill="hold">
                                              <p:stCondLst>
                                                <p:cond delay="0"/>
                                              </p:stCondLst>
                                            </p:cTn>
                                            <p:tgtEl>
                                              <p:spTgt spid="17"/>
                                            </p:tgtEl>
                                            <p:attrNameLst>
                                              <p:attrName>style.visibility</p:attrName>
                                            </p:attrNameLst>
                                          </p:cBhvr>
                                          <p:to>
                                            <p:strVal val="visible"/>
                                          </p:to>
                                        </p:set>
                                        <p:anim calcmode="lin" valueType="num" p14:bounceEnd="75000">
                                          <p:cBhvr additive="base">
                                            <p:cTn id="20" dur="2000" fill="hold"/>
                                            <p:tgtEl>
                                              <p:spTgt spid="17"/>
                                            </p:tgtEl>
                                            <p:attrNameLst>
                                              <p:attrName>ppt_x</p:attrName>
                                            </p:attrNameLst>
                                          </p:cBhvr>
                                          <p:tavLst>
                                            <p:tav tm="0">
                                              <p:val>
                                                <p:strVal val="1+#ppt_w/2"/>
                                              </p:val>
                                            </p:tav>
                                            <p:tav tm="100000">
                                              <p:val>
                                                <p:strVal val="#ppt_x"/>
                                              </p:val>
                                            </p:tav>
                                          </p:tavLst>
                                        </p:anim>
                                        <p:anim calcmode="lin" valueType="num" p14:bounceEnd="75000">
                                          <p:cBhvr additive="base">
                                            <p:cTn id="21" dur="20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14:presetBounceEnd="75000">
                                      <p:stCondLst>
                                        <p:cond delay="300"/>
                                      </p:stCondLst>
                                      <p:childTnLst>
                                        <p:set>
                                          <p:cBhvr>
                                            <p:cTn id="23" dur="1" fill="hold">
                                              <p:stCondLst>
                                                <p:cond delay="0"/>
                                              </p:stCondLst>
                                            </p:cTn>
                                            <p:tgtEl>
                                              <p:spTgt spid="8"/>
                                            </p:tgtEl>
                                            <p:attrNameLst>
                                              <p:attrName>style.visibility</p:attrName>
                                            </p:attrNameLst>
                                          </p:cBhvr>
                                          <p:to>
                                            <p:strVal val="visible"/>
                                          </p:to>
                                        </p:set>
                                        <p:anim calcmode="lin" valueType="num" p14:bounceEnd="75000">
                                          <p:cBhvr additive="base">
                                            <p:cTn id="24" dur="2000" fill="hold"/>
                                            <p:tgtEl>
                                              <p:spTgt spid="8"/>
                                            </p:tgtEl>
                                            <p:attrNameLst>
                                              <p:attrName>ppt_x</p:attrName>
                                            </p:attrNameLst>
                                          </p:cBhvr>
                                          <p:tavLst>
                                            <p:tav tm="0">
                                              <p:val>
                                                <p:strVal val="1+#ppt_w/2"/>
                                              </p:val>
                                            </p:tav>
                                            <p:tav tm="100000">
                                              <p:val>
                                                <p:strVal val="#ppt_x"/>
                                              </p:val>
                                            </p:tav>
                                          </p:tavLst>
                                        </p:anim>
                                        <p:anim calcmode="lin" valueType="num" p14:bounceEnd="75000">
                                          <p:cBhvr additive="base">
                                            <p:cTn id="25" dur="2000" fill="hold"/>
                                            <p:tgtEl>
                                              <p:spTgt spid="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14:presetBounceEnd="75000">
                                      <p:stCondLst>
                                        <p:cond delay="400"/>
                                      </p:stCondLst>
                                      <p:childTnLst>
                                        <p:set>
                                          <p:cBhvr>
                                            <p:cTn id="27" dur="1" fill="hold">
                                              <p:stCondLst>
                                                <p:cond delay="0"/>
                                              </p:stCondLst>
                                            </p:cTn>
                                            <p:tgtEl>
                                              <p:spTgt spid="10"/>
                                            </p:tgtEl>
                                            <p:attrNameLst>
                                              <p:attrName>style.visibility</p:attrName>
                                            </p:attrNameLst>
                                          </p:cBhvr>
                                          <p:to>
                                            <p:strVal val="visible"/>
                                          </p:to>
                                        </p:set>
                                        <p:anim calcmode="lin" valueType="num" p14:bounceEnd="75000">
                                          <p:cBhvr additive="base">
                                            <p:cTn id="28" dur="2000" fill="hold"/>
                                            <p:tgtEl>
                                              <p:spTgt spid="10"/>
                                            </p:tgtEl>
                                            <p:attrNameLst>
                                              <p:attrName>ppt_x</p:attrName>
                                            </p:attrNameLst>
                                          </p:cBhvr>
                                          <p:tavLst>
                                            <p:tav tm="0">
                                              <p:val>
                                                <p:strVal val="1+#ppt_w/2"/>
                                              </p:val>
                                            </p:tav>
                                            <p:tav tm="100000">
                                              <p:val>
                                                <p:strVal val="#ppt_x"/>
                                              </p:val>
                                            </p:tav>
                                          </p:tavLst>
                                        </p:anim>
                                        <p:anim calcmode="lin" valueType="num" p14:bounceEnd="75000">
                                          <p:cBhvr additive="base">
                                            <p:cTn id="29" dur="2000" fill="hold"/>
                                            <p:tgtEl>
                                              <p:spTgt spid="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14:presetBounceEnd="75000">
                                      <p:stCondLst>
                                        <p:cond delay="500"/>
                                      </p:stCondLst>
                                      <p:childTnLst>
                                        <p:set>
                                          <p:cBhvr>
                                            <p:cTn id="31" dur="1" fill="hold">
                                              <p:stCondLst>
                                                <p:cond delay="0"/>
                                              </p:stCondLst>
                                            </p:cTn>
                                            <p:tgtEl>
                                              <p:spTgt spid="11"/>
                                            </p:tgtEl>
                                            <p:attrNameLst>
                                              <p:attrName>style.visibility</p:attrName>
                                            </p:attrNameLst>
                                          </p:cBhvr>
                                          <p:to>
                                            <p:strVal val="visible"/>
                                          </p:to>
                                        </p:set>
                                        <p:anim calcmode="lin" valueType="num" p14:bounceEnd="75000">
                                          <p:cBhvr additive="base">
                                            <p:cTn id="32" dur="2000" fill="hold"/>
                                            <p:tgtEl>
                                              <p:spTgt spid="11"/>
                                            </p:tgtEl>
                                            <p:attrNameLst>
                                              <p:attrName>ppt_x</p:attrName>
                                            </p:attrNameLst>
                                          </p:cBhvr>
                                          <p:tavLst>
                                            <p:tav tm="0">
                                              <p:val>
                                                <p:strVal val="1+#ppt_w/2"/>
                                              </p:val>
                                            </p:tav>
                                            <p:tav tm="100000">
                                              <p:val>
                                                <p:strVal val="#ppt_x"/>
                                              </p:val>
                                            </p:tav>
                                          </p:tavLst>
                                        </p:anim>
                                        <p:anim calcmode="lin" valueType="num" p14:bounceEnd="75000">
                                          <p:cBhvr additive="base">
                                            <p:cTn id="33" dur="2000" fill="hold"/>
                                            <p:tgtEl>
                                              <p:spTgt spid="11"/>
                                            </p:tgtEl>
                                            <p:attrNameLst>
                                              <p:attrName>ppt_y</p:attrName>
                                            </p:attrNameLst>
                                          </p:cBhvr>
                                          <p:tavLst>
                                            <p:tav tm="0">
                                              <p:val>
                                                <p:strVal val="#ppt_y"/>
                                              </p:val>
                                            </p:tav>
                                            <p:tav tm="100000">
                                              <p:val>
                                                <p:strVal val="#ppt_y"/>
                                              </p:val>
                                            </p:tav>
                                          </p:tavLst>
                                        </p:anim>
                                      </p:childTnLst>
                                    </p:cTn>
                                  </p:par>
                                  <p:par>
                                    <p:cTn id="34" presetID="22" presetClass="entr" presetSubtype="1"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up)">
                                          <p:cBhvr>
                                            <p:cTn id="36" dur="800"/>
                                            <p:tgtEl>
                                              <p:spTgt spid="12"/>
                                            </p:tgtEl>
                                          </p:cBhvr>
                                        </p:animEffect>
                                      </p:childTnLst>
                                    </p:cTn>
                                  </p:par>
                                  <p:par>
                                    <p:cTn id="37" presetID="42" presetClass="path" presetSubtype="0" decel="100000" fill="hold" grpId="1" nodeType="withEffect">
                                      <p:stCondLst>
                                        <p:cond delay="0"/>
                                      </p:stCondLst>
                                      <p:childTnLst>
                                        <p:animMotion origin="layout" path="M 0 7.40741E-7 L 0 0.15046 " pathEditMode="relative" rAng="0" ptsTypes="AA">
                                          <p:cBhvr>
                                            <p:cTn id="38" dur="1250" spd="-100000" fill="hold"/>
                                            <p:tgtEl>
                                              <p:spTgt spid="12"/>
                                            </p:tgtEl>
                                            <p:attrNameLst>
                                              <p:attrName>ppt_x</p:attrName>
                                              <p:attrName>ppt_y</p:attrName>
                                            </p:attrNameLst>
                                          </p:cBhvr>
                                          <p:rCtr x="0" y="7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7" grpId="0" animBg="1"/>
          <p:bldP spid="8" grpId="0" animBg="1"/>
          <p:bldP spid="10" grpId="0" animBg="1"/>
          <p:bldP spid="11" grpId="0" animBg="1"/>
          <p:bldP spid="12" grpId="0"/>
          <p:bldP spid="12" grpId="1"/>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up)">
                                          <p:cBhvr>
                                            <p:cTn id="7" dur="800"/>
                                            <p:tgtEl>
                                              <p:spTgt spid="33"/>
                                            </p:tgtEl>
                                          </p:cBhvr>
                                        </p:animEffect>
                                      </p:childTnLst>
                                    </p:cTn>
                                  </p:par>
                                  <p:par>
                                    <p:cTn id="8" presetID="42" presetClass="path" presetSubtype="0" decel="100000" fill="hold" nodeType="withEffect">
                                      <p:stCondLst>
                                        <p:cond delay="0"/>
                                      </p:stCondLst>
                                      <p:childTnLst>
                                        <p:animMotion origin="layout" path="M -2.70833E-6 3.33333E-6 L -2.70833E-6 0.11389 " pathEditMode="relative" rAng="0" ptsTypes="AA">
                                          <p:cBhvr>
                                            <p:cTn id="9" dur="1250" spd="-100000" fill="hold"/>
                                            <p:tgtEl>
                                              <p:spTgt spid="33"/>
                                            </p:tgtEl>
                                            <p:attrNameLst>
                                              <p:attrName>ppt_x</p:attrName>
                                              <p:attrName>ppt_y</p:attrName>
                                            </p:attrNameLst>
                                          </p:cBhvr>
                                          <p:rCtr x="0" y="5694"/>
                                        </p:animMotion>
                                      </p:childTnLst>
                                    </p:cTn>
                                  </p:par>
                                  <p:par>
                                    <p:cTn id="10" presetID="2" presetClass="entr" presetSubtype="2"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2000" fill="hold"/>
                                            <p:tgtEl>
                                              <p:spTgt spid="7"/>
                                            </p:tgtEl>
                                            <p:attrNameLst>
                                              <p:attrName>ppt_x</p:attrName>
                                            </p:attrNameLst>
                                          </p:cBhvr>
                                          <p:tavLst>
                                            <p:tav tm="0">
                                              <p:val>
                                                <p:strVal val="1+#ppt_w/2"/>
                                              </p:val>
                                            </p:tav>
                                            <p:tav tm="100000">
                                              <p:val>
                                                <p:strVal val="#ppt_x"/>
                                              </p:val>
                                            </p:tav>
                                          </p:tavLst>
                                        </p:anim>
                                        <p:anim calcmode="lin" valueType="num">
                                          <p:cBhvr additive="base">
                                            <p:cTn id="13" dur="2000" fill="hold"/>
                                            <p:tgtEl>
                                              <p:spTgt spid="7"/>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10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2000" fill="hold"/>
                                            <p:tgtEl>
                                              <p:spTgt spid="9"/>
                                            </p:tgtEl>
                                            <p:attrNameLst>
                                              <p:attrName>ppt_x</p:attrName>
                                            </p:attrNameLst>
                                          </p:cBhvr>
                                          <p:tavLst>
                                            <p:tav tm="0">
                                              <p:val>
                                                <p:strVal val="1+#ppt_w/2"/>
                                              </p:val>
                                            </p:tav>
                                            <p:tav tm="100000">
                                              <p:val>
                                                <p:strVal val="#ppt_x"/>
                                              </p:val>
                                            </p:tav>
                                          </p:tavLst>
                                        </p:anim>
                                        <p:anim calcmode="lin" valueType="num">
                                          <p:cBhvr additive="base">
                                            <p:cTn id="17" dur="2000" fill="hold"/>
                                            <p:tgtEl>
                                              <p:spTgt spid="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20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2000" fill="hold"/>
                                            <p:tgtEl>
                                              <p:spTgt spid="17"/>
                                            </p:tgtEl>
                                            <p:attrNameLst>
                                              <p:attrName>ppt_x</p:attrName>
                                            </p:attrNameLst>
                                          </p:cBhvr>
                                          <p:tavLst>
                                            <p:tav tm="0">
                                              <p:val>
                                                <p:strVal val="1+#ppt_w/2"/>
                                              </p:val>
                                            </p:tav>
                                            <p:tav tm="100000">
                                              <p:val>
                                                <p:strVal val="#ppt_x"/>
                                              </p:val>
                                            </p:tav>
                                          </p:tavLst>
                                        </p:anim>
                                        <p:anim calcmode="lin" valueType="num">
                                          <p:cBhvr additive="base">
                                            <p:cTn id="21" dur="2000" fill="hold"/>
                                            <p:tgtEl>
                                              <p:spTgt spid="17"/>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30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2000" fill="hold"/>
                                            <p:tgtEl>
                                              <p:spTgt spid="8"/>
                                            </p:tgtEl>
                                            <p:attrNameLst>
                                              <p:attrName>ppt_x</p:attrName>
                                            </p:attrNameLst>
                                          </p:cBhvr>
                                          <p:tavLst>
                                            <p:tav tm="0">
                                              <p:val>
                                                <p:strVal val="1+#ppt_w/2"/>
                                              </p:val>
                                            </p:tav>
                                            <p:tav tm="100000">
                                              <p:val>
                                                <p:strVal val="#ppt_x"/>
                                              </p:val>
                                            </p:tav>
                                          </p:tavLst>
                                        </p:anim>
                                        <p:anim calcmode="lin" valueType="num">
                                          <p:cBhvr additive="base">
                                            <p:cTn id="25" dur="2000" fill="hold"/>
                                            <p:tgtEl>
                                              <p:spTgt spid="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40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2000" fill="hold"/>
                                            <p:tgtEl>
                                              <p:spTgt spid="10"/>
                                            </p:tgtEl>
                                            <p:attrNameLst>
                                              <p:attrName>ppt_x</p:attrName>
                                            </p:attrNameLst>
                                          </p:cBhvr>
                                          <p:tavLst>
                                            <p:tav tm="0">
                                              <p:val>
                                                <p:strVal val="1+#ppt_w/2"/>
                                              </p:val>
                                            </p:tav>
                                            <p:tav tm="100000">
                                              <p:val>
                                                <p:strVal val="#ppt_x"/>
                                              </p:val>
                                            </p:tav>
                                          </p:tavLst>
                                        </p:anim>
                                        <p:anim calcmode="lin" valueType="num">
                                          <p:cBhvr additive="base">
                                            <p:cTn id="29" dur="2000" fill="hold"/>
                                            <p:tgtEl>
                                              <p:spTgt spid="10"/>
                                            </p:tgtEl>
                                            <p:attrNameLst>
                                              <p:attrName>ppt_y</p:attrName>
                                            </p:attrNameLst>
                                          </p:cBhvr>
                                          <p:tavLst>
                                            <p:tav tm="0">
                                              <p:val>
                                                <p:strVal val="#ppt_y"/>
                                              </p:val>
                                            </p:tav>
                                            <p:tav tm="100000">
                                              <p:val>
                                                <p:strVal val="#ppt_y"/>
                                              </p:val>
                                            </p:tav>
                                          </p:tavLst>
                                        </p:anim>
                                      </p:childTnLst>
                                    </p:cTn>
                                  </p:par>
                                  <p:par>
                                    <p:cTn id="30" presetID="2" presetClass="entr" presetSubtype="2" fill="hold" grpId="0" nodeType="withEffect">
                                      <p:stCondLst>
                                        <p:cond delay="50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2000" fill="hold"/>
                                            <p:tgtEl>
                                              <p:spTgt spid="11"/>
                                            </p:tgtEl>
                                            <p:attrNameLst>
                                              <p:attrName>ppt_x</p:attrName>
                                            </p:attrNameLst>
                                          </p:cBhvr>
                                          <p:tavLst>
                                            <p:tav tm="0">
                                              <p:val>
                                                <p:strVal val="1+#ppt_w/2"/>
                                              </p:val>
                                            </p:tav>
                                            <p:tav tm="100000">
                                              <p:val>
                                                <p:strVal val="#ppt_x"/>
                                              </p:val>
                                            </p:tav>
                                          </p:tavLst>
                                        </p:anim>
                                        <p:anim calcmode="lin" valueType="num">
                                          <p:cBhvr additive="base">
                                            <p:cTn id="33" dur="2000" fill="hold"/>
                                            <p:tgtEl>
                                              <p:spTgt spid="11"/>
                                            </p:tgtEl>
                                            <p:attrNameLst>
                                              <p:attrName>ppt_y</p:attrName>
                                            </p:attrNameLst>
                                          </p:cBhvr>
                                          <p:tavLst>
                                            <p:tav tm="0">
                                              <p:val>
                                                <p:strVal val="#ppt_y"/>
                                              </p:val>
                                            </p:tav>
                                            <p:tav tm="100000">
                                              <p:val>
                                                <p:strVal val="#ppt_y"/>
                                              </p:val>
                                            </p:tav>
                                          </p:tavLst>
                                        </p:anim>
                                      </p:childTnLst>
                                    </p:cTn>
                                  </p:par>
                                  <p:par>
                                    <p:cTn id="34" presetID="22" presetClass="entr" presetSubtype="1"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ipe(up)">
                                          <p:cBhvr>
                                            <p:cTn id="36" dur="800"/>
                                            <p:tgtEl>
                                              <p:spTgt spid="12"/>
                                            </p:tgtEl>
                                          </p:cBhvr>
                                        </p:animEffect>
                                      </p:childTnLst>
                                    </p:cTn>
                                  </p:par>
                                  <p:par>
                                    <p:cTn id="37" presetID="42" presetClass="path" presetSubtype="0" decel="100000" fill="hold" grpId="1" nodeType="withEffect">
                                      <p:stCondLst>
                                        <p:cond delay="0"/>
                                      </p:stCondLst>
                                      <p:childTnLst>
                                        <p:animMotion origin="layout" path="M 0 7.40741E-7 L 0 0.15046 " pathEditMode="relative" rAng="0" ptsTypes="AA">
                                          <p:cBhvr>
                                            <p:cTn id="38" dur="1250" spd="-100000" fill="hold"/>
                                            <p:tgtEl>
                                              <p:spTgt spid="12"/>
                                            </p:tgtEl>
                                            <p:attrNameLst>
                                              <p:attrName>ppt_x</p:attrName>
                                              <p:attrName>ppt_y</p:attrName>
                                            </p:attrNameLst>
                                          </p:cBhvr>
                                          <p:rCtr x="0" y="75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7" grpId="0" animBg="1"/>
          <p:bldP spid="8" grpId="0" animBg="1"/>
          <p:bldP spid="10" grpId="0" animBg="1"/>
          <p:bldP spid="11" grpId="0" animBg="1"/>
          <p:bldP spid="12" grpId="0"/>
          <p:bldP spid="12" grpId="1"/>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12E714-BE2E-5457-E932-72BD29FE438E}"/>
              </a:ext>
            </a:extLst>
          </p:cNvPr>
          <p:cNvSpPr>
            <a:spLocks noGrp="1"/>
          </p:cNvSpPr>
          <p:nvPr>
            <p:ph type="ftr" sz="quarter" idx="11"/>
          </p:nvPr>
        </p:nvSpPr>
        <p:spPr/>
        <p:txBody>
          <a:bodyPr/>
          <a:lstStyle/>
          <a:p>
            <a:r>
              <a:rPr lang="en-US" dirty="0"/>
              <a:t>Presented by </a:t>
            </a:r>
            <a:r>
              <a:rPr lang="en-US" dirty="0" err="1"/>
              <a:t>Srivineesh</a:t>
            </a:r>
            <a:r>
              <a:rPr lang="en-US" dirty="0"/>
              <a:t> </a:t>
            </a:r>
            <a:r>
              <a:rPr lang="en-US" dirty="0" err="1"/>
              <a:t>Meruga</a:t>
            </a:r>
            <a:endParaRPr lang="en-GB" dirty="0"/>
          </a:p>
        </p:txBody>
      </p:sp>
    </p:spTree>
    <p:extLst>
      <p:ext uri="{BB962C8B-B14F-4D97-AF65-F5344CB8AC3E}">
        <p14:creationId xmlns:p14="http://schemas.microsoft.com/office/powerpoint/2010/main" val="759019995"/>
      </p:ext>
    </p:extLst>
  </p:cSld>
  <p:clrMapOvr>
    <a:masterClrMapping/>
  </p:clrMapOvr>
</p:sld>
</file>

<file path=ppt/theme/theme1.xml><?xml version="1.0" encoding="utf-8"?>
<a:theme xmlns:a="http://schemas.openxmlformats.org/drawingml/2006/main" name="Office Theme">
  <a:themeElements>
    <a:clrScheme name="Thesis PPT">
      <a:dk1>
        <a:sysClr val="windowText" lastClr="000000"/>
      </a:dk1>
      <a:lt1>
        <a:sysClr val="window" lastClr="FFFFFF"/>
      </a:lt1>
      <a:dk2>
        <a:srgbClr val="140812"/>
      </a:dk2>
      <a:lt2>
        <a:srgbClr val="D8D9DC"/>
      </a:lt2>
      <a:accent1>
        <a:srgbClr val="00FFB3"/>
      </a:accent1>
      <a:accent2>
        <a:srgbClr val="00F1FF"/>
      </a:accent2>
      <a:accent3>
        <a:srgbClr val="4775E7"/>
      </a:accent3>
      <a:accent4>
        <a:srgbClr val="8730EA"/>
      </a:accent4>
      <a:accent5>
        <a:srgbClr val="FD6364"/>
      </a:accent5>
      <a:accent6>
        <a:srgbClr val="D54773"/>
      </a:accent6>
      <a:hlink>
        <a:srgbClr val="4775E7"/>
      </a:hlink>
      <a:folHlink>
        <a:srgbClr val="8C8C8C"/>
      </a:folHlink>
    </a:clrScheme>
    <a:fontScheme name="Darker Grotesque">
      <a:majorFont>
        <a:latin typeface="Darker Grotesque SemiBold"/>
        <a:ea typeface=""/>
        <a:cs typeface=""/>
      </a:majorFont>
      <a:minorFont>
        <a:latin typeface="Darker Grotesque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1900</TotalTime>
  <Words>1770</Words>
  <Application>Microsoft Office PowerPoint</Application>
  <PresentationFormat>Widescreen</PresentationFormat>
  <Paragraphs>177</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Aptos</vt:lpstr>
      <vt:lpstr>Arial</vt:lpstr>
      <vt:lpstr>Calibri</vt:lpstr>
      <vt:lpstr>Darker Grotesque</vt:lpstr>
      <vt:lpstr>Darker Grotesque Medium</vt:lpstr>
      <vt:lpstr>Darker Grotesque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Srivineesh</dc:creator>
  <cp:lastModifiedBy>Diwakar Xt</cp:lastModifiedBy>
  <cp:revision>10</cp:revision>
  <dcterms:created xsi:type="dcterms:W3CDTF">2024-04-02T20:02:00Z</dcterms:created>
  <dcterms:modified xsi:type="dcterms:W3CDTF">2024-12-23T15:46:48Z</dcterms:modified>
</cp:coreProperties>
</file>