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440186"/>
            <a:ext cx="7477601" cy="1666399"/>
          </a:xfrm>
          <a:prstGeom prst="rect">
            <a:avLst/>
          </a:prstGeom>
          <a:noFill/>
          <a:ln/>
        </p:spPr>
        <p:txBody>
          <a:bodyPr wrap="square" rtlCol="0" anchor="t"/>
          <a:lstStyle/>
          <a:p>
            <a:pPr indent="0" marL="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Dampak Media Sosial di Kalangan Remaja</a:t>
            </a:r>
            <a:endParaRPr lang="en-US" sz="5249" dirty="0"/>
          </a:p>
        </p:txBody>
      </p:sp>
      <p:sp>
        <p:nvSpPr>
          <p:cNvPr id="6" name="Text 3"/>
          <p:cNvSpPr/>
          <p:nvPr/>
        </p:nvSpPr>
        <p:spPr>
          <a:xfrm>
            <a:off x="6319599" y="4439841"/>
            <a:ext cx="7477601"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Media sosial semakin populer di kalangan remaja. Bagaimana pengaruhnya pada kehidupan sehari-hari mereka?</a:t>
            </a:r>
            <a:endParaRPr lang="en-US" sz="1750" dirty="0"/>
          </a:p>
        </p:txBody>
      </p:sp>
      <p:sp>
        <p:nvSpPr>
          <p:cNvPr id="7" name="Shape 4"/>
          <p:cNvSpPr/>
          <p:nvPr/>
        </p:nvSpPr>
        <p:spPr>
          <a:xfrm>
            <a:off x="6319599" y="5417225"/>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5424845"/>
            <a:ext cx="340162" cy="340162"/>
          </a:xfrm>
          <a:prstGeom prst="rect">
            <a:avLst/>
          </a:prstGeom>
        </p:spPr>
      </p:pic>
      <p:sp>
        <p:nvSpPr>
          <p:cNvPr id="9" name="Text 5"/>
          <p:cNvSpPr/>
          <p:nvPr/>
        </p:nvSpPr>
        <p:spPr>
          <a:xfrm>
            <a:off x="6786086" y="5400556"/>
            <a:ext cx="2781300" cy="388858"/>
          </a:xfrm>
          <a:prstGeom prst="rect">
            <a:avLst/>
          </a:prstGeom>
          <a:noFill/>
          <a:ln/>
        </p:spPr>
        <p:txBody>
          <a:bodyPr wrap="none" rtlCol="0" anchor="t"/>
          <a:lstStyle/>
          <a:p>
            <a:pPr algn="l" indent="0" marL="0">
              <a:lnSpc>
                <a:spcPts val="3062"/>
              </a:lnSpc>
              <a:buNone/>
            </a:pPr>
            <a:r>
              <a:rPr lang="en-US" sz="2187" b="1" dirty="0">
                <a:solidFill>
                  <a:srgbClr val="39393C"/>
                </a:solidFill>
                <a:latin typeface="Open Sans" pitchFamily="34" charset="0"/>
                <a:ea typeface="Open Sans" pitchFamily="34" charset="-122"/>
                <a:cs typeface="Open Sans" pitchFamily="34" charset="-120"/>
              </a:rPr>
              <a:t>by Sri Wahyu Nengsi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488085"/>
          </a:xfrm>
          <a:prstGeom prst="rect">
            <a:avLst/>
          </a:prstGeom>
          <a:solidFill>
            <a:srgbClr val="F3F3F7"/>
          </a:solidFill>
          <a:ln/>
        </p:spPr>
      </p:sp>
      <p:sp>
        <p:nvSpPr>
          <p:cNvPr id="4" name="Text 2"/>
          <p:cNvSpPr/>
          <p:nvPr/>
        </p:nvSpPr>
        <p:spPr>
          <a:xfrm>
            <a:off x="3621167" y="427673"/>
            <a:ext cx="4320540" cy="486013"/>
          </a:xfrm>
          <a:prstGeom prst="rect">
            <a:avLst/>
          </a:prstGeom>
          <a:noFill/>
          <a:ln/>
        </p:spPr>
        <p:txBody>
          <a:bodyPr wrap="none" rtlCol="0" anchor="t"/>
          <a:lstStyle/>
          <a:p>
            <a:pPr indent="0" marL="0">
              <a:lnSpc>
                <a:spcPts val="3827"/>
              </a:lnSpc>
              <a:buNone/>
            </a:pPr>
            <a:r>
              <a:rPr lang="en-US" sz="3062" b="1" dirty="0">
                <a:solidFill>
                  <a:srgbClr val="101014"/>
                </a:solidFill>
                <a:latin typeface="Playfair Display" pitchFamily="34" charset="0"/>
                <a:ea typeface="Playfair Display" pitchFamily="34" charset="-122"/>
                <a:cs typeface="Playfair Display" pitchFamily="34" charset="-120"/>
              </a:rPr>
              <a:t>Pengertian Media Sosial</a:t>
            </a:r>
            <a:endParaRPr lang="en-US" sz="3062" dirty="0"/>
          </a:p>
        </p:txBody>
      </p:sp>
      <p:pic>
        <p:nvPicPr>
          <p:cNvPr id="5" name="Image 0" descr="preencoded.png">    </p:cNvPr>
          <p:cNvPicPr>
            <a:picLocks noChangeAspect="1"/>
          </p:cNvPicPr>
          <p:nvPr/>
        </p:nvPicPr>
        <p:blipFill>
          <a:blip r:embed="rId1"/>
          <a:stretch>
            <a:fillRect/>
          </a:stretch>
        </p:blipFill>
        <p:spPr>
          <a:xfrm>
            <a:off x="3621167" y="1224677"/>
            <a:ext cx="3577352" cy="2210872"/>
          </a:xfrm>
          <a:prstGeom prst="rect">
            <a:avLst/>
          </a:prstGeom>
        </p:spPr>
      </p:pic>
      <p:sp>
        <p:nvSpPr>
          <p:cNvPr id="6" name="Text 3"/>
          <p:cNvSpPr/>
          <p:nvPr/>
        </p:nvSpPr>
        <p:spPr>
          <a:xfrm>
            <a:off x="3621167" y="3629858"/>
            <a:ext cx="1555313" cy="243007"/>
          </a:xfrm>
          <a:prstGeom prst="rect">
            <a:avLst/>
          </a:prstGeom>
          <a:noFill/>
          <a:ln/>
        </p:spPr>
        <p:txBody>
          <a:bodyPr wrap="none" rtlCol="0" anchor="t"/>
          <a:lstStyle/>
          <a:p>
            <a:pPr algn="l" indent="0" marL="0">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Facebook</a:t>
            </a:r>
            <a:endParaRPr lang="en-US" sz="1531" dirty="0"/>
          </a:p>
        </p:txBody>
      </p:sp>
      <p:sp>
        <p:nvSpPr>
          <p:cNvPr id="7" name="Text 4"/>
          <p:cNvSpPr/>
          <p:nvPr/>
        </p:nvSpPr>
        <p:spPr>
          <a:xfrm>
            <a:off x="3621167" y="4028361"/>
            <a:ext cx="3577352" cy="497443"/>
          </a:xfrm>
          <a:prstGeom prst="rect">
            <a:avLst/>
          </a:prstGeom>
          <a:noFill/>
          <a:ln/>
        </p:spPr>
        <p:txBody>
          <a:bodyPr wrap="square" rtlCol="0" anchor="t"/>
          <a:lstStyle/>
          <a:p>
            <a:pPr algn="l" indent="0" marL="0">
              <a:lnSpc>
                <a:spcPts val="1960"/>
              </a:lnSpc>
              <a:buNone/>
            </a:pPr>
            <a:r>
              <a:rPr lang="en-US" sz="1225" dirty="0">
                <a:solidFill>
                  <a:srgbClr val="39393C"/>
                </a:solidFill>
                <a:latin typeface="Open Sans" pitchFamily="34" charset="0"/>
                <a:ea typeface="Open Sans" pitchFamily="34" charset="-122"/>
                <a:cs typeface="Open Sans" pitchFamily="34" charset="-120"/>
              </a:rPr>
              <a:t>Salah satu platform media sosial yang paling populer di dunia.</a:t>
            </a:r>
            <a:endParaRPr lang="en-US" sz="1225" dirty="0"/>
          </a:p>
        </p:txBody>
      </p:sp>
      <p:pic>
        <p:nvPicPr>
          <p:cNvPr id="8" name="Image 1" descr="preencoded.png">    </p:cNvPr>
          <p:cNvPicPr>
            <a:picLocks noChangeAspect="1"/>
          </p:cNvPicPr>
          <p:nvPr/>
        </p:nvPicPr>
        <p:blipFill>
          <a:blip r:embed="rId2"/>
          <a:stretch>
            <a:fillRect/>
          </a:stretch>
        </p:blipFill>
        <p:spPr>
          <a:xfrm>
            <a:off x="7431762" y="1224677"/>
            <a:ext cx="3577471" cy="2210991"/>
          </a:xfrm>
          <a:prstGeom prst="rect">
            <a:avLst/>
          </a:prstGeom>
        </p:spPr>
      </p:pic>
      <p:sp>
        <p:nvSpPr>
          <p:cNvPr id="9" name="Text 5"/>
          <p:cNvSpPr/>
          <p:nvPr/>
        </p:nvSpPr>
        <p:spPr>
          <a:xfrm>
            <a:off x="7431762" y="3629978"/>
            <a:ext cx="1555313" cy="243007"/>
          </a:xfrm>
          <a:prstGeom prst="rect">
            <a:avLst/>
          </a:prstGeom>
          <a:noFill/>
          <a:ln/>
        </p:spPr>
        <p:txBody>
          <a:bodyPr wrap="none" rtlCol="0" anchor="t"/>
          <a:lstStyle/>
          <a:p>
            <a:pPr algn="l" indent="0" marL="0">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Instagram</a:t>
            </a:r>
            <a:endParaRPr lang="en-US" sz="1531" dirty="0"/>
          </a:p>
        </p:txBody>
      </p:sp>
      <p:sp>
        <p:nvSpPr>
          <p:cNvPr id="10" name="Text 6"/>
          <p:cNvSpPr/>
          <p:nvPr/>
        </p:nvSpPr>
        <p:spPr>
          <a:xfrm>
            <a:off x="7431762" y="4028480"/>
            <a:ext cx="3577471" cy="497443"/>
          </a:xfrm>
          <a:prstGeom prst="rect">
            <a:avLst/>
          </a:prstGeom>
          <a:noFill/>
          <a:ln/>
        </p:spPr>
        <p:txBody>
          <a:bodyPr wrap="square" rtlCol="0" anchor="t"/>
          <a:lstStyle/>
          <a:p>
            <a:pPr algn="l" indent="0" marL="0">
              <a:lnSpc>
                <a:spcPts val="1960"/>
              </a:lnSpc>
              <a:buNone/>
            </a:pPr>
            <a:r>
              <a:rPr lang="en-US" sz="1225" dirty="0">
                <a:solidFill>
                  <a:srgbClr val="39393C"/>
                </a:solidFill>
                <a:latin typeface="Open Sans" pitchFamily="34" charset="0"/>
                <a:ea typeface="Open Sans" pitchFamily="34" charset="-122"/>
                <a:cs typeface="Open Sans" pitchFamily="34" charset="-120"/>
              </a:rPr>
              <a:t>Platform media sosial berbagi foto dan video yang sangat populer di kalangan remaja dan milenial.</a:t>
            </a:r>
            <a:endParaRPr lang="en-US" sz="1225" dirty="0"/>
          </a:p>
        </p:txBody>
      </p:sp>
      <p:pic>
        <p:nvPicPr>
          <p:cNvPr id="11" name="Image 2" descr="preencoded.png">    </p:cNvPr>
          <p:cNvPicPr>
            <a:picLocks noChangeAspect="1"/>
          </p:cNvPicPr>
          <p:nvPr/>
        </p:nvPicPr>
        <p:blipFill>
          <a:blip r:embed="rId3"/>
          <a:stretch>
            <a:fillRect/>
          </a:stretch>
        </p:blipFill>
        <p:spPr>
          <a:xfrm>
            <a:off x="3621167" y="4759166"/>
            <a:ext cx="3577352" cy="2210872"/>
          </a:xfrm>
          <a:prstGeom prst="rect">
            <a:avLst/>
          </a:prstGeom>
        </p:spPr>
      </p:pic>
      <p:sp>
        <p:nvSpPr>
          <p:cNvPr id="12" name="Text 7"/>
          <p:cNvSpPr/>
          <p:nvPr/>
        </p:nvSpPr>
        <p:spPr>
          <a:xfrm>
            <a:off x="3621167" y="7164348"/>
            <a:ext cx="1555313" cy="243007"/>
          </a:xfrm>
          <a:prstGeom prst="rect">
            <a:avLst/>
          </a:prstGeom>
          <a:noFill/>
          <a:ln/>
        </p:spPr>
        <p:txBody>
          <a:bodyPr wrap="none" rtlCol="0" anchor="t"/>
          <a:lstStyle/>
          <a:p>
            <a:pPr algn="l" indent="0" marL="0">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TikTok</a:t>
            </a:r>
            <a:endParaRPr lang="en-US" sz="1531" dirty="0"/>
          </a:p>
        </p:txBody>
      </p:sp>
      <p:sp>
        <p:nvSpPr>
          <p:cNvPr id="13" name="Text 8"/>
          <p:cNvSpPr/>
          <p:nvPr/>
        </p:nvSpPr>
        <p:spPr>
          <a:xfrm>
            <a:off x="3621167" y="7562850"/>
            <a:ext cx="3577352" cy="497443"/>
          </a:xfrm>
          <a:prstGeom prst="rect">
            <a:avLst/>
          </a:prstGeom>
          <a:noFill/>
          <a:ln/>
        </p:spPr>
        <p:txBody>
          <a:bodyPr wrap="square" rtlCol="0" anchor="t"/>
          <a:lstStyle/>
          <a:p>
            <a:pPr algn="l" indent="0" marL="0">
              <a:lnSpc>
                <a:spcPts val="1960"/>
              </a:lnSpc>
              <a:buNone/>
            </a:pPr>
            <a:r>
              <a:rPr lang="en-US" sz="1225" dirty="0">
                <a:solidFill>
                  <a:srgbClr val="39393C"/>
                </a:solidFill>
                <a:latin typeface="Open Sans" pitchFamily="34" charset="0"/>
                <a:ea typeface="Open Sans" pitchFamily="34" charset="-122"/>
                <a:cs typeface="Open Sans" pitchFamily="34" charset="-120"/>
              </a:rPr>
              <a:t>Platform media sosial video pendek dengan musik, gerakan tari, dan teks.</a:t>
            </a:r>
            <a:endParaRPr lang="en-US" sz="1225" dirty="0"/>
          </a:p>
        </p:txBody>
      </p:sp>
      <p:pic>
        <p:nvPicPr>
          <p:cNvPr id="14" name="Image 3" descr="preencoded.png">    </p:cNvPr>
          <p:cNvPicPr>
            <a:picLocks noChangeAspect="1"/>
          </p:cNvPicPr>
          <p:nvPr/>
        </p:nvPicPr>
        <p:blipFill>
          <a:blip r:embed="rId4"/>
          <a:stretch>
            <a:fillRect/>
          </a:stretch>
        </p:blipFill>
        <p:spPr>
          <a:xfrm>
            <a:off x="7431762" y="4759166"/>
            <a:ext cx="3577471" cy="2210991"/>
          </a:xfrm>
          <a:prstGeom prst="rect">
            <a:avLst/>
          </a:prstGeom>
        </p:spPr>
      </p:pic>
      <p:sp>
        <p:nvSpPr>
          <p:cNvPr id="15" name="Text 9"/>
          <p:cNvSpPr/>
          <p:nvPr/>
        </p:nvSpPr>
        <p:spPr>
          <a:xfrm>
            <a:off x="7431762" y="7164467"/>
            <a:ext cx="1555313" cy="243007"/>
          </a:xfrm>
          <a:prstGeom prst="rect">
            <a:avLst/>
          </a:prstGeom>
          <a:noFill/>
          <a:ln/>
        </p:spPr>
        <p:txBody>
          <a:bodyPr wrap="none" rtlCol="0" anchor="t"/>
          <a:lstStyle/>
          <a:p>
            <a:pPr algn="l" indent="0" marL="0">
              <a:lnSpc>
                <a:spcPts val="1914"/>
              </a:lnSpc>
              <a:buNone/>
            </a:pPr>
            <a:r>
              <a:rPr lang="en-US" sz="1531" b="1" dirty="0">
                <a:solidFill>
                  <a:srgbClr val="101014"/>
                </a:solidFill>
                <a:latin typeface="Playfair Display" pitchFamily="34" charset="0"/>
                <a:ea typeface="Playfair Display" pitchFamily="34" charset="-122"/>
                <a:cs typeface="Playfair Display" pitchFamily="34" charset="-120"/>
              </a:rPr>
              <a:t>Twitter</a:t>
            </a:r>
            <a:endParaRPr lang="en-US" sz="1531" dirty="0"/>
          </a:p>
        </p:txBody>
      </p:sp>
      <p:sp>
        <p:nvSpPr>
          <p:cNvPr id="16" name="Text 10"/>
          <p:cNvSpPr/>
          <p:nvPr/>
        </p:nvSpPr>
        <p:spPr>
          <a:xfrm>
            <a:off x="7431762" y="7562969"/>
            <a:ext cx="3577471" cy="497443"/>
          </a:xfrm>
          <a:prstGeom prst="rect">
            <a:avLst/>
          </a:prstGeom>
          <a:noFill/>
          <a:ln/>
        </p:spPr>
        <p:txBody>
          <a:bodyPr wrap="square" rtlCol="0" anchor="t"/>
          <a:lstStyle/>
          <a:p>
            <a:pPr algn="l" indent="0" marL="0">
              <a:lnSpc>
                <a:spcPts val="1960"/>
              </a:lnSpc>
              <a:buNone/>
            </a:pPr>
            <a:r>
              <a:rPr lang="en-US" sz="1225" dirty="0">
                <a:solidFill>
                  <a:srgbClr val="39393C"/>
                </a:solidFill>
                <a:latin typeface="Open Sans" pitchFamily="34" charset="0"/>
                <a:ea typeface="Open Sans" pitchFamily="34" charset="-122"/>
                <a:cs typeface="Open Sans" pitchFamily="34" charset="-120"/>
              </a:rPr>
              <a:t>Platform mikroblogging dengan batasan karakter yang sangat populer.</a:t>
            </a:r>
            <a:endParaRPr lang="en-US" sz="1225"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213247"/>
            <a:ext cx="10554414"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Statistik Pengguna Media Sosial di Kalangan Remaja</a:t>
            </a:r>
            <a:endParaRPr lang="en-US" sz="4374" dirty="0"/>
          </a:p>
        </p:txBody>
      </p:sp>
      <p:sp>
        <p:nvSpPr>
          <p:cNvPr id="5" name="Shape 3"/>
          <p:cNvSpPr/>
          <p:nvPr/>
        </p:nvSpPr>
        <p:spPr>
          <a:xfrm>
            <a:off x="2037993" y="3046333"/>
            <a:ext cx="10554414" cy="992505"/>
          </a:xfrm>
          <a:prstGeom prst="rect">
            <a:avLst/>
          </a:prstGeom>
          <a:solidFill>
            <a:srgbClr val="E4E4ED"/>
          </a:solidFill>
          <a:ln/>
        </p:spPr>
      </p:sp>
      <p:sp>
        <p:nvSpPr>
          <p:cNvPr id="6" name="Text 4"/>
          <p:cNvSpPr/>
          <p:nvPr/>
        </p:nvSpPr>
        <p:spPr>
          <a:xfrm>
            <a:off x="2260163" y="3187184"/>
            <a:ext cx="4829056" cy="355402"/>
          </a:xfrm>
          <a:prstGeom prst="rect">
            <a:avLst/>
          </a:prstGeom>
          <a:noFill/>
          <a:ln/>
        </p:spPr>
        <p:txBody>
          <a:bodyPr wrap="non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76%</a:t>
            </a:r>
            <a:endParaRPr lang="en-US" sz="1750" dirty="0"/>
          </a:p>
        </p:txBody>
      </p:sp>
      <p:sp>
        <p:nvSpPr>
          <p:cNvPr id="7" name="Text 5"/>
          <p:cNvSpPr/>
          <p:nvPr/>
        </p:nvSpPr>
        <p:spPr>
          <a:xfrm>
            <a:off x="7541181" y="3187184"/>
            <a:ext cx="4829056"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remaja di Indonesia mengakses media sosial setiap hari</a:t>
            </a:r>
            <a:endParaRPr lang="en-US" sz="1750" dirty="0"/>
          </a:p>
        </p:txBody>
      </p:sp>
      <p:sp>
        <p:nvSpPr>
          <p:cNvPr id="8" name="Text 6"/>
          <p:cNvSpPr/>
          <p:nvPr/>
        </p:nvSpPr>
        <p:spPr>
          <a:xfrm>
            <a:off x="2260163" y="4179689"/>
            <a:ext cx="4829056" cy="355402"/>
          </a:xfrm>
          <a:prstGeom prst="rect">
            <a:avLst/>
          </a:prstGeom>
          <a:noFill/>
          <a:ln/>
        </p:spPr>
        <p:txBody>
          <a:bodyPr wrap="non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60%</a:t>
            </a:r>
            <a:endParaRPr lang="en-US" sz="1750" dirty="0"/>
          </a:p>
        </p:txBody>
      </p:sp>
      <p:sp>
        <p:nvSpPr>
          <p:cNvPr id="9" name="Text 7"/>
          <p:cNvSpPr/>
          <p:nvPr/>
        </p:nvSpPr>
        <p:spPr>
          <a:xfrm>
            <a:off x="7541181" y="4179689"/>
            <a:ext cx="4829056"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remaja menghabiskan lebih dari 3 jam sehari di media sosial</a:t>
            </a:r>
            <a:endParaRPr lang="en-US" sz="1750" dirty="0"/>
          </a:p>
        </p:txBody>
      </p:sp>
      <p:sp>
        <p:nvSpPr>
          <p:cNvPr id="10" name="Shape 8"/>
          <p:cNvSpPr/>
          <p:nvPr/>
        </p:nvSpPr>
        <p:spPr>
          <a:xfrm>
            <a:off x="2037993" y="5031343"/>
            <a:ext cx="10554414" cy="992505"/>
          </a:xfrm>
          <a:prstGeom prst="rect">
            <a:avLst/>
          </a:prstGeom>
          <a:solidFill>
            <a:srgbClr val="E4E4ED"/>
          </a:solidFill>
          <a:ln/>
        </p:spPr>
      </p:sp>
      <p:sp>
        <p:nvSpPr>
          <p:cNvPr id="11" name="Text 9"/>
          <p:cNvSpPr/>
          <p:nvPr/>
        </p:nvSpPr>
        <p:spPr>
          <a:xfrm>
            <a:off x="2260163" y="5172194"/>
            <a:ext cx="4829056" cy="355402"/>
          </a:xfrm>
          <a:prstGeom prst="rect">
            <a:avLst/>
          </a:prstGeom>
          <a:noFill/>
          <a:ln/>
        </p:spPr>
        <p:txBody>
          <a:bodyPr wrap="non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50%</a:t>
            </a:r>
            <a:endParaRPr lang="en-US" sz="1750" dirty="0"/>
          </a:p>
        </p:txBody>
      </p:sp>
      <p:sp>
        <p:nvSpPr>
          <p:cNvPr id="12" name="Text 10"/>
          <p:cNvSpPr/>
          <p:nvPr/>
        </p:nvSpPr>
        <p:spPr>
          <a:xfrm>
            <a:off x="7541181" y="5172194"/>
            <a:ext cx="4829056"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orang tua khawatir tentang pengaruh negatif media sosial pada anak mereka</a:t>
            </a:r>
            <a:endParaRPr lang="en-US" sz="1750" dirty="0"/>
          </a:p>
        </p:txBody>
      </p:sp>
      <p:sp>
        <p:nvSpPr>
          <p:cNvPr id="13" name="Text 11"/>
          <p:cNvSpPr/>
          <p:nvPr/>
        </p:nvSpPr>
        <p:spPr>
          <a:xfrm>
            <a:off x="2260163" y="6164699"/>
            <a:ext cx="4829056" cy="355402"/>
          </a:xfrm>
          <a:prstGeom prst="rect">
            <a:avLst/>
          </a:prstGeom>
          <a:noFill/>
          <a:ln/>
        </p:spPr>
        <p:txBody>
          <a:bodyPr wrap="non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30%</a:t>
            </a:r>
            <a:endParaRPr lang="en-US" sz="1750" dirty="0"/>
          </a:p>
        </p:txBody>
      </p:sp>
      <p:sp>
        <p:nvSpPr>
          <p:cNvPr id="14" name="Text 12"/>
          <p:cNvSpPr/>
          <p:nvPr/>
        </p:nvSpPr>
        <p:spPr>
          <a:xfrm>
            <a:off x="7541181" y="6164699"/>
            <a:ext cx="4829056"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remaja menganggap media sosial sebagai sumber informasi utama</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22484" y="604480"/>
            <a:ext cx="9327833" cy="1370886"/>
          </a:xfrm>
          <a:prstGeom prst="rect">
            <a:avLst/>
          </a:prstGeom>
          <a:noFill/>
          <a:ln/>
        </p:spPr>
        <p:txBody>
          <a:bodyPr wrap="square" rtlCol="0" anchor="t"/>
          <a:lstStyle/>
          <a:p>
            <a:pPr indent="0" marL="0">
              <a:lnSpc>
                <a:spcPts val="5398"/>
              </a:lnSpc>
              <a:buNone/>
            </a:pPr>
            <a:r>
              <a:rPr lang="en-US" sz="4318" b="1" dirty="0">
                <a:solidFill>
                  <a:srgbClr val="101014"/>
                </a:solidFill>
                <a:latin typeface="Playfair Display" pitchFamily="34" charset="0"/>
                <a:ea typeface="Playfair Display" pitchFamily="34" charset="-122"/>
                <a:cs typeface="Playfair Display" pitchFamily="34" charset="-120"/>
              </a:rPr>
              <a:t>Dampak Positif Media Sosial pada Remaja</a:t>
            </a:r>
            <a:endParaRPr lang="en-US" sz="4318" dirty="0"/>
          </a:p>
        </p:txBody>
      </p:sp>
      <p:sp>
        <p:nvSpPr>
          <p:cNvPr id="6" name="Shape 3"/>
          <p:cNvSpPr/>
          <p:nvPr/>
        </p:nvSpPr>
        <p:spPr>
          <a:xfrm>
            <a:off x="822484" y="2475667"/>
            <a:ext cx="493514" cy="493514"/>
          </a:xfrm>
          <a:prstGeom prst="roundRect">
            <a:avLst>
              <a:gd name="adj" fmla="val 26669"/>
            </a:avLst>
          </a:prstGeom>
          <a:solidFill>
            <a:srgbClr val="E4E4ED"/>
          </a:solidFill>
          <a:ln/>
        </p:spPr>
      </p:sp>
      <p:sp>
        <p:nvSpPr>
          <p:cNvPr id="7" name="Text 4"/>
          <p:cNvSpPr/>
          <p:nvPr/>
        </p:nvSpPr>
        <p:spPr>
          <a:xfrm>
            <a:off x="1004411" y="2516743"/>
            <a:ext cx="129540" cy="411361"/>
          </a:xfrm>
          <a:prstGeom prst="rect">
            <a:avLst/>
          </a:prstGeom>
          <a:noFill/>
          <a:ln/>
        </p:spPr>
        <p:txBody>
          <a:bodyPr wrap="none" rtlCol="0" anchor="t"/>
          <a:lstStyle/>
          <a:p>
            <a:pPr algn="ctr" indent="0" marL="0">
              <a:lnSpc>
                <a:spcPts val="3239"/>
              </a:lnSpc>
              <a:buNone/>
            </a:pPr>
            <a:r>
              <a:rPr lang="en-US" sz="2591" b="1" dirty="0">
                <a:solidFill>
                  <a:srgbClr val="101014"/>
                </a:solidFill>
                <a:latin typeface="Playfair Display" pitchFamily="34" charset="0"/>
                <a:ea typeface="Playfair Display" pitchFamily="34" charset="-122"/>
                <a:cs typeface="Playfair Display" pitchFamily="34" charset="-120"/>
              </a:rPr>
              <a:t>1</a:t>
            </a:r>
            <a:endParaRPr lang="en-US" sz="2591" dirty="0"/>
          </a:p>
        </p:txBody>
      </p:sp>
      <p:sp>
        <p:nvSpPr>
          <p:cNvPr id="8" name="Text 5"/>
          <p:cNvSpPr/>
          <p:nvPr/>
        </p:nvSpPr>
        <p:spPr>
          <a:xfrm>
            <a:off x="1535311" y="2551033"/>
            <a:ext cx="3124200" cy="342662"/>
          </a:xfrm>
          <a:prstGeom prst="rect">
            <a:avLst/>
          </a:prstGeom>
          <a:noFill/>
          <a:ln/>
        </p:spPr>
        <p:txBody>
          <a:bodyPr wrap="none" rtlCol="0" anchor="t"/>
          <a:lstStyle/>
          <a:p>
            <a:pPr indent="0" marL="0">
              <a:lnSpc>
                <a:spcPts val="2699"/>
              </a:lnSpc>
              <a:buNone/>
            </a:pPr>
            <a:r>
              <a:rPr lang="en-US" sz="2159" b="1" dirty="0">
                <a:solidFill>
                  <a:srgbClr val="101014"/>
                </a:solidFill>
                <a:latin typeface="Playfair Display" pitchFamily="34" charset="0"/>
                <a:ea typeface="Playfair Display" pitchFamily="34" charset="-122"/>
                <a:cs typeface="Playfair Display" pitchFamily="34" charset="-120"/>
              </a:rPr>
              <a:t>Menambah Pengetahuan</a:t>
            </a:r>
            <a:endParaRPr lang="en-US" sz="2159" dirty="0"/>
          </a:p>
        </p:txBody>
      </p:sp>
      <p:sp>
        <p:nvSpPr>
          <p:cNvPr id="9" name="Text 6"/>
          <p:cNvSpPr/>
          <p:nvPr/>
        </p:nvSpPr>
        <p:spPr>
          <a:xfrm>
            <a:off x="1535311" y="3113008"/>
            <a:ext cx="8615005" cy="701754"/>
          </a:xfrm>
          <a:prstGeom prst="rect">
            <a:avLst/>
          </a:prstGeom>
          <a:noFill/>
          <a:ln/>
        </p:spPr>
        <p:txBody>
          <a:bodyPr wrap="square" rtlCol="0" anchor="t"/>
          <a:lstStyle/>
          <a:p>
            <a:pPr indent="0" marL="0">
              <a:lnSpc>
                <a:spcPts val="2764"/>
              </a:lnSpc>
              <a:buNone/>
            </a:pPr>
            <a:r>
              <a:rPr lang="en-US" sz="1727" dirty="0">
                <a:solidFill>
                  <a:srgbClr val="39393C"/>
                </a:solidFill>
                <a:latin typeface="Open Sans" pitchFamily="34" charset="0"/>
                <a:ea typeface="Open Sans" pitchFamily="34" charset="-122"/>
                <a:cs typeface="Open Sans" pitchFamily="34" charset="-120"/>
              </a:rPr>
              <a:t>Remaja dapat menambah pengetahuan tentang topik yang mereka minati, misalnya kuliner, musik, atau olahraga.</a:t>
            </a:r>
            <a:endParaRPr lang="en-US" sz="1727" dirty="0"/>
          </a:p>
        </p:txBody>
      </p:sp>
      <p:sp>
        <p:nvSpPr>
          <p:cNvPr id="10" name="Shape 7"/>
          <p:cNvSpPr/>
          <p:nvPr/>
        </p:nvSpPr>
        <p:spPr>
          <a:xfrm>
            <a:off x="822484" y="4205407"/>
            <a:ext cx="493514" cy="493514"/>
          </a:xfrm>
          <a:prstGeom prst="roundRect">
            <a:avLst>
              <a:gd name="adj" fmla="val 26669"/>
            </a:avLst>
          </a:prstGeom>
          <a:solidFill>
            <a:srgbClr val="E4E4ED"/>
          </a:solidFill>
          <a:ln/>
        </p:spPr>
      </p:sp>
      <p:sp>
        <p:nvSpPr>
          <p:cNvPr id="11" name="Text 8"/>
          <p:cNvSpPr/>
          <p:nvPr/>
        </p:nvSpPr>
        <p:spPr>
          <a:xfrm>
            <a:off x="981551" y="4246483"/>
            <a:ext cx="175260" cy="411361"/>
          </a:xfrm>
          <a:prstGeom prst="rect">
            <a:avLst/>
          </a:prstGeom>
          <a:noFill/>
          <a:ln/>
        </p:spPr>
        <p:txBody>
          <a:bodyPr wrap="none" rtlCol="0" anchor="t"/>
          <a:lstStyle/>
          <a:p>
            <a:pPr algn="ctr" indent="0" marL="0">
              <a:lnSpc>
                <a:spcPts val="3239"/>
              </a:lnSpc>
              <a:buNone/>
            </a:pPr>
            <a:r>
              <a:rPr lang="en-US" sz="2591" b="1" dirty="0">
                <a:solidFill>
                  <a:srgbClr val="101014"/>
                </a:solidFill>
                <a:latin typeface="Playfair Display" pitchFamily="34" charset="0"/>
                <a:ea typeface="Playfair Display" pitchFamily="34" charset="-122"/>
                <a:cs typeface="Playfair Display" pitchFamily="34" charset="-120"/>
              </a:rPr>
              <a:t>2</a:t>
            </a:r>
            <a:endParaRPr lang="en-US" sz="2591" dirty="0"/>
          </a:p>
        </p:txBody>
      </p:sp>
      <p:sp>
        <p:nvSpPr>
          <p:cNvPr id="12" name="Text 9"/>
          <p:cNvSpPr/>
          <p:nvPr/>
        </p:nvSpPr>
        <p:spPr>
          <a:xfrm>
            <a:off x="1535311" y="4280773"/>
            <a:ext cx="3002280" cy="342662"/>
          </a:xfrm>
          <a:prstGeom prst="rect">
            <a:avLst/>
          </a:prstGeom>
          <a:noFill/>
          <a:ln/>
        </p:spPr>
        <p:txBody>
          <a:bodyPr wrap="none" rtlCol="0" anchor="t"/>
          <a:lstStyle/>
          <a:p>
            <a:pPr indent="0" marL="0">
              <a:lnSpc>
                <a:spcPts val="2699"/>
              </a:lnSpc>
              <a:buNone/>
            </a:pPr>
            <a:r>
              <a:rPr lang="en-US" sz="2159" b="1" dirty="0">
                <a:solidFill>
                  <a:srgbClr val="101014"/>
                </a:solidFill>
                <a:latin typeface="Playfair Display" pitchFamily="34" charset="0"/>
                <a:ea typeface="Playfair Display" pitchFamily="34" charset="-122"/>
                <a:cs typeface="Playfair Display" pitchFamily="34" charset="-120"/>
              </a:rPr>
              <a:t>Membangun Hubungan</a:t>
            </a:r>
            <a:endParaRPr lang="en-US" sz="2159" dirty="0"/>
          </a:p>
        </p:txBody>
      </p:sp>
      <p:sp>
        <p:nvSpPr>
          <p:cNvPr id="13" name="Text 10"/>
          <p:cNvSpPr/>
          <p:nvPr/>
        </p:nvSpPr>
        <p:spPr>
          <a:xfrm>
            <a:off x="1535311" y="4842748"/>
            <a:ext cx="8615005" cy="701754"/>
          </a:xfrm>
          <a:prstGeom prst="rect">
            <a:avLst/>
          </a:prstGeom>
          <a:noFill/>
          <a:ln/>
        </p:spPr>
        <p:txBody>
          <a:bodyPr wrap="square" rtlCol="0" anchor="t"/>
          <a:lstStyle/>
          <a:p>
            <a:pPr indent="0" marL="0">
              <a:lnSpc>
                <a:spcPts val="2764"/>
              </a:lnSpc>
              <a:buNone/>
            </a:pPr>
            <a:r>
              <a:rPr lang="en-US" sz="1727" dirty="0">
                <a:solidFill>
                  <a:srgbClr val="39393C"/>
                </a:solidFill>
                <a:latin typeface="Open Sans" pitchFamily="34" charset="0"/>
                <a:ea typeface="Open Sans" pitchFamily="34" charset="-122"/>
                <a:cs typeface="Open Sans" pitchFamily="34" charset="-120"/>
              </a:rPr>
              <a:t>Media sosial membantu remaja untuk terhubung dengan teman-teman mereka dan membangun relasi sosial yang sehat.</a:t>
            </a:r>
            <a:endParaRPr lang="en-US" sz="1727" dirty="0"/>
          </a:p>
        </p:txBody>
      </p:sp>
      <p:sp>
        <p:nvSpPr>
          <p:cNvPr id="14" name="Shape 11"/>
          <p:cNvSpPr/>
          <p:nvPr/>
        </p:nvSpPr>
        <p:spPr>
          <a:xfrm>
            <a:off x="822484" y="5935147"/>
            <a:ext cx="493514" cy="493514"/>
          </a:xfrm>
          <a:prstGeom prst="roundRect">
            <a:avLst>
              <a:gd name="adj" fmla="val 26669"/>
            </a:avLst>
          </a:prstGeom>
          <a:solidFill>
            <a:srgbClr val="E4E4ED"/>
          </a:solidFill>
          <a:ln/>
        </p:spPr>
      </p:sp>
      <p:sp>
        <p:nvSpPr>
          <p:cNvPr id="15" name="Text 12"/>
          <p:cNvSpPr/>
          <p:nvPr/>
        </p:nvSpPr>
        <p:spPr>
          <a:xfrm>
            <a:off x="989171" y="5976223"/>
            <a:ext cx="160020" cy="411361"/>
          </a:xfrm>
          <a:prstGeom prst="rect">
            <a:avLst/>
          </a:prstGeom>
          <a:noFill/>
          <a:ln/>
        </p:spPr>
        <p:txBody>
          <a:bodyPr wrap="none" rtlCol="0" anchor="t"/>
          <a:lstStyle/>
          <a:p>
            <a:pPr algn="ctr" indent="0" marL="0">
              <a:lnSpc>
                <a:spcPts val="3239"/>
              </a:lnSpc>
              <a:buNone/>
            </a:pPr>
            <a:r>
              <a:rPr lang="en-US" sz="2591" b="1" dirty="0">
                <a:solidFill>
                  <a:srgbClr val="101014"/>
                </a:solidFill>
                <a:latin typeface="Playfair Display" pitchFamily="34" charset="0"/>
                <a:ea typeface="Playfair Display" pitchFamily="34" charset="-122"/>
                <a:cs typeface="Playfair Display" pitchFamily="34" charset="-120"/>
              </a:rPr>
              <a:t>3</a:t>
            </a:r>
            <a:endParaRPr lang="en-US" sz="2591" dirty="0"/>
          </a:p>
        </p:txBody>
      </p:sp>
      <p:sp>
        <p:nvSpPr>
          <p:cNvPr id="16" name="Text 13"/>
          <p:cNvSpPr/>
          <p:nvPr/>
        </p:nvSpPr>
        <p:spPr>
          <a:xfrm>
            <a:off x="1535311" y="6010513"/>
            <a:ext cx="3619500" cy="342662"/>
          </a:xfrm>
          <a:prstGeom prst="rect">
            <a:avLst/>
          </a:prstGeom>
          <a:noFill/>
          <a:ln/>
        </p:spPr>
        <p:txBody>
          <a:bodyPr wrap="none" rtlCol="0" anchor="t"/>
          <a:lstStyle/>
          <a:p>
            <a:pPr indent="0" marL="0">
              <a:lnSpc>
                <a:spcPts val="2699"/>
              </a:lnSpc>
              <a:buNone/>
            </a:pPr>
            <a:r>
              <a:rPr lang="en-US" sz="2159" b="1" dirty="0">
                <a:solidFill>
                  <a:srgbClr val="101014"/>
                </a:solidFill>
                <a:latin typeface="Playfair Display" pitchFamily="34" charset="0"/>
                <a:ea typeface="Playfair Display" pitchFamily="34" charset="-122"/>
                <a:cs typeface="Playfair Display" pitchFamily="34" charset="-120"/>
              </a:rPr>
              <a:t>Mengembangkan Kreativitas</a:t>
            </a:r>
            <a:endParaRPr lang="en-US" sz="2159" dirty="0"/>
          </a:p>
        </p:txBody>
      </p:sp>
      <p:sp>
        <p:nvSpPr>
          <p:cNvPr id="17" name="Text 14"/>
          <p:cNvSpPr/>
          <p:nvPr/>
        </p:nvSpPr>
        <p:spPr>
          <a:xfrm>
            <a:off x="1535311" y="6572488"/>
            <a:ext cx="8615005" cy="1052632"/>
          </a:xfrm>
          <a:prstGeom prst="rect">
            <a:avLst/>
          </a:prstGeom>
          <a:noFill/>
          <a:ln/>
        </p:spPr>
        <p:txBody>
          <a:bodyPr wrap="square" rtlCol="0" anchor="t"/>
          <a:lstStyle/>
          <a:p>
            <a:pPr indent="0" marL="0">
              <a:lnSpc>
                <a:spcPts val="2764"/>
              </a:lnSpc>
              <a:buNone/>
            </a:pPr>
            <a:r>
              <a:rPr lang="en-US" sz="1727" dirty="0">
                <a:solidFill>
                  <a:srgbClr val="39393C"/>
                </a:solidFill>
                <a:latin typeface="Open Sans" pitchFamily="34" charset="0"/>
                <a:ea typeface="Open Sans" pitchFamily="34" charset="-122"/>
                <a:cs typeface="Open Sans" pitchFamily="34" charset="-120"/>
              </a:rPr>
              <a:t>Remaja bisa mengekspresikan diri mereka dengan bebas melalui platform media sosial, misalnya dengan membuat karya seni digital atau mengunggah video kreatif.</a:t>
            </a:r>
            <a:endParaRPr lang="en-US" sz="1727"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829508"/>
            <a:ext cx="10554414"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Dampak Negatif Media Sosial pada Remaja</a:t>
            </a:r>
            <a:endParaRPr lang="en-US" sz="4374" dirty="0"/>
          </a:p>
        </p:txBody>
      </p:sp>
      <p:sp>
        <p:nvSpPr>
          <p:cNvPr id="5" name="Shape 3"/>
          <p:cNvSpPr/>
          <p:nvPr/>
        </p:nvSpPr>
        <p:spPr>
          <a:xfrm>
            <a:off x="2037993" y="2662595"/>
            <a:ext cx="5166122" cy="2435304"/>
          </a:xfrm>
          <a:prstGeom prst="roundRect">
            <a:avLst>
              <a:gd name="adj" fmla="val 5474"/>
            </a:avLst>
          </a:prstGeom>
          <a:solidFill>
            <a:srgbClr val="E4E4ED"/>
          </a:solidFill>
          <a:ln/>
        </p:spPr>
      </p:sp>
      <p:sp>
        <p:nvSpPr>
          <p:cNvPr id="6" name="Text 4"/>
          <p:cNvSpPr/>
          <p:nvPr/>
        </p:nvSpPr>
        <p:spPr>
          <a:xfrm>
            <a:off x="2260163" y="2884765"/>
            <a:ext cx="4721781"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Pengaruh Buruk pada Kesehatan Mental</a:t>
            </a:r>
            <a:endParaRPr lang="en-US" sz="2187" dirty="0"/>
          </a:p>
        </p:txBody>
      </p:sp>
      <p:sp>
        <p:nvSpPr>
          <p:cNvPr id="7" name="Text 5"/>
          <p:cNvSpPr/>
          <p:nvPr/>
        </p:nvSpPr>
        <p:spPr>
          <a:xfrm>
            <a:off x="2260163" y="3801308"/>
            <a:ext cx="4721781" cy="1066205"/>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Media sosial bisa menyebabkan perasaan cemas, depresi, dan kurang percaya diri pada remaja.</a:t>
            </a:r>
            <a:endParaRPr lang="en-US" sz="1750" dirty="0"/>
          </a:p>
        </p:txBody>
      </p:sp>
      <p:sp>
        <p:nvSpPr>
          <p:cNvPr id="8" name="Shape 6"/>
          <p:cNvSpPr/>
          <p:nvPr/>
        </p:nvSpPr>
        <p:spPr>
          <a:xfrm>
            <a:off x="7426285" y="2662595"/>
            <a:ext cx="5166122" cy="2435304"/>
          </a:xfrm>
          <a:prstGeom prst="roundRect">
            <a:avLst>
              <a:gd name="adj" fmla="val 5474"/>
            </a:avLst>
          </a:prstGeom>
          <a:solidFill>
            <a:srgbClr val="E4E4ED"/>
          </a:solidFill>
          <a:ln/>
        </p:spPr>
      </p:sp>
      <p:sp>
        <p:nvSpPr>
          <p:cNvPr id="9" name="Text 7"/>
          <p:cNvSpPr/>
          <p:nvPr/>
        </p:nvSpPr>
        <p:spPr>
          <a:xfrm>
            <a:off x="7648456" y="2884765"/>
            <a:ext cx="313182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Memicu Perilaku Negatif</a:t>
            </a:r>
            <a:endParaRPr lang="en-US" sz="2187" dirty="0"/>
          </a:p>
        </p:txBody>
      </p:sp>
      <p:sp>
        <p:nvSpPr>
          <p:cNvPr id="10" name="Text 8"/>
          <p:cNvSpPr/>
          <p:nvPr/>
        </p:nvSpPr>
        <p:spPr>
          <a:xfrm>
            <a:off x="7648456" y="3454122"/>
            <a:ext cx="4721781"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Remaja bisa terpengaruh oleh konten negatif di media sosial, seperti pelecehan, penggunaan narkoba, atau promosi gaya hidup tidak sehat.</a:t>
            </a:r>
            <a:endParaRPr lang="en-US" sz="1750" dirty="0"/>
          </a:p>
        </p:txBody>
      </p:sp>
      <p:sp>
        <p:nvSpPr>
          <p:cNvPr id="11" name="Shape 9"/>
          <p:cNvSpPr/>
          <p:nvPr/>
        </p:nvSpPr>
        <p:spPr>
          <a:xfrm>
            <a:off x="2037993" y="5320070"/>
            <a:ext cx="5166122" cy="2079903"/>
          </a:xfrm>
          <a:prstGeom prst="roundRect">
            <a:avLst>
              <a:gd name="adj" fmla="val 6410"/>
            </a:avLst>
          </a:prstGeom>
          <a:solidFill>
            <a:srgbClr val="E4E4ED"/>
          </a:solidFill>
          <a:ln/>
        </p:spPr>
      </p:sp>
      <p:sp>
        <p:nvSpPr>
          <p:cNvPr id="12" name="Text 10"/>
          <p:cNvSpPr/>
          <p:nvPr/>
        </p:nvSpPr>
        <p:spPr>
          <a:xfrm>
            <a:off x="2260163" y="5542240"/>
            <a:ext cx="324612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Mengganggu Konsentrasi</a:t>
            </a:r>
            <a:endParaRPr lang="en-US" sz="2187" dirty="0"/>
          </a:p>
        </p:txBody>
      </p:sp>
      <p:sp>
        <p:nvSpPr>
          <p:cNvPr id="13" name="Text 11"/>
          <p:cNvSpPr/>
          <p:nvPr/>
        </p:nvSpPr>
        <p:spPr>
          <a:xfrm>
            <a:off x="2260163" y="6111597"/>
            <a:ext cx="4721781" cy="1066205"/>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Bertele-tele di media sosial bisa mengganggu waktu belajar, pekerjaan rumah, atau kegiatan lainnya.</a:t>
            </a:r>
            <a:endParaRPr lang="en-US" sz="1750" dirty="0"/>
          </a:p>
        </p:txBody>
      </p:sp>
      <p:sp>
        <p:nvSpPr>
          <p:cNvPr id="14" name="Shape 12"/>
          <p:cNvSpPr/>
          <p:nvPr/>
        </p:nvSpPr>
        <p:spPr>
          <a:xfrm>
            <a:off x="7426285" y="5320070"/>
            <a:ext cx="5166122" cy="2079903"/>
          </a:xfrm>
          <a:prstGeom prst="roundRect">
            <a:avLst>
              <a:gd name="adj" fmla="val 6410"/>
            </a:avLst>
          </a:prstGeom>
          <a:solidFill>
            <a:srgbClr val="E4E4ED"/>
          </a:solidFill>
          <a:ln/>
        </p:spPr>
      </p:sp>
      <p:sp>
        <p:nvSpPr>
          <p:cNvPr id="15" name="Text 13"/>
          <p:cNvSpPr/>
          <p:nvPr/>
        </p:nvSpPr>
        <p:spPr>
          <a:xfrm>
            <a:off x="7648456" y="5542240"/>
            <a:ext cx="451104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Mengabaikan Interaksi Tatap Muka</a:t>
            </a:r>
            <a:endParaRPr lang="en-US" sz="2187" dirty="0"/>
          </a:p>
        </p:txBody>
      </p:sp>
      <p:sp>
        <p:nvSpPr>
          <p:cNvPr id="16" name="Text 14"/>
          <p:cNvSpPr/>
          <p:nvPr/>
        </p:nvSpPr>
        <p:spPr>
          <a:xfrm>
            <a:off x="7648456" y="6111597"/>
            <a:ext cx="4721781" cy="1066205"/>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Media sosial bisa membuat remaja mengabaikan interaksi tatap muka dengan teman-teman atau keluarga.</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271230"/>
            <a:ext cx="10554414" cy="1388745"/>
          </a:xfrm>
          <a:prstGeom prst="rect">
            <a:avLst/>
          </a:prstGeom>
          <a:noFill/>
          <a:ln/>
        </p:spPr>
        <p:txBody>
          <a:bodyPr wrap="squar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Strategi Mengurangi Dampak Negatif Media Sosial</a:t>
            </a:r>
            <a:endParaRPr lang="en-US" sz="4374" dirty="0"/>
          </a:p>
        </p:txBody>
      </p:sp>
      <p:sp>
        <p:nvSpPr>
          <p:cNvPr id="5" name="Text 3"/>
          <p:cNvSpPr/>
          <p:nvPr/>
        </p:nvSpPr>
        <p:spPr>
          <a:xfrm>
            <a:off x="2037993" y="3215402"/>
            <a:ext cx="2232065" cy="416481"/>
          </a:xfrm>
          <a:prstGeom prst="rect">
            <a:avLst/>
          </a:prstGeom>
          <a:noFill/>
          <a:ln/>
        </p:spPr>
        <p:txBody>
          <a:bodyPr wrap="non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Batas Waktu</a:t>
            </a:r>
            <a:endParaRPr lang="en-US" sz="2624" dirty="0"/>
          </a:p>
        </p:txBody>
      </p:sp>
      <p:sp>
        <p:nvSpPr>
          <p:cNvPr id="6" name="Text 4"/>
          <p:cNvSpPr/>
          <p:nvPr/>
        </p:nvSpPr>
        <p:spPr>
          <a:xfrm>
            <a:off x="2037993" y="3854053"/>
            <a:ext cx="2232065" cy="2487811"/>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Batas waktu penggunaan media sosial bisa membantu remaja mengurangi penggunaan yang berlebihan.</a:t>
            </a:r>
            <a:endParaRPr lang="en-US" sz="1750" dirty="0"/>
          </a:p>
        </p:txBody>
      </p:sp>
      <p:sp>
        <p:nvSpPr>
          <p:cNvPr id="7" name="Text 5"/>
          <p:cNvSpPr/>
          <p:nvPr/>
        </p:nvSpPr>
        <p:spPr>
          <a:xfrm>
            <a:off x="4819650" y="3215402"/>
            <a:ext cx="2232065" cy="832961"/>
          </a:xfrm>
          <a:prstGeom prst="rect">
            <a:avLst/>
          </a:prstGeom>
          <a:noFill/>
          <a:ln/>
        </p:spPr>
        <p:txBody>
          <a:bodyPr wrap="squar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Variasi Kegiatan</a:t>
            </a:r>
            <a:endParaRPr lang="en-US" sz="2624" dirty="0"/>
          </a:p>
        </p:txBody>
      </p:sp>
      <p:sp>
        <p:nvSpPr>
          <p:cNvPr id="8" name="Text 6"/>
          <p:cNvSpPr/>
          <p:nvPr/>
        </p:nvSpPr>
        <p:spPr>
          <a:xfrm>
            <a:off x="4819650" y="4270534"/>
            <a:ext cx="2232065" cy="2487811"/>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Remaja bisa mengeksplorasi aktivitas lain selain media sosial, seperti olahraga, membaca, atau mendengarkan musik.</a:t>
            </a:r>
            <a:endParaRPr lang="en-US" sz="1750" dirty="0"/>
          </a:p>
        </p:txBody>
      </p:sp>
      <p:sp>
        <p:nvSpPr>
          <p:cNvPr id="9" name="Text 7"/>
          <p:cNvSpPr/>
          <p:nvPr/>
        </p:nvSpPr>
        <p:spPr>
          <a:xfrm>
            <a:off x="7601307" y="3215402"/>
            <a:ext cx="2232065" cy="416481"/>
          </a:xfrm>
          <a:prstGeom prst="rect">
            <a:avLst/>
          </a:prstGeom>
          <a:noFill/>
          <a:ln/>
        </p:spPr>
        <p:txBody>
          <a:bodyPr wrap="non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Filter Konten</a:t>
            </a:r>
            <a:endParaRPr lang="en-US" sz="2624" dirty="0"/>
          </a:p>
        </p:txBody>
      </p:sp>
      <p:sp>
        <p:nvSpPr>
          <p:cNvPr id="10" name="Text 8"/>
          <p:cNvSpPr/>
          <p:nvPr/>
        </p:nvSpPr>
        <p:spPr>
          <a:xfrm>
            <a:off x="7601307" y="3854053"/>
            <a:ext cx="2232065" cy="2487811"/>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Pemasangan filter konten pada media sosial bisa membatasi remaja untuk melihat konten yang tidak pantas atau berbahaya.</a:t>
            </a:r>
            <a:endParaRPr lang="en-US" sz="1750" dirty="0"/>
          </a:p>
        </p:txBody>
      </p:sp>
      <p:sp>
        <p:nvSpPr>
          <p:cNvPr id="11" name="Text 9"/>
          <p:cNvSpPr/>
          <p:nvPr/>
        </p:nvSpPr>
        <p:spPr>
          <a:xfrm>
            <a:off x="10382964" y="3215402"/>
            <a:ext cx="2232065" cy="832961"/>
          </a:xfrm>
          <a:prstGeom prst="rect">
            <a:avLst/>
          </a:prstGeom>
          <a:noFill/>
          <a:ln/>
        </p:spPr>
        <p:txBody>
          <a:bodyPr wrap="square" rtlCol="0" anchor="t"/>
          <a:lstStyle/>
          <a:p>
            <a:pP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Komunikasi Terbuka</a:t>
            </a:r>
            <a:endParaRPr lang="en-US" sz="2624" dirty="0"/>
          </a:p>
        </p:txBody>
      </p:sp>
      <p:sp>
        <p:nvSpPr>
          <p:cNvPr id="12" name="Text 10"/>
          <p:cNvSpPr/>
          <p:nvPr/>
        </p:nvSpPr>
        <p:spPr>
          <a:xfrm>
            <a:off x="10382964" y="4270534"/>
            <a:ext cx="2232065" cy="2487811"/>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Orang tua sebaiknya terus berkomunikasi terbuka dengan anak dan memberikan arahan tentang penggunaan media sosial yang sehat.</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30195"/>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10972800" y="0"/>
            <a:ext cx="3657600" cy="8230195"/>
          </a:xfrm>
          <a:prstGeom prst="rect">
            <a:avLst/>
          </a:prstGeom>
        </p:spPr>
      </p:pic>
      <p:sp>
        <p:nvSpPr>
          <p:cNvPr id="5" name="Text 2"/>
          <p:cNvSpPr/>
          <p:nvPr/>
        </p:nvSpPr>
        <p:spPr>
          <a:xfrm>
            <a:off x="823317" y="603766"/>
            <a:ext cx="8869680" cy="686038"/>
          </a:xfrm>
          <a:prstGeom prst="rect">
            <a:avLst/>
          </a:prstGeom>
          <a:noFill/>
          <a:ln/>
        </p:spPr>
        <p:txBody>
          <a:bodyPr wrap="none" rtlCol="0" anchor="t"/>
          <a:lstStyle/>
          <a:p>
            <a:pPr indent="0" marL="0">
              <a:lnSpc>
                <a:spcPts val="5402"/>
              </a:lnSpc>
              <a:buNone/>
            </a:pPr>
            <a:r>
              <a:rPr lang="en-US" sz="4322" b="1" dirty="0">
                <a:solidFill>
                  <a:srgbClr val="101014"/>
                </a:solidFill>
                <a:latin typeface="Playfair Display" pitchFamily="34" charset="0"/>
                <a:ea typeface="Playfair Display" pitchFamily="34" charset="-122"/>
                <a:cs typeface="Playfair Display" pitchFamily="34" charset="-120"/>
              </a:rPr>
              <a:t>Pentingnya Pengawasan Orang Tua</a:t>
            </a:r>
            <a:endParaRPr lang="en-US" sz="4322" dirty="0"/>
          </a:p>
        </p:txBody>
      </p:sp>
      <p:sp>
        <p:nvSpPr>
          <p:cNvPr id="6" name="Shape 3"/>
          <p:cNvSpPr/>
          <p:nvPr/>
        </p:nvSpPr>
        <p:spPr>
          <a:xfrm>
            <a:off x="1130737" y="1619131"/>
            <a:ext cx="43815" cy="6007298"/>
          </a:xfrm>
          <a:prstGeom prst="rect">
            <a:avLst/>
          </a:prstGeom>
          <a:solidFill>
            <a:srgbClr val="E4E4ED"/>
          </a:solidFill>
          <a:ln/>
        </p:spPr>
      </p:sp>
      <p:sp>
        <p:nvSpPr>
          <p:cNvPr id="7" name="Shape 4"/>
          <p:cNvSpPr/>
          <p:nvPr/>
        </p:nvSpPr>
        <p:spPr>
          <a:xfrm>
            <a:off x="1399639" y="2015609"/>
            <a:ext cx="768429" cy="43815"/>
          </a:xfrm>
          <a:prstGeom prst="rect">
            <a:avLst/>
          </a:prstGeom>
          <a:solidFill>
            <a:srgbClr val="E4E4ED"/>
          </a:solidFill>
          <a:ln/>
        </p:spPr>
      </p:sp>
      <p:sp>
        <p:nvSpPr>
          <p:cNvPr id="8" name="Shape 5"/>
          <p:cNvSpPr/>
          <p:nvPr/>
        </p:nvSpPr>
        <p:spPr>
          <a:xfrm>
            <a:off x="905649" y="1790581"/>
            <a:ext cx="493990" cy="493990"/>
          </a:xfrm>
          <a:prstGeom prst="roundRect">
            <a:avLst>
              <a:gd name="adj" fmla="val 26667"/>
            </a:avLst>
          </a:prstGeom>
          <a:solidFill>
            <a:srgbClr val="E4E4ED"/>
          </a:solidFill>
          <a:ln/>
        </p:spPr>
      </p:sp>
      <p:sp>
        <p:nvSpPr>
          <p:cNvPr id="9" name="Text 6"/>
          <p:cNvSpPr/>
          <p:nvPr/>
        </p:nvSpPr>
        <p:spPr>
          <a:xfrm>
            <a:off x="1087815" y="1831777"/>
            <a:ext cx="129540" cy="411599"/>
          </a:xfrm>
          <a:prstGeom prst="rect">
            <a:avLst/>
          </a:prstGeom>
          <a:noFill/>
          <a:ln/>
        </p:spPr>
        <p:txBody>
          <a:bodyPr wrap="none" rtlCol="0" anchor="t"/>
          <a:lstStyle/>
          <a:p>
            <a:pPr algn="ctr" indent="0" marL="0">
              <a:lnSpc>
                <a:spcPts val="3241"/>
              </a:lnSpc>
              <a:buNone/>
            </a:pPr>
            <a:r>
              <a:rPr lang="en-US" sz="2593" b="1" dirty="0">
                <a:solidFill>
                  <a:srgbClr val="101014"/>
                </a:solidFill>
                <a:latin typeface="Playfair Display" pitchFamily="34" charset="0"/>
                <a:ea typeface="Playfair Display" pitchFamily="34" charset="-122"/>
                <a:cs typeface="Playfair Display" pitchFamily="34" charset="-120"/>
              </a:rPr>
              <a:t>1</a:t>
            </a:r>
            <a:endParaRPr lang="en-US" sz="2593" dirty="0"/>
          </a:p>
        </p:txBody>
      </p:sp>
      <p:sp>
        <p:nvSpPr>
          <p:cNvPr id="10" name="Text 7"/>
          <p:cNvSpPr/>
          <p:nvPr/>
        </p:nvSpPr>
        <p:spPr>
          <a:xfrm>
            <a:off x="2360176" y="1838682"/>
            <a:ext cx="2644140" cy="343019"/>
          </a:xfrm>
          <a:prstGeom prst="rect">
            <a:avLst/>
          </a:prstGeom>
          <a:noFill/>
          <a:ln/>
        </p:spPr>
        <p:txBody>
          <a:bodyPr wrap="none" rtlCol="0" anchor="t"/>
          <a:lstStyle/>
          <a:p>
            <a:pPr algn="l" indent="0" marL="0">
              <a:lnSpc>
                <a:spcPts val="2701"/>
              </a:lnSpc>
              <a:buNone/>
            </a:pPr>
            <a:r>
              <a:rPr lang="en-US" sz="2161" b="1" dirty="0">
                <a:solidFill>
                  <a:srgbClr val="101014"/>
                </a:solidFill>
                <a:latin typeface="Playfair Display" pitchFamily="34" charset="0"/>
                <a:ea typeface="Playfair Display" pitchFamily="34" charset="-122"/>
                <a:cs typeface="Playfair Display" pitchFamily="34" charset="-120"/>
              </a:rPr>
              <a:t>Pengaruh Orang Tua</a:t>
            </a:r>
            <a:endParaRPr lang="en-US" sz="2161" dirty="0"/>
          </a:p>
        </p:txBody>
      </p:sp>
      <p:sp>
        <p:nvSpPr>
          <p:cNvPr id="11" name="Text 8"/>
          <p:cNvSpPr/>
          <p:nvPr/>
        </p:nvSpPr>
        <p:spPr>
          <a:xfrm>
            <a:off x="2360176" y="2401253"/>
            <a:ext cx="7789307" cy="702469"/>
          </a:xfrm>
          <a:prstGeom prst="rect">
            <a:avLst/>
          </a:prstGeom>
          <a:noFill/>
          <a:ln/>
        </p:spPr>
        <p:txBody>
          <a:bodyPr wrap="square" rtlCol="0" anchor="t"/>
          <a:lstStyle/>
          <a:p>
            <a:pPr algn="l" indent="0" marL="0">
              <a:lnSpc>
                <a:spcPts val="2766"/>
              </a:lnSpc>
              <a:buNone/>
            </a:pPr>
            <a:r>
              <a:rPr lang="en-US" sz="1729" dirty="0">
                <a:solidFill>
                  <a:srgbClr val="39393C"/>
                </a:solidFill>
                <a:latin typeface="Open Sans" pitchFamily="34" charset="0"/>
                <a:ea typeface="Open Sans" pitchFamily="34" charset="-122"/>
                <a:cs typeface="Open Sans" pitchFamily="34" charset="-120"/>
              </a:rPr>
              <a:t>Orang tua memegang peranan penting dalam membantu remaja mengelola penggunaan media sosial mereka.</a:t>
            </a:r>
            <a:endParaRPr lang="en-US" sz="1729" dirty="0"/>
          </a:p>
        </p:txBody>
      </p:sp>
      <p:sp>
        <p:nvSpPr>
          <p:cNvPr id="12" name="Shape 9"/>
          <p:cNvSpPr/>
          <p:nvPr/>
        </p:nvSpPr>
        <p:spPr>
          <a:xfrm>
            <a:off x="1399639" y="3991570"/>
            <a:ext cx="768429" cy="43815"/>
          </a:xfrm>
          <a:prstGeom prst="rect">
            <a:avLst/>
          </a:prstGeom>
          <a:solidFill>
            <a:srgbClr val="E4E4ED"/>
          </a:solidFill>
          <a:ln/>
        </p:spPr>
      </p:sp>
      <p:sp>
        <p:nvSpPr>
          <p:cNvPr id="13" name="Shape 10"/>
          <p:cNvSpPr/>
          <p:nvPr/>
        </p:nvSpPr>
        <p:spPr>
          <a:xfrm>
            <a:off x="905649" y="3766542"/>
            <a:ext cx="493990" cy="493990"/>
          </a:xfrm>
          <a:prstGeom prst="roundRect">
            <a:avLst>
              <a:gd name="adj" fmla="val 26667"/>
            </a:avLst>
          </a:prstGeom>
          <a:solidFill>
            <a:srgbClr val="E4E4ED"/>
          </a:solidFill>
          <a:ln/>
        </p:spPr>
      </p:sp>
      <p:sp>
        <p:nvSpPr>
          <p:cNvPr id="14" name="Text 11"/>
          <p:cNvSpPr/>
          <p:nvPr/>
        </p:nvSpPr>
        <p:spPr>
          <a:xfrm>
            <a:off x="1064955" y="3807738"/>
            <a:ext cx="175260" cy="411599"/>
          </a:xfrm>
          <a:prstGeom prst="rect">
            <a:avLst/>
          </a:prstGeom>
          <a:noFill/>
          <a:ln/>
        </p:spPr>
        <p:txBody>
          <a:bodyPr wrap="none" rtlCol="0" anchor="t"/>
          <a:lstStyle/>
          <a:p>
            <a:pPr algn="ctr" indent="0" marL="0">
              <a:lnSpc>
                <a:spcPts val="3241"/>
              </a:lnSpc>
              <a:buNone/>
            </a:pPr>
            <a:r>
              <a:rPr lang="en-US" sz="2593" b="1" dirty="0">
                <a:solidFill>
                  <a:srgbClr val="101014"/>
                </a:solidFill>
                <a:latin typeface="Playfair Display" pitchFamily="34" charset="0"/>
                <a:ea typeface="Playfair Display" pitchFamily="34" charset="-122"/>
                <a:cs typeface="Playfair Display" pitchFamily="34" charset="-120"/>
              </a:rPr>
              <a:t>2</a:t>
            </a:r>
            <a:endParaRPr lang="en-US" sz="2593" dirty="0"/>
          </a:p>
        </p:txBody>
      </p:sp>
      <p:sp>
        <p:nvSpPr>
          <p:cNvPr id="15" name="Text 12"/>
          <p:cNvSpPr/>
          <p:nvPr/>
        </p:nvSpPr>
        <p:spPr>
          <a:xfrm>
            <a:off x="2360176" y="3814643"/>
            <a:ext cx="2369820" cy="343019"/>
          </a:xfrm>
          <a:prstGeom prst="rect">
            <a:avLst/>
          </a:prstGeom>
          <a:noFill/>
          <a:ln/>
        </p:spPr>
        <p:txBody>
          <a:bodyPr wrap="none" rtlCol="0" anchor="t"/>
          <a:lstStyle/>
          <a:p>
            <a:pPr algn="l" indent="0" marL="0">
              <a:lnSpc>
                <a:spcPts val="2701"/>
              </a:lnSpc>
              <a:buNone/>
            </a:pPr>
            <a:r>
              <a:rPr lang="en-US" sz="2161" b="1" dirty="0">
                <a:solidFill>
                  <a:srgbClr val="101014"/>
                </a:solidFill>
                <a:latin typeface="Playfair Display" pitchFamily="34" charset="0"/>
                <a:ea typeface="Playfair Display" pitchFamily="34" charset="-122"/>
                <a:cs typeface="Playfair Display" pitchFamily="34" charset="-120"/>
              </a:rPr>
              <a:t>Pendekatan Positif</a:t>
            </a:r>
            <a:endParaRPr lang="en-US" sz="2161" dirty="0"/>
          </a:p>
        </p:txBody>
      </p:sp>
      <p:sp>
        <p:nvSpPr>
          <p:cNvPr id="16" name="Text 13"/>
          <p:cNvSpPr/>
          <p:nvPr/>
        </p:nvSpPr>
        <p:spPr>
          <a:xfrm>
            <a:off x="2360176" y="4377214"/>
            <a:ext cx="7789307" cy="1053703"/>
          </a:xfrm>
          <a:prstGeom prst="rect">
            <a:avLst/>
          </a:prstGeom>
          <a:noFill/>
          <a:ln/>
        </p:spPr>
        <p:txBody>
          <a:bodyPr wrap="square" rtlCol="0" anchor="t"/>
          <a:lstStyle/>
          <a:p>
            <a:pPr algn="l" indent="0" marL="0">
              <a:lnSpc>
                <a:spcPts val="2766"/>
              </a:lnSpc>
              <a:buNone/>
            </a:pPr>
            <a:r>
              <a:rPr lang="en-US" sz="1729" dirty="0">
                <a:solidFill>
                  <a:srgbClr val="39393C"/>
                </a:solidFill>
                <a:latin typeface="Open Sans" pitchFamily="34" charset="0"/>
                <a:ea typeface="Open Sans" pitchFamily="34" charset="-122"/>
                <a:cs typeface="Open Sans" pitchFamily="34" charset="-120"/>
              </a:rPr>
              <a:t>Orang tua bisa membangun pendekatan positif, seperti memberikan hadiah untuk mengurangi penggunaan media sosial dengan bermain bersama atau bepergian.</a:t>
            </a:r>
            <a:endParaRPr lang="en-US" sz="1729" dirty="0"/>
          </a:p>
        </p:txBody>
      </p:sp>
      <p:sp>
        <p:nvSpPr>
          <p:cNvPr id="17" name="Shape 14"/>
          <p:cNvSpPr/>
          <p:nvPr/>
        </p:nvSpPr>
        <p:spPr>
          <a:xfrm>
            <a:off x="1399639" y="6266497"/>
            <a:ext cx="768429" cy="43815"/>
          </a:xfrm>
          <a:prstGeom prst="rect">
            <a:avLst/>
          </a:prstGeom>
          <a:solidFill>
            <a:srgbClr val="E4E4ED"/>
          </a:solidFill>
          <a:ln/>
        </p:spPr>
      </p:sp>
      <p:sp>
        <p:nvSpPr>
          <p:cNvPr id="18" name="Shape 15"/>
          <p:cNvSpPr/>
          <p:nvPr/>
        </p:nvSpPr>
        <p:spPr>
          <a:xfrm>
            <a:off x="905649" y="6041469"/>
            <a:ext cx="493990" cy="493990"/>
          </a:xfrm>
          <a:prstGeom prst="roundRect">
            <a:avLst>
              <a:gd name="adj" fmla="val 26667"/>
            </a:avLst>
          </a:prstGeom>
          <a:solidFill>
            <a:srgbClr val="E4E4ED"/>
          </a:solidFill>
          <a:ln/>
        </p:spPr>
      </p:sp>
      <p:sp>
        <p:nvSpPr>
          <p:cNvPr id="19" name="Text 16"/>
          <p:cNvSpPr/>
          <p:nvPr/>
        </p:nvSpPr>
        <p:spPr>
          <a:xfrm>
            <a:off x="1072575" y="6082665"/>
            <a:ext cx="160020" cy="411599"/>
          </a:xfrm>
          <a:prstGeom prst="rect">
            <a:avLst/>
          </a:prstGeom>
          <a:noFill/>
          <a:ln/>
        </p:spPr>
        <p:txBody>
          <a:bodyPr wrap="none" rtlCol="0" anchor="t"/>
          <a:lstStyle/>
          <a:p>
            <a:pPr algn="ctr" indent="0" marL="0">
              <a:lnSpc>
                <a:spcPts val="3241"/>
              </a:lnSpc>
              <a:buNone/>
            </a:pPr>
            <a:r>
              <a:rPr lang="en-US" sz="2593" b="1" dirty="0">
                <a:solidFill>
                  <a:srgbClr val="101014"/>
                </a:solidFill>
                <a:latin typeface="Playfair Display" pitchFamily="34" charset="0"/>
                <a:ea typeface="Playfair Display" pitchFamily="34" charset="-122"/>
                <a:cs typeface="Playfair Display" pitchFamily="34" charset="-120"/>
              </a:rPr>
              <a:t>3</a:t>
            </a:r>
            <a:endParaRPr lang="en-US" sz="2593" dirty="0"/>
          </a:p>
        </p:txBody>
      </p:sp>
      <p:sp>
        <p:nvSpPr>
          <p:cNvPr id="20" name="Text 17"/>
          <p:cNvSpPr/>
          <p:nvPr/>
        </p:nvSpPr>
        <p:spPr>
          <a:xfrm>
            <a:off x="2360176" y="6089571"/>
            <a:ext cx="2354580" cy="343019"/>
          </a:xfrm>
          <a:prstGeom prst="rect">
            <a:avLst/>
          </a:prstGeom>
          <a:noFill/>
          <a:ln/>
        </p:spPr>
        <p:txBody>
          <a:bodyPr wrap="none" rtlCol="0" anchor="t"/>
          <a:lstStyle/>
          <a:p>
            <a:pPr algn="l" indent="0" marL="0">
              <a:lnSpc>
                <a:spcPts val="2701"/>
              </a:lnSpc>
              <a:buNone/>
            </a:pPr>
            <a:r>
              <a:rPr lang="en-US" sz="2161" b="1" dirty="0">
                <a:solidFill>
                  <a:srgbClr val="101014"/>
                </a:solidFill>
                <a:latin typeface="Playfair Display" pitchFamily="34" charset="0"/>
                <a:ea typeface="Playfair Display" pitchFamily="34" charset="-122"/>
                <a:cs typeface="Playfair Display" pitchFamily="34" charset="-120"/>
              </a:rPr>
              <a:t>Zona Aman Digital</a:t>
            </a:r>
            <a:endParaRPr lang="en-US" sz="2161" dirty="0"/>
          </a:p>
        </p:txBody>
      </p:sp>
      <p:sp>
        <p:nvSpPr>
          <p:cNvPr id="21" name="Text 18"/>
          <p:cNvSpPr/>
          <p:nvPr/>
        </p:nvSpPr>
        <p:spPr>
          <a:xfrm>
            <a:off x="2360176" y="6652141"/>
            <a:ext cx="7789307" cy="702469"/>
          </a:xfrm>
          <a:prstGeom prst="rect">
            <a:avLst/>
          </a:prstGeom>
          <a:noFill/>
          <a:ln/>
        </p:spPr>
        <p:txBody>
          <a:bodyPr wrap="square" rtlCol="0" anchor="t"/>
          <a:lstStyle/>
          <a:p>
            <a:pPr algn="l" indent="0" marL="0">
              <a:lnSpc>
                <a:spcPts val="2766"/>
              </a:lnSpc>
              <a:buNone/>
            </a:pPr>
            <a:r>
              <a:rPr lang="en-US" sz="1729" dirty="0">
                <a:solidFill>
                  <a:srgbClr val="39393C"/>
                </a:solidFill>
                <a:latin typeface="Open Sans" pitchFamily="34" charset="0"/>
                <a:ea typeface="Open Sans" pitchFamily="34" charset="-122"/>
                <a:cs typeface="Open Sans" pitchFamily="34" charset="-120"/>
              </a:rPr>
              <a:t>Orang tua bisa membantu remaja membuat zona aman digital, dengan memilih platform yang aman dan memantau konten yang diakses.</a:t>
            </a:r>
            <a:endParaRPr lang="en-US" sz="1729"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32338"/>
          </a:xfrm>
          <a:prstGeom prst="rect">
            <a:avLst/>
          </a:prstGeom>
          <a:solidFill>
            <a:srgbClr val="F3F3F7"/>
          </a:solidFill>
          <a:ln/>
        </p:spPr>
      </p:sp>
      <p:sp>
        <p:nvSpPr>
          <p:cNvPr id="4" name="Text 2"/>
          <p:cNvSpPr/>
          <p:nvPr/>
        </p:nvSpPr>
        <p:spPr>
          <a:xfrm>
            <a:off x="2203609" y="591860"/>
            <a:ext cx="7513320" cy="672465"/>
          </a:xfrm>
          <a:prstGeom prst="rect">
            <a:avLst/>
          </a:prstGeom>
          <a:noFill/>
          <a:ln/>
        </p:spPr>
        <p:txBody>
          <a:bodyPr wrap="none" rtlCol="0" anchor="t"/>
          <a:lstStyle/>
          <a:p>
            <a:pPr indent="0" marL="0">
              <a:lnSpc>
                <a:spcPts val="5296"/>
              </a:lnSpc>
              <a:buNone/>
            </a:pPr>
            <a:r>
              <a:rPr lang="en-US" sz="4237" b="1" dirty="0">
                <a:solidFill>
                  <a:srgbClr val="101014"/>
                </a:solidFill>
                <a:latin typeface="Playfair Display" pitchFamily="34" charset="0"/>
                <a:ea typeface="Playfair Display" pitchFamily="34" charset="-122"/>
                <a:cs typeface="Playfair Display" pitchFamily="34" charset="-120"/>
              </a:rPr>
              <a:t>Kesimpulan dan Rekomendasi</a:t>
            </a:r>
            <a:endParaRPr lang="en-US" sz="4237" dirty="0"/>
          </a:p>
        </p:txBody>
      </p:sp>
      <p:pic>
        <p:nvPicPr>
          <p:cNvPr id="5" name="Image 0" descr="preencoded.png">    </p:cNvPr>
          <p:cNvPicPr>
            <a:picLocks noChangeAspect="1"/>
          </p:cNvPicPr>
          <p:nvPr/>
        </p:nvPicPr>
        <p:blipFill>
          <a:blip r:embed="rId1"/>
          <a:stretch>
            <a:fillRect/>
          </a:stretch>
        </p:blipFill>
        <p:spPr>
          <a:xfrm>
            <a:off x="2203609" y="1694736"/>
            <a:ext cx="4950143" cy="3059311"/>
          </a:xfrm>
          <a:prstGeom prst="rect">
            <a:avLst/>
          </a:prstGeom>
        </p:spPr>
      </p:pic>
      <p:sp>
        <p:nvSpPr>
          <p:cNvPr id="6" name="Text 3"/>
          <p:cNvSpPr/>
          <p:nvPr/>
        </p:nvSpPr>
        <p:spPr>
          <a:xfrm>
            <a:off x="2203609" y="5023009"/>
            <a:ext cx="2152174" cy="336352"/>
          </a:xfrm>
          <a:prstGeom prst="rect">
            <a:avLst/>
          </a:prstGeom>
          <a:noFill/>
          <a:ln/>
        </p:spPr>
        <p:txBody>
          <a:bodyPr wrap="none" rtlCol="0" anchor="t"/>
          <a:lstStyle/>
          <a:p>
            <a:pPr algn="l" indent="0" marL="0">
              <a:lnSpc>
                <a:spcPts val="2648"/>
              </a:lnSpc>
              <a:buNone/>
            </a:pPr>
            <a:r>
              <a:rPr lang="en-US" sz="2118" b="1" dirty="0">
                <a:solidFill>
                  <a:srgbClr val="101014"/>
                </a:solidFill>
                <a:latin typeface="Playfair Display" pitchFamily="34" charset="0"/>
                <a:ea typeface="Playfair Display" pitchFamily="34" charset="-122"/>
                <a:cs typeface="Playfair Display" pitchFamily="34" charset="-120"/>
              </a:rPr>
              <a:t>Kesimpulan</a:t>
            </a:r>
            <a:endParaRPr lang="en-US" sz="2118" dirty="0"/>
          </a:p>
        </p:txBody>
      </p:sp>
      <p:sp>
        <p:nvSpPr>
          <p:cNvPr id="7" name="Text 4"/>
          <p:cNvSpPr/>
          <p:nvPr/>
        </p:nvSpPr>
        <p:spPr>
          <a:xfrm>
            <a:off x="2203609" y="5574506"/>
            <a:ext cx="4950143" cy="1377315"/>
          </a:xfrm>
          <a:prstGeom prst="rect">
            <a:avLst/>
          </a:prstGeom>
          <a:noFill/>
          <a:ln/>
        </p:spPr>
        <p:txBody>
          <a:bodyPr wrap="square" rtlCol="0" anchor="t"/>
          <a:lstStyle/>
          <a:p>
            <a:pPr algn="l" indent="0" marL="0">
              <a:lnSpc>
                <a:spcPts val="2711"/>
              </a:lnSpc>
              <a:buNone/>
            </a:pPr>
            <a:r>
              <a:rPr lang="en-US" sz="1695" dirty="0">
                <a:solidFill>
                  <a:srgbClr val="39393C"/>
                </a:solidFill>
                <a:latin typeface="Open Sans" pitchFamily="34" charset="0"/>
                <a:ea typeface="Open Sans" pitchFamily="34" charset="-122"/>
                <a:cs typeface="Open Sans" pitchFamily="34" charset="-120"/>
              </a:rPr>
              <a:t>Media sosial bisa membawa pengaruh positif maupun negatif pada hidup remaja. Penting bagi remaja dan orang tua untuk memahami dampaknya dan mengambil tindakan yang tepat.</a:t>
            </a:r>
            <a:endParaRPr lang="en-US" sz="1695" dirty="0"/>
          </a:p>
        </p:txBody>
      </p:sp>
      <p:pic>
        <p:nvPicPr>
          <p:cNvPr id="8" name="Image 1" descr="preencoded.png">    </p:cNvPr>
          <p:cNvPicPr>
            <a:picLocks noChangeAspect="1"/>
          </p:cNvPicPr>
          <p:nvPr/>
        </p:nvPicPr>
        <p:blipFill>
          <a:blip r:embed="rId2"/>
          <a:stretch>
            <a:fillRect/>
          </a:stretch>
        </p:blipFill>
        <p:spPr>
          <a:xfrm>
            <a:off x="7476530" y="1694736"/>
            <a:ext cx="4950143" cy="3059311"/>
          </a:xfrm>
          <a:prstGeom prst="rect">
            <a:avLst/>
          </a:prstGeom>
        </p:spPr>
      </p:pic>
      <p:sp>
        <p:nvSpPr>
          <p:cNvPr id="9" name="Text 5"/>
          <p:cNvSpPr/>
          <p:nvPr/>
        </p:nvSpPr>
        <p:spPr>
          <a:xfrm>
            <a:off x="7476530" y="5023009"/>
            <a:ext cx="2152174" cy="336352"/>
          </a:xfrm>
          <a:prstGeom prst="rect">
            <a:avLst/>
          </a:prstGeom>
          <a:noFill/>
          <a:ln/>
        </p:spPr>
        <p:txBody>
          <a:bodyPr wrap="none" rtlCol="0" anchor="t"/>
          <a:lstStyle/>
          <a:p>
            <a:pPr algn="l" indent="0" marL="0">
              <a:lnSpc>
                <a:spcPts val="2648"/>
              </a:lnSpc>
              <a:buNone/>
            </a:pPr>
            <a:r>
              <a:rPr lang="en-US" sz="2118" b="1" dirty="0">
                <a:solidFill>
                  <a:srgbClr val="101014"/>
                </a:solidFill>
                <a:latin typeface="Playfair Display" pitchFamily="34" charset="0"/>
                <a:ea typeface="Playfair Display" pitchFamily="34" charset="-122"/>
                <a:cs typeface="Playfair Display" pitchFamily="34" charset="-120"/>
              </a:rPr>
              <a:t>Rekomendasi</a:t>
            </a:r>
            <a:endParaRPr lang="en-US" sz="2118" dirty="0"/>
          </a:p>
        </p:txBody>
      </p:sp>
      <p:sp>
        <p:nvSpPr>
          <p:cNvPr id="10" name="Text 6"/>
          <p:cNvSpPr/>
          <p:nvPr/>
        </p:nvSpPr>
        <p:spPr>
          <a:xfrm>
            <a:off x="7476530" y="5574506"/>
            <a:ext cx="4950143" cy="2065973"/>
          </a:xfrm>
          <a:prstGeom prst="rect">
            <a:avLst/>
          </a:prstGeom>
          <a:noFill/>
          <a:ln/>
        </p:spPr>
        <p:txBody>
          <a:bodyPr wrap="square" rtlCol="0" anchor="t"/>
          <a:lstStyle/>
          <a:p>
            <a:pPr algn="l" indent="0" marL="0">
              <a:lnSpc>
                <a:spcPts val="2711"/>
              </a:lnSpc>
              <a:buNone/>
            </a:pPr>
            <a:r>
              <a:rPr lang="en-US" sz="1695" dirty="0">
                <a:solidFill>
                  <a:srgbClr val="39393C"/>
                </a:solidFill>
                <a:latin typeface="Open Sans" pitchFamily="34" charset="0"/>
                <a:ea typeface="Open Sans" pitchFamily="34" charset="-122"/>
                <a:cs typeface="Open Sans" pitchFamily="34" charset="-120"/>
              </a:rPr>
              <a:t>Orang tua perlu menjadi model pengguna media sosial yang baik, memberikan aturan yang jelas, dan memperhatikan penggunaan media sosial anak mereka. Remaja perlu bijak dalam mengelola penggunaan media sosial dan memahami risiko serta konsekuensinya.</a:t>
            </a:r>
            <a:endParaRPr lang="en-US" sz="1695"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2023-11-08T11:38:08Z</dcterms:created>
  <dcterms:modified xsi:type="dcterms:W3CDTF">2023-11-08T11:38:08Z</dcterms:modified>
</cp:coreProperties>
</file>