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57" r:id="rId3"/>
    <p:sldId id="267" r:id="rId4"/>
    <p:sldId id="279" r:id="rId5"/>
    <p:sldId id="293" r:id="rId6"/>
    <p:sldId id="284" r:id="rId7"/>
    <p:sldId id="260" r:id="rId8"/>
    <p:sldId id="292" r:id="rId9"/>
    <p:sldId id="294" r:id="rId10"/>
    <p:sldId id="289" r:id="rId11"/>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C2278-18FD-43B9-BCC7-F88E888C0CE7}" v="46" dt="2024-09-08T16:56:58.620"/>
    <p1510:client id="{30774554-2C9A-4782-A15B-BC4327C4DFF5}" v="1" dt="2024-09-09T03:37:52.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26" autoAdjust="0"/>
    <p:restoredTop sz="82092" autoAdjust="0"/>
  </p:normalViewPr>
  <p:slideViewPr>
    <p:cSldViewPr>
      <p:cViewPr varScale="1">
        <p:scale>
          <a:sx n="89" d="100"/>
          <a:sy n="89" d="100"/>
        </p:scale>
        <p:origin x="739"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9/9/2024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6459192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338387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113963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315869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4204827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8005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9/9/2024</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9/9/2024</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9/9/2024</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9/9/2024</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9/9/2024</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9/9/2024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9/9/2024</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9/9/2024</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71617" y="440089"/>
            <a:ext cx="8229600" cy="2038350"/>
          </a:xfrm>
        </p:spPr>
        <p:txBody>
          <a:bodyPr>
            <a:normAutofit fontScale="90000"/>
          </a:bodyPr>
          <a:lstStyle/>
          <a:p>
            <a:pPr algn="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endParaRPr lang="en-US" dirty="0">
              <a:solidFill>
                <a:srgbClr val="FF0000"/>
              </a:solidFill>
            </a:endParaRPr>
          </a:p>
        </p:txBody>
      </p:sp>
      <p:sp>
        <p:nvSpPr>
          <p:cNvPr id="5" name="Rectangle 4"/>
          <p:cNvSpPr>
            <a:spLocks noGrp="1"/>
          </p:cNvSpPr>
          <p:nvPr>
            <p:ph type="subTitle" idx="1"/>
          </p:nvPr>
        </p:nvSpPr>
        <p:spPr>
          <a:xfrm>
            <a:off x="2286000" y="4497169"/>
            <a:ext cx="6705600" cy="646331"/>
          </a:xfrm>
        </p:spPr>
        <p:txBody>
          <a:bodyPr>
            <a:normAutofit fontScale="77500" lnSpcReduction="20000"/>
          </a:bodyPr>
          <a:lstStyle/>
          <a:p>
            <a:r>
              <a:rPr lang="en-US" dirty="0"/>
              <a:t>COURSE </a:t>
            </a:r>
            <a:r>
              <a:rPr lang="en-US" sz="2300" dirty="0"/>
              <a:t>CODE</a:t>
            </a:r>
            <a:r>
              <a:rPr lang="en-US" dirty="0"/>
              <a:t> &amp;COURSE TITLE : 22AIC14 &amp; INTERNET OF THINGS AND ITS APPLICATIONS</a:t>
            </a:r>
          </a:p>
        </p:txBody>
      </p:sp>
      <p:sp>
        <p:nvSpPr>
          <p:cNvPr id="7" name="TextBox 6"/>
          <p:cNvSpPr txBox="1"/>
          <p:nvPr/>
        </p:nvSpPr>
        <p:spPr>
          <a:xfrm>
            <a:off x="173600" y="3035713"/>
            <a:ext cx="2699657" cy="646331"/>
          </a:xfrm>
          <a:prstGeom prst="rect">
            <a:avLst/>
          </a:prstGeom>
          <a:noFill/>
        </p:spPr>
        <p:txBody>
          <a:bodyPr wrap="square" rtlCol="0">
            <a:spAutoFit/>
          </a:bodyPr>
          <a:lstStyle/>
          <a:p>
            <a:pPr algn="just"/>
            <a:r>
              <a:rPr lang="en-US" dirty="0"/>
              <a:t>Guided By   : DR.K.LALITHA </a:t>
            </a:r>
          </a:p>
          <a:p>
            <a:r>
              <a:rPr lang="en-US" dirty="0"/>
              <a:t>     </a:t>
            </a:r>
            <a:endParaRPr lang="en-US" dirty="0">
              <a:solidFill>
                <a:srgbClr val="FF0000"/>
              </a:solidFill>
            </a:endParaRPr>
          </a:p>
        </p:txBody>
      </p:sp>
      <p:sp>
        <p:nvSpPr>
          <p:cNvPr id="8" name="TextBox 7"/>
          <p:cNvSpPr txBox="1"/>
          <p:nvPr/>
        </p:nvSpPr>
        <p:spPr>
          <a:xfrm>
            <a:off x="6248400" y="3022931"/>
            <a:ext cx="2330532" cy="1846659"/>
          </a:xfrm>
          <a:prstGeom prst="rect">
            <a:avLst/>
          </a:prstGeom>
          <a:noFill/>
        </p:spPr>
        <p:txBody>
          <a:bodyPr wrap="square" rtlCol="0">
            <a:spAutoFit/>
          </a:bodyPr>
          <a:lstStyle/>
          <a:p>
            <a:pPr algn="just"/>
            <a:r>
              <a:rPr lang="en-US" dirty="0"/>
              <a:t>PRESENTED By   :</a:t>
            </a:r>
          </a:p>
          <a:p>
            <a:pPr algn="just"/>
            <a:endParaRPr lang="en-US" dirty="0"/>
          </a:p>
          <a:p>
            <a:pPr algn="just"/>
            <a:r>
              <a:rPr lang="en-US" sz="1400" dirty="0"/>
              <a:t>SHARANYA S J [ 22AI048 ] </a:t>
            </a:r>
          </a:p>
          <a:p>
            <a:pPr algn="just"/>
            <a:r>
              <a:rPr lang="en-US" sz="1400" dirty="0"/>
              <a:t>SRI ABIRAMI S </a:t>
            </a:r>
            <a:r>
              <a:rPr lang="en-US" sz="1400" dirty="0" err="1"/>
              <a:t>S</a:t>
            </a:r>
            <a:r>
              <a:rPr lang="en-US" sz="1400" dirty="0"/>
              <a:t> [ 22AI050 ] </a:t>
            </a:r>
          </a:p>
          <a:p>
            <a:pPr algn="just"/>
            <a:r>
              <a:rPr lang="en-US" sz="1400" dirty="0"/>
              <a:t>TAMIL MUHILAN B [22AI052 ]</a:t>
            </a:r>
          </a:p>
          <a:p>
            <a:r>
              <a:rPr lang="en-US" dirty="0"/>
              <a:t>    </a:t>
            </a:r>
            <a:endParaRPr lang="en-US" dirty="0">
              <a:solidFill>
                <a:srgbClr val="FF0000"/>
              </a:solidFill>
            </a:endParaRPr>
          </a:p>
          <a:p>
            <a:r>
              <a:rPr lang="en-US" dirty="0">
                <a:solidFill>
                  <a:srgbClr val="FF0000"/>
                </a:solidFill>
              </a:rPr>
              <a:t>      </a:t>
            </a:r>
          </a:p>
        </p:txBody>
      </p:sp>
      <p:sp>
        <p:nvSpPr>
          <p:cNvPr id="2" name="TextBox 1">
            <a:extLst>
              <a:ext uri="{FF2B5EF4-FFF2-40B4-BE49-F238E27FC236}">
                <a16:creationId xmlns:a16="http://schemas.microsoft.com/office/drawing/2014/main" id="{7817F5CA-F50F-09C9-4EC5-DD800E7E3176}"/>
              </a:ext>
            </a:extLst>
          </p:cNvPr>
          <p:cNvSpPr txBox="1"/>
          <p:nvPr/>
        </p:nvSpPr>
        <p:spPr>
          <a:xfrm>
            <a:off x="1828800" y="1424356"/>
            <a:ext cx="5867400" cy="523220"/>
          </a:xfrm>
          <a:prstGeom prst="rect">
            <a:avLst/>
          </a:prstGeom>
          <a:noFill/>
        </p:spPr>
        <p:txBody>
          <a:bodyPr wrap="square" rtlCol="0">
            <a:spAutoFit/>
          </a:bodyPr>
          <a:lstStyle/>
          <a:p>
            <a:pPr algn="just"/>
            <a:r>
              <a:rPr lang="en-IN" sz="2800" dirty="0"/>
              <a:t>THE IOT BASED FISH FEEDER SYSTEM</a:t>
            </a:r>
          </a:p>
        </p:txBody>
      </p:sp>
      <p:sp>
        <p:nvSpPr>
          <p:cNvPr id="3" name="TextBox 2">
            <a:extLst>
              <a:ext uri="{FF2B5EF4-FFF2-40B4-BE49-F238E27FC236}">
                <a16:creationId xmlns:a16="http://schemas.microsoft.com/office/drawing/2014/main" id="{E49854F2-0704-C52C-EF17-C049846048A1}"/>
              </a:ext>
            </a:extLst>
          </p:cNvPr>
          <p:cNvSpPr txBox="1"/>
          <p:nvPr/>
        </p:nvSpPr>
        <p:spPr>
          <a:xfrm>
            <a:off x="71617" y="4629150"/>
            <a:ext cx="1985783" cy="369332"/>
          </a:xfrm>
          <a:prstGeom prst="rect">
            <a:avLst/>
          </a:prstGeom>
          <a:noFill/>
        </p:spPr>
        <p:txBody>
          <a:bodyPr wrap="square" rtlCol="0">
            <a:spAutoFit/>
          </a:bodyPr>
          <a:lstStyle/>
          <a:p>
            <a:r>
              <a:rPr lang="en-IN" dirty="0"/>
              <a:t>TEAM NO : 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Thank u slide</a:t>
            </a:r>
          </a:p>
        </p:txBody>
      </p:sp>
      <p:sp>
        <p:nvSpPr>
          <p:cNvPr id="6" name="TextBox 5">
            <a:extLst>
              <a:ext uri="{FF2B5EF4-FFF2-40B4-BE49-F238E27FC236}">
                <a16:creationId xmlns:a16="http://schemas.microsoft.com/office/drawing/2014/main" id="{0C7FE279-F159-60C1-E873-807D8A95E6BF}"/>
              </a:ext>
            </a:extLst>
          </p:cNvPr>
          <p:cNvSpPr txBox="1"/>
          <p:nvPr/>
        </p:nvSpPr>
        <p:spPr>
          <a:xfrm>
            <a:off x="762000" y="2038350"/>
            <a:ext cx="6096000" cy="369332"/>
          </a:xfrm>
          <a:prstGeom prst="rect">
            <a:avLst/>
          </a:prstGeom>
          <a:noFill/>
        </p:spPr>
        <p:txBody>
          <a:bodyPr wrap="square">
            <a:spAutoFit/>
          </a:bodyPr>
          <a:lstStyle/>
          <a:p>
            <a:r>
              <a:rPr lang="en-IN" dirty="0"/>
              <a:t>Thank You!</a:t>
            </a:r>
          </a:p>
        </p:txBody>
      </p:sp>
    </p:spTree>
    <p:extLst>
      <p:ext uri="{BB962C8B-B14F-4D97-AF65-F5344CB8AC3E}">
        <p14:creationId xmlns:p14="http://schemas.microsoft.com/office/powerpoint/2010/main" val="116440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Abstract</a:t>
            </a:r>
          </a:p>
        </p:txBody>
      </p:sp>
      <p:sp>
        <p:nvSpPr>
          <p:cNvPr id="4" name="TextBox 3">
            <a:extLst>
              <a:ext uri="{FF2B5EF4-FFF2-40B4-BE49-F238E27FC236}">
                <a16:creationId xmlns:a16="http://schemas.microsoft.com/office/drawing/2014/main" id="{4CAEA72A-F401-4DF2-6D80-89889C97370F}"/>
              </a:ext>
            </a:extLst>
          </p:cNvPr>
          <p:cNvSpPr txBox="1"/>
          <p:nvPr/>
        </p:nvSpPr>
        <p:spPr>
          <a:xfrm>
            <a:off x="381000" y="1657350"/>
            <a:ext cx="8382000" cy="2862322"/>
          </a:xfrm>
          <a:prstGeom prst="rect">
            <a:avLst/>
          </a:prstGeom>
          <a:noFill/>
        </p:spPr>
        <p:txBody>
          <a:bodyPr wrap="square">
            <a:spAutoFit/>
          </a:bodyPr>
          <a:lstStyle/>
          <a:p>
            <a:pPr algn="just"/>
            <a:r>
              <a:rPr lang="en-IN" dirty="0"/>
              <a:t>The Fish Feeder Project aims to develop an automated fish feeding system designed to optimize feeding schedules and portions for aquatic environments. This system uses sensors and timers to deliver precise amounts of food at programmed intervals, reducing the need for manual feeding and ensuring consistent nourishment. The project involves integrating hardware components, such as a microcontroller, stepper motors, and a food storage unit, with software for programming and monitoring feeding routines. By employing real-time data collection and adjustments, the system enhances the health and growth of fish, minimizes waste, and provides an efficient solution for both home aquariums and commercial aquaculture operations. The success of this project promises to improve fish management practices and promote sustainable aquaculture.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Objectives:</a:t>
            </a:r>
          </a:p>
        </p:txBody>
      </p:sp>
      <p:sp>
        <p:nvSpPr>
          <p:cNvPr id="4" name="Content Placeholder 3">
            <a:extLst>
              <a:ext uri="{FF2B5EF4-FFF2-40B4-BE49-F238E27FC236}">
                <a16:creationId xmlns:a16="http://schemas.microsoft.com/office/drawing/2014/main" id="{21DE5D90-DCD1-2902-B7D3-5BAE297FB8A5}"/>
              </a:ext>
            </a:extLst>
          </p:cNvPr>
          <p:cNvSpPr>
            <a:spLocks noGrp="1"/>
          </p:cNvSpPr>
          <p:nvPr>
            <p:ph sz="quarter" idx="14"/>
          </p:nvPr>
        </p:nvSpPr>
        <p:spPr>
          <a:xfrm>
            <a:off x="76200" y="1428750"/>
            <a:ext cx="8839200" cy="3714750"/>
          </a:xfrm>
        </p:spPr>
        <p:txBody>
          <a:bodyPr>
            <a:normAutofit fontScale="55000" lnSpcReduction="20000"/>
          </a:bodyPr>
          <a:lstStyle/>
          <a:p>
            <a:pPr algn="just"/>
            <a:r>
              <a:rPr lang="en-US" dirty="0"/>
              <a:t>The primary objective of the Fish Feeder project is to design and implement an automated system that efficiently dispenses precise quantities of fish food at predetermined intervals. Specific objectives include:</a:t>
            </a:r>
          </a:p>
          <a:p>
            <a:pPr algn="just"/>
            <a:r>
              <a:rPr lang="en-US" dirty="0"/>
              <a:t>1. Accuracy : Ensure the system delivers the correct amount of food to meet the nutritional needs of the fish while minimizing waste.   </a:t>
            </a:r>
          </a:p>
          <a:p>
            <a:pPr algn="just"/>
            <a:r>
              <a:rPr lang="en-US" dirty="0"/>
              <a:t>2. Automation : Develop a reliable mechanism to automate the feeding process, reducing the need for manual intervention and ensuring consistent feeding schedules.</a:t>
            </a:r>
          </a:p>
          <a:p>
            <a:pPr algn="just"/>
            <a:r>
              <a:rPr lang="en-US" dirty="0"/>
              <a:t>3. Customization : Allow users to easily program and adjust feeding times and quantities based on different fish species' requirements and feeding habits.</a:t>
            </a:r>
          </a:p>
          <a:p>
            <a:pPr algn="just"/>
            <a:r>
              <a:rPr lang="en-US" dirty="0"/>
              <a:t>4. Monitoring : Incorporate real-time monitoring and data collection to track feeding patterns and system performance, enabling timely adjustments and maintenance.</a:t>
            </a:r>
          </a:p>
          <a:p>
            <a:pPr algn="just"/>
            <a:r>
              <a:rPr lang="en-US" dirty="0"/>
              <a:t>5. User-Friendliness : Design an intuitive interface for easy setup and operation, making the system accessible for both novice and experienced users.6. </a:t>
            </a:r>
          </a:p>
          <a:p>
            <a:pPr algn="just"/>
            <a:r>
              <a:rPr lang="en-US" dirty="0"/>
              <a:t>7. Durability : Construct a robust and reliable feeder that can withstand the aquatic environment and perform consistently over time.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95250"/>
            <a:ext cx="8000999" cy="1219200"/>
          </a:xfrm>
        </p:spPr>
        <p:txBody>
          <a:bodyPr/>
          <a:lstStyle/>
          <a:p>
            <a:r>
              <a:rPr lang="en-US" dirty="0"/>
              <a:t>Components Required:</a:t>
            </a:r>
          </a:p>
        </p:txBody>
      </p:sp>
      <p:sp>
        <p:nvSpPr>
          <p:cNvPr id="3" name="Rectangle 2"/>
          <p:cNvSpPr>
            <a:spLocks noGrp="1"/>
          </p:cNvSpPr>
          <p:nvPr>
            <p:ph sz="quarter" idx="13"/>
          </p:nvPr>
        </p:nvSpPr>
        <p:spPr>
          <a:xfrm>
            <a:off x="457200" y="1809750"/>
            <a:ext cx="3886200" cy="3200400"/>
          </a:xfrm>
        </p:spPr>
        <p:txBody>
          <a:bodyPr anchor="ctr"/>
          <a:lstStyle/>
          <a:p>
            <a:pPr marL="274320" lvl="1">
              <a:buNone/>
            </a:pPr>
            <a:endParaRPr lang="en-US" altLang="x-none" dirty="0"/>
          </a:p>
          <a:p>
            <a:pPr marL="274320" lvl="1">
              <a:buNone/>
            </a:pPr>
            <a:endParaRPr lang="en-US" sz="4000" u="sng" dirty="0"/>
          </a:p>
        </p:txBody>
      </p:sp>
      <p:sp>
        <p:nvSpPr>
          <p:cNvPr id="4" name="Rectangle 1">
            <a:extLst>
              <a:ext uri="{FF2B5EF4-FFF2-40B4-BE49-F238E27FC236}">
                <a16:creationId xmlns:a16="http://schemas.microsoft.com/office/drawing/2014/main" id="{3D93496D-F782-3103-8B55-D2A81FD64F39}"/>
              </a:ext>
            </a:extLst>
          </p:cNvPr>
          <p:cNvSpPr>
            <a:spLocks noChangeArrowheads="1"/>
          </p:cNvSpPr>
          <p:nvPr/>
        </p:nvSpPr>
        <p:spPr bwMode="auto">
          <a:xfrm>
            <a:off x="228604" y="1830328"/>
            <a:ext cx="861059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Microcontroller</a:t>
            </a:r>
            <a:r>
              <a:rPr kumimoji="0" lang="en-US" altLang="en-US" b="0" i="0" u="none" strike="noStrike" cap="none" normalizeH="0" baseline="0" dirty="0">
                <a:ln>
                  <a:noFill/>
                </a:ln>
                <a:solidFill>
                  <a:schemeClr val="tx1"/>
                </a:solidFill>
                <a:effectLst/>
              </a:rPr>
              <a:t>: Arduino, ESP8266, or ESP32 for controlling the system.</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Servo Motor</a:t>
            </a:r>
            <a:r>
              <a:rPr kumimoji="0" lang="en-US" altLang="en-US" sz="1800" b="0" i="0" u="none" strike="noStrike" cap="none" normalizeH="0" baseline="0" dirty="0">
                <a:ln>
                  <a:noFill/>
                </a:ln>
                <a:solidFill>
                  <a:schemeClr val="tx1"/>
                </a:solidFill>
                <a:effectLst/>
              </a:rPr>
              <a:t>: To control the release of food.</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RTC Module</a:t>
            </a:r>
            <a:r>
              <a:rPr kumimoji="0" lang="en-US" altLang="en-US" sz="1800" b="0" i="0" u="none" strike="noStrike" cap="none" normalizeH="0" baseline="0" dirty="0">
                <a:ln>
                  <a:noFill/>
                </a:ln>
                <a:solidFill>
                  <a:schemeClr val="tx1"/>
                </a:solidFill>
                <a:effectLst/>
              </a:rPr>
              <a:t>: Real-Time Clock for accurate scheduling (optional).</a:t>
            </a:r>
          </a:p>
        </p:txBody>
      </p:sp>
      <p:sp>
        <p:nvSpPr>
          <p:cNvPr id="6" name="TextBox 5">
            <a:extLst>
              <a:ext uri="{FF2B5EF4-FFF2-40B4-BE49-F238E27FC236}">
                <a16:creationId xmlns:a16="http://schemas.microsoft.com/office/drawing/2014/main" id="{B0F8E8D2-BC60-04E8-BC1A-B254FBD55EEE}"/>
              </a:ext>
            </a:extLst>
          </p:cNvPr>
          <p:cNvSpPr txBox="1"/>
          <p:nvPr/>
        </p:nvSpPr>
        <p:spPr>
          <a:xfrm>
            <a:off x="228604" y="2876550"/>
            <a:ext cx="8726903" cy="153154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Timer Mechanism</a:t>
            </a:r>
            <a:r>
              <a:rPr kumimoji="0" lang="en-US" altLang="en-US" sz="1800" b="0" i="0" u="none" strike="noStrike" cap="none" normalizeH="0" baseline="0" dirty="0">
                <a:ln>
                  <a:noFill/>
                </a:ln>
                <a:solidFill>
                  <a:schemeClr val="tx1"/>
                </a:solidFill>
                <a:effectLst/>
              </a:rPr>
              <a:t>: Set feeding intervals using either a pre-programmed timer or based on real-time.</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Fish Food Container</a:t>
            </a:r>
            <a:r>
              <a:rPr kumimoji="0" lang="en-US" altLang="en-US" sz="1800" b="0" i="0" u="none" strike="noStrike" cap="none" normalizeH="0" baseline="0" dirty="0">
                <a:ln>
                  <a:noFill/>
                </a:ln>
                <a:solidFill>
                  <a:schemeClr val="tx1"/>
                </a:solidFill>
                <a:effectLst/>
              </a:rPr>
              <a:t>: Attached to the servo motor to dispense the food.</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Power Supply</a:t>
            </a:r>
            <a:r>
              <a:rPr kumimoji="0" lang="en-US" altLang="en-US" sz="1800" b="0" i="0" u="none" strike="noStrike" cap="none" normalizeH="0" baseline="0" dirty="0">
                <a:ln>
                  <a:noFill/>
                </a:ln>
                <a:solidFill>
                  <a:schemeClr val="tx1"/>
                </a:solidFill>
                <a:effectLst/>
              </a:rPr>
              <a:t>: Battery or USB power source for the microcontroller.</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Buzzer (Optional)</a:t>
            </a:r>
            <a:r>
              <a:rPr kumimoji="0" lang="en-US" altLang="en-US" sz="1800" b="0" i="0" u="none" strike="noStrike" cap="none" normalizeH="0" baseline="0" dirty="0">
                <a:ln>
                  <a:noFill/>
                </a:ln>
                <a:solidFill>
                  <a:schemeClr val="tx1"/>
                </a:solidFill>
                <a:effectLst/>
              </a:rPr>
              <a:t>: To indicate when the feeding occurs. </a:t>
            </a:r>
          </a:p>
        </p:txBody>
      </p:sp>
    </p:spTree>
    <p:extLst>
      <p:ext uri="{BB962C8B-B14F-4D97-AF65-F5344CB8AC3E}">
        <p14:creationId xmlns:p14="http://schemas.microsoft.com/office/powerpoint/2010/main" val="251622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AD4956E5-CFFC-EC75-B954-455A62D138A9}"/>
              </a:ext>
            </a:extLst>
          </p:cNvPr>
          <p:cNvSpPr>
            <a:spLocks noChangeArrowheads="1"/>
          </p:cNvSpPr>
          <p:nvPr/>
        </p:nvSpPr>
        <p:spPr bwMode="auto">
          <a:xfrm>
            <a:off x="152400" y="171093"/>
            <a:ext cx="8763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b="1" dirty="0"/>
              <a:t>Additional Features:</a:t>
            </a:r>
            <a:endParaRPr lang="en-US" dirty="0"/>
          </a:p>
          <a:p>
            <a:pPr algn="just"/>
            <a:r>
              <a:rPr lang="en-US" b="1" dirty="0"/>
              <a:t>Wi-Fi Connectivity (Optional)</a:t>
            </a:r>
            <a:r>
              <a:rPr lang="en-US" dirty="0"/>
              <a:t>:</a:t>
            </a:r>
          </a:p>
          <a:p>
            <a:pPr lvl="1" algn="just"/>
            <a:r>
              <a:rPr lang="en-US" dirty="0"/>
              <a:t>Control and monitor the feeder using your smartphone.</a:t>
            </a:r>
          </a:p>
          <a:p>
            <a:pPr lvl="1" algn="just"/>
            <a:r>
              <a:rPr lang="en-US" dirty="0"/>
              <a:t>Get notifications when your fish have been fed.</a:t>
            </a:r>
          </a:p>
          <a:p>
            <a:pPr algn="just"/>
            <a:r>
              <a:rPr lang="en-US" b="1" dirty="0"/>
              <a:t>Food Level Monitoring</a:t>
            </a:r>
            <a:r>
              <a:rPr lang="en-US" dirty="0"/>
              <a:t>:</a:t>
            </a:r>
          </a:p>
          <a:p>
            <a:pPr lvl="1" algn="just"/>
            <a:r>
              <a:rPr lang="en-US" dirty="0"/>
              <a:t>Uses an ultrasonic sensor to check the food level.</a:t>
            </a:r>
          </a:p>
          <a:p>
            <a:pPr lvl="1" algn="just"/>
            <a:r>
              <a:rPr lang="en-US" dirty="0"/>
              <a:t>LED or notification alerts you when food is low.</a:t>
            </a:r>
          </a:p>
          <a:p>
            <a:pPr algn="just"/>
            <a:r>
              <a:rPr lang="en-US" b="1" dirty="0"/>
              <a:t>Smart Feeding Algorithm (Optional)</a:t>
            </a:r>
            <a:r>
              <a:rPr lang="en-US" dirty="0"/>
              <a:t>:</a:t>
            </a:r>
          </a:p>
          <a:p>
            <a:pPr lvl="1" algn="just"/>
            <a:r>
              <a:rPr lang="en-US" dirty="0"/>
              <a:t>Uses a temperature sensor to adjust feeding times based on water temperature.</a:t>
            </a:r>
          </a:p>
          <a:p>
            <a:pPr algn="just"/>
            <a:r>
              <a:rPr lang="en-US" b="1" dirty="0"/>
              <a:t>Backup Power Supply</a:t>
            </a:r>
            <a:r>
              <a:rPr lang="en-US" dirty="0"/>
              <a:t>:</a:t>
            </a:r>
          </a:p>
          <a:p>
            <a:pPr lvl="1" algn="just"/>
            <a:r>
              <a:rPr lang="en-US" dirty="0"/>
              <a:t>Rechargeable battery ensures feeding continues during power outages.</a:t>
            </a:r>
          </a:p>
          <a:p>
            <a:pPr algn="just"/>
            <a:r>
              <a:rPr lang="en-US" b="1" dirty="0"/>
              <a:t>Maintenance Reminder</a:t>
            </a:r>
            <a:r>
              <a:rPr lang="en-US" dirty="0"/>
              <a:t>:</a:t>
            </a:r>
          </a:p>
          <a:p>
            <a:pPr lvl="1" algn="just"/>
            <a:r>
              <a:rPr lang="en-US" dirty="0"/>
              <a:t>Alerts you via a buzzer or phone notification when it’s time to refill food or clean the tank.</a:t>
            </a:r>
          </a:p>
          <a:p>
            <a:pPr algn="just"/>
            <a:r>
              <a:rPr lang="en-US" b="1" dirty="0"/>
              <a:t>Eco-friendly Power (Optional)</a:t>
            </a:r>
            <a:r>
              <a:rPr lang="en-US" dirty="0"/>
              <a:t>:</a:t>
            </a:r>
          </a:p>
          <a:p>
            <a:pPr lvl="1" algn="just"/>
            <a:r>
              <a:rPr lang="en-US" dirty="0"/>
              <a:t>A small solar panel can power the feeder, making it more energy-efficient.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8901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p:cNvSpPr>
          <p:nvPr/>
        </p:nvSpPr>
        <p:spPr>
          <a:xfrm>
            <a:off x="76200" y="28870"/>
            <a:ext cx="8153400" cy="1005840"/>
          </a:xfrm>
          <a:prstGeom prst="rect">
            <a:avLst/>
          </a:prstGeom>
        </p:spPr>
        <p:txBody>
          <a:bodyPr vert="horz" anchor="b">
            <a:normAutofit/>
          </a:bodyPr>
          <a:lstStyle>
            <a:lvl1pPr algn="l" rtl="0" eaLnBrk="1" latinLnBrk="0" hangingPunct="1">
              <a:spcBef>
                <a:spcPct val="0"/>
              </a:spcBef>
              <a:buNone/>
              <a:defRPr sz="4200" kern="1200">
                <a:solidFill>
                  <a:schemeClr val="tx2"/>
                </a:solidFill>
                <a:latin typeface="+mj-lt"/>
                <a:ea typeface="+mj-ea"/>
                <a:cs typeface="+mj-cs"/>
              </a:defRPr>
            </a:lvl1pPr>
            <a:extLst/>
          </a:lstStyle>
          <a:p>
            <a:r>
              <a:rPr lang="en-US" dirty="0"/>
              <a:t>Flow Diagram:</a:t>
            </a:r>
          </a:p>
        </p:txBody>
      </p:sp>
      <p:sp>
        <p:nvSpPr>
          <p:cNvPr id="4" name="AutoShape 2" descr="A simple flowchart for an IoT-based fish feeder system with added features. It starts with 'Start' and moves to 'Initialize System'. Then, it checks 'Is Food Level Low?' with a 'Yes' path leading to 'Notify User' and 'No' continuing. After that, it moves to 'Wait for Feeding Time'. Once the time is reached, it moves to 'Dispense Food (Servo Motor)' followed by 'Send Feeding Notification (Wi-Fi)'. Next, it checks 'Is Power Backup Needed?' with a 'Yes' path leading to 'Switch to Battery' and 'No' continuing. Finally, it loops back to 'Repeat Feeding Cycle'.">
            <a:extLst>
              <a:ext uri="{FF2B5EF4-FFF2-40B4-BE49-F238E27FC236}">
                <a16:creationId xmlns:a16="http://schemas.microsoft.com/office/drawing/2014/main" id="{4A6A0CC6-1D94-ABE2-D206-243711B1A9FE}"/>
              </a:ext>
            </a:extLst>
          </p:cNvPr>
          <p:cNvSpPr>
            <a:spLocks noChangeAspect="1" noChangeArrowheads="1"/>
          </p:cNvSpPr>
          <p:nvPr/>
        </p:nvSpPr>
        <p:spPr bwMode="auto">
          <a:xfrm>
            <a:off x="2438400" y="438150"/>
            <a:ext cx="4876800" cy="4876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FE959E94-467C-A5B2-B1FD-A8E32B57FB8A}"/>
              </a:ext>
            </a:extLst>
          </p:cNvPr>
          <p:cNvPicPr>
            <a:picLocks noChangeAspect="1"/>
          </p:cNvPicPr>
          <p:nvPr/>
        </p:nvPicPr>
        <p:blipFill>
          <a:blip r:embed="rId3"/>
          <a:stretch>
            <a:fillRect/>
          </a:stretch>
        </p:blipFill>
        <p:spPr>
          <a:xfrm>
            <a:off x="2286000" y="1352550"/>
            <a:ext cx="4267200" cy="3657600"/>
          </a:xfrm>
          <a:prstGeom prst="rect">
            <a:avLst/>
          </a:prstGeom>
        </p:spPr>
      </p:pic>
    </p:spTree>
    <p:extLst>
      <p:ext uri="{BB962C8B-B14F-4D97-AF65-F5344CB8AC3E}">
        <p14:creationId xmlns:p14="http://schemas.microsoft.com/office/powerpoint/2010/main" val="3447209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p>
            <a:r>
              <a:rPr lang="en-US" dirty="0"/>
              <a:t>Design(optional):</a:t>
            </a:r>
          </a:p>
        </p:txBody>
      </p:sp>
      <p:pic>
        <p:nvPicPr>
          <p:cNvPr id="5" name="Content Placeholder 4">
            <a:extLst>
              <a:ext uri="{FF2B5EF4-FFF2-40B4-BE49-F238E27FC236}">
                <a16:creationId xmlns:a16="http://schemas.microsoft.com/office/drawing/2014/main" id="{D94596FC-593D-CCAD-5B76-4F8424FDAA2D}"/>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021950" y="1504950"/>
            <a:ext cx="5176299" cy="32004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Implementation:</a:t>
            </a:r>
            <a:br>
              <a:rPr lang="en-US" dirty="0"/>
            </a:br>
            <a:r>
              <a:rPr lang="en-US" sz="2800" dirty="0"/>
              <a:t>(Hardware or software)</a:t>
            </a:r>
            <a:endParaRPr lang="en-US" dirty="0"/>
          </a:p>
        </p:txBody>
      </p:sp>
      <p:sp>
        <p:nvSpPr>
          <p:cNvPr id="4" name="TextBox 3">
            <a:extLst>
              <a:ext uri="{FF2B5EF4-FFF2-40B4-BE49-F238E27FC236}">
                <a16:creationId xmlns:a16="http://schemas.microsoft.com/office/drawing/2014/main" id="{A1F748F5-9C78-FA0B-9321-186F26BA7158}"/>
              </a:ext>
            </a:extLst>
          </p:cNvPr>
          <p:cNvSpPr txBox="1"/>
          <p:nvPr/>
        </p:nvSpPr>
        <p:spPr>
          <a:xfrm>
            <a:off x="304800" y="1733550"/>
            <a:ext cx="8763000" cy="2585323"/>
          </a:xfrm>
          <a:prstGeom prst="rect">
            <a:avLst/>
          </a:prstGeom>
          <a:noFill/>
        </p:spPr>
        <p:txBody>
          <a:bodyPr wrap="square">
            <a:spAutoFit/>
          </a:bodyPr>
          <a:lstStyle/>
          <a:p>
            <a:pPr algn="just"/>
            <a:r>
              <a:rPr lang="en-IN" dirty="0"/>
              <a:t>Steps to Implement</a:t>
            </a:r>
          </a:p>
          <a:p>
            <a:pPr algn="just"/>
            <a:r>
              <a:rPr lang="en-IN" dirty="0"/>
              <a:t>Hardware Setup:</a:t>
            </a:r>
          </a:p>
          <a:p>
            <a:pPr algn="just"/>
            <a:endParaRPr lang="en-IN" dirty="0"/>
          </a:p>
          <a:p>
            <a:pPr algn="just"/>
            <a:r>
              <a:rPr lang="en-IN" b="1" dirty="0"/>
              <a:t>Servo Motor Installation: </a:t>
            </a:r>
            <a:r>
              <a:rPr lang="en-IN" dirty="0"/>
              <a:t>Attach the servo motor to the fish food container's opening. The motor will rotate to open and close the food dispenser based on the command.ESP8266/ESP32 Microcontroller: Set up the microcontroller to control the servo motor. The microcontroller will receive commands from the cloud </a:t>
            </a:r>
            <a:r>
              <a:rPr lang="en-IN" dirty="0" err="1"/>
              <a:t>platform.Wiring:Connect</a:t>
            </a:r>
            <a:r>
              <a:rPr lang="en-IN" dirty="0"/>
              <a:t> the servo motor to one of the GPIO pins of the ESP8266/ESP32.Set up the RTC module (optional) to maintain feeding times even without an active Wi-Fi connection.</a:t>
            </a:r>
          </a:p>
        </p:txBody>
      </p:sp>
    </p:spTree>
    <p:extLst>
      <p:ext uri="{BB962C8B-B14F-4D97-AF65-F5344CB8AC3E}">
        <p14:creationId xmlns:p14="http://schemas.microsoft.com/office/powerpoint/2010/main" val="193818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74D38-1CB9-B6F1-6670-FB77044DBE5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5CB3A6B-D7C5-50DD-BA26-0CC60EA565CC}"/>
              </a:ext>
            </a:extLst>
          </p:cNvPr>
          <p:cNvSpPr>
            <a:spLocks noGrp="1"/>
          </p:cNvSpPr>
          <p:nvPr>
            <p:ph sz="quarter" idx="13"/>
          </p:nvPr>
        </p:nvSpPr>
        <p:spPr>
          <a:xfrm>
            <a:off x="609600" y="1657349"/>
            <a:ext cx="8121500" cy="2963825"/>
          </a:xfrm>
        </p:spPr>
        <p:txBody>
          <a:bodyPr>
            <a:normAutofit fontScale="62500" lnSpcReduction="20000"/>
          </a:bodyPr>
          <a:lstStyle/>
          <a:p>
            <a:pPr algn="just"/>
            <a:r>
              <a:rPr lang="en-US" dirty="0"/>
              <a:t>IoT Platform Setup:</a:t>
            </a:r>
          </a:p>
          <a:p>
            <a:pPr algn="just"/>
            <a:r>
              <a:rPr lang="en-US" b="1" dirty="0"/>
              <a:t>Blynk: </a:t>
            </a:r>
            <a:r>
              <a:rPr lang="en-US" dirty="0"/>
              <a:t>Create a Blynk project, add a button widget, and link it to Virtual Pin V1. When you press the button, it will send a command to the ESP8266/ESP32, triggering the </a:t>
            </a:r>
            <a:r>
              <a:rPr lang="en-US" dirty="0" err="1"/>
              <a:t>feedFish</a:t>
            </a:r>
            <a:r>
              <a:rPr lang="en-US" dirty="0"/>
              <a:t>() </a:t>
            </a:r>
            <a:r>
              <a:rPr lang="en-US" dirty="0" err="1"/>
              <a:t>function.Adafruit</a:t>
            </a:r>
            <a:r>
              <a:rPr lang="en-US" dirty="0"/>
              <a:t> IO: Alternatively, you can use Adafruit IO to create a feed control dashboard. Set up an MQTT feed and use it to publish commands to the microcontroller.4. Cloud </a:t>
            </a:r>
            <a:r>
              <a:rPr lang="en-US" dirty="0" err="1"/>
              <a:t>Integration:Use</a:t>
            </a:r>
            <a:r>
              <a:rPr lang="en-US" dirty="0"/>
              <a:t> Blynk or Adafruit IO to set scheduled feeding times (e.g., feed the fish at 8 AM and 6 PM).Optionally, integrate with IFTTT to send notifications if the food container is empty (using the weight sensor data).5. </a:t>
            </a:r>
            <a:r>
              <a:rPr lang="en-US" dirty="0" err="1"/>
              <a:t>Testing:Ensure</a:t>
            </a:r>
            <a:r>
              <a:rPr lang="en-US" dirty="0"/>
              <a:t> the servo motor is calibrated properly to dispense the right amount of </a:t>
            </a:r>
            <a:r>
              <a:rPr lang="en-US" dirty="0" err="1"/>
              <a:t>food.Set</a:t>
            </a:r>
            <a:r>
              <a:rPr lang="en-US" dirty="0"/>
              <a:t> up a test schedule to check if the device is dispensing food at the set intervals.</a:t>
            </a:r>
            <a:endParaRPr lang="en-IN" dirty="0"/>
          </a:p>
        </p:txBody>
      </p:sp>
    </p:spTree>
    <p:extLst>
      <p:ext uri="{BB962C8B-B14F-4D97-AF65-F5344CB8AC3E}">
        <p14:creationId xmlns:p14="http://schemas.microsoft.com/office/powerpoint/2010/main" val="3874177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890</Words>
  <Application>Microsoft Office PowerPoint</Application>
  <PresentationFormat>On-screen Show (16:9)</PresentationFormat>
  <Paragraphs>64</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Tw Cen MT</vt:lpstr>
      <vt:lpstr>Wingdings</vt:lpstr>
      <vt:lpstr>Wingdings 2</vt:lpstr>
      <vt:lpstr>WidescreenPresentation</vt:lpstr>
      <vt:lpstr>          </vt:lpstr>
      <vt:lpstr>Abstract</vt:lpstr>
      <vt:lpstr>Objectives:</vt:lpstr>
      <vt:lpstr>Components Required:</vt:lpstr>
      <vt:lpstr>PowerPoint Presentation</vt:lpstr>
      <vt:lpstr>PowerPoint Presentation</vt:lpstr>
      <vt:lpstr>Design(optional):</vt:lpstr>
      <vt:lpstr>Implementation: (Hardware or software)</vt:lpstr>
      <vt:lpstr>PowerPoint Presentation</vt:lpstr>
      <vt:lpstr>Thank u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2015-08-10T20:36:54Z</dcterms:created>
  <dcterms:modified xsi:type="dcterms:W3CDTF">2024-09-09T03:37:58Z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