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88" r:id="rId1"/>
  </p:sldMasterIdLst>
  <p:notesMasterIdLst>
    <p:notesMasterId r:id="rId8"/>
  </p:notesMasterIdLst>
  <p:handoutMasterIdLst>
    <p:handoutMasterId r:id="rId9"/>
  </p:handoutMasterIdLst>
  <p:sldIdLst>
    <p:sldId id="258" r:id="rId2"/>
    <p:sldId id="264" r:id="rId3"/>
    <p:sldId id="266" r:id="rId4"/>
    <p:sldId id="265" r:id="rId5"/>
    <p:sldId id="257" r:id="rId6"/>
    <p:sldId id="263" r:id="rId7"/>
  </p:sldIdLst>
  <p:sldSz cx="9144000" cy="6858000" type="screen4x3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" userDrawn="1">
          <p15:clr>
            <a:srgbClr val="A4A3A4"/>
          </p15:clr>
        </p15:guide>
        <p15:guide id="2" orient="horz" pos="1117" userDrawn="1">
          <p15:clr>
            <a:srgbClr val="A4A3A4"/>
          </p15:clr>
        </p15:guide>
        <p15:guide id="3" orient="horz" pos="1525" userDrawn="1">
          <p15:clr>
            <a:srgbClr val="A4A3A4"/>
          </p15:clr>
        </p15:guide>
        <p15:guide id="4" orient="horz" pos="3929" userDrawn="1">
          <p15:clr>
            <a:srgbClr val="A4A3A4"/>
          </p15:clr>
        </p15:guide>
        <p15:guide id="5" pos="204" userDrawn="1">
          <p15:clr>
            <a:srgbClr val="A4A3A4"/>
          </p15:clr>
        </p15:guide>
        <p15:guide id="6" pos="55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CB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2"/>
  </p:normalViewPr>
  <p:slideViewPr>
    <p:cSldViewPr showGuides="1">
      <p:cViewPr varScale="1">
        <p:scale>
          <a:sx n="128" d="100"/>
          <a:sy n="128" d="100"/>
        </p:scale>
        <p:origin x="1080" y="176"/>
      </p:cViewPr>
      <p:guideLst>
        <p:guide orient="horz" pos="300"/>
        <p:guide orient="horz" pos="1117"/>
        <p:guide orient="horz" pos="1525"/>
        <p:guide orient="horz" pos="3929"/>
        <p:guide pos="204"/>
        <p:guide pos="55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32" d="100"/>
          <a:sy n="132" d="100"/>
        </p:scale>
        <p:origin x="4344" y="16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hreywadmalwar/Downloads/Account%20Sales%20Data%20for%20Analysis%20v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hreywadmalwar/Downloads/Account%20Sales%20Data%20for%20Analysis%20v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hreywadmalwar/Downloads/Account%20Sales%20Data%20for%20Analysis%20v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hreywadmalwar/Downloads/Account%20Sales%20Data%20for%20Analysis%20v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hreywadmalwar/Downloads/Account%20Sales%20Data%20for%20Analysis%20v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Sheet1!$B$107</c:f>
              <c:strCache>
                <c:ptCount val="1"/>
                <c:pt idx="0">
                  <c:v>Bar 13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Sheet1!$C$107:$G$107</c:f>
              <c:numCache>
                <c:formatCode>General</c:formatCode>
                <c:ptCount val="5"/>
                <c:pt idx="0">
                  <c:v>24</c:v>
                </c:pt>
                <c:pt idx="1">
                  <c:v>1797</c:v>
                </c:pt>
                <c:pt idx="2">
                  <c:v>3548</c:v>
                </c:pt>
                <c:pt idx="3">
                  <c:v>3668</c:v>
                </c:pt>
                <c:pt idx="4">
                  <c:v>8592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C97-DC41-8244-7949A0B7DC75}"/>
            </c:ext>
          </c:extLst>
        </c:ser>
        <c:ser>
          <c:idx val="1"/>
          <c:order val="1"/>
          <c:tx>
            <c:strRef>
              <c:f>Sheet1!$B$108</c:f>
              <c:strCache>
                <c:ptCount val="1"/>
                <c:pt idx="0">
                  <c:v>Bar 14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Sheet1!$C$108:$G$108</c:f>
              <c:numCache>
                <c:formatCode>General</c:formatCode>
                <c:ptCount val="5"/>
                <c:pt idx="0">
                  <c:v>861</c:v>
                </c:pt>
                <c:pt idx="1">
                  <c:v>1314</c:v>
                </c:pt>
                <c:pt idx="2">
                  <c:v>1810</c:v>
                </c:pt>
                <c:pt idx="3">
                  <c:v>6510</c:v>
                </c:pt>
                <c:pt idx="4">
                  <c:v>9271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C97-DC41-8244-7949A0B7DC75}"/>
            </c:ext>
          </c:extLst>
        </c:ser>
        <c:ser>
          <c:idx val="2"/>
          <c:order val="2"/>
          <c:tx>
            <c:strRef>
              <c:f>Sheet1!$B$109</c:f>
              <c:strCache>
                <c:ptCount val="1"/>
                <c:pt idx="0">
                  <c:v>Bar 4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Sheet1!$C$109:$G$109</c:f>
              <c:numCache>
                <c:formatCode>General</c:formatCode>
                <c:ptCount val="5"/>
                <c:pt idx="0">
                  <c:v>906</c:v>
                </c:pt>
                <c:pt idx="1">
                  <c:v>1251</c:v>
                </c:pt>
                <c:pt idx="2">
                  <c:v>2897</c:v>
                </c:pt>
                <c:pt idx="3">
                  <c:v>4499</c:v>
                </c:pt>
                <c:pt idx="4">
                  <c:v>9428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C97-DC41-8244-7949A0B7DC75}"/>
            </c:ext>
          </c:extLst>
        </c:ser>
        <c:ser>
          <c:idx val="3"/>
          <c:order val="3"/>
          <c:tx>
            <c:strRef>
              <c:f>Sheet1!$B$110</c:f>
              <c:strCache>
                <c:ptCount val="1"/>
                <c:pt idx="0">
                  <c:v>Bar 3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Sheet1!$C$110:$G$110</c:f>
              <c:numCache>
                <c:formatCode>General</c:formatCode>
                <c:ptCount val="5"/>
                <c:pt idx="0">
                  <c:v>1209</c:v>
                </c:pt>
                <c:pt idx="1">
                  <c:v>1534</c:v>
                </c:pt>
                <c:pt idx="2">
                  <c:v>1634</c:v>
                </c:pt>
                <c:pt idx="3">
                  <c:v>4302</c:v>
                </c:pt>
                <c:pt idx="4">
                  <c:v>9768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C97-DC41-8244-7949A0B7DC75}"/>
            </c:ext>
          </c:extLst>
        </c:ser>
        <c:ser>
          <c:idx val="4"/>
          <c:order val="4"/>
          <c:tx>
            <c:strRef>
              <c:f>Sheet1!$B$111</c:f>
              <c:strCache>
                <c:ptCount val="1"/>
                <c:pt idx="0">
                  <c:v>Bar 8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Sheet1!$C$111:$G$111</c:f>
              <c:numCache>
                <c:formatCode>General</c:formatCode>
                <c:ptCount val="5"/>
                <c:pt idx="0">
                  <c:v>1581</c:v>
                </c:pt>
                <c:pt idx="1">
                  <c:v>4799</c:v>
                </c:pt>
                <c:pt idx="2">
                  <c:v>6582</c:v>
                </c:pt>
                <c:pt idx="3">
                  <c:v>9024</c:v>
                </c:pt>
                <c:pt idx="4">
                  <c:v>9759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C97-DC41-8244-7949A0B7DC75}"/>
            </c:ext>
          </c:extLst>
        </c:ser>
        <c:ser>
          <c:idx val="5"/>
          <c:order val="5"/>
          <c:tx>
            <c:strRef>
              <c:f>Sheet1!$B$112</c:f>
              <c:strCache>
                <c:ptCount val="1"/>
                <c:pt idx="0">
                  <c:v>Bar 1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Sheet1!$C$112:$G$112</c:f>
              <c:numCache>
                <c:formatCode>General</c:formatCode>
                <c:ptCount val="5"/>
                <c:pt idx="0">
                  <c:v>1982</c:v>
                </c:pt>
                <c:pt idx="1">
                  <c:v>5388</c:v>
                </c:pt>
                <c:pt idx="2">
                  <c:v>7063</c:v>
                </c:pt>
                <c:pt idx="3">
                  <c:v>7208</c:v>
                </c:pt>
                <c:pt idx="4">
                  <c:v>9093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C97-DC41-8244-7949A0B7DC75}"/>
            </c:ext>
          </c:extLst>
        </c:ser>
        <c:ser>
          <c:idx val="6"/>
          <c:order val="6"/>
          <c:tx>
            <c:strRef>
              <c:f>Sheet1!$B$113</c:f>
              <c:strCache>
                <c:ptCount val="1"/>
                <c:pt idx="0">
                  <c:v>Bar 5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Sheet1!$C$113:$G$113</c:f>
              <c:numCache>
                <c:formatCode>General</c:formatCode>
                <c:ptCount val="5"/>
                <c:pt idx="0">
                  <c:v>1421</c:v>
                </c:pt>
                <c:pt idx="1">
                  <c:v>1893</c:v>
                </c:pt>
                <c:pt idx="2">
                  <c:v>2722</c:v>
                </c:pt>
                <c:pt idx="3">
                  <c:v>4410</c:v>
                </c:pt>
                <c:pt idx="4">
                  <c:v>5873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C97-DC41-8244-7949A0B7DC75}"/>
            </c:ext>
          </c:extLst>
        </c:ser>
        <c:ser>
          <c:idx val="7"/>
          <c:order val="7"/>
          <c:tx>
            <c:strRef>
              <c:f>Sheet1!$B$114</c:f>
              <c:strCache>
                <c:ptCount val="1"/>
                <c:pt idx="0">
                  <c:v>Bar 10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Sheet1!$C$114:$G$114</c:f>
              <c:numCache>
                <c:formatCode>General</c:formatCode>
                <c:ptCount val="5"/>
                <c:pt idx="0">
                  <c:v>1530</c:v>
                </c:pt>
                <c:pt idx="1">
                  <c:v>1620</c:v>
                </c:pt>
                <c:pt idx="2">
                  <c:v>2027</c:v>
                </c:pt>
                <c:pt idx="3">
                  <c:v>4881</c:v>
                </c:pt>
                <c:pt idx="4">
                  <c:v>6002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C97-DC41-8244-7949A0B7DC75}"/>
            </c:ext>
          </c:extLst>
        </c:ser>
        <c:ser>
          <c:idx val="8"/>
          <c:order val="8"/>
          <c:tx>
            <c:strRef>
              <c:f>Sheet1!$B$115</c:f>
              <c:strCache>
                <c:ptCount val="1"/>
                <c:pt idx="0">
                  <c:v>Bar 6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Sheet1!$C$115:$G$115</c:f>
              <c:numCache>
                <c:formatCode>General</c:formatCode>
                <c:ptCount val="5"/>
                <c:pt idx="0">
                  <c:v>2341</c:v>
                </c:pt>
                <c:pt idx="1">
                  <c:v>6105</c:v>
                </c:pt>
                <c:pt idx="2">
                  <c:v>7777</c:v>
                </c:pt>
                <c:pt idx="3">
                  <c:v>7891</c:v>
                </c:pt>
                <c:pt idx="4">
                  <c:v>8758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C97-DC41-8244-7949A0B7DC75}"/>
            </c:ext>
          </c:extLst>
        </c:ser>
        <c:ser>
          <c:idx val="9"/>
          <c:order val="9"/>
          <c:tx>
            <c:strRef>
              <c:f>Sheet1!$B$116</c:f>
              <c:strCache>
                <c:ptCount val="1"/>
                <c:pt idx="0">
                  <c:v>Bar 12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Sheet1!$C$116:$G$116</c:f>
              <c:numCache>
                <c:formatCode>General</c:formatCode>
                <c:ptCount val="5"/>
                <c:pt idx="0">
                  <c:v>1532</c:v>
                </c:pt>
                <c:pt idx="1">
                  <c:v>2678</c:v>
                </c:pt>
                <c:pt idx="2">
                  <c:v>4068</c:v>
                </c:pt>
                <c:pt idx="3">
                  <c:v>4278</c:v>
                </c:pt>
                <c:pt idx="4">
                  <c:v>5382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1C97-DC41-8244-7949A0B7DC75}"/>
            </c:ext>
          </c:extLst>
        </c:ser>
        <c:ser>
          <c:idx val="10"/>
          <c:order val="10"/>
          <c:tx>
            <c:strRef>
              <c:f>Sheet1!$B$117</c:f>
              <c:strCache>
                <c:ptCount val="1"/>
                <c:pt idx="0">
                  <c:v>Bar 2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Sheet1!$C$117:$G$117</c:f>
              <c:numCache>
                <c:formatCode>General</c:formatCode>
                <c:ptCount val="5"/>
                <c:pt idx="0">
                  <c:v>2786</c:v>
                </c:pt>
                <c:pt idx="1">
                  <c:v>3804</c:v>
                </c:pt>
                <c:pt idx="2">
                  <c:v>4121</c:v>
                </c:pt>
                <c:pt idx="3">
                  <c:v>6210</c:v>
                </c:pt>
                <c:pt idx="4">
                  <c:v>6909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1C97-DC41-8244-7949A0B7DC75}"/>
            </c:ext>
          </c:extLst>
        </c:ser>
        <c:ser>
          <c:idx val="11"/>
          <c:order val="11"/>
          <c:tx>
            <c:strRef>
              <c:f>Sheet1!$B$118</c:f>
              <c:strCache>
                <c:ptCount val="1"/>
                <c:pt idx="0">
                  <c:v>Bar 11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Sheet1!$C$118:$G$118</c:f>
              <c:numCache>
                <c:formatCode>General</c:formatCode>
                <c:ptCount val="5"/>
                <c:pt idx="0">
                  <c:v>7555</c:v>
                </c:pt>
                <c:pt idx="1">
                  <c:v>6551</c:v>
                </c:pt>
                <c:pt idx="2">
                  <c:v>5188</c:v>
                </c:pt>
                <c:pt idx="3">
                  <c:v>3436</c:v>
                </c:pt>
                <c:pt idx="4">
                  <c:v>2359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1C97-DC41-8244-7949A0B7DC75}"/>
            </c:ext>
          </c:extLst>
        </c:ser>
        <c:ser>
          <c:idx val="12"/>
          <c:order val="12"/>
          <c:tx>
            <c:strRef>
              <c:f>Sheet1!$B$119</c:f>
              <c:strCache>
                <c:ptCount val="1"/>
                <c:pt idx="0">
                  <c:v>Bar 9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Sheet1!$C$119:$G$119</c:f>
              <c:numCache>
                <c:formatCode>General</c:formatCode>
                <c:ptCount val="5"/>
                <c:pt idx="0">
                  <c:v>9766</c:v>
                </c:pt>
                <c:pt idx="1">
                  <c:v>8049</c:v>
                </c:pt>
                <c:pt idx="2">
                  <c:v>5556</c:v>
                </c:pt>
                <c:pt idx="3">
                  <c:v>5202</c:v>
                </c:pt>
                <c:pt idx="4">
                  <c:v>2373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1C97-DC41-8244-7949A0B7DC75}"/>
            </c:ext>
          </c:extLst>
        </c:ser>
        <c:ser>
          <c:idx val="13"/>
          <c:order val="13"/>
          <c:tx>
            <c:strRef>
              <c:f>Sheet1!$B$120</c:f>
              <c:strCache>
                <c:ptCount val="1"/>
                <c:pt idx="0">
                  <c:v>Bar 15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Sheet1!$C$120:$G$120</c:f>
              <c:numCache>
                <c:formatCode>General</c:formatCode>
                <c:ptCount val="5"/>
                <c:pt idx="0">
                  <c:v>9058</c:v>
                </c:pt>
                <c:pt idx="1">
                  <c:v>4839</c:v>
                </c:pt>
                <c:pt idx="2">
                  <c:v>4776</c:v>
                </c:pt>
                <c:pt idx="3">
                  <c:v>4024</c:v>
                </c:pt>
                <c:pt idx="4">
                  <c:v>369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1C97-DC41-8244-7949A0B7DC75}"/>
            </c:ext>
          </c:extLst>
        </c:ser>
        <c:ser>
          <c:idx val="14"/>
          <c:order val="14"/>
          <c:tx>
            <c:strRef>
              <c:f>Sheet1!$B$121</c:f>
              <c:strCache>
                <c:ptCount val="1"/>
                <c:pt idx="0">
                  <c:v>Bar 7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Sheet1!$C$121:$G$121</c:f>
              <c:numCache>
                <c:formatCode>General</c:formatCode>
                <c:ptCount val="5"/>
                <c:pt idx="0">
                  <c:v>9252</c:v>
                </c:pt>
                <c:pt idx="1">
                  <c:v>8499</c:v>
                </c:pt>
                <c:pt idx="2">
                  <c:v>991</c:v>
                </c:pt>
                <c:pt idx="3">
                  <c:v>448</c:v>
                </c:pt>
                <c:pt idx="4">
                  <c:v>211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1C97-DC41-8244-7949A0B7DC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smooth val="0"/>
        <c:axId val="801646912"/>
        <c:axId val="801134784"/>
      </c:lineChart>
      <c:catAx>
        <c:axId val="8016469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1134784"/>
        <c:crosses val="autoZero"/>
        <c:auto val="1"/>
        <c:lblAlgn val="ctr"/>
        <c:lblOffset val="100"/>
        <c:noMultiLvlLbl val="0"/>
      </c:catAx>
      <c:valAx>
        <c:axId val="801134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SALES</a:t>
                </a:r>
                <a:r>
                  <a:rPr lang="en-GB" baseline="0"/>
                  <a:t> QUANTITY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1646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Sheet1!$B$125</c:f>
              <c:strCache>
                <c:ptCount val="1"/>
                <c:pt idx="0">
                  <c:v>Restaurant 5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Sheet1!$C$125:$G$125</c:f>
              <c:numCache>
                <c:formatCode>General</c:formatCode>
                <c:ptCount val="5"/>
                <c:pt idx="0">
                  <c:v>73</c:v>
                </c:pt>
                <c:pt idx="1">
                  <c:v>3485</c:v>
                </c:pt>
                <c:pt idx="2">
                  <c:v>4592</c:v>
                </c:pt>
                <c:pt idx="3">
                  <c:v>5143</c:v>
                </c:pt>
                <c:pt idx="4">
                  <c:v>8100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4BC-544C-9A8C-4DA60B5B8A0E}"/>
            </c:ext>
          </c:extLst>
        </c:ser>
        <c:ser>
          <c:idx val="1"/>
          <c:order val="1"/>
          <c:tx>
            <c:strRef>
              <c:f>Sheet1!$B$126</c:f>
              <c:strCache>
                <c:ptCount val="1"/>
                <c:pt idx="0">
                  <c:v>Restaurant 12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Sheet1!$C$126:$G$126</c:f>
              <c:numCache>
                <c:formatCode>General</c:formatCode>
                <c:ptCount val="5"/>
                <c:pt idx="0">
                  <c:v>209</c:v>
                </c:pt>
                <c:pt idx="1">
                  <c:v>621</c:v>
                </c:pt>
                <c:pt idx="2">
                  <c:v>3098</c:v>
                </c:pt>
                <c:pt idx="3">
                  <c:v>7118</c:v>
                </c:pt>
                <c:pt idx="4">
                  <c:v>8433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4BC-544C-9A8C-4DA60B5B8A0E}"/>
            </c:ext>
          </c:extLst>
        </c:ser>
        <c:ser>
          <c:idx val="2"/>
          <c:order val="2"/>
          <c:tx>
            <c:strRef>
              <c:f>Sheet1!$B$127</c:f>
              <c:strCache>
                <c:ptCount val="1"/>
                <c:pt idx="0">
                  <c:v>Restaurant 6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Sheet1!$C$127:$G$127</c:f>
              <c:numCache>
                <c:formatCode>General</c:formatCode>
                <c:ptCount val="5"/>
                <c:pt idx="0">
                  <c:v>238</c:v>
                </c:pt>
                <c:pt idx="1">
                  <c:v>1235</c:v>
                </c:pt>
                <c:pt idx="2">
                  <c:v>1822</c:v>
                </c:pt>
                <c:pt idx="3">
                  <c:v>7074</c:v>
                </c:pt>
                <c:pt idx="4">
                  <c:v>8207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4BC-544C-9A8C-4DA60B5B8A0E}"/>
            </c:ext>
          </c:extLst>
        </c:ser>
        <c:ser>
          <c:idx val="3"/>
          <c:order val="3"/>
          <c:tx>
            <c:strRef>
              <c:f>Sheet1!$B$128</c:f>
              <c:strCache>
                <c:ptCount val="1"/>
                <c:pt idx="0">
                  <c:v>Restaurant 10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Sheet1!$C$128:$G$128</c:f>
              <c:numCache>
                <c:formatCode>General</c:formatCode>
                <c:ptCount val="5"/>
                <c:pt idx="0">
                  <c:v>570</c:v>
                </c:pt>
                <c:pt idx="1">
                  <c:v>1322</c:v>
                </c:pt>
                <c:pt idx="2">
                  <c:v>7279</c:v>
                </c:pt>
                <c:pt idx="3">
                  <c:v>8443</c:v>
                </c:pt>
                <c:pt idx="4">
                  <c:v>9571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4BC-544C-9A8C-4DA60B5B8A0E}"/>
            </c:ext>
          </c:extLst>
        </c:ser>
        <c:ser>
          <c:idx val="4"/>
          <c:order val="4"/>
          <c:tx>
            <c:strRef>
              <c:f>Sheet1!$B$129</c:f>
              <c:strCache>
                <c:ptCount val="1"/>
                <c:pt idx="0">
                  <c:v>Restaurant 3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Sheet1!$C$129:$G$129</c:f>
              <c:numCache>
                <c:formatCode>General</c:formatCode>
                <c:ptCount val="5"/>
                <c:pt idx="0">
                  <c:v>700</c:v>
                </c:pt>
                <c:pt idx="1">
                  <c:v>5721</c:v>
                </c:pt>
                <c:pt idx="2">
                  <c:v>6247</c:v>
                </c:pt>
                <c:pt idx="3">
                  <c:v>8495</c:v>
                </c:pt>
                <c:pt idx="4">
                  <c:v>9236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4BC-544C-9A8C-4DA60B5B8A0E}"/>
            </c:ext>
          </c:extLst>
        </c:ser>
        <c:ser>
          <c:idx val="5"/>
          <c:order val="5"/>
          <c:tx>
            <c:strRef>
              <c:f>Sheet1!$B$130</c:f>
              <c:strCache>
                <c:ptCount val="1"/>
                <c:pt idx="0">
                  <c:v>Restaurant 14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Sheet1!$C$130:$G$130</c:f>
              <c:numCache>
                <c:formatCode>General</c:formatCode>
                <c:ptCount val="5"/>
                <c:pt idx="0">
                  <c:v>712</c:v>
                </c:pt>
                <c:pt idx="1">
                  <c:v>4182</c:v>
                </c:pt>
                <c:pt idx="2">
                  <c:v>6087</c:v>
                </c:pt>
                <c:pt idx="3">
                  <c:v>7494</c:v>
                </c:pt>
                <c:pt idx="4">
                  <c:v>8599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4BC-544C-9A8C-4DA60B5B8A0E}"/>
            </c:ext>
          </c:extLst>
        </c:ser>
        <c:ser>
          <c:idx val="6"/>
          <c:order val="6"/>
          <c:tx>
            <c:strRef>
              <c:f>Sheet1!$B$131</c:f>
              <c:strCache>
                <c:ptCount val="1"/>
                <c:pt idx="0">
                  <c:v>Restaurant 7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Sheet1!$C$131:$G$131</c:f>
              <c:numCache>
                <c:formatCode>General</c:formatCode>
                <c:ptCount val="5"/>
                <c:pt idx="0">
                  <c:v>1368</c:v>
                </c:pt>
                <c:pt idx="1">
                  <c:v>3447</c:v>
                </c:pt>
                <c:pt idx="2">
                  <c:v>4535</c:v>
                </c:pt>
                <c:pt idx="3">
                  <c:v>5476</c:v>
                </c:pt>
                <c:pt idx="4">
                  <c:v>9983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4BC-544C-9A8C-4DA60B5B8A0E}"/>
            </c:ext>
          </c:extLst>
        </c:ser>
        <c:ser>
          <c:idx val="7"/>
          <c:order val="7"/>
          <c:tx>
            <c:strRef>
              <c:f>Sheet1!$B$132</c:f>
              <c:strCache>
                <c:ptCount val="1"/>
                <c:pt idx="0">
                  <c:v>Restaurant 9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Sheet1!$C$132:$G$132</c:f>
              <c:numCache>
                <c:formatCode>General</c:formatCode>
                <c:ptCount val="5"/>
                <c:pt idx="0">
                  <c:v>1779</c:v>
                </c:pt>
                <c:pt idx="1">
                  <c:v>2124</c:v>
                </c:pt>
                <c:pt idx="2">
                  <c:v>2844</c:v>
                </c:pt>
                <c:pt idx="3">
                  <c:v>6877</c:v>
                </c:pt>
                <c:pt idx="4">
                  <c:v>9570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4BC-544C-9A8C-4DA60B5B8A0E}"/>
            </c:ext>
          </c:extLst>
        </c:ser>
        <c:ser>
          <c:idx val="8"/>
          <c:order val="8"/>
          <c:tx>
            <c:strRef>
              <c:f>Sheet1!$B$133</c:f>
              <c:strCache>
                <c:ptCount val="1"/>
                <c:pt idx="0">
                  <c:v>Restaurant 1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Sheet1!$C$133:$G$133</c:f>
              <c:numCache>
                <c:formatCode>General</c:formatCode>
                <c:ptCount val="5"/>
                <c:pt idx="0">
                  <c:v>3501</c:v>
                </c:pt>
                <c:pt idx="1">
                  <c:v>7079</c:v>
                </c:pt>
                <c:pt idx="2">
                  <c:v>7438</c:v>
                </c:pt>
                <c:pt idx="3">
                  <c:v>7443</c:v>
                </c:pt>
                <c:pt idx="4">
                  <c:v>9225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F4BC-544C-9A8C-4DA60B5B8A0E}"/>
            </c:ext>
          </c:extLst>
        </c:ser>
        <c:ser>
          <c:idx val="9"/>
          <c:order val="9"/>
          <c:tx>
            <c:strRef>
              <c:f>Sheet1!$B$134</c:f>
              <c:strCache>
                <c:ptCount val="1"/>
                <c:pt idx="0">
                  <c:v>Restaurant 15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Sheet1!$C$134:$G$134</c:f>
              <c:numCache>
                <c:formatCode>General</c:formatCode>
                <c:ptCount val="5"/>
                <c:pt idx="0">
                  <c:v>2390</c:v>
                </c:pt>
                <c:pt idx="1">
                  <c:v>2415</c:v>
                </c:pt>
                <c:pt idx="2">
                  <c:v>3461</c:v>
                </c:pt>
                <c:pt idx="3">
                  <c:v>3850</c:v>
                </c:pt>
                <c:pt idx="4">
                  <c:v>4657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F4BC-544C-9A8C-4DA60B5B8A0E}"/>
            </c:ext>
          </c:extLst>
        </c:ser>
        <c:ser>
          <c:idx val="10"/>
          <c:order val="10"/>
          <c:tx>
            <c:strRef>
              <c:f>Sheet1!$B$135</c:f>
              <c:strCache>
                <c:ptCount val="1"/>
                <c:pt idx="0">
                  <c:v>Restaurant 2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Sheet1!$C$135:$G$135</c:f>
              <c:numCache>
                <c:formatCode>General</c:formatCode>
                <c:ptCount val="5"/>
                <c:pt idx="0">
                  <c:v>3916</c:v>
                </c:pt>
                <c:pt idx="1">
                  <c:v>4218</c:v>
                </c:pt>
                <c:pt idx="2">
                  <c:v>5072</c:v>
                </c:pt>
                <c:pt idx="3">
                  <c:v>5201</c:v>
                </c:pt>
                <c:pt idx="4">
                  <c:v>7588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F4BC-544C-9A8C-4DA60B5B8A0E}"/>
            </c:ext>
          </c:extLst>
        </c:ser>
        <c:ser>
          <c:idx val="11"/>
          <c:order val="11"/>
          <c:tx>
            <c:strRef>
              <c:f>Sheet1!$B$136</c:f>
              <c:strCache>
                <c:ptCount val="1"/>
                <c:pt idx="0">
                  <c:v>Restaurant 13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Sheet1!$C$136:$G$136</c:f>
              <c:numCache>
                <c:formatCode>General</c:formatCode>
                <c:ptCount val="5"/>
                <c:pt idx="0">
                  <c:v>6309</c:v>
                </c:pt>
                <c:pt idx="1">
                  <c:v>6227</c:v>
                </c:pt>
                <c:pt idx="2">
                  <c:v>5123</c:v>
                </c:pt>
                <c:pt idx="3">
                  <c:v>4968</c:v>
                </c:pt>
                <c:pt idx="4">
                  <c:v>3857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F4BC-544C-9A8C-4DA60B5B8A0E}"/>
            </c:ext>
          </c:extLst>
        </c:ser>
        <c:ser>
          <c:idx val="12"/>
          <c:order val="12"/>
          <c:tx>
            <c:strRef>
              <c:f>Sheet1!$B$137</c:f>
              <c:strCache>
                <c:ptCount val="1"/>
                <c:pt idx="0">
                  <c:v>Restaurant 4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Sheet1!$C$137:$G$137</c:f>
              <c:numCache>
                <c:formatCode>General</c:formatCode>
                <c:ptCount val="5"/>
                <c:pt idx="0">
                  <c:v>9773</c:v>
                </c:pt>
                <c:pt idx="1">
                  <c:v>9179</c:v>
                </c:pt>
                <c:pt idx="2">
                  <c:v>8390</c:v>
                </c:pt>
                <c:pt idx="3">
                  <c:v>8256</c:v>
                </c:pt>
                <c:pt idx="4">
                  <c:v>3815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F4BC-544C-9A8C-4DA60B5B8A0E}"/>
            </c:ext>
          </c:extLst>
        </c:ser>
        <c:ser>
          <c:idx val="13"/>
          <c:order val="13"/>
          <c:tx>
            <c:strRef>
              <c:f>Sheet1!$B$138</c:f>
              <c:strCache>
                <c:ptCount val="1"/>
                <c:pt idx="0">
                  <c:v>Restaurant 11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Sheet1!$C$138:$G$138</c:f>
              <c:numCache>
                <c:formatCode>General</c:formatCode>
                <c:ptCount val="5"/>
                <c:pt idx="0">
                  <c:v>6156</c:v>
                </c:pt>
                <c:pt idx="1">
                  <c:v>6110</c:v>
                </c:pt>
                <c:pt idx="2">
                  <c:v>5791</c:v>
                </c:pt>
                <c:pt idx="3">
                  <c:v>1759</c:v>
                </c:pt>
                <c:pt idx="4">
                  <c:v>969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F4BC-544C-9A8C-4DA60B5B8A0E}"/>
            </c:ext>
          </c:extLst>
        </c:ser>
        <c:ser>
          <c:idx val="14"/>
          <c:order val="14"/>
          <c:tx>
            <c:strRef>
              <c:f>Sheet1!$B$139</c:f>
              <c:strCache>
                <c:ptCount val="1"/>
                <c:pt idx="0">
                  <c:v>Restaurant 8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Sheet1!$C$139:$G$139</c:f>
              <c:numCache>
                <c:formatCode>General</c:formatCode>
                <c:ptCount val="5"/>
                <c:pt idx="0">
                  <c:v>8331</c:v>
                </c:pt>
                <c:pt idx="1">
                  <c:v>7667</c:v>
                </c:pt>
                <c:pt idx="2">
                  <c:v>5952</c:v>
                </c:pt>
                <c:pt idx="3">
                  <c:v>1998</c:v>
                </c:pt>
                <c:pt idx="4">
                  <c:v>375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F4BC-544C-9A8C-4DA60B5B8A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smooth val="0"/>
        <c:axId val="801723120"/>
        <c:axId val="754653984"/>
      </c:lineChart>
      <c:catAx>
        <c:axId val="8017231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4653984"/>
        <c:crosses val="autoZero"/>
        <c:auto val="1"/>
        <c:lblAlgn val="ctr"/>
        <c:lblOffset val="100"/>
        <c:noMultiLvlLbl val="0"/>
      </c:catAx>
      <c:valAx>
        <c:axId val="754653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SALES</a:t>
                </a:r>
                <a:r>
                  <a:rPr lang="en-GB" baseline="0"/>
                  <a:t> QUANTITY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1723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Sheet1!$B$74</c:f>
              <c:strCache>
                <c:ptCount val="1"/>
                <c:pt idx="0">
                  <c:v>Nightclub 2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Sheet1!$C$74:$G$74</c:f>
              <c:numCache>
                <c:formatCode>General</c:formatCode>
                <c:ptCount val="5"/>
                <c:pt idx="0">
                  <c:v>138</c:v>
                </c:pt>
                <c:pt idx="1">
                  <c:v>286</c:v>
                </c:pt>
                <c:pt idx="2">
                  <c:v>6750</c:v>
                </c:pt>
                <c:pt idx="3">
                  <c:v>8254</c:v>
                </c:pt>
                <c:pt idx="4">
                  <c:v>8656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8DD-244F-A560-23FD2179C988}"/>
            </c:ext>
          </c:extLst>
        </c:ser>
        <c:ser>
          <c:idx val="1"/>
          <c:order val="1"/>
          <c:tx>
            <c:strRef>
              <c:f>Sheet1!$B$75</c:f>
              <c:strCache>
                <c:ptCount val="1"/>
                <c:pt idx="0">
                  <c:v>Nightclub 10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Sheet1!$C$75:$G$75</c:f>
              <c:numCache>
                <c:formatCode>General</c:formatCode>
                <c:ptCount val="5"/>
                <c:pt idx="0">
                  <c:v>376</c:v>
                </c:pt>
                <c:pt idx="1">
                  <c:v>889</c:v>
                </c:pt>
                <c:pt idx="2">
                  <c:v>4373</c:v>
                </c:pt>
                <c:pt idx="3">
                  <c:v>6803</c:v>
                </c:pt>
                <c:pt idx="4">
                  <c:v>7578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8DD-244F-A560-23FD2179C988}"/>
            </c:ext>
          </c:extLst>
        </c:ser>
        <c:ser>
          <c:idx val="2"/>
          <c:order val="2"/>
          <c:tx>
            <c:strRef>
              <c:f>Sheet1!$B$76</c:f>
              <c:strCache>
                <c:ptCount val="1"/>
                <c:pt idx="0">
                  <c:v>Nightclub 15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Sheet1!$C$76:$G$76</c:f>
              <c:numCache>
                <c:formatCode>General</c:formatCode>
                <c:ptCount val="5"/>
                <c:pt idx="0">
                  <c:v>431</c:v>
                </c:pt>
                <c:pt idx="1">
                  <c:v>6231</c:v>
                </c:pt>
                <c:pt idx="2">
                  <c:v>7478</c:v>
                </c:pt>
                <c:pt idx="3">
                  <c:v>8039</c:v>
                </c:pt>
                <c:pt idx="4">
                  <c:v>8271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8DD-244F-A560-23FD2179C988}"/>
            </c:ext>
          </c:extLst>
        </c:ser>
        <c:ser>
          <c:idx val="3"/>
          <c:order val="3"/>
          <c:tx>
            <c:strRef>
              <c:f>Sheet1!$B$77</c:f>
              <c:strCache>
                <c:ptCount val="1"/>
                <c:pt idx="0">
                  <c:v>Nightclub 9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Sheet1!$C$77:$G$77</c:f>
              <c:numCache>
                <c:formatCode>General</c:formatCode>
                <c:ptCount val="5"/>
                <c:pt idx="0">
                  <c:v>488</c:v>
                </c:pt>
                <c:pt idx="1">
                  <c:v>5535</c:v>
                </c:pt>
                <c:pt idx="2">
                  <c:v>5775</c:v>
                </c:pt>
                <c:pt idx="3">
                  <c:v>7661</c:v>
                </c:pt>
                <c:pt idx="4">
                  <c:v>9206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8DD-244F-A560-23FD2179C988}"/>
            </c:ext>
          </c:extLst>
        </c:ser>
        <c:ser>
          <c:idx val="4"/>
          <c:order val="4"/>
          <c:tx>
            <c:strRef>
              <c:f>Sheet1!$B$78</c:f>
              <c:strCache>
                <c:ptCount val="1"/>
                <c:pt idx="0">
                  <c:v>Nightclub 7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Sheet1!$C$78:$G$78</c:f>
              <c:numCache>
                <c:formatCode>General</c:formatCode>
                <c:ptCount val="5"/>
                <c:pt idx="0">
                  <c:v>742</c:v>
                </c:pt>
                <c:pt idx="1">
                  <c:v>3751</c:v>
                </c:pt>
                <c:pt idx="2">
                  <c:v>4423</c:v>
                </c:pt>
                <c:pt idx="3">
                  <c:v>8733</c:v>
                </c:pt>
                <c:pt idx="4">
                  <c:v>9909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8DD-244F-A560-23FD2179C988}"/>
            </c:ext>
          </c:extLst>
        </c:ser>
        <c:ser>
          <c:idx val="5"/>
          <c:order val="5"/>
          <c:tx>
            <c:strRef>
              <c:f>Sheet1!$B$79</c:f>
              <c:strCache>
                <c:ptCount val="1"/>
                <c:pt idx="0">
                  <c:v>Nightclub 12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Sheet1!$C$79:$G$79</c:f>
              <c:numCache>
                <c:formatCode>General</c:formatCode>
                <c:ptCount val="5"/>
                <c:pt idx="0">
                  <c:v>1038</c:v>
                </c:pt>
                <c:pt idx="1">
                  <c:v>3615</c:v>
                </c:pt>
                <c:pt idx="2">
                  <c:v>3712</c:v>
                </c:pt>
                <c:pt idx="3">
                  <c:v>5819</c:v>
                </c:pt>
                <c:pt idx="4">
                  <c:v>9589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8DD-244F-A560-23FD2179C988}"/>
            </c:ext>
          </c:extLst>
        </c:ser>
        <c:ser>
          <c:idx val="6"/>
          <c:order val="6"/>
          <c:tx>
            <c:strRef>
              <c:f>Sheet1!$B$80</c:f>
              <c:strCache>
                <c:ptCount val="1"/>
                <c:pt idx="0">
                  <c:v>Nightclub 5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Sheet1!$C$80:$G$80</c:f>
              <c:numCache>
                <c:formatCode>General</c:formatCode>
                <c:ptCount val="5"/>
                <c:pt idx="0">
                  <c:v>1092</c:v>
                </c:pt>
                <c:pt idx="1">
                  <c:v>3140</c:v>
                </c:pt>
                <c:pt idx="2">
                  <c:v>4123</c:v>
                </c:pt>
                <c:pt idx="3">
                  <c:v>4366</c:v>
                </c:pt>
                <c:pt idx="4">
                  <c:v>9482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98DD-244F-A560-23FD2179C988}"/>
            </c:ext>
          </c:extLst>
        </c:ser>
        <c:ser>
          <c:idx val="7"/>
          <c:order val="7"/>
          <c:tx>
            <c:strRef>
              <c:f>Sheet1!$B$81</c:f>
              <c:strCache>
                <c:ptCount val="1"/>
                <c:pt idx="0">
                  <c:v>Nightclub 14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Sheet1!$C$81:$G$81</c:f>
              <c:numCache>
                <c:formatCode>General</c:formatCode>
                <c:ptCount val="5"/>
                <c:pt idx="0">
                  <c:v>1290</c:v>
                </c:pt>
                <c:pt idx="1">
                  <c:v>4033</c:v>
                </c:pt>
                <c:pt idx="2">
                  <c:v>6956</c:v>
                </c:pt>
                <c:pt idx="3">
                  <c:v>7929</c:v>
                </c:pt>
                <c:pt idx="4">
                  <c:v>8834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98DD-244F-A560-23FD2179C988}"/>
            </c:ext>
          </c:extLst>
        </c:ser>
        <c:ser>
          <c:idx val="8"/>
          <c:order val="8"/>
          <c:tx>
            <c:strRef>
              <c:f>Sheet1!$B$82</c:f>
              <c:strCache>
                <c:ptCount val="1"/>
                <c:pt idx="0">
                  <c:v>Nightclub 6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Sheet1!$C$82:$G$82</c:f>
              <c:numCache>
                <c:formatCode>General</c:formatCode>
                <c:ptCount val="5"/>
                <c:pt idx="0">
                  <c:v>2541</c:v>
                </c:pt>
                <c:pt idx="1">
                  <c:v>3794</c:v>
                </c:pt>
                <c:pt idx="2">
                  <c:v>3984</c:v>
                </c:pt>
                <c:pt idx="3">
                  <c:v>8803</c:v>
                </c:pt>
                <c:pt idx="4">
                  <c:v>9338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98DD-244F-A560-23FD2179C988}"/>
            </c:ext>
          </c:extLst>
        </c:ser>
        <c:ser>
          <c:idx val="9"/>
          <c:order val="9"/>
          <c:tx>
            <c:strRef>
              <c:f>Sheet1!$B$83</c:f>
              <c:strCache>
                <c:ptCount val="1"/>
                <c:pt idx="0">
                  <c:v>Nightclub 1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Sheet1!$C$83:$G$83</c:f>
              <c:numCache>
                <c:formatCode>General</c:formatCode>
                <c:ptCount val="5"/>
                <c:pt idx="0">
                  <c:v>2519</c:v>
                </c:pt>
                <c:pt idx="1">
                  <c:v>3938</c:v>
                </c:pt>
                <c:pt idx="2">
                  <c:v>5190</c:v>
                </c:pt>
                <c:pt idx="3">
                  <c:v>8203</c:v>
                </c:pt>
                <c:pt idx="4">
                  <c:v>8780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98DD-244F-A560-23FD2179C988}"/>
            </c:ext>
          </c:extLst>
        </c:ser>
        <c:ser>
          <c:idx val="10"/>
          <c:order val="10"/>
          <c:tx>
            <c:strRef>
              <c:f>Sheet1!$B$84</c:f>
              <c:strCache>
                <c:ptCount val="1"/>
                <c:pt idx="0">
                  <c:v>Nightclub 4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Sheet1!$C$84:$G$84</c:f>
              <c:numCache>
                <c:formatCode>General</c:formatCode>
                <c:ptCount val="5"/>
                <c:pt idx="0">
                  <c:v>3297</c:v>
                </c:pt>
                <c:pt idx="1">
                  <c:v>4866</c:v>
                </c:pt>
                <c:pt idx="2">
                  <c:v>4928</c:v>
                </c:pt>
                <c:pt idx="3">
                  <c:v>8451</c:v>
                </c:pt>
                <c:pt idx="4">
                  <c:v>9585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98DD-244F-A560-23FD2179C988}"/>
            </c:ext>
          </c:extLst>
        </c:ser>
        <c:ser>
          <c:idx val="11"/>
          <c:order val="11"/>
          <c:tx>
            <c:strRef>
              <c:f>Sheet1!$B$85</c:f>
              <c:strCache>
                <c:ptCount val="1"/>
                <c:pt idx="0">
                  <c:v>Nightclub 3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Sheet1!$C$85:$G$85</c:f>
              <c:numCache>
                <c:formatCode>General</c:formatCode>
                <c:ptCount val="5"/>
                <c:pt idx="0">
                  <c:v>8873</c:v>
                </c:pt>
                <c:pt idx="1">
                  <c:v>8484</c:v>
                </c:pt>
                <c:pt idx="2">
                  <c:v>7883</c:v>
                </c:pt>
                <c:pt idx="3">
                  <c:v>7499</c:v>
                </c:pt>
                <c:pt idx="4">
                  <c:v>6592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98DD-244F-A560-23FD2179C988}"/>
            </c:ext>
          </c:extLst>
        </c:ser>
        <c:ser>
          <c:idx val="12"/>
          <c:order val="12"/>
          <c:tx>
            <c:strRef>
              <c:f>Sheet1!$B$86</c:f>
              <c:strCache>
                <c:ptCount val="1"/>
                <c:pt idx="0">
                  <c:v>Nightclub 13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Sheet1!$C$86:$G$86</c:f>
              <c:numCache>
                <c:formatCode>General</c:formatCode>
                <c:ptCount val="5"/>
                <c:pt idx="0">
                  <c:v>8891</c:v>
                </c:pt>
                <c:pt idx="1">
                  <c:v>5952</c:v>
                </c:pt>
                <c:pt idx="2">
                  <c:v>5914</c:v>
                </c:pt>
                <c:pt idx="3">
                  <c:v>5405</c:v>
                </c:pt>
                <c:pt idx="4">
                  <c:v>4031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98DD-244F-A560-23FD2179C988}"/>
            </c:ext>
          </c:extLst>
        </c:ser>
        <c:ser>
          <c:idx val="13"/>
          <c:order val="13"/>
          <c:tx>
            <c:strRef>
              <c:f>Sheet1!$B$87</c:f>
              <c:strCache>
                <c:ptCount val="1"/>
                <c:pt idx="0">
                  <c:v>Nightclub 8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Sheet1!$C$87:$G$87</c:f>
              <c:numCache>
                <c:formatCode>General</c:formatCode>
                <c:ptCount val="5"/>
                <c:pt idx="0">
                  <c:v>7703</c:v>
                </c:pt>
                <c:pt idx="1">
                  <c:v>6957</c:v>
                </c:pt>
                <c:pt idx="2">
                  <c:v>3898</c:v>
                </c:pt>
                <c:pt idx="3">
                  <c:v>1857</c:v>
                </c:pt>
                <c:pt idx="4">
                  <c:v>1512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98DD-244F-A560-23FD2179C988}"/>
            </c:ext>
          </c:extLst>
        </c:ser>
        <c:ser>
          <c:idx val="14"/>
          <c:order val="14"/>
          <c:tx>
            <c:strRef>
              <c:f>Sheet1!$B$88</c:f>
              <c:strCache>
                <c:ptCount val="1"/>
                <c:pt idx="0">
                  <c:v>Nightclub 11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Sheet1!$C$88:$G$88</c:f>
              <c:numCache>
                <c:formatCode>General</c:formatCode>
                <c:ptCount val="5"/>
                <c:pt idx="0">
                  <c:v>7840</c:v>
                </c:pt>
                <c:pt idx="1">
                  <c:v>5804</c:v>
                </c:pt>
                <c:pt idx="2">
                  <c:v>4259</c:v>
                </c:pt>
                <c:pt idx="3">
                  <c:v>4243</c:v>
                </c:pt>
                <c:pt idx="4">
                  <c:v>907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98DD-244F-A560-23FD2179C9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smooth val="0"/>
        <c:axId val="718475696"/>
        <c:axId val="718681536"/>
      </c:lineChart>
      <c:catAx>
        <c:axId val="7184756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8681536"/>
        <c:crosses val="autoZero"/>
        <c:auto val="1"/>
        <c:lblAlgn val="ctr"/>
        <c:lblOffset val="100"/>
        <c:noMultiLvlLbl val="0"/>
      </c:catAx>
      <c:valAx>
        <c:axId val="718681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SALES OF QUANTITY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8475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Sheet1!$B$90</c:f>
              <c:strCache>
                <c:ptCount val="1"/>
                <c:pt idx="0">
                  <c:v>Event Venue 11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Sheet1!$C$90:$G$90</c:f>
              <c:numCache>
                <c:formatCode>General</c:formatCode>
                <c:ptCount val="5"/>
                <c:pt idx="0">
                  <c:v>128</c:v>
                </c:pt>
                <c:pt idx="1">
                  <c:v>416</c:v>
                </c:pt>
                <c:pt idx="2">
                  <c:v>747</c:v>
                </c:pt>
                <c:pt idx="3">
                  <c:v>1028</c:v>
                </c:pt>
                <c:pt idx="4">
                  <c:v>6357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002-3A44-8CC9-E43E3F6C2740}"/>
            </c:ext>
          </c:extLst>
        </c:ser>
        <c:ser>
          <c:idx val="1"/>
          <c:order val="1"/>
          <c:tx>
            <c:strRef>
              <c:f>Sheet1!$B$91</c:f>
              <c:strCache>
                <c:ptCount val="1"/>
                <c:pt idx="0">
                  <c:v>Event Venue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Sheet1!$C$91:$G$91</c:f>
              <c:numCache>
                <c:formatCode>General</c:formatCode>
                <c:ptCount val="5"/>
                <c:pt idx="0">
                  <c:v>299</c:v>
                </c:pt>
                <c:pt idx="1">
                  <c:v>657</c:v>
                </c:pt>
                <c:pt idx="2">
                  <c:v>6238</c:v>
                </c:pt>
                <c:pt idx="3">
                  <c:v>8922</c:v>
                </c:pt>
                <c:pt idx="4">
                  <c:v>9081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002-3A44-8CC9-E43E3F6C2740}"/>
            </c:ext>
          </c:extLst>
        </c:ser>
        <c:ser>
          <c:idx val="2"/>
          <c:order val="2"/>
          <c:tx>
            <c:strRef>
              <c:f>Sheet1!$B$92</c:f>
              <c:strCache>
                <c:ptCount val="1"/>
                <c:pt idx="0">
                  <c:v>Event Venue 5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Sheet1!$C$92:$G$92</c:f>
              <c:numCache>
                <c:formatCode>General</c:formatCode>
                <c:ptCount val="5"/>
                <c:pt idx="0">
                  <c:v>870</c:v>
                </c:pt>
                <c:pt idx="1">
                  <c:v>2428</c:v>
                </c:pt>
                <c:pt idx="2">
                  <c:v>7386</c:v>
                </c:pt>
                <c:pt idx="3">
                  <c:v>8835</c:v>
                </c:pt>
                <c:pt idx="4">
                  <c:v>9766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002-3A44-8CC9-E43E3F6C2740}"/>
            </c:ext>
          </c:extLst>
        </c:ser>
        <c:ser>
          <c:idx val="3"/>
          <c:order val="3"/>
          <c:tx>
            <c:strRef>
              <c:f>Sheet1!$B$93</c:f>
              <c:strCache>
                <c:ptCount val="1"/>
                <c:pt idx="0">
                  <c:v>Event Venue 10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Sheet1!$C$93:$G$93</c:f>
              <c:numCache>
                <c:formatCode>General</c:formatCode>
                <c:ptCount val="5"/>
                <c:pt idx="0">
                  <c:v>576</c:v>
                </c:pt>
                <c:pt idx="1">
                  <c:v>2628</c:v>
                </c:pt>
                <c:pt idx="2">
                  <c:v>3612</c:v>
                </c:pt>
                <c:pt idx="3">
                  <c:v>5066</c:v>
                </c:pt>
                <c:pt idx="4">
                  <c:v>5156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002-3A44-8CC9-E43E3F6C2740}"/>
            </c:ext>
          </c:extLst>
        </c:ser>
        <c:ser>
          <c:idx val="4"/>
          <c:order val="4"/>
          <c:tx>
            <c:strRef>
              <c:f>Sheet1!$B$94</c:f>
              <c:strCache>
                <c:ptCount val="1"/>
                <c:pt idx="0">
                  <c:v>Event Venue 7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Sheet1!$C$94:$G$94</c:f>
              <c:numCache>
                <c:formatCode>General</c:formatCode>
                <c:ptCount val="5"/>
                <c:pt idx="0">
                  <c:v>1082</c:v>
                </c:pt>
                <c:pt idx="1">
                  <c:v>3353</c:v>
                </c:pt>
                <c:pt idx="2">
                  <c:v>6351</c:v>
                </c:pt>
                <c:pt idx="3">
                  <c:v>8550</c:v>
                </c:pt>
                <c:pt idx="4">
                  <c:v>9272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002-3A44-8CC9-E43E3F6C2740}"/>
            </c:ext>
          </c:extLst>
        </c:ser>
        <c:ser>
          <c:idx val="5"/>
          <c:order val="5"/>
          <c:tx>
            <c:strRef>
              <c:f>Sheet1!$B$95</c:f>
              <c:strCache>
                <c:ptCount val="1"/>
                <c:pt idx="0">
                  <c:v>Event Venue 13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Sheet1!$C$95:$G$95</c:f>
              <c:numCache>
                <c:formatCode>General</c:formatCode>
                <c:ptCount val="5"/>
                <c:pt idx="0">
                  <c:v>1263</c:v>
                </c:pt>
                <c:pt idx="1">
                  <c:v>2517</c:v>
                </c:pt>
                <c:pt idx="2">
                  <c:v>8042</c:v>
                </c:pt>
                <c:pt idx="3">
                  <c:v>8222</c:v>
                </c:pt>
                <c:pt idx="4">
                  <c:v>9686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002-3A44-8CC9-E43E3F6C2740}"/>
            </c:ext>
          </c:extLst>
        </c:ser>
        <c:ser>
          <c:idx val="6"/>
          <c:order val="6"/>
          <c:tx>
            <c:strRef>
              <c:f>Sheet1!$B$96</c:f>
              <c:strCache>
                <c:ptCount val="1"/>
                <c:pt idx="0">
                  <c:v>Event Venue 15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Sheet1!$C$96:$G$96</c:f>
              <c:numCache>
                <c:formatCode>General</c:formatCode>
                <c:ptCount val="5"/>
                <c:pt idx="0">
                  <c:v>1014</c:v>
                </c:pt>
                <c:pt idx="1">
                  <c:v>2254</c:v>
                </c:pt>
                <c:pt idx="2">
                  <c:v>4534</c:v>
                </c:pt>
                <c:pt idx="3">
                  <c:v>6796</c:v>
                </c:pt>
                <c:pt idx="4">
                  <c:v>7730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2002-3A44-8CC9-E43E3F6C2740}"/>
            </c:ext>
          </c:extLst>
        </c:ser>
        <c:ser>
          <c:idx val="7"/>
          <c:order val="7"/>
          <c:tx>
            <c:strRef>
              <c:f>Sheet1!$B$97</c:f>
              <c:strCache>
                <c:ptCount val="1"/>
                <c:pt idx="0">
                  <c:v>Event Venue 9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Sheet1!$C$97:$G$97</c:f>
              <c:numCache>
                <c:formatCode>General</c:formatCode>
                <c:ptCount val="5"/>
                <c:pt idx="0">
                  <c:v>1357</c:v>
                </c:pt>
                <c:pt idx="1">
                  <c:v>4189</c:v>
                </c:pt>
                <c:pt idx="2">
                  <c:v>5407</c:v>
                </c:pt>
                <c:pt idx="3">
                  <c:v>6233</c:v>
                </c:pt>
                <c:pt idx="4">
                  <c:v>9681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2002-3A44-8CC9-E43E3F6C2740}"/>
            </c:ext>
          </c:extLst>
        </c:ser>
        <c:ser>
          <c:idx val="8"/>
          <c:order val="8"/>
          <c:tx>
            <c:strRef>
              <c:f>Sheet1!$B$98</c:f>
              <c:strCache>
                <c:ptCount val="1"/>
                <c:pt idx="0">
                  <c:v>Event Venue 6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Sheet1!$C$98:$G$98</c:f>
              <c:numCache>
                <c:formatCode>General</c:formatCode>
                <c:ptCount val="5"/>
                <c:pt idx="0">
                  <c:v>1497</c:v>
                </c:pt>
                <c:pt idx="1">
                  <c:v>1768</c:v>
                </c:pt>
                <c:pt idx="2">
                  <c:v>2804</c:v>
                </c:pt>
                <c:pt idx="3">
                  <c:v>5718</c:v>
                </c:pt>
                <c:pt idx="4">
                  <c:v>9822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2002-3A44-8CC9-E43E3F6C2740}"/>
            </c:ext>
          </c:extLst>
        </c:ser>
        <c:ser>
          <c:idx val="9"/>
          <c:order val="9"/>
          <c:tx>
            <c:strRef>
              <c:f>Sheet1!$B$99</c:f>
              <c:strCache>
                <c:ptCount val="1"/>
                <c:pt idx="0">
                  <c:v>Event Venue 14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Sheet1!$C$99:$G$99</c:f>
              <c:numCache>
                <c:formatCode>General</c:formatCode>
                <c:ptCount val="5"/>
                <c:pt idx="0">
                  <c:v>1032</c:v>
                </c:pt>
                <c:pt idx="1">
                  <c:v>3919</c:v>
                </c:pt>
                <c:pt idx="2">
                  <c:v>4466</c:v>
                </c:pt>
                <c:pt idx="3">
                  <c:v>5568</c:v>
                </c:pt>
                <c:pt idx="4">
                  <c:v>6476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2002-3A44-8CC9-E43E3F6C2740}"/>
            </c:ext>
          </c:extLst>
        </c:ser>
        <c:ser>
          <c:idx val="10"/>
          <c:order val="10"/>
          <c:tx>
            <c:strRef>
              <c:f>Sheet1!$B$100</c:f>
              <c:strCache>
                <c:ptCount val="1"/>
                <c:pt idx="0">
                  <c:v>Event Venue 3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Sheet1!$C$100:$G$100</c:f>
              <c:numCache>
                <c:formatCode>General</c:formatCode>
                <c:ptCount val="5"/>
                <c:pt idx="0">
                  <c:v>1323</c:v>
                </c:pt>
                <c:pt idx="1">
                  <c:v>4963</c:v>
                </c:pt>
                <c:pt idx="2">
                  <c:v>6292</c:v>
                </c:pt>
                <c:pt idx="3">
                  <c:v>6728</c:v>
                </c:pt>
                <c:pt idx="4">
                  <c:v>8202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2002-3A44-8CC9-E43E3F6C2740}"/>
            </c:ext>
          </c:extLst>
        </c:ser>
        <c:ser>
          <c:idx val="11"/>
          <c:order val="11"/>
          <c:tx>
            <c:strRef>
              <c:f>Sheet1!$B$101</c:f>
              <c:strCache>
                <c:ptCount val="1"/>
                <c:pt idx="0">
                  <c:v>Event Venue 8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Sheet1!$C$101:$G$101</c:f>
              <c:numCache>
                <c:formatCode>General</c:formatCode>
                <c:ptCount val="5"/>
                <c:pt idx="0">
                  <c:v>9791</c:v>
                </c:pt>
                <c:pt idx="1">
                  <c:v>9610</c:v>
                </c:pt>
                <c:pt idx="2">
                  <c:v>7534</c:v>
                </c:pt>
                <c:pt idx="3">
                  <c:v>5080</c:v>
                </c:pt>
                <c:pt idx="4">
                  <c:v>4936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2002-3A44-8CC9-E43E3F6C2740}"/>
            </c:ext>
          </c:extLst>
        </c:ser>
        <c:ser>
          <c:idx val="12"/>
          <c:order val="12"/>
          <c:tx>
            <c:strRef>
              <c:f>Sheet1!$B$102</c:f>
              <c:strCache>
                <c:ptCount val="1"/>
                <c:pt idx="0">
                  <c:v>Event Venue 12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Sheet1!$C$102:$G$102</c:f>
              <c:numCache>
                <c:formatCode>General</c:formatCode>
                <c:ptCount val="5"/>
                <c:pt idx="0">
                  <c:v>8034</c:v>
                </c:pt>
                <c:pt idx="1">
                  <c:v>6541</c:v>
                </c:pt>
                <c:pt idx="2">
                  <c:v>3311</c:v>
                </c:pt>
                <c:pt idx="3">
                  <c:v>3254</c:v>
                </c:pt>
                <c:pt idx="4">
                  <c:v>2687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2002-3A44-8CC9-E43E3F6C2740}"/>
            </c:ext>
          </c:extLst>
        </c:ser>
        <c:ser>
          <c:idx val="13"/>
          <c:order val="13"/>
          <c:tx>
            <c:strRef>
              <c:f>Sheet1!$B$103</c:f>
              <c:strCache>
                <c:ptCount val="1"/>
                <c:pt idx="0">
                  <c:v>Event Venue 4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Sheet1!$C$103:$G$103</c:f>
              <c:numCache>
                <c:formatCode>General</c:formatCode>
                <c:ptCount val="5"/>
                <c:pt idx="0">
                  <c:v>8466</c:v>
                </c:pt>
                <c:pt idx="1">
                  <c:v>4079</c:v>
                </c:pt>
                <c:pt idx="2">
                  <c:v>2797</c:v>
                </c:pt>
                <c:pt idx="3">
                  <c:v>2245</c:v>
                </c:pt>
                <c:pt idx="4">
                  <c:v>1696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2002-3A44-8CC9-E43E3F6C2740}"/>
            </c:ext>
          </c:extLst>
        </c:ser>
        <c:ser>
          <c:idx val="14"/>
          <c:order val="14"/>
          <c:tx>
            <c:strRef>
              <c:f>Sheet1!$B$104</c:f>
              <c:strCache>
                <c:ptCount val="1"/>
                <c:pt idx="0">
                  <c:v>Event Venue 1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Sheet1!$C$104:$G$104</c:f>
              <c:numCache>
                <c:formatCode>General</c:formatCode>
                <c:ptCount val="5"/>
                <c:pt idx="0">
                  <c:v>8156</c:v>
                </c:pt>
                <c:pt idx="1">
                  <c:v>1245</c:v>
                </c:pt>
                <c:pt idx="2">
                  <c:v>791</c:v>
                </c:pt>
                <c:pt idx="3">
                  <c:v>338</c:v>
                </c:pt>
                <c:pt idx="4">
                  <c:v>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2002-3A44-8CC9-E43E3F6C27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smooth val="0"/>
        <c:axId val="799185088"/>
        <c:axId val="799031424"/>
      </c:lineChart>
      <c:catAx>
        <c:axId val="7991850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9031424"/>
        <c:crosses val="autoZero"/>
        <c:auto val="1"/>
        <c:lblAlgn val="ctr"/>
        <c:lblOffset val="100"/>
        <c:noMultiLvlLbl val="0"/>
      </c:catAx>
      <c:valAx>
        <c:axId val="799031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SALES</a:t>
                </a:r>
                <a:r>
                  <a:rPr lang="en-GB" baseline="0"/>
                  <a:t> OF QUANTITY</a:t>
                </a:r>
              </a:p>
              <a:p>
                <a:pPr>
                  <a:defRPr/>
                </a:pP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9185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6823845221379755E-2"/>
          <c:y val="3.1326522374806029E-2"/>
          <c:w val="0.91445570113526087"/>
          <c:h val="0.8088321956820078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Sheet1!$C$150</c:f>
              <c:strCache>
                <c:ptCount val="1"/>
                <c:pt idx="0">
                  <c:v>bar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Sheet1!$D$149:$H$149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Sheet1!$D$150:$H$150</c:f>
              <c:numCache>
                <c:formatCode>General</c:formatCode>
                <c:ptCount val="5"/>
                <c:pt idx="0">
                  <c:v>24</c:v>
                </c:pt>
                <c:pt idx="1">
                  <c:v>1797</c:v>
                </c:pt>
                <c:pt idx="2">
                  <c:v>3548</c:v>
                </c:pt>
                <c:pt idx="3">
                  <c:v>3668</c:v>
                </c:pt>
                <c:pt idx="4">
                  <c:v>8592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EF-F14E-B59E-4E33241034CA}"/>
            </c:ext>
          </c:extLst>
        </c:ser>
        <c:ser>
          <c:idx val="1"/>
          <c:order val="1"/>
          <c:tx>
            <c:strRef>
              <c:f>Sheet1!$C$151</c:f>
              <c:strCache>
                <c:ptCount val="1"/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Sheet1!$D$149:$H$149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Sheet1!$D$151:$H$151</c:f>
              <c:numCache>
                <c:formatCode>General</c:formatCode>
                <c:ptCount val="5"/>
                <c:pt idx="0">
                  <c:v>861</c:v>
                </c:pt>
                <c:pt idx="1">
                  <c:v>1314</c:v>
                </c:pt>
                <c:pt idx="2">
                  <c:v>1810</c:v>
                </c:pt>
                <c:pt idx="3">
                  <c:v>6510</c:v>
                </c:pt>
                <c:pt idx="4">
                  <c:v>9271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EF-F14E-B59E-4E33241034CA}"/>
            </c:ext>
          </c:extLst>
        </c:ser>
        <c:ser>
          <c:idx val="2"/>
          <c:order val="2"/>
          <c:tx>
            <c:strRef>
              <c:f>Sheet1!$C$152</c:f>
              <c:strCache>
                <c:ptCount val="1"/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Sheet1!$D$149:$H$149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Sheet1!$D$152:$H$152</c:f>
              <c:numCache>
                <c:formatCode>General</c:formatCode>
                <c:ptCount val="5"/>
                <c:pt idx="0">
                  <c:v>906</c:v>
                </c:pt>
                <c:pt idx="1">
                  <c:v>1251</c:v>
                </c:pt>
                <c:pt idx="2">
                  <c:v>2897</c:v>
                </c:pt>
                <c:pt idx="3">
                  <c:v>4499</c:v>
                </c:pt>
                <c:pt idx="4">
                  <c:v>9428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9EF-F14E-B59E-4E33241034CA}"/>
            </c:ext>
          </c:extLst>
        </c:ser>
        <c:ser>
          <c:idx val="3"/>
          <c:order val="3"/>
          <c:tx>
            <c:strRef>
              <c:f>Sheet1!$C$153</c:f>
              <c:strCache>
                <c:ptCount val="1"/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Sheet1!$D$149:$H$149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Sheet1!$D$153:$H$153</c:f>
              <c:numCache>
                <c:formatCode>General</c:formatCode>
                <c:ptCount val="5"/>
                <c:pt idx="0">
                  <c:v>1209</c:v>
                </c:pt>
                <c:pt idx="1">
                  <c:v>1534</c:v>
                </c:pt>
                <c:pt idx="2">
                  <c:v>1634</c:v>
                </c:pt>
                <c:pt idx="3">
                  <c:v>4302</c:v>
                </c:pt>
                <c:pt idx="4">
                  <c:v>9768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9EF-F14E-B59E-4E33241034CA}"/>
            </c:ext>
          </c:extLst>
        </c:ser>
        <c:ser>
          <c:idx val="4"/>
          <c:order val="4"/>
          <c:tx>
            <c:strRef>
              <c:f>Sheet1!$C$154</c:f>
              <c:strCache>
                <c:ptCount val="1"/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Sheet1!$D$149:$H$149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Sheet1!$D$154:$H$154</c:f>
              <c:numCache>
                <c:formatCode>General</c:formatCode>
                <c:ptCount val="5"/>
                <c:pt idx="0">
                  <c:v>1581</c:v>
                </c:pt>
                <c:pt idx="1">
                  <c:v>4799</c:v>
                </c:pt>
                <c:pt idx="2">
                  <c:v>6582</c:v>
                </c:pt>
                <c:pt idx="3">
                  <c:v>9024</c:v>
                </c:pt>
                <c:pt idx="4">
                  <c:v>9759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9EF-F14E-B59E-4E33241034CA}"/>
            </c:ext>
          </c:extLst>
        </c:ser>
        <c:ser>
          <c:idx val="5"/>
          <c:order val="5"/>
          <c:tx>
            <c:strRef>
              <c:f>Sheet1!$C$155</c:f>
              <c:strCache>
                <c:ptCount val="1"/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Sheet1!$D$149:$H$149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Sheet1!$D$155:$H$155</c:f>
              <c:numCache>
                <c:formatCode>General</c:formatCode>
                <c:ptCount val="5"/>
                <c:pt idx="0">
                  <c:v>1982</c:v>
                </c:pt>
                <c:pt idx="1">
                  <c:v>5388</c:v>
                </c:pt>
                <c:pt idx="2">
                  <c:v>7063</c:v>
                </c:pt>
                <c:pt idx="3">
                  <c:v>7208</c:v>
                </c:pt>
                <c:pt idx="4">
                  <c:v>9093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9EF-F14E-B59E-4E33241034CA}"/>
            </c:ext>
          </c:extLst>
        </c:ser>
        <c:ser>
          <c:idx val="6"/>
          <c:order val="6"/>
          <c:tx>
            <c:strRef>
              <c:f>Sheet1!$C$156</c:f>
              <c:strCache>
                <c:ptCount val="1"/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Sheet1!$D$149:$H$149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Sheet1!$D$156:$H$156</c:f>
              <c:numCache>
                <c:formatCode>General</c:formatCode>
                <c:ptCount val="5"/>
                <c:pt idx="0">
                  <c:v>1421</c:v>
                </c:pt>
                <c:pt idx="1">
                  <c:v>1893</c:v>
                </c:pt>
                <c:pt idx="2">
                  <c:v>2722</c:v>
                </c:pt>
                <c:pt idx="3">
                  <c:v>4410</c:v>
                </c:pt>
                <c:pt idx="4">
                  <c:v>5873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9EF-F14E-B59E-4E33241034CA}"/>
            </c:ext>
          </c:extLst>
        </c:ser>
        <c:ser>
          <c:idx val="7"/>
          <c:order val="7"/>
          <c:tx>
            <c:strRef>
              <c:f>Sheet1!$C$157</c:f>
              <c:strCache>
                <c:ptCount val="1"/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Sheet1!$D$149:$H$149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Sheet1!$D$157:$H$157</c:f>
              <c:numCache>
                <c:formatCode>General</c:formatCode>
                <c:ptCount val="5"/>
                <c:pt idx="0">
                  <c:v>1530</c:v>
                </c:pt>
                <c:pt idx="1">
                  <c:v>1620</c:v>
                </c:pt>
                <c:pt idx="2">
                  <c:v>2027</c:v>
                </c:pt>
                <c:pt idx="3">
                  <c:v>4881</c:v>
                </c:pt>
                <c:pt idx="4">
                  <c:v>6002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9EF-F14E-B59E-4E33241034CA}"/>
            </c:ext>
          </c:extLst>
        </c:ser>
        <c:ser>
          <c:idx val="8"/>
          <c:order val="8"/>
          <c:tx>
            <c:strRef>
              <c:f>Sheet1!$C$158</c:f>
              <c:strCache>
                <c:ptCount val="1"/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Sheet1!$D$149:$H$149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Sheet1!$D$158:$H$158</c:f>
              <c:numCache>
                <c:formatCode>General</c:formatCode>
                <c:ptCount val="5"/>
                <c:pt idx="0">
                  <c:v>2341</c:v>
                </c:pt>
                <c:pt idx="1">
                  <c:v>6105</c:v>
                </c:pt>
                <c:pt idx="2">
                  <c:v>7777</c:v>
                </c:pt>
                <c:pt idx="3">
                  <c:v>7891</c:v>
                </c:pt>
                <c:pt idx="4">
                  <c:v>8758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9EF-F14E-B59E-4E33241034CA}"/>
            </c:ext>
          </c:extLst>
        </c:ser>
        <c:ser>
          <c:idx val="9"/>
          <c:order val="9"/>
          <c:tx>
            <c:strRef>
              <c:f>Sheet1!$C$159</c:f>
              <c:strCache>
                <c:ptCount val="1"/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Sheet1!$D$149:$H$149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Sheet1!$D$159:$H$159</c:f>
              <c:numCache>
                <c:formatCode>General</c:formatCode>
                <c:ptCount val="5"/>
                <c:pt idx="0">
                  <c:v>1532</c:v>
                </c:pt>
                <c:pt idx="1">
                  <c:v>2678</c:v>
                </c:pt>
                <c:pt idx="2">
                  <c:v>4068</c:v>
                </c:pt>
                <c:pt idx="3">
                  <c:v>4278</c:v>
                </c:pt>
                <c:pt idx="4">
                  <c:v>5382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99EF-F14E-B59E-4E33241034CA}"/>
            </c:ext>
          </c:extLst>
        </c:ser>
        <c:ser>
          <c:idx val="10"/>
          <c:order val="10"/>
          <c:tx>
            <c:strRef>
              <c:f>Sheet1!$C$160</c:f>
              <c:strCache>
                <c:ptCount val="1"/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Sheet1!$D$149:$H$149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Sheet1!$D$160:$H$160</c:f>
              <c:numCache>
                <c:formatCode>General</c:formatCode>
                <c:ptCount val="5"/>
                <c:pt idx="0">
                  <c:v>2786</c:v>
                </c:pt>
                <c:pt idx="1">
                  <c:v>3804</c:v>
                </c:pt>
                <c:pt idx="2">
                  <c:v>4121</c:v>
                </c:pt>
                <c:pt idx="3">
                  <c:v>6210</c:v>
                </c:pt>
                <c:pt idx="4">
                  <c:v>6909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9EF-F14E-B59E-4E33241034CA}"/>
            </c:ext>
          </c:extLst>
        </c:ser>
        <c:ser>
          <c:idx val="11"/>
          <c:order val="11"/>
          <c:tx>
            <c:strRef>
              <c:f>Sheet1!$C$161</c:f>
              <c:strCache>
                <c:ptCount val="1"/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Sheet1!$D$149:$H$149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Sheet1!$D$161:$H$161</c:f>
              <c:numCache>
                <c:formatCode>General</c:formatCode>
                <c:ptCount val="5"/>
                <c:pt idx="0">
                  <c:v>7555</c:v>
                </c:pt>
                <c:pt idx="1">
                  <c:v>6551</c:v>
                </c:pt>
                <c:pt idx="2">
                  <c:v>5188</c:v>
                </c:pt>
                <c:pt idx="3">
                  <c:v>3436</c:v>
                </c:pt>
                <c:pt idx="4">
                  <c:v>2359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99EF-F14E-B59E-4E33241034CA}"/>
            </c:ext>
          </c:extLst>
        </c:ser>
        <c:ser>
          <c:idx val="12"/>
          <c:order val="12"/>
          <c:tx>
            <c:strRef>
              <c:f>Sheet1!$C$162</c:f>
              <c:strCache>
                <c:ptCount val="1"/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Sheet1!$D$149:$H$149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Sheet1!$D$162:$H$162</c:f>
              <c:numCache>
                <c:formatCode>General</c:formatCode>
                <c:ptCount val="5"/>
                <c:pt idx="0">
                  <c:v>9766</c:v>
                </c:pt>
                <c:pt idx="1">
                  <c:v>8049</c:v>
                </c:pt>
                <c:pt idx="2">
                  <c:v>5556</c:v>
                </c:pt>
                <c:pt idx="3">
                  <c:v>5202</c:v>
                </c:pt>
                <c:pt idx="4">
                  <c:v>2373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9EF-F14E-B59E-4E33241034CA}"/>
            </c:ext>
          </c:extLst>
        </c:ser>
        <c:ser>
          <c:idx val="13"/>
          <c:order val="13"/>
          <c:tx>
            <c:strRef>
              <c:f>Sheet1!$C$163</c:f>
              <c:strCache>
                <c:ptCount val="1"/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Sheet1!$D$149:$H$149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Sheet1!$D$163:$H$163</c:f>
              <c:numCache>
                <c:formatCode>General</c:formatCode>
                <c:ptCount val="5"/>
                <c:pt idx="0">
                  <c:v>9058</c:v>
                </c:pt>
                <c:pt idx="1">
                  <c:v>4839</c:v>
                </c:pt>
                <c:pt idx="2">
                  <c:v>4776</c:v>
                </c:pt>
                <c:pt idx="3">
                  <c:v>4024</c:v>
                </c:pt>
                <c:pt idx="4">
                  <c:v>369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99EF-F14E-B59E-4E33241034CA}"/>
            </c:ext>
          </c:extLst>
        </c:ser>
        <c:ser>
          <c:idx val="14"/>
          <c:order val="14"/>
          <c:tx>
            <c:strRef>
              <c:f>Sheet1!$C$164</c:f>
              <c:strCache>
                <c:ptCount val="1"/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Sheet1!$D$149:$H$149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Sheet1!$D$164:$H$164</c:f>
              <c:numCache>
                <c:formatCode>General</c:formatCode>
                <c:ptCount val="5"/>
                <c:pt idx="0">
                  <c:v>9252</c:v>
                </c:pt>
                <c:pt idx="1">
                  <c:v>8499</c:v>
                </c:pt>
                <c:pt idx="2">
                  <c:v>991</c:v>
                </c:pt>
                <c:pt idx="3">
                  <c:v>448</c:v>
                </c:pt>
                <c:pt idx="4">
                  <c:v>211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99EF-F14E-B59E-4E33241034CA}"/>
            </c:ext>
          </c:extLst>
        </c:ser>
        <c:ser>
          <c:idx val="15"/>
          <c:order val="15"/>
          <c:tx>
            <c:strRef>
              <c:f>Sheet1!$C$165</c:f>
              <c:strCache>
                <c:ptCount val="1"/>
                <c:pt idx="0">
                  <c:v>Club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Sheet1!$D$149:$H$149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Sheet1!$D$165:$H$165</c:f>
              <c:numCache>
                <c:formatCode>General</c:formatCode>
                <c:ptCount val="5"/>
                <c:pt idx="0">
                  <c:v>138</c:v>
                </c:pt>
                <c:pt idx="1">
                  <c:v>286</c:v>
                </c:pt>
                <c:pt idx="2">
                  <c:v>6750</c:v>
                </c:pt>
                <c:pt idx="3">
                  <c:v>8254</c:v>
                </c:pt>
                <c:pt idx="4">
                  <c:v>8656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99EF-F14E-B59E-4E33241034CA}"/>
            </c:ext>
          </c:extLst>
        </c:ser>
        <c:ser>
          <c:idx val="16"/>
          <c:order val="16"/>
          <c:tx>
            <c:strRef>
              <c:f>Sheet1!$C$166</c:f>
              <c:strCache>
                <c:ptCount val="1"/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Sheet1!$D$149:$H$149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Sheet1!$D$166:$H$166</c:f>
              <c:numCache>
                <c:formatCode>General</c:formatCode>
                <c:ptCount val="5"/>
                <c:pt idx="0">
                  <c:v>376</c:v>
                </c:pt>
                <c:pt idx="1">
                  <c:v>889</c:v>
                </c:pt>
                <c:pt idx="2">
                  <c:v>4373</c:v>
                </c:pt>
                <c:pt idx="3">
                  <c:v>6803</c:v>
                </c:pt>
                <c:pt idx="4">
                  <c:v>7578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99EF-F14E-B59E-4E33241034CA}"/>
            </c:ext>
          </c:extLst>
        </c:ser>
        <c:ser>
          <c:idx val="17"/>
          <c:order val="17"/>
          <c:tx>
            <c:strRef>
              <c:f>Sheet1!$C$167</c:f>
              <c:strCache>
                <c:ptCount val="1"/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Sheet1!$D$149:$H$149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Sheet1!$D$167:$H$167</c:f>
              <c:numCache>
                <c:formatCode>General</c:formatCode>
                <c:ptCount val="5"/>
                <c:pt idx="0">
                  <c:v>431</c:v>
                </c:pt>
                <c:pt idx="1">
                  <c:v>6231</c:v>
                </c:pt>
                <c:pt idx="2">
                  <c:v>7478</c:v>
                </c:pt>
                <c:pt idx="3">
                  <c:v>8039</c:v>
                </c:pt>
                <c:pt idx="4">
                  <c:v>8271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99EF-F14E-B59E-4E33241034CA}"/>
            </c:ext>
          </c:extLst>
        </c:ser>
        <c:ser>
          <c:idx val="18"/>
          <c:order val="18"/>
          <c:tx>
            <c:strRef>
              <c:f>Sheet1!$C$168</c:f>
              <c:strCache>
                <c:ptCount val="1"/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Sheet1!$D$149:$H$149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Sheet1!$D$168:$H$168</c:f>
              <c:numCache>
                <c:formatCode>General</c:formatCode>
                <c:ptCount val="5"/>
                <c:pt idx="0">
                  <c:v>488</c:v>
                </c:pt>
                <c:pt idx="1">
                  <c:v>5535</c:v>
                </c:pt>
                <c:pt idx="2">
                  <c:v>5775</c:v>
                </c:pt>
                <c:pt idx="3">
                  <c:v>7661</c:v>
                </c:pt>
                <c:pt idx="4">
                  <c:v>9206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99EF-F14E-B59E-4E33241034CA}"/>
            </c:ext>
          </c:extLst>
        </c:ser>
        <c:ser>
          <c:idx val="19"/>
          <c:order val="19"/>
          <c:tx>
            <c:strRef>
              <c:f>Sheet1!$C$169</c:f>
              <c:strCache>
                <c:ptCount val="1"/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Sheet1!$D$149:$H$149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Sheet1!$D$169:$H$169</c:f>
              <c:numCache>
                <c:formatCode>General</c:formatCode>
                <c:ptCount val="5"/>
                <c:pt idx="0">
                  <c:v>742</c:v>
                </c:pt>
                <c:pt idx="1">
                  <c:v>3751</c:v>
                </c:pt>
                <c:pt idx="2">
                  <c:v>4423</c:v>
                </c:pt>
                <c:pt idx="3">
                  <c:v>8733</c:v>
                </c:pt>
                <c:pt idx="4">
                  <c:v>9909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99EF-F14E-B59E-4E33241034CA}"/>
            </c:ext>
          </c:extLst>
        </c:ser>
        <c:ser>
          <c:idx val="20"/>
          <c:order val="20"/>
          <c:tx>
            <c:strRef>
              <c:f>Sheet1!$C$170</c:f>
              <c:strCache>
                <c:ptCount val="1"/>
              </c:strCache>
            </c:strRef>
          </c:tx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Sheet1!$D$149:$H$149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Sheet1!$D$170:$H$170</c:f>
              <c:numCache>
                <c:formatCode>General</c:formatCode>
                <c:ptCount val="5"/>
                <c:pt idx="0">
                  <c:v>1038</c:v>
                </c:pt>
                <c:pt idx="1">
                  <c:v>3615</c:v>
                </c:pt>
                <c:pt idx="2">
                  <c:v>3712</c:v>
                </c:pt>
                <c:pt idx="3">
                  <c:v>5819</c:v>
                </c:pt>
                <c:pt idx="4">
                  <c:v>9589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99EF-F14E-B59E-4E33241034CA}"/>
            </c:ext>
          </c:extLst>
        </c:ser>
        <c:ser>
          <c:idx val="21"/>
          <c:order val="21"/>
          <c:tx>
            <c:strRef>
              <c:f>Sheet1!$C$171</c:f>
              <c:strCache>
                <c:ptCount val="1"/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Sheet1!$D$149:$H$149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Sheet1!$D$171:$H$171</c:f>
              <c:numCache>
                <c:formatCode>General</c:formatCode>
                <c:ptCount val="5"/>
                <c:pt idx="0">
                  <c:v>1092</c:v>
                </c:pt>
                <c:pt idx="1">
                  <c:v>3140</c:v>
                </c:pt>
                <c:pt idx="2">
                  <c:v>4123</c:v>
                </c:pt>
                <c:pt idx="3">
                  <c:v>4366</c:v>
                </c:pt>
                <c:pt idx="4">
                  <c:v>9482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99EF-F14E-B59E-4E33241034CA}"/>
            </c:ext>
          </c:extLst>
        </c:ser>
        <c:ser>
          <c:idx val="22"/>
          <c:order val="22"/>
          <c:tx>
            <c:strRef>
              <c:f>Sheet1!$C$172</c:f>
              <c:strCache>
                <c:ptCount val="1"/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Sheet1!$D$149:$H$149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Sheet1!$D$172:$H$172</c:f>
              <c:numCache>
                <c:formatCode>General</c:formatCode>
                <c:ptCount val="5"/>
                <c:pt idx="0">
                  <c:v>1290</c:v>
                </c:pt>
                <c:pt idx="1">
                  <c:v>4033</c:v>
                </c:pt>
                <c:pt idx="2">
                  <c:v>6956</c:v>
                </c:pt>
                <c:pt idx="3">
                  <c:v>7929</c:v>
                </c:pt>
                <c:pt idx="4">
                  <c:v>8834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99EF-F14E-B59E-4E33241034CA}"/>
            </c:ext>
          </c:extLst>
        </c:ser>
        <c:ser>
          <c:idx val="23"/>
          <c:order val="23"/>
          <c:tx>
            <c:strRef>
              <c:f>Sheet1!$C$173</c:f>
              <c:strCache>
                <c:ptCount val="1"/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Sheet1!$D$149:$H$149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Sheet1!$D$173:$H$173</c:f>
              <c:numCache>
                <c:formatCode>General</c:formatCode>
                <c:ptCount val="5"/>
                <c:pt idx="0">
                  <c:v>2541</c:v>
                </c:pt>
                <c:pt idx="1">
                  <c:v>3794</c:v>
                </c:pt>
                <c:pt idx="2">
                  <c:v>3984</c:v>
                </c:pt>
                <c:pt idx="3">
                  <c:v>8803</c:v>
                </c:pt>
                <c:pt idx="4">
                  <c:v>9338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99EF-F14E-B59E-4E33241034CA}"/>
            </c:ext>
          </c:extLst>
        </c:ser>
        <c:ser>
          <c:idx val="24"/>
          <c:order val="24"/>
          <c:tx>
            <c:strRef>
              <c:f>Sheet1!$C$174</c:f>
              <c:strCache>
                <c:ptCount val="1"/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Sheet1!$D$149:$H$149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Sheet1!$D$174:$H$174</c:f>
              <c:numCache>
                <c:formatCode>General</c:formatCode>
                <c:ptCount val="5"/>
                <c:pt idx="0">
                  <c:v>2519</c:v>
                </c:pt>
                <c:pt idx="1">
                  <c:v>3938</c:v>
                </c:pt>
                <c:pt idx="2">
                  <c:v>5190</c:v>
                </c:pt>
                <c:pt idx="3">
                  <c:v>8203</c:v>
                </c:pt>
                <c:pt idx="4">
                  <c:v>8780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99EF-F14E-B59E-4E33241034CA}"/>
            </c:ext>
          </c:extLst>
        </c:ser>
        <c:ser>
          <c:idx val="25"/>
          <c:order val="25"/>
          <c:tx>
            <c:strRef>
              <c:f>Sheet1!$C$175</c:f>
              <c:strCache>
                <c:ptCount val="1"/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Sheet1!$D$149:$H$149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Sheet1!$D$175:$H$175</c:f>
              <c:numCache>
                <c:formatCode>General</c:formatCode>
                <c:ptCount val="5"/>
                <c:pt idx="0">
                  <c:v>3297</c:v>
                </c:pt>
                <c:pt idx="1">
                  <c:v>4866</c:v>
                </c:pt>
                <c:pt idx="2">
                  <c:v>4928</c:v>
                </c:pt>
                <c:pt idx="3">
                  <c:v>8451</c:v>
                </c:pt>
                <c:pt idx="4">
                  <c:v>9585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99EF-F14E-B59E-4E33241034CA}"/>
            </c:ext>
          </c:extLst>
        </c:ser>
        <c:ser>
          <c:idx val="26"/>
          <c:order val="26"/>
          <c:tx>
            <c:strRef>
              <c:f>Sheet1!$C$176</c:f>
              <c:strCache>
                <c:ptCount val="1"/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Sheet1!$D$149:$H$149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Sheet1!$D$176:$H$176</c:f>
              <c:numCache>
                <c:formatCode>General</c:formatCode>
                <c:ptCount val="5"/>
                <c:pt idx="0">
                  <c:v>8873</c:v>
                </c:pt>
                <c:pt idx="1">
                  <c:v>8484</c:v>
                </c:pt>
                <c:pt idx="2">
                  <c:v>7883</c:v>
                </c:pt>
                <c:pt idx="3">
                  <c:v>7499</c:v>
                </c:pt>
                <c:pt idx="4">
                  <c:v>6592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99EF-F14E-B59E-4E33241034CA}"/>
            </c:ext>
          </c:extLst>
        </c:ser>
        <c:ser>
          <c:idx val="27"/>
          <c:order val="27"/>
          <c:tx>
            <c:strRef>
              <c:f>Sheet1!$C$177</c:f>
              <c:strCache>
                <c:ptCount val="1"/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Sheet1!$D$149:$H$149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Sheet1!$D$177:$H$177</c:f>
              <c:numCache>
                <c:formatCode>General</c:formatCode>
                <c:ptCount val="5"/>
                <c:pt idx="0">
                  <c:v>8891</c:v>
                </c:pt>
                <c:pt idx="1">
                  <c:v>5952</c:v>
                </c:pt>
                <c:pt idx="2">
                  <c:v>5914</c:v>
                </c:pt>
                <c:pt idx="3">
                  <c:v>5405</c:v>
                </c:pt>
                <c:pt idx="4">
                  <c:v>4031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99EF-F14E-B59E-4E33241034CA}"/>
            </c:ext>
          </c:extLst>
        </c:ser>
        <c:ser>
          <c:idx val="28"/>
          <c:order val="28"/>
          <c:tx>
            <c:strRef>
              <c:f>Sheet1!$C$178</c:f>
              <c:strCache>
                <c:ptCount val="1"/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Sheet1!$D$149:$H$149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Sheet1!$D$178:$H$178</c:f>
              <c:numCache>
                <c:formatCode>General</c:formatCode>
                <c:ptCount val="5"/>
                <c:pt idx="0">
                  <c:v>7703</c:v>
                </c:pt>
                <c:pt idx="1">
                  <c:v>6957</c:v>
                </c:pt>
                <c:pt idx="2">
                  <c:v>3898</c:v>
                </c:pt>
                <c:pt idx="3">
                  <c:v>1857</c:v>
                </c:pt>
                <c:pt idx="4">
                  <c:v>1512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99EF-F14E-B59E-4E33241034CA}"/>
            </c:ext>
          </c:extLst>
        </c:ser>
        <c:ser>
          <c:idx val="29"/>
          <c:order val="29"/>
          <c:tx>
            <c:strRef>
              <c:f>Sheet1!$C$179</c:f>
              <c:strCache>
                <c:ptCount val="1"/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Sheet1!$D$149:$H$149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Sheet1!$D$179:$H$179</c:f>
              <c:numCache>
                <c:formatCode>General</c:formatCode>
                <c:ptCount val="5"/>
                <c:pt idx="0">
                  <c:v>7840</c:v>
                </c:pt>
                <c:pt idx="1">
                  <c:v>5804</c:v>
                </c:pt>
                <c:pt idx="2">
                  <c:v>4259</c:v>
                </c:pt>
                <c:pt idx="3">
                  <c:v>4243</c:v>
                </c:pt>
                <c:pt idx="4">
                  <c:v>907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99EF-F14E-B59E-4E33241034CA}"/>
            </c:ext>
          </c:extLst>
        </c:ser>
        <c:ser>
          <c:idx val="30"/>
          <c:order val="30"/>
          <c:tx>
            <c:strRef>
              <c:f>Sheet1!$C$180</c:f>
              <c:strCache>
                <c:ptCount val="1"/>
                <c:pt idx="0">
                  <c:v>event venue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Sheet1!$D$149:$H$149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Sheet1!$D$180:$H$180</c:f>
              <c:numCache>
                <c:formatCode>General</c:formatCode>
                <c:ptCount val="5"/>
                <c:pt idx="0">
                  <c:v>128</c:v>
                </c:pt>
                <c:pt idx="1">
                  <c:v>416</c:v>
                </c:pt>
                <c:pt idx="2">
                  <c:v>747</c:v>
                </c:pt>
                <c:pt idx="3">
                  <c:v>1028</c:v>
                </c:pt>
                <c:pt idx="4">
                  <c:v>6357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E-99EF-F14E-B59E-4E33241034CA}"/>
            </c:ext>
          </c:extLst>
        </c:ser>
        <c:ser>
          <c:idx val="31"/>
          <c:order val="31"/>
          <c:tx>
            <c:strRef>
              <c:f>Sheet1!$C$181</c:f>
              <c:strCache>
                <c:ptCount val="1"/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Sheet1!$D$149:$H$149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Sheet1!$D$181:$H$181</c:f>
              <c:numCache>
                <c:formatCode>General</c:formatCode>
                <c:ptCount val="5"/>
                <c:pt idx="0">
                  <c:v>299</c:v>
                </c:pt>
                <c:pt idx="1">
                  <c:v>657</c:v>
                </c:pt>
                <c:pt idx="2">
                  <c:v>6238</c:v>
                </c:pt>
                <c:pt idx="3">
                  <c:v>8922</c:v>
                </c:pt>
                <c:pt idx="4">
                  <c:v>9081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F-99EF-F14E-B59E-4E33241034CA}"/>
            </c:ext>
          </c:extLst>
        </c:ser>
        <c:ser>
          <c:idx val="32"/>
          <c:order val="32"/>
          <c:tx>
            <c:strRef>
              <c:f>Sheet1!$C$182</c:f>
              <c:strCache>
                <c:ptCount val="1"/>
              </c:strCache>
            </c:strRef>
          </c:tx>
          <c:spPr>
            <a:solidFill>
              <a:schemeClr val="accent3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Sheet1!$D$149:$H$149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Sheet1!$D$182:$H$182</c:f>
              <c:numCache>
                <c:formatCode>General</c:formatCode>
                <c:ptCount val="5"/>
                <c:pt idx="0">
                  <c:v>870</c:v>
                </c:pt>
                <c:pt idx="1">
                  <c:v>2428</c:v>
                </c:pt>
                <c:pt idx="2">
                  <c:v>7386</c:v>
                </c:pt>
                <c:pt idx="3">
                  <c:v>8835</c:v>
                </c:pt>
                <c:pt idx="4">
                  <c:v>9766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99EF-F14E-B59E-4E33241034CA}"/>
            </c:ext>
          </c:extLst>
        </c:ser>
        <c:ser>
          <c:idx val="33"/>
          <c:order val="33"/>
          <c:tx>
            <c:strRef>
              <c:f>Sheet1!$C$183</c:f>
              <c:strCache>
                <c:ptCount val="1"/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Sheet1!$D$149:$H$149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Sheet1!$D$183:$H$183</c:f>
              <c:numCache>
                <c:formatCode>General</c:formatCode>
                <c:ptCount val="5"/>
                <c:pt idx="0">
                  <c:v>576</c:v>
                </c:pt>
                <c:pt idx="1">
                  <c:v>2628</c:v>
                </c:pt>
                <c:pt idx="2">
                  <c:v>3612</c:v>
                </c:pt>
                <c:pt idx="3">
                  <c:v>5066</c:v>
                </c:pt>
                <c:pt idx="4">
                  <c:v>5156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99EF-F14E-B59E-4E33241034CA}"/>
            </c:ext>
          </c:extLst>
        </c:ser>
        <c:ser>
          <c:idx val="34"/>
          <c:order val="34"/>
          <c:tx>
            <c:strRef>
              <c:f>Sheet1!$C$184</c:f>
              <c:strCache>
                <c:ptCount val="1"/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Sheet1!$D$149:$H$149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Sheet1!$D$184:$H$184</c:f>
              <c:numCache>
                <c:formatCode>General</c:formatCode>
                <c:ptCount val="5"/>
                <c:pt idx="0">
                  <c:v>1082</c:v>
                </c:pt>
                <c:pt idx="1">
                  <c:v>3353</c:v>
                </c:pt>
                <c:pt idx="2">
                  <c:v>6351</c:v>
                </c:pt>
                <c:pt idx="3">
                  <c:v>8550</c:v>
                </c:pt>
                <c:pt idx="4">
                  <c:v>9272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2-99EF-F14E-B59E-4E33241034CA}"/>
            </c:ext>
          </c:extLst>
        </c:ser>
        <c:ser>
          <c:idx val="35"/>
          <c:order val="35"/>
          <c:tx>
            <c:strRef>
              <c:f>Sheet1!$C$185</c:f>
              <c:strCache>
                <c:ptCount val="1"/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Sheet1!$D$149:$H$149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Sheet1!$D$185:$H$185</c:f>
              <c:numCache>
                <c:formatCode>General</c:formatCode>
                <c:ptCount val="5"/>
                <c:pt idx="0">
                  <c:v>1263</c:v>
                </c:pt>
                <c:pt idx="1">
                  <c:v>2517</c:v>
                </c:pt>
                <c:pt idx="2">
                  <c:v>8042</c:v>
                </c:pt>
                <c:pt idx="3">
                  <c:v>8222</c:v>
                </c:pt>
                <c:pt idx="4">
                  <c:v>9686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3-99EF-F14E-B59E-4E33241034CA}"/>
            </c:ext>
          </c:extLst>
        </c:ser>
        <c:ser>
          <c:idx val="36"/>
          <c:order val="36"/>
          <c:tx>
            <c:strRef>
              <c:f>Sheet1!$C$186</c:f>
              <c:strCache>
                <c:ptCount val="1"/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Sheet1!$D$149:$H$149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Sheet1!$D$186:$H$186</c:f>
              <c:numCache>
                <c:formatCode>General</c:formatCode>
                <c:ptCount val="5"/>
                <c:pt idx="0">
                  <c:v>1014</c:v>
                </c:pt>
                <c:pt idx="1">
                  <c:v>2254</c:v>
                </c:pt>
                <c:pt idx="2">
                  <c:v>4534</c:v>
                </c:pt>
                <c:pt idx="3">
                  <c:v>6796</c:v>
                </c:pt>
                <c:pt idx="4">
                  <c:v>7730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4-99EF-F14E-B59E-4E33241034CA}"/>
            </c:ext>
          </c:extLst>
        </c:ser>
        <c:ser>
          <c:idx val="37"/>
          <c:order val="37"/>
          <c:tx>
            <c:strRef>
              <c:f>Sheet1!$C$187</c:f>
              <c:strCache>
                <c:ptCount val="1"/>
              </c:strCache>
            </c:strRef>
          </c:tx>
          <c:spPr>
            <a:solidFill>
              <a:schemeClr val="accent2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Sheet1!$D$149:$H$149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Sheet1!$D$187:$H$187</c:f>
              <c:numCache>
                <c:formatCode>General</c:formatCode>
                <c:ptCount val="5"/>
                <c:pt idx="0">
                  <c:v>1357</c:v>
                </c:pt>
                <c:pt idx="1">
                  <c:v>4189</c:v>
                </c:pt>
                <c:pt idx="2">
                  <c:v>5407</c:v>
                </c:pt>
                <c:pt idx="3">
                  <c:v>6233</c:v>
                </c:pt>
                <c:pt idx="4">
                  <c:v>9681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5-99EF-F14E-B59E-4E33241034CA}"/>
            </c:ext>
          </c:extLst>
        </c:ser>
        <c:ser>
          <c:idx val="38"/>
          <c:order val="38"/>
          <c:tx>
            <c:strRef>
              <c:f>Sheet1!$C$188</c:f>
              <c:strCache>
                <c:ptCount val="1"/>
              </c:strCache>
            </c:strRef>
          </c:tx>
          <c:spPr>
            <a:solidFill>
              <a:schemeClr val="accent3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Sheet1!$D$149:$H$149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Sheet1!$D$188:$H$188</c:f>
              <c:numCache>
                <c:formatCode>General</c:formatCode>
                <c:ptCount val="5"/>
                <c:pt idx="0">
                  <c:v>1497</c:v>
                </c:pt>
                <c:pt idx="1">
                  <c:v>1768</c:v>
                </c:pt>
                <c:pt idx="2">
                  <c:v>2804</c:v>
                </c:pt>
                <c:pt idx="3">
                  <c:v>5718</c:v>
                </c:pt>
                <c:pt idx="4">
                  <c:v>9822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6-99EF-F14E-B59E-4E33241034CA}"/>
            </c:ext>
          </c:extLst>
        </c:ser>
        <c:ser>
          <c:idx val="39"/>
          <c:order val="39"/>
          <c:tx>
            <c:strRef>
              <c:f>Sheet1!$C$189</c:f>
              <c:strCache>
                <c:ptCount val="1"/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Sheet1!$D$149:$H$149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Sheet1!$D$189:$H$189</c:f>
              <c:numCache>
                <c:formatCode>General</c:formatCode>
                <c:ptCount val="5"/>
                <c:pt idx="0">
                  <c:v>1032</c:v>
                </c:pt>
                <c:pt idx="1">
                  <c:v>3919</c:v>
                </c:pt>
                <c:pt idx="2">
                  <c:v>4466</c:v>
                </c:pt>
                <c:pt idx="3">
                  <c:v>5568</c:v>
                </c:pt>
                <c:pt idx="4">
                  <c:v>6476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7-99EF-F14E-B59E-4E33241034CA}"/>
            </c:ext>
          </c:extLst>
        </c:ser>
        <c:ser>
          <c:idx val="40"/>
          <c:order val="40"/>
          <c:tx>
            <c:strRef>
              <c:f>Sheet1!$C$190</c:f>
              <c:strCache>
                <c:ptCount val="1"/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Sheet1!$D$149:$H$149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Sheet1!$D$190:$H$190</c:f>
              <c:numCache>
                <c:formatCode>General</c:formatCode>
                <c:ptCount val="5"/>
                <c:pt idx="0">
                  <c:v>1323</c:v>
                </c:pt>
                <c:pt idx="1">
                  <c:v>4963</c:v>
                </c:pt>
                <c:pt idx="2">
                  <c:v>6292</c:v>
                </c:pt>
                <c:pt idx="3">
                  <c:v>6728</c:v>
                </c:pt>
                <c:pt idx="4">
                  <c:v>8202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8-99EF-F14E-B59E-4E33241034CA}"/>
            </c:ext>
          </c:extLst>
        </c:ser>
        <c:ser>
          <c:idx val="41"/>
          <c:order val="41"/>
          <c:tx>
            <c:strRef>
              <c:f>Sheet1!$C$191</c:f>
              <c:strCache>
                <c:ptCount val="1"/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Sheet1!$D$149:$H$149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Sheet1!$D$191:$H$191</c:f>
              <c:numCache>
                <c:formatCode>General</c:formatCode>
                <c:ptCount val="5"/>
                <c:pt idx="0">
                  <c:v>9791</c:v>
                </c:pt>
                <c:pt idx="1">
                  <c:v>9610</c:v>
                </c:pt>
                <c:pt idx="2">
                  <c:v>7534</c:v>
                </c:pt>
                <c:pt idx="3">
                  <c:v>5080</c:v>
                </c:pt>
                <c:pt idx="4">
                  <c:v>4936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99EF-F14E-B59E-4E33241034CA}"/>
            </c:ext>
          </c:extLst>
        </c:ser>
        <c:ser>
          <c:idx val="42"/>
          <c:order val="42"/>
          <c:tx>
            <c:strRef>
              <c:f>Sheet1!$C$192</c:f>
              <c:strCache>
                <c:ptCount val="1"/>
              </c:strCache>
            </c:strRef>
          </c:tx>
          <c:spPr>
            <a:solidFill>
              <a:schemeClr val="accent1">
                <a:lumMod val="7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Sheet1!$D$149:$H$149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Sheet1!$D$192:$H$192</c:f>
              <c:numCache>
                <c:formatCode>General</c:formatCode>
                <c:ptCount val="5"/>
                <c:pt idx="0">
                  <c:v>8034</c:v>
                </c:pt>
                <c:pt idx="1">
                  <c:v>6541</c:v>
                </c:pt>
                <c:pt idx="2">
                  <c:v>3311</c:v>
                </c:pt>
                <c:pt idx="3">
                  <c:v>3254</c:v>
                </c:pt>
                <c:pt idx="4">
                  <c:v>2687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A-99EF-F14E-B59E-4E33241034CA}"/>
            </c:ext>
          </c:extLst>
        </c:ser>
        <c:ser>
          <c:idx val="43"/>
          <c:order val="43"/>
          <c:tx>
            <c:strRef>
              <c:f>Sheet1!$C$193</c:f>
              <c:strCache>
                <c:ptCount val="1"/>
              </c:strCache>
            </c:strRef>
          </c:tx>
          <c:spPr>
            <a:solidFill>
              <a:schemeClr val="accent2">
                <a:lumMod val="7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Sheet1!$D$149:$H$149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Sheet1!$D$193:$H$193</c:f>
              <c:numCache>
                <c:formatCode>General</c:formatCode>
                <c:ptCount val="5"/>
                <c:pt idx="0">
                  <c:v>8466</c:v>
                </c:pt>
                <c:pt idx="1">
                  <c:v>4079</c:v>
                </c:pt>
                <c:pt idx="2">
                  <c:v>2797</c:v>
                </c:pt>
                <c:pt idx="3">
                  <c:v>2245</c:v>
                </c:pt>
                <c:pt idx="4">
                  <c:v>1696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B-99EF-F14E-B59E-4E33241034CA}"/>
            </c:ext>
          </c:extLst>
        </c:ser>
        <c:ser>
          <c:idx val="44"/>
          <c:order val="44"/>
          <c:tx>
            <c:strRef>
              <c:f>Sheet1!$C$194</c:f>
              <c:strCache>
                <c:ptCount val="1"/>
              </c:strCache>
            </c:strRef>
          </c:tx>
          <c:spPr>
            <a:solidFill>
              <a:schemeClr val="accent3">
                <a:lumMod val="7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Sheet1!$D$149:$H$149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Sheet1!$D$194:$H$194</c:f>
              <c:numCache>
                <c:formatCode>General</c:formatCode>
                <c:ptCount val="5"/>
                <c:pt idx="0">
                  <c:v>8156</c:v>
                </c:pt>
                <c:pt idx="1">
                  <c:v>1245</c:v>
                </c:pt>
                <c:pt idx="2">
                  <c:v>791</c:v>
                </c:pt>
                <c:pt idx="3">
                  <c:v>338</c:v>
                </c:pt>
                <c:pt idx="4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C-99EF-F14E-B59E-4E33241034CA}"/>
            </c:ext>
          </c:extLst>
        </c:ser>
        <c:ser>
          <c:idx val="45"/>
          <c:order val="45"/>
          <c:tx>
            <c:strRef>
              <c:f>Sheet1!$C$195</c:f>
              <c:strCache>
                <c:ptCount val="1"/>
                <c:pt idx="0">
                  <c:v>Restaurant</c:v>
                </c:pt>
              </c:strCache>
            </c:strRef>
          </c:tx>
          <c:spPr>
            <a:solidFill>
              <a:schemeClr val="accent4">
                <a:lumMod val="7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Sheet1!$D$149:$H$149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Sheet1!$D$195:$H$195</c:f>
              <c:numCache>
                <c:formatCode>General</c:formatCode>
                <c:ptCount val="5"/>
                <c:pt idx="0">
                  <c:v>73</c:v>
                </c:pt>
                <c:pt idx="1">
                  <c:v>3485</c:v>
                </c:pt>
                <c:pt idx="2">
                  <c:v>4592</c:v>
                </c:pt>
                <c:pt idx="3">
                  <c:v>5143</c:v>
                </c:pt>
                <c:pt idx="4">
                  <c:v>8100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D-99EF-F14E-B59E-4E33241034CA}"/>
            </c:ext>
          </c:extLst>
        </c:ser>
        <c:ser>
          <c:idx val="46"/>
          <c:order val="46"/>
          <c:tx>
            <c:strRef>
              <c:f>Sheet1!$C$196</c:f>
              <c:strCache>
                <c:ptCount val="1"/>
              </c:strCache>
            </c:strRef>
          </c:tx>
          <c:spPr>
            <a:solidFill>
              <a:schemeClr val="accent5">
                <a:lumMod val="7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Sheet1!$D$149:$H$149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Sheet1!$D$196:$H$196</c:f>
              <c:numCache>
                <c:formatCode>General</c:formatCode>
                <c:ptCount val="5"/>
                <c:pt idx="0">
                  <c:v>209</c:v>
                </c:pt>
                <c:pt idx="1">
                  <c:v>621</c:v>
                </c:pt>
                <c:pt idx="2">
                  <c:v>3098</c:v>
                </c:pt>
                <c:pt idx="3">
                  <c:v>7118</c:v>
                </c:pt>
                <c:pt idx="4">
                  <c:v>8433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E-99EF-F14E-B59E-4E33241034CA}"/>
            </c:ext>
          </c:extLst>
        </c:ser>
        <c:ser>
          <c:idx val="47"/>
          <c:order val="47"/>
          <c:tx>
            <c:strRef>
              <c:f>Sheet1!$C$197</c:f>
              <c:strCache>
                <c:ptCount val="1"/>
              </c:strCache>
            </c:strRef>
          </c:tx>
          <c:spPr>
            <a:solidFill>
              <a:schemeClr val="accent6">
                <a:lumMod val="7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Sheet1!$D$149:$H$149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Sheet1!$D$197:$H$197</c:f>
              <c:numCache>
                <c:formatCode>General</c:formatCode>
                <c:ptCount val="5"/>
                <c:pt idx="0">
                  <c:v>238</c:v>
                </c:pt>
                <c:pt idx="1">
                  <c:v>1235</c:v>
                </c:pt>
                <c:pt idx="2">
                  <c:v>1822</c:v>
                </c:pt>
                <c:pt idx="3">
                  <c:v>7074</c:v>
                </c:pt>
                <c:pt idx="4">
                  <c:v>8207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F-99EF-F14E-B59E-4E33241034CA}"/>
            </c:ext>
          </c:extLst>
        </c:ser>
        <c:ser>
          <c:idx val="48"/>
          <c:order val="48"/>
          <c:tx>
            <c:strRef>
              <c:f>Sheet1!$C$198</c:f>
              <c:strCache>
                <c:ptCount val="1"/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Sheet1!$D$149:$H$149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Sheet1!$D$198:$H$198</c:f>
              <c:numCache>
                <c:formatCode>General</c:formatCode>
                <c:ptCount val="5"/>
                <c:pt idx="0">
                  <c:v>570</c:v>
                </c:pt>
                <c:pt idx="1">
                  <c:v>1322</c:v>
                </c:pt>
                <c:pt idx="2">
                  <c:v>7279</c:v>
                </c:pt>
                <c:pt idx="3">
                  <c:v>8443</c:v>
                </c:pt>
                <c:pt idx="4">
                  <c:v>9571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99EF-F14E-B59E-4E33241034CA}"/>
            </c:ext>
          </c:extLst>
        </c:ser>
        <c:ser>
          <c:idx val="49"/>
          <c:order val="49"/>
          <c:tx>
            <c:strRef>
              <c:f>Sheet1!$C$199</c:f>
              <c:strCache>
                <c:ptCount val="1"/>
              </c:strCache>
            </c:strRef>
          </c:tx>
          <c:spPr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Sheet1!$D$149:$H$149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Sheet1!$D$199:$H$199</c:f>
              <c:numCache>
                <c:formatCode>General</c:formatCode>
                <c:ptCount val="5"/>
                <c:pt idx="0">
                  <c:v>700</c:v>
                </c:pt>
                <c:pt idx="1">
                  <c:v>5721</c:v>
                </c:pt>
                <c:pt idx="2">
                  <c:v>6247</c:v>
                </c:pt>
                <c:pt idx="3">
                  <c:v>8495</c:v>
                </c:pt>
                <c:pt idx="4">
                  <c:v>9236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1-99EF-F14E-B59E-4E33241034CA}"/>
            </c:ext>
          </c:extLst>
        </c:ser>
        <c:ser>
          <c:idx val="50"/>
          <c:order val="50"/>
          <c:tx>
            <c:strRef>
              <c:f>Sheet1!$C$200</c:f>
              <c:strCache>
                <c:ptCount val="1"/>
              </c:strCache>
            </c:strRef>
          </c:tx>
          <c:spPr>
            <a:solidFill>
              <a:schemeClr val="accent3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Sheet1!$D$149:$H$149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Sheet1!$D$200:$H$200</c:f>
              <c:numCache>
                <c:formatCode>General</c:formatCode>
                <c:ptCount val="5"/>
                <c:pt idx="0">
                  <c:v>712</c:v>
                </c:pt>
                <c:pt idx="1">
                  <c:v>4182</c:v>
                </c:pt>
                <c:pt idx="2">
                  <c:v>6087</c:v>
                </c:pt>
                <c:pt idx="3">
                  <c:v>7494</c:v>
                </c:pt>
                <c:pt idx="4">
                  <c:v>8599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2-99EF-F14E-B59E-4E33241034CA}"/>
            </c:ext>
          </c:extLst>
        </c:ser>
        <c:ser>
          <c:idx val="51"/>
          <c:order val="51"/>
          <c:tx>
            <c:strRef>
              <c:f>Sheet1!$C$201</c:f>
              <c:strCache>
                <c:ptCount val="1"/>
              </c:strCache>
            </c:strRef>
          </c:tx>
          <c:spPr>
            <a:solidFill>
              <a:schemeClr val="accent4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Sheet1!$D$149:$H$149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Sheet1!$D$201:$H$201</c:f>
              <c:numCache>
                <c:formatCode>General</c:formatCode>
                <c:ptCount val="5"/>
                <c:pt idx="0">
                  <c:v>1368</c:v>
                </c:pt>
                <c:pt idx="1">
                  <c:v>3447</c:v>
                </c:pt>
                <c:pt idx="2">
                  <c:v>4535</c:v>
                </c:pt>
                <c:pt idx="3">
                  <c:v>5476</c:v>
                </c:pt>
                <c:pt idx="4">
                  <c:v>9983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3-99EF-F14E-B59E-4E33241034CA}"/>
            </c:ext>
          </c:extLst>
        </c:ser>
        <c:ser>
          <c:idx val="52"/>
          <c:order val="52"/>
          <c:tx>
            <c:strRef>
              <c:f>Sheet1!$C$202</c:f>
              <c:strCache>
                <c:ptCount val="1"/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Sheet1!$D$149:$H$149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Sheet1!$D$202:$H$202</c:f>
              <c:numCache>
                <c:formatCode>General</c:formatCode>
                <c:ptCount val="5"/>
                <c:pt idx="0">
                  <c:v>1779</c:v>
                </c:pt>
                <c:pt idx="1">
                  <c:v>2124</c:v>
                </c:pt>
                <c:pt idx="2">
                  <c:v>2844</c:v>
                </c:pt>
                <c:pt idx="3">
                  <c:v>6877</c:v>
                </c:pt>
                <c:pt idx="4">
                  <c:v>9570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4-99EF-F14E-B59E-4E33241034CA}"/>
            </c:ext>
          </c:extLst>
        </c:ser>
        <c:ser>
          <c:idx val="53"/>
          <c:order val="53"/>
          <c:tx>
            <c:strRef>
              <c:f>Sheet1!$C$203</c:f>
              <c:strCache>
                <c:ptCount val="1"/>
              </c:strCache>
            </c:strRef>
          </c:tx>
          <c:spPr>
            <a:solidFill>
              <a:schemeClr val="accent6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Sheet1!$D$149:$H$149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Sheet1!$D$203:$H$203</c:f>
              <c:numCache>
                <c:formatCode>General</c:formatCode>
                <c:ptCount val="5"/>
                <c:pt idx="0">
                  <c:v>3501</c:v>
                </c:pt>
                <c:pt idx="1">
                  <c:v>7079</c:v>
                </c:pt>
                <c:pt idx="2">
                  <c:v>7438</c:v>
                </c:pt>
                <c:pt idx="3">
                  <c:v>7443</c:v>
                </c:pt>
                <c:pt idx="4">
                  <c:v>9225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5-99EF-F14E-B59E-4E33241034CA}"/>
            </c:ext>
          </c:extLst>
        </c:ser>
        <c:ser>
          <c:idx val="54"/>
          <c:order val="54"/>
          <c:tx>
            <c:strRef>
              <c:f>Sheet1!$C$204</c:f>
              <c:strCache>
                <c:ptCount val="1"/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Sheet1!$D$149:$H$149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Sheet1!$D$204:$H$204</c:f>
              <c:numCache>
                <c:formatCode>General</c:formatCode>
                <c:ptCount val="5"/>
                <c:pt idx="0">
                  <c:v>2390</c:v>
                </c:pt>
                <c:pt idx="1">
                  <c:v>2415</c:v>
                </c:pt>
                <c:pt idx="2">
                  <c:v>3461</c:v>
                </c:pt>
                <c:pt idx="3">
                  <c:v>3850</c:v>
                </c:pt>
                <c:pt idx="4">
                  <c:v>4657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6-99EF-F14E-B59E-4E33241034CA}"/>
            </c:ext>
          </c:extLst>
        </c:ser>
        <c:ser>
          <c:idx val="55"/>
          <c:order val="55"/>
          <c:tx>
            <c:strRef>
              <c:f>Sheet1!$C$205</c:f>
              <c:strCache>
                <c:ptCount val="1"/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Sheet1!$D$149:$H$149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Sheet1!$D$205:$H$205</c:f>
              <c:numCache>
                <c:formatCode>General</c:formatCode>
                <c:ptCount val="5"/>
                <c:pt idx="0">
                  <c:v>3916</c:v>
                </c:pt>
                <c:pt idx="1">
                  <c:v>4218</c:v>
                </c:pt>
                <c:pt idx="2">
                  <c:v>5072</c:v>
                </c:pt>
                <c:pt idx="3">
                  <c:v>5201</c:v>
                </c:pt>
                <c:pt idx="4">
                  <c:v>7588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7-99EF-F14E-B59E-4E33241034CA}"/>
            </c:ext>
          </c:extLst>
        </c:ser>
        <c:ser>
          <c:idx val="56"/>
          <c:order val="56"/>
          <c:tx>
            <c:strRef>
              <c:f>Sheet1!$C$206</c:f>
              <c:strCache>
                <c:ptCount val="1"/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Sheet1!$D$149:$H$149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Sheet1!$D$206:$H$206</c:f>
              <c:numCache>
                <c:formatCode>General</c:formatCode>
                <c:ptCount val="5"/>
                <c:pt idx="0">
                  <c:v>6309</c:v>
                </c:pt>
                <c:pt idx="1">
                  <c:v>6227</c:v>
                </c:pt>
                <c:pt idx="2">
                  <c:v>5123</c:v>
                </c:pt>
                <c:pt idx="3">
                  <c:v>4968</c:v>
                </c:pt>
                <c:pt idx="4">
                  <c:v>3857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8-99EF-F14E-B59E-4E33241034CA}"/>
            </c:ext>
          </c:extLst>
        </c:ser>
        <c:ser>
          <c:idx val="57"/>
          <c:order val="57"/>
          <c:tx>
            <c:strRef>
              <c:f>Sheet1!$C$207</c:f>
              <c:strCache>
                <c:ptCount val="1"/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Sheet1!$D$149:$H$149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Sheet1!$D$207:$H$207</c:f>
              <c:numCache>
                <c:formatCode>General</c:formatCode>
                <c:ptCount val="5"/>
                <c:pt idx="0">
                  <c:v>9773</c:v>
                </c:pt>
                <c:pt idx="1">
                  <c:v>9179</c:v>
                </c:pt>
                <c:pt idx="2">
                  <c:v>8390</c:v>
                </c:pt>
                <c:pt idx="3">
                  <c:v>8256</c:v>
                </c:pt>
                <c:pt idx="4">
                  <c:v>3815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9-99EF-F14E-B59E-4E33241034CA}"/>
            </c:ext>
          </c:extLst>
        </c:ser>
        <c:ser>
          <c:idx val="58"/>
          <c:order val="58"/>
          <c:tx>
            <c:strRef>
              <c:f>Sheet1!$C$208</c:f>
              <c:strCache>
                <c:ptCount val="1"/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Sheet1!$D$149:$H$149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Sheet1!$D$208:$H$208</c:f>
              <c:numCache>
                <c:formatCode>General</c:formatCode>
                <c:ptCount val="5"/>
                <c:pt idx="0">
                  <c:v>6156</c:v>
                </c:pt>
                <c:pt idx="1">
                  <c:v>6110</c:v>
                </c:pt>
                <c:pt idx="2">
                  <c:v>5791</c:v>
                </c:pt>
                <c:pt idx="3">
                  <c:v>1759</c:v>
                </c:pt>
                <c:pt idx="4">
                  <c:v>969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A-99EF-F14E-B59E-4E33241034CA}"/>
            </c:ext>
          </c:extLst>
        </c:ser>
        <c:ser>
          <c:idx val="59"/>
          <c:order val="59"/>
          <c:tx>
            <c:strRef>
              <c:f>Sheet1!$C$209</c:f>
              <c:strCache>
                <c:ptCount val="1"/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Sheet1!$D$149:$H$149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Sheet1!$D$209:$H$209</c:f>
              <c:numCache>
                <c:formatCode>General</c:formatCode>
                <c:ptCount val="5"/>
                <c:pt idx="0">
                  <c:v>8331</c:v>
                </c:pt>
                <c:pt idx="1">
                  <c:v>7667</c:v>
                </c:pt>
                <c:pt idx="2">
                  <c:v>5952</c:v>
                </c:pt>
                <c:pt idx="3">
                  <c:v>1998</c:v>
                </c:pt>
                <c:pt idx="4">
                  <c:v>375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B-99EF-F14E-B59E-4E33241034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26510096"/>
        <c:axId val="826757808"/>
      </c:barChart>
      <c:catAx>
        <c:axId val="826510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6757808"/>
        <c:crosses val="autoZero"/>
        <c:auto val="1"/>
        <c:lblAlgn val="ctr"/>
        <c:lblOffset val="100"/>
        <c:noMultiLvlLbl val="0"/>
      </c:catAx>
      <c:valAx>
        <c:axId val="826757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6510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5199609349560051E-2"/>
          <c:y val="0.9369291935382601"/>
          <c:w val="0.5594400534089049"/>
          <c:h val="4.59836124391184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B4800-137F-4CB6-8075-5FBD5B7CCB7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201412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7A06A-650F-4CE8-B8A3-9C9422B0D08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166849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87A06A-650F-4CE8-B8A3-9C9422B0D088}" type="slidenum">
              <a:rPr lang="en-GB" smtClean="0"/>
              <a:t>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0912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87A06A-650F-4CE8-B8A3-9C9422B0D088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9221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87A06A-650F-4CE8-B8A3-9C9422B0D088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2864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87A06A-650F-4CE8-B8A3-9C9422B0D088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629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87A06A-650F-4CE8-B8A3-9C9422B0D088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1534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600" y="878400"/>
            <a:ext cx="8492400" cy="856800"/>
          </a:xfrm>
        </p:spPr>
        <p:txBody>
          <a:bodyPr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600" y="2466000"/>
            <a:ext cx="8492400" cy="963000"/>
          </a:xfrm>
        </p:spPr>
        <p:txBody>
          <a:bodyPr lIns="360000">
            <a:no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97744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09600" y="2109600"/>
            <a:ext cx="8492400" cy="4071600"/>
          </a:xfrm>
        </p:spPr>
        <p:txBody>
          <a:bodyPr/>
          <a:lstStyle>
            <a:lvl1pPr>
              <a:lnSpc>
                <a:spcPct val="100000"/>
              </a:lnSpc>
              <a:buClr>
                <a:schemeClr val="tx1"/>
              </a:buClr>
              <a:defRPr/>
            </a:lvl1pPr>
            <a:lvl2pPr marL="269980" indent="-26998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&gt;"/>
              <a:defRPr/>
            </a:lvl2pPr>
            <a:lvl3pPr marL="539711" indent="-26998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&gt;"/>
              <a:defRPr/>
            </a:lvl3pPr>
            <a:lvl4pPr marL="809940" indent="-26998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&gt;"/>
              <a:defRPr/>
            </a:lvl4pPr>
            <a:lvl5pPr marL="1081008" indent="-271443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&gt;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92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0531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8477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09600" y="2109600"/>
            <a:ext cx="8492400" cy="1319400"/>
          </a:xfrm>
        </p:spPr>
        <p:txBody>
          <a:bodyPr lIns="360000">
            <a:norm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52913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600" y="208801"/>
            <a:ext cx="8492400" cy="856800"/>
          </a:xfrm>
          <a:prstGeom prst="rect">
            <a:avLst/>
          </a:prstGeom>
        </p:spPr>
        <p:txBody>
          <a:bodyPr vert="horz" lIns="36000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600" y="2109601"/>
            <a:ext cx="8492400" cy="3992749"/>
          </a:xfrm>
          <a:prstGeom prst="rect">
            <a:avLst/>
          </a:prstGeom>
        </p:spPr>
        <p:txBody>
          <a:bodyPr vert="horz" lIns="36000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397200" y="6246000"/>
            <a:ext cx="2422800" cy="4752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r"/>
            <a:fld id="{4AF128E2-2701-4D68-A416-2CE5FC2DF8FF}" type="slidenum">
              <a:rPr lang="en-GB" sz="1000" smtClean="0"/>
              <a:t>‹#›</a:t>
            </a:fld>
            <a:endParaRPr lang="en-GB" sz="10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C20E95-5752-4AB0-AB9E-A45B68D9E5C6}"/>
              </a:ext>
            </a:extLst>
          </p:cNvPr>
          <p:cNvCxnSpPr/>
          <p:nvPr userDrawn="1"/>
        </p:nvCxnSpPr>
        <p:spPr>
          <a:xfrm>
            <a:off x="323850" y="980728"/>
            <a:ext cx="847815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9D899EF-CB58-4B06-9FCB-CBDAB8FE8368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7504" y="6314031"/>
            <a:ext cx="1790950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39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</p:sldLayoutIdLst>
  <p:hf sldNum="0" hdr="0" ftr="0" dt="0"/>
  <p:txStyles>
    <p:titleStyle>
      <a:lvl1pPr marL="0" indent="0" algn="l" defTabSz="914332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914332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tx1"/>
        </a:buClr>
        <a:buFont typeface="Arial" pitchFamily="34" charset="0"/>
        <a:buNone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69855" indent="-269855" algn="l" defTabSz="914332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tx1"/>
        </a:buClr>
        <a:buFont typeface="TradeGothic" pitchFamily="2" charset="0"/>
        <a:buChar char="&gt;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539711" indent="-269855" algn="l" defTabSz="914332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tx1"/>
        </a:buClr>
        <a:buFont typeface="TradeGothic" pitchFamily="2" charset="0"/>
        <a:buChar char="&gt;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09940" indent="-269980" algn="l" defTabSz="914332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tx1"/>
        </a:buClr>
        <a:buFont typeface="TradeGothic" pitchFamily="2" charset="0"/>
        <a:buChar char="&gt;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79920" indent="-269855" algn="l" defTabSz="914332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tx1"/>
        </a:buClr>
        <a:buFont typeface="TradeGothic" pitchFamily="2" charset="0"/>
        <a:buChar char="&gt;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42366B-00DA-4F72-A92E-9FA495C8281F}"/>
              </a:ext>
            </a:extLst>
          </p:cNvPr>
          <p:cNvSpPr txBox="1"/>
          <p:nvPr/>
        </p:nvSpPr>
        <p:spPr>
          <a:xfrm>
            <a:off x="251520" y="1052736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Data Analysis: </a:t>
            </a:r>
            <a:r>
              <a:rPr lang="en-US" sz="2800" b="1" dirty="0"/>
              <a:t>Red Bull Account Sales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7804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EF0FE7-03EB-4F6C-AB4C-B106BB533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800" y="260648"/>
            <a:ext cx="8492400" cy="856800"/>
          </a:xfrm>
        </p:spPr>
        <p:txBody>
          <a:bodyPr anchor="ctr">
            <a:normAutofit/>
          </a:bodyPr>
          <a:lstStyle/>
          <a:p>
            <a:r>
              <a:rPr lang="en-US" dirty="0"/>
              <a:t>Sales Growth by Bars and Restaurants…..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FD8B44-604D-5092-F2D9-A105B2BAB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505" y="1340768"/>
            <a:ext cx="8492400" cy="602960"/>
          </a:xfrm>
        </p:spPr>
        <p:txBody>
          <a:bodyPr/>
          <a:lstStyle/>
          <a:p>
            <a:r>
              <a:rPr lang="en-US" dirty="0"/>
              <a:t>SALES TO BARS.                                      SALES TO RESTAURANTS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4B5318D-A300-6EF4-5288-3A352DC607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9156640"/>
              </p:ext>
            </p:extLst>
          </p:nvPr>
        </p:nvGraphicFramePr>
        <p:xfrm>
          <a:off x="107505" y="1943728"/>
          <a:ext cx="4499992" cy="3861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4C5BA65-98EF-732C-5CEB-0A1AAF61B6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1122"/>
              </p:ext>
            </p:extLst>
          </p:nvPr>
        </p:nvGraphicFramePr>
        <p:xfrm>
          <a:off x="4572000" y="1943728"/>
          <a:ext cx="4572000" cy="3861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20150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D0D61-3DA6-A02A-7D5E-FD8A55FA7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138" y="234714"/>
            <a:ext cx="8492400" cy="856800"/>
          </a:xfrm>
        </p:spPr>
        <p:txBody>
          <a:bodyPr/>
          <a:lstStyle/>
          <a:p>
            <a:r>
              <a:rPr lang="en-US" dirty="0"/>
              <a:t>Sales Growth by Nightclub and </a:t>
            </a:r>
            <a:r>
              <a:rPr lang="en-US" dirty="0" err="1"/>
              <a:t>Eventvenue</a:t>
            </a:r>
            <a:r>
              <a:rPr lang="en-US" dirty="0"/>
              <a:t>…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384221C-EFC3-E446-08B9-3F497769E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138" y="1412776"/>
            <a:ext cx="8492400" cy="963000"/>
          </a:xfrm>
        </p:spPr>
        <p:txBody>
          <a:bodyPr/>
          <a:lstStyle/>
          <a:p>
            <a:r>
              <a:rPr lang="en-US" dirty="0"/>
              <a:t>Sales of Nightclub.                                         Sales of </a:t>
            </a:r>
            <a:r>
              <a:rPr lang="en-US" dirty="0" err="1"/>
              <a:t>Eventvenue</a:t>
            </a:r>
            <a:endParaRPr lang="en-US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55AB8A7-840B-8562-9106-665CFF9BBD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8649059"/>
              </p:ext>
            </p:extLst>
          </p:nvPr>
        </p:nvGraphicFramePr>
        <p:xfrm>
          <a:off x="107504" y="1988840"/>
          <a:ext cx="4464496" cy="42484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3F264658-CC0F-459A-A9C7-6DCE2C154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7857814"/>
              </p:ext>
            </p:extLst>
          </p:nvPr>
        </p:nvGraphicFramePr>
        <p:xfrm>
          <a:off x="4582143" y="1988840"/>
          <a:ext cx="4464496" cy="42484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44934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EF0FE7-03EB-4F6C-AB4C-B106BB53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00" y="123928"/>
            <a:ext cx="8492400" cy="856800"/>
          </a:xfrm>
        </p:spPr>
        <p:txBody>
          <a:bodyPr/>
          <a:lstStyle/>
          <a:p>
            <a:r>
              <a:rPr lang="en-US" dirty="0"/>
              <a:t>Best and Worst Performing Accounts by Account Type </a:t>
            </a:r>
            <a:br>
              <a:rPr lang="en-US" dirty="0"/>
            </a:br>
            <a:r>
              <a:rPr lang="en-US" dirty="0"/>
              <a:t>(5 Year CAGR)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9BED1BA-1528-4F65-B2F1-CBF4568A0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056037"/>
              </p:ext>
            </p:extLst>
          </p:nvPr>
        </p:nvGraphicFramePr>
        <p:xfrm>
          <a:off x="1547664" y="1484784"/>
          <a:ext cx="7254336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13584">
                  <a:extLst>
                    <a:ext uri="{9D8B030D-6E8A-4147-A177-3AD203B41FA5}">
                      <a16:colId xmlns:a16="http://schemas.microsoft.com/office/drawing/2014/main" val="241334165"/>
                    </a:ext>
                  </a:extLst>
                </a:gridCol>
                <a:gridCol w="1813584">
                  <a:extLst>
                    <a:ext uri="{9D8B030D-6E8A-4147-A177-3AD203B41FA5}">
                      <a16:colId xmlns:a16="http://schemas.microsoft.com/office/drawing/2014/main" val="90931574"/>
                    </a:ext>
                  </a:extLst>
                </a:gridCol>
                <a:gridCol w="1813584">
                  <a:extLst>
                    <a:ext uri="{9D8B030D-6E8A-4147-A177-3AD203B41FA5}">
                      <a16:colId xmlns:a16="http://schemas.microsoft.com/office/drawing/2014/main" val="4258227894"/>
                    </a:ext>
                  </a:extLst>
                </a:gridCol>
                <a:gridCol w="1813584">
                  <a:extLst>
                    <a:ext uri="{9D8B030D-6E8A-4147-A177-3AD203B41FA5}">
                      <a16:colId xmlns:a16="http://schemas.microsoft.com/office/drawing/2014/main" val="1547353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Restaurant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Event 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891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Bar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Restaurant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Club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Event Venue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25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Bar14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Restaurant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Club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Event Venue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665397"/>
                  </a:ext>
                </a:extLst>
              </a:tr>
            </a:tbl>
          </a:graphicData>
        </a:graphic>
      </p:graphicFrame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500FE621-EEC2-4BA2-B541-9597644B7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89314"/>
              </p:ext>
            </p:extLst>
          </p:nvPr>
        </p:nvGraphicFramePr>
        <p:xfrm>
          <a:off x="1547664" y="3139776"/>
          <a:ext cx="7254336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13584">
                  <a:extLst>
                    <a:ext uri="{9D8B030D-6E8A-4147-A177-3AD203B41FA5}">
                      <a16:colId xmlns:a16="http://schemas.microsoft.com/office/drawing/2014/main" val="241334165"/>
                    </a:ext>
                  </a:extLst>
                </a:gridCol>
                <a:gridCol w="1813584">
                  <a:extLst>
                    <a:ext uri="{9D8B030D-6E8A-4147-A177-3AD203B41FA5}">
                      <a16:colId xmlns:a16="http://schemas.microsoft.com/office/drawing/2014/main" val="90931574"/>
                    </a:ext>
                  </a:extLst>
                </a:gridCol>
                <a:gridCol w="1813584">
                  <a:extLst>
                    <a:ext uri="{9D8B030D-6E8A-4147-A177-3AD203B41FA5}">
                      <a16:colId xmlns:a16="http://schemas.microsoft.com/office/drawing/2014/main" val="4258227894"/>
                    </a:ext>
                  </a:extLst>
                </a:gridCol>
                <a:gridCol w="1813584">
                  <a:extLst>
                    <a:ext uri="{9D8B030D-6E8A-4147-A177-3AD203B41FA5}">
                      <a16:colId xmlns:a16="http://schemas.microsoft.com/office/drawing/2014/main" val="1547353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Restaurant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Event 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891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Bar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Restaurant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Club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Event Venue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25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Bar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Restaurant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Club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Event Venue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66539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995D19B-1891-4D63-8DBF-893951BED43B}"/>
              </a:ext>
            </a:extLst>
          </p:cNvPr>
          <p:cNvSpPr txBox="1"/>
          <p:nvPr/>
        </p:nvSpPr>
        <p:spPr>
          <a:xfrm>
            <a:off x="252059" y="1456357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2 Accounts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D67694-2FBE-4D05-81CF-2CE5E73390F6}"/>
              </a:ext>
            </a:extLst>
          </p:cNvPr>
          <p:cNvSpPr txBox="1"/>
          <p:nvPr/>
        </p:nvSpPr>
        <p:spPr>
          <a:xfrm>
            <a:off x="251520" y="3117405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Bottom 2 Accounts</a:t>
            </a:r>
          </a:p>
        </p:txBody>
      </p:sp>
    </p:spTree>
    <p:extLst>
      <p:ext uri="{BB962C8B-B14F-4D97-AF65-F5344CB8AC3E}">
        <p14:creationId xmlns:p14="http://schemas.microsoft.com/office/powerpoint/2010/main" val="3561975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EF0FE7-03EB-4F6C-AB4C-B106BB533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Sales by Account Type and Year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3C87CB9-FFDA-8ED2-82DA-0A3113E255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3847517"/>
              </p:ext>
            </p:extLst>
          </p:nvPr>
        </p:nvGraphicFramePr>
        <p:xfrm>
          <a:off x="840787" y="1556792"/>
          <a:ext cx="7462426" cy="4459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13571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EF0FE7-03EB-4F6C-AB4C-B106BB533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 and Key Takeaways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514B53-0B30-5F9F-23A8-12D844E24A49}"/>
              </a:ext>
            </a:extLst>
          </p:cNvPr>
          <p:cNvSpPr txBox="1"/>
          <p:nvPr/>
        </p:nvSpPr>
        <p:spPr>
          <a:xfrm>
            <a:off x="0" y="1196752"/>
            <a:ext cx="921702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400" b="1" dirty="0">
              <a:effectLst/>
              <a:latin typeface="Arial" panose="020B0604020202020204" pitchFamily="34" charset="0"/>
            </a:endParaRPr>
          </a:p>
          <a:p>
            <a:r>
              <a:rPr lang="en-IN" sz="1200" b="1" dirty="0">
                <a:effectLst/>
                <a:latin typeface="Arial" panose="020B0604020202020204" pitchFamily="34" charset="0"/>
              </a:rPr>
              <a:t>Account Sales – Highest Performing </a:t>
            </a:r>
            <a:endParaRPr lang="en-IN" sz="120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200" dirty="0">
                <a:effectLst/>
                <a:latin typeface="ArialMT"/>
              </a:rPr>
              <a:t>Sales to Bar 13, Nightclub 5, and Event Venue 11 have recently grown rapidly; consider what is working well there and apply that to other accounts of those types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dirty="0">
                <a:effectLst/>
                <a:latin typeface="ArialMT"/>
              </a:rPr>
              <a:t>Bar 13 has the highest 5-year CAGR of all these accounts, followed by Restaurant 5 and Nightclub 2. Need to determine what has worked so well consistently across those accounts and apply those best practices to our other accounts. 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200" b="1" dirty="0"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>
                <a:effectLst/>
                <a:latin typeface="Arial" panose="020B0604020202020204" pitchFamily="34" charset="0"/>
              </a:rPr>
              <a:t>Account Sales – Lowest Performing </a:t>
            </a:r>
            <a:endParaRPr lang="en-IN" sz="1200" dirty="0">
              <a:effectLst/>
              <a:latin typeface="ArialM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200" dirty="0">
                <a:effectLst/>
                <a:latin typeface="ArialMT"/>
              </a:rPr>
              <a:t>Event Venue 1 has the worst 5-year CAGR (sales decline) of all these accounts, followed by Bar 7 and Restaurant8.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dirty="0">
                <a:effectLst/>
                <a:latin typeface="ArialMT"/>
              </a:rPr>
              <a:t>Consider a project to understand the circumstances and purchasing decision process used at those accounts to figure out what could be done better. 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200" b="1" dirty="0"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>
                <a:effectLst/>
                <a:latin typeface="Arial" panose="020B0604020202020204" pitchFamily="34" charset="0"/>
              </a:rPr>
              <a:t>Account Sales – Mix </a:t>
            </a:r>
            <a:endParaRPr lang="en-IN" sz="1200" dirty="0">
              <a:effectLst/>
              <a:latin typeface="ArialM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200" dirty="0">
                <a:effectLst/>
                <a:latin typeface="ArialMT"/>
              </a:rPr>
              <a:t>While all four account types have shown strong overall 5-year growth, the relative account type mix has changed; bars were the largest source of sales, but nightclubs have overtaken the top spot in our sales mix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dirty="0">
                <a:effectLst/>
                <a:latin typeface="ArialMT"/>
              </a:rPr>
              <a:t>The data suggest that wider assortment might be correlated to higher sales; Consider a test program to offer incentives to stock a wider assortment and see if that correlation is confirmed. 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200" dirty="0">
              <a:effectLst/>
              <a:latin typeface="ArialM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>
                <a:effectLst/>
                <a:latin typeface="Arial" panose="020B0604020202020204" pitchFamily="34" charset="0"/>
              </a:rPr>
              <a:t>Marketing and Promotion Effectiveness </a:t>
            </a:r>
            <a:endParaRPr lang="en-IN" sz="1200" dirty="0">
              <a:effectLst/>
              <a:latin typeface="ArialM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200" dirty="0">
                <a:effectLst/>
                <a:latin typeface="ArialMT"/>
              </a:rPr>
              <a:t>Bars with the highest sales growth tend to have the most promotion programs implemented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dirty="0">
                <a:effectLst/>
                <a:latin typeface="ArialMT"/>
              </a:rPr>
              <a:t>Coolers appear to be very effective at driving sales growth in all account types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dirty="0">
                <a:effectLst/>
                <a:latin typeface="ArialMT"/>
              </a:rPr>
              <a:t>Display screens appear to be very effective at driving sales in night clubs; consider driving more display screens in nightclub accounts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dirty="0">
                <a:effectLst/>
                <a:latin typeface="ArialMT"/>
              </a:rPr>
              <a:t>Menu inclusion appears to be effective at driving sales growth in restaurants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dirty="0">
                <a:effectLst/>
                <a:latin typeface="ArialMT"/>
              </a:rPr>
              <a:t>None of the programs except coolers appear to be effective in Event Venues; consider adding more coolers and developing new programs for those accounts. </a:t>
            </a:r>
          </a:p>
          <a:p>
            <a:endParaRPr lang="en-I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99147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MS_OFFICEID" val="London"/>
  <p:tag name="TMS_CULTUREID" val="English-UK"/>
  <p:tag name="TMS_BUSINESSUNITID" val="LinklatersLLP"/>
  <p:tag name="TMS_TEMPLATE_ID" val="LinklatersWS"/>
  <p:tag name="PRESGUID" val="85e2c848-7001-4c35-9e45-96f3f3ccca87"/>
</p:tagLst>
</file>

<file path=ppt/theme/theme1.xml><?xml version="1.0" encoding="utf-8"?>
<a:theme xmlns:a="http://schemas.openxmlformats.org/drawingml/2006/main" name="Linklaters HouseStyl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Linklaters HouseStyle font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Secondary palette 1">
      <a:srgbClr val="999966"/>
    </a:custClr>
    <a:custClr name="Secondary palette 2">
      <a:srgbClr val="66CCCC"/>
    </a:custClr>
    <a:custClr name="Secondary palette 3">
      <a:srgbClr val="CCCC99"/>
    </a:custClr>
    <a:custClr name="Secondary palette 4">
      <a:srgbClr val="9999CC"/>
    </a:custClr>
    <a:custClr name="Secondary palette 5">
      <a:srgbClr val="669999"/>
    </a:custClr>
    <a:custClr name="Secondary palette 6">
      <a:srgbClr val="666699"/>
    </a:custClr>
    <a:custClr name="Secondary palette 7">
      <a:srgbClr val="99CCFF"/>
    </a:custClr>
    <a:custClr name="Secondary palette 8">
      <a:srgbClr val="99CC99"/>
    </a:custClr>
    <a:custClr name="Secondary palette 9">
      <a:srgbClr val="A9A197"/>
    </a:custClr>
    <a:custClr name="White">
      <a:srgbClr val="FFFFFF"/>
    </a:custClr>
    <a:custClr name="Magenta - 100%">
      <a:srgbClr val="AF005F"/>
    </a:custClr>
    <a:custClr name="Magenta - 80%">
      <a:srgbClr val="BF337F"/>
    </a:custClr>
    <a:custClr name="Magenta - 60%">
      <a:srgbClr val="CC5C99"/>
    </a:custClr>
    <a:custClr name="Magenta - 40%">
      <a:srgbClr val="D985B2"/>
    </a:custClr>
    <a:custClr name="Magenta - 20%">
      <a:srgbClr val="E5ADCC"/>
    </a:custClr>
    <a:custClr name="Magenta - 10%">
      <a:srgbClr val="ECC1DA"/>
    </a:custClr>
    <a:custClr name="Magenta + Black 20%">
      <a:srgbClr val="91004F"/>
    </a:custClr>
    <a:custClr name="Magenta + Black 35%">
      <a:srgbClr val="7B0041"/>
    </a:custClr>
    <a:custClr name="Magenta + Black 50%">
      <a:srgbClr val="660033"/>
    </a:custClr>
    <a:custClr name="White">
      <a:srgbClr val="FFFFFF"/>
    </a:custClr>
    <a:custClr name="Black - 100%">
      <a:srgbClr val="000000"/>
    </a:custClr>
    <a:custClr name="Black - 80%">
      <a:srgbClr val="4D4D4D"/>
    </a:custClr>
    <a:custClr name="Black - 60%">
      <a:srgbClr val="808080"/>
    </a:custClr>
    <a:custClr name="Black - 40%">
      <a:srgbClr val="969696"/>
    </a:custClr>
    <a:custClr name="Black - 20%">
      <a:srgbClr val="C3C3C3"/>
    </a:custClr>
    <a:custClr name="Black - 10%">
      <a:srgbClr val="E6E6E6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arm Grey 7 - 100%">
      <a:srgbClr val="B0A9A0"/>
    </a:custClr>
    <a:custClr name="Warm Grey 7 - 80%">
      <a:srgbClr val="BFBAB2"/>
    </a:custClr>
    <a:custClr name="Warm Grey 7 - 60%">
      <a:srgbClr val="CFCBC4"/>
    </a:custClr>
    <a:custClr name="Warm Grey 7 - 40%">
      <a:srgbClr val="DFDBD7"/>
    </a:custClr>
    <a:custClr name="Warm Grey 7 - 20%">
      <a:srgbClr val="EFEDEB"/>
    </a:custClr>
    <a:custClr name="Warm Grey 7 - 10%">
      <a:srgbClr val="F7F6F5"/>
    </a:custClr>
    <a:custClr name="White">
      <a:srgbClr val="FFFFFF"/>
    </a:custClr>
    <a:custClr name="Traffic light Red">
      <a:srgbClr val="FF5958"/>
    </a:custClr>
    <a:custClr name="Traffic light Yellow">
      <a:srgbClr val="FCB256"/>
    </a:custClr>
    <a:custClr name="Traffic light Green">
      <a:srgbClr val="8ECC66"/>
    </a:custClr>
    <a:custClr name="Warm Grey 4 - 100%">
      <a:srgbClr val="C9C1B8"/>
    </a:custClr>
    <a:custClr name="Warm Grey 4 - 80%">
      <a:srgbClr val="D9D5CE"/>
    </a:custClr>
    <a:custClr name="Warm Grey 4 - 60%">
      <a:srgbClr val="E2DEDA"/>
    </a:custClr>
    <a:custClr name="Warm Grey 4 - 40%">
      <a:srgbClr val="ECE9E7"/>
    </a:custClr>
    <a:custClr name="Warm Grey 4 - 20%">
      <a:srgbClr val="F6F5F3"/>
    </a:custClr>
    <a:custClr name="Warm Grey 4 - 10%">
      <a:srgbClr val="FAFAF8"/>
    </a:custClr>
    <a:custClr name="White">
      <a:srgbClr val="FFFFFF"/>
    </a:custClr>
    <a:custClr name="Alliance - Allens">
      <a:srgbClr val="0074BF"/>
    </a:custClr>
    <a:custClr name="Alliance - Webber Wentzel">
      <a:srgbClr val="F07D35"/>
    </a:custClr>
    <a:custClr name="Alliance - TTA">
      <a:srgbClr val="007272"/>
    </a:custClr>
  </a:custClrLst>
  <a:extLst>
    <a:ext uri="{05A4C25C-085E-4340-85A3-A5531E510DB2}">
      <thm15:themeFamily xmlns:thm15="http://schemas.microsoft.com/office/thememl/2012/main" name="LL_Pres.potx" id="{A535CF7E-DFC4-426F-9692-748C3BFCB745}" vid="{F7C7502D-553B-4EA2-AE2A-73E29B73BC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1470</TotalTime>
  <Words>430</Words>
  <Application>Microsoft Macintosh PowerPoint</Application>
  <PresentationFormat>On-screen Show (4:3)</PresentationFormat>
  <Paragraphs>66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ArialMT</vt:lpstr>
      <vt:lpstr>Calibri</vt:lpstr>
      <vt:lpstr>TradeGothic</vt:lpstr>
      <vt:lpstr>Linklaters HouseStyle</vt:lpstr>
      <vt:lpstr>PowerPoint Presentation</vt:lpstr>
      <vt:lpstr>Sales Growth by Bars and Restaurants….. </vt:lpstr>
      <vt:lpstr>Sales Growth by Nightclub and Eventvenue…</vt:lpstr>
      <vt:lpstr>Best and Worst Performing Accounts by Account Type  (5 Year CAGR)</vt:lpstr>
      <vt:lpstr>Total Sales by Account Type and Year</vt:lpstr>
      <vt:lpstr>Observations and Key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Outlook Calendar Template</dc:title>
  <dc:creator>Any Authorised User</dc:creator>
  <cp:lastModifiedBy>917447769427</cp:lastModifiedBy>
  <cp:revision>46</cp:revision>
  <dcterms:created xsi:type="dcterms:W3CDTF">2020-08-24T16:57:34Z</dcterms:created>
  <dcterms:modified xsi:type="dcterms:W3CDTF">2023-06-27T10:13:16Z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 Version">
    <vt:lpwstr>R.2010-2</vt:lpwstr>
  </property>
  <property fmtid="{D5CDD505-2E9C-101B-9397-08002B2CF9AE}" pid="3" name="FirmName">
    <vt:lpwstr>Linklaters</vt:lpwstr>
  </property>
  <property fmtid="{D5CDD505-2E9C-101B-9397-08002B2CF9AE}" pid="4" name="Pitch">
    <vt:lpwstr>HS</vt:lpwstr>
  </property>
</Properties>
</file>