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1" r:id="rId8"/>
    <p:sldId id="262" r:id="rId9"/>
    <p:sldId id="271" r:id="rId10"/>
    <p:sldId id="263" r:id="rId11"/>
    <p:sldId id="264" r:id="rId12"/>
    <p:sldId id="275" r:id="rId13"/>
    <p:sldId id="265" r:id="rId14"/>
    <p:sldId id="266" r:id="rId15"/>
    <p:sldId id="272" r:id="rId16"/>
    <p:sldId id="273" r:id="rId17"/>
    <p:sldId id="267" r:id="rId18"/>
    <p:sldId id="268" r:id="rId19"/>
    <p:sldId id="269" r:id="rId20"/>
    <p:sldId id="270"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6" d="100"/>
          <a:sy n="76" d="100"/>
        </p:scale>
        <p:origin x="-50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133FBD-9CD7-872B-D80E-98F4F647A8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D4B7AFD-DB53-9A8D-8BAC-6E2B952A7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A31AA6C-8C7F-638C-F073-34CB7A23CC8F}"/>
              </a:ext>
            </a:extLst>
          </p:cNvPr>
          <p:cNvSpPr>
            <a:spLocks noGrp="1"/>
          </p:cNvSpPr>
          <p:nvPr>
            <p:ph type="dt" sz="half" idx="10"/>
          </p:nvPr>
        </p:nvSpPr>
        <p:spPr/>
        <p:txBody>
          <a:bodyPr/>
          <a:lstStyle/>
          <a:p>
            <a:fld id="{64C2957A-A349-47A4-9388-0F16562B077B}" type="datetimeFigureOut">
              <a:rPr lang="en-US" smtClean="0"/>
              <a:t>6/4/2024</a:t>
            </a:fld>
            <a:endParaRPr lang="en-US"/>
          </a:p>
        </p:txBody>
      </p:sp>
      <p:sp>
        <p:nvSpPr>
          <p:cNvPr id="5" name="Footer Placeholder 4">
            <a:extLst>
              <a:ext uri="{FF2B5EF4-FFF2-40B4-BE49-F238E27FC236}">
                <a16:creationId xmlns="" xmlns:a16="http://schemas.microsoft.com/office/drawing/2014/main" id="{061489BB-4200-C153-951E-47DA371F7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9C54319-756E-087E-2E3B-454A8ACAF33B}"/>
              </a:ext>
            </a:extLst>
          </p:cNvPr>
          <p:cNvSpPr>
            <a:spLocks noGrp="1"/>
          </p:cNvSpPr>
          <p:nvPr>
            <p:ph type="sldNum" sz="quarter" idx="12"/>
          </p:nvPr>
        </p:nvSpPr>
        <p:spPr/>
        <p:txBody>
          <a:bodyPr/>
          <a:lstStyle/>
          <a:p>
            <a:fld id="{CDC363FE-C96D-4940-92A2-D0941485CD79}" type="slidenum">
              <a:rPr lang="en-US" smtClean="0"/>
              <a:t>‹#›</a:t>
            </a:fld>
            <a:endParaRPr lang="en-US"/>
          </a:p>
        </p:txBody>
      </p:sp>
    </p:spTree>
    <p:extLst>
      <p:ext uri="{BB962C8B-B14F-4D97-AF65-F5344CB8AC3E}">
        <p14:creationId xmlns:p14="http://schemas.microsoft.com/office/powerpoint/2010/main" val="333925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DD5B61-0CCE-E80B-D89B-997A95EB72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10711E0-F183-8582-771F-A4014DE63E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2F6DA96-69CC-3E26-A1DC-867EBDB7023D}"/>
              </a:ext>
            </a:extLst>
          </p:cNvPr>
          <p:cNvSpPr>
            <a:spLocks noGrp="1"/>
          </p:cNvSpPr>
          <p:nvPr>
            <p:ph type="dt" sz="half" idx="10"/>
          </p:nvPr>
        </p:nvSpPr>
        <p:spPr/>
        <p:txBody>
          <a:bodyPr/>
          <a:lstStyle/>
          <a:p>
            <a:fld id="{64C2957A-A349-47A4-9388-0F16562B077B}" type="datetimeFigureOut">
              <a:rPr lang="en-US" smtClean="0"/>
              <a:t>6/4/2024</a:t>
            </a:fld>
            <a:endParaRPr lang="en-US"/>
          </a:p>
        </p:txBody>
      </p:sp>
      <p:sp>
        <p:nvSpPr>
          <p:cNvPr id="5" name="Footer Placeholder 4">
            <a:extLst>
              <a:ext uri="{FF2B5EF4-FFF2-40B4-BE49-F238E27FC236}">
                <a16:creationId xmlns="" xmlns:a16="http://schemas.microsoft.com/office/drawing/2014/main" id="{4855EA4D-95D8-96FE-F990-560CC81BB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C63B27A-3712-1A7C-0605-4C40B7FC5029}"/>
              </a:ext>
            </a:extLst>
          </p:cNvPr>
          <p:cNvSpPr>
            <a:spLocks noGrp="1"/>
          </p:cNvSpPr>
          <p:nvPr>
            <p:ph type="sldNum" sz="quarter" idx="12"/>
          </p:nvPr>
        </p:nvSpPr>
        <p:spPr/>
        <p:txBody>
          <a:bodyPr/>
          <a:lstStyle/>
          <a:p>
            <a:fld id="{CDC363FE-C96D-4940-92A2-D0941485CD79}" type="slidenum">
              <a:rPr lang="en-US" smtClean="0"/>
              <a:t>‹#›</a:t>
            </a:fld>
            <a:endParaRPr lang="en-US"/>
          </a:p>
        </p:txBody>
      </p:sp>
    </p:spTree>
    <p:extLst>
      <p:ext uri="{BB962C8B-B14F-4D97-AF65-F5344CB8AC3E}">
        <p14:creationId xmlns:p14="http://schemas.microsoft.com/office/powerpoint/2010/main" val="336007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8B7B7C7-0E84-C7B1-C96A-93F22E01E0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E0C1DC3-A6CF-B716-7DAD-F43EA548C3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3AAFD1A-CEF7-2B0B-D9DC-ECB181A56FEF}"/>
              </a:ext>
            </a:extLst>
          </p:cNvPr>
          <p:cNvSpPr>
            <a:spLocks noGrp="1"/>
          </p:cNvSpPr>
          <p:nvPr>
            <p:ph type="dt" sz="half" idx="10"/>
          </p:nvPr>
        </p:nvSpPr>
        <p:spPr/>
        <p:txBody>
          <a:bodyPr/>
          <a:lstStyle/>
          <a:p>
            <a:fld id="{64C2957A-A349-47A4-9388-0F16562B077B}" type="datetimeFigureOut">
              <a:rPr lang="en-US" smtClean="0"/>
              <a:t>6/4/2024</a:t>
            </a:fld>
            <a:endParaRPr lang="en-US"/>
          </a:p>
        </p:txBody>
      </p:sp>
      <p:sp>
        <p:nvSpPr>
          <p:cNvPr id="5" name="Footer Placeholder 4">
            <a:extLst>
              <a:ext uri="{FF2B5EF4-FFF2-40B4-BE49-F238E27FC236}">
                <a16:creationId xmlns="" xmlns:a16="http://schemas.microsoft.com/office/drawing/2014/main" id="{DDA9DA2B-9E4B-FCEE-99E6-A9ACA99C4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3AFB8FC-E101-A5AA-6831-F04545E03026}"/>
              </a:ext>
            </a:extLst>
          </p:cNvPr>
          <p:cNvSpPr>
            <a:spLocks noGrp="1"/>
          </p:cNvSpPr>
          <p:nvPr>
            <p:ph type="sldNum" sz="quarter" idx="12"/>
          </p:nvPr>
        </p:nvSpPr>
        <p:spPr/>
        <p:txBody>
          <a:bodyPr/>
          <a:lstStyle/>
          <a:p>
            <a:fld id="{CDC363FE-C96D-4940-92A2-D0941485CD79}" type="slidenum">
              <a:rPr lang="en-US" smtClean="0"/>
              <a:t>‹#›</a:t>
            </a:fld>
            <a:endParaRPr lang="en-US"/>
          </a:p>
        </p:txBody>
      </p:sp>
    </p:spTree>
    <p:extLst>
      <p:ext uri="{BB962C8B-B14F-4D97-AF65-F5344CB8AC3E}">
        <p14:creationId xmlns:p14="http://schemas.microsoft.com/office/powerpoint/2010/main" val="250563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0A799-BA24-374D-36AF-CC64E0FBB1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E8640D9-DB89-37F2-3245-E15B6563A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D9D8E61-22D3-3082-6637-63E0A901FAB0}"/>
              </a:ext>
            </a:extLst>
          </p:cNvPr>
          <p:cNvSpPr>
            <a:spLocks noGrp="1"/>
          </p:cNvSpPr>
          <p:nvPr>
            <p:ph type="dt" sz="half" idx="10"/>
          </p:nvPr>
        </p:nvSpPr>
        <p:spPr/>
        <p:txBody>
          <a:bodyPr/>
          <a:lstStyle/>
          <a:p>
            <a:fld id="{64C2957A-A349-47A4-9388-0F16562B077B}" type="datetimeFigureOut">
              <a:rPr lang="en-US" smtClean="0"/>
              <a:t>6/4/2024</a:t>
            </a:fld>
            <a:endParaRPr lang="en-US"/>
          </a:p>
        </p:txBody>
      </p:sp>
      <p:sp>
        <p:nvSpPr>
          <p:cNvPr id="5" name="Footer Placeholder 4">
            <a:extLst>
              <a:ext uri="{FF2B5EF4-FFF2-40B4-BE49-F238E27FC236}">
                <a16:creationId xmlns="" xmlns:a16="http://schemas.microsoft.com/office/drawing/2014/main" id="{1C5FD258-D2FC-6702-35F4-2937B99C0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1C233D8-61F9-E651-7BF1-366BF15F4D58}"/>
              </a:ext>
            </a:extLst>
          </p:cNvPr>
          <p:cNvSpPr>
            <a:spLocks noGrp="1"/>
          </p:cNvSpPr>
          <p:nvPr>
            <p:ph type="sldNum" sz="quarter" idx="12"/>
          </p:nvPr>
        </p:nvSpPr>
        <p:spPr/>
        <p:txBody>
          <a:bodyPr/>
          <a:lstStyle/>
          <a:p>
            <a:fld id="{CDC363FE-C96D-4940-92A2-D0941485CD79}" type="slidenum">
              <a:rPr lang="en-US" smtClean="0"/>
              <a:t>‹#›</a:t>
            </a:fld>
            <a:endParaRPr lang="en-US"/>
          </a:p>
        </p:txBody>
      </p:sp>
    </p:spTree>
    <p:extLst>
      <p:ext uri="{BB962C8B-B14F-4D97-AF65-F5344CB8AC3E}">
        <p14:creationId xmlns:p14="http://schemas.microsoft.com/office/powerpoint/2010/main" val="249587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7531A2-7011-B220-B06E-BD82D86A5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95F566E-DD06-F833-5CF3-7B54DB882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2385596-0713-599B-2D08-D34E29F69A9C}"/>
              </a:ext>
            </a:extLst>
          </p:cNvPr>
          <p:cNvSpPr>
            <a:spLocks noGrp="1"/>
          </p:cNvSpPr>
          <p:nvPr>
            <p:ph type="dt" sz="half" idx="10"/>
          </p:nvPr>
        </p:nvSpPr>
        <p:spPr/>
        <p:txBody>
          <a:bodyPr/>
          <a:lstStyle/>
          <a:p>
            <a:fld id="{64C2957A-A349-47A4-9388-0F16562B077B}" type="datetimeFigureOut">
              <a:rPr lang="en-US" smtClean="0"/>
              <a:t>6/4/2024</a:t>
            </a:fld>
            <a:endParaRPr lang="en-US"/>
          </a:p>
        </p:txBody>
      </p:sp>
      <p:sp>
        <p:nvSpPr>
          <p:cNvPr id="5" name="Footer Placeholder 4">
            <a:extLst>
              <a:ext uri="{FF2B5EF4-FFF2-40B4-BE49-F238E27FC236}">
                <a16:creationId xmlns="" xmlns:a16="http://schemas.microsoft.com/office/drawing/2014/main" id="{3C73CF03-3D91-C8ED-6DF6-86EA01912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2E68F2-D42F-35A3-FDC9-D5E873339B20}"/>
              </a:ext>
            </a:extLst>
          </p:cNvPr>
          <p:cNvSpPr>
            <a:spLocks noGrp="1"/>
          </p:cNvSpPr>
          <p:nvPr>
            <p:ph type="sldNum" sz="quarter" idx="12"/>
          </p:nvPr>
        </p:nvSpPr>
        <p:spPr/>
        <p:txBody>
          <a:bodyPr/>
          <a:lstStyle/>
          <a:p>
            <a:fld id="{CDC363FE-C96D-4940-92A2-D0941485CD79}" type="slidenum">
              <a:rPr lang="en-US" smtClean="0"/>
              <a:t>‹#›</a:t>
            </a:fld>
            <a:endParaRPr lang="en-US"/>
          </a:p>
        </p:txBody>
      </p:sp>
    </p:spTree>
    <p:extLst>
      <p:ext uri="{BB962C8B-B14F-4D97-AF65-F5344CB8AC3E}">
        <p14:creationId xmlns:p14="http://schemas.microsoft.com/office/powerpoint/2010/main" val="126932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663DAA-A47F-816A-D287-847E6D975F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61F7D2C-A17B-829F-38BC-6E5F1309EC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C5F7B6D-75F1-6943-B7BD-85D56CAF62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5FBC25D9-F98A-4600-EC85-23E74C38228F}"/>
              </a:ext>
            </a:extLst>
          </p:cNvPr>
          <p:cNvSpPr>
            <a:spLocks noGrp="1"/>
          </p:cNvSpPr>
          <p:nvPr>
            <p:ph type="dt" sz="half" idx="10"/>
          </p:nvPr>
        </p:nvSpPr>
        <p:spPr/>
        <p:txBody>
          <a:bodyPr/>
          <a:lstStyle/>
          <a:p>
            <a:fld id="{64C2957A-A349-47A4-9388-0F16562B077B}" type="datetimeFigureOut">
              <a:rPr lang="en-US" smtClean="0"/>
              <a:t>6/4/2024</a:t>
            </a:fld>
            <a:endParaRPr lang="en-US"/>
          </a:p>
        </p:txBody>
      </p:sp>
      <p:sp>
        <p:nvSpPr>
          <p:cNvPr id="6" name="Footer Placeholder 5">
            <a:extLst>
              <a:ext uri="{FF2B5EF4-FFF2-40B4-BE49-F238E27FC236}">
                <a16:creationId xmlns="" xmlns:a16="http://schemas.microsoft.com/office/drawing/2014/main" id="{1EFA01B5-43E0-3BBF-3C05-7F72A5C970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376281D-B217-33C3-CCC2-0CCD187F6D2C}"/>
              </a:ext>
            </a:extLst>
          </p:cNvPr>
          <p:cNvSpPr>
            <a:spLocks noGrp="1"/>
          </p:cNvSpPr>
          <p:nvPr>
            <p:ph type="sldNum" sz="quarter" idx="12"/>
          </p:nvPr>
        </p:nvSpPr>
        <p:spPr/>
        <p:txBody>
          <a:bodyPr/>
          <a:lstStyle/>
          <a:p>
            <a:fld id="{CDC363FE-C96D-4940-92A2-D0941485CD79}" type="slidenum">
              <a:rPr lang="en-US" smtClean="0"/>
              <a:t>‹#›</a:t>
            </a:fld>
            <a:endParaRPr lang="en-US"/>
          </a:p>
        </p:txBody>
      </p:sp>
    </p:spTree>
    <p:extLst>
      <p:ext uri="{BB962C8B-B14F-4D97-AF65-F5344CB8AC3E}">
        <p14:creationId xmlns:p14="http://schemas.microsoft.com/office/powerpoint/2010/main" val="163967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32B193-3174-F35D-E7DE-4B590A1AA1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D42FE112-7C8B-AB9D-AAF1-36FF6F9B32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BFD732E-6504-9B18-B7BA-3B9FF9DD9A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FCB10EE-FE40-7D1D-53E4-99C2142F1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FDCF50C-F4EF-C1F1-3C42-23464B0CE0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2F75834-1F62-D584-8D5B-6254DC43A162}"/>
              </a:ext>
            </a:extLst>
          </p:cNvPr>
          <p:cNvSpPr>
            <a:spLocks noGrp="1"/>
          </p:cNvSpPr>
          <p:nvPr>
            <p:ph type="dt" sz="half" idx="10"/>
          </p:nvPr>
        </p:nvSpPr>
        <p:spPr/>
        <p:txBody>
          <a:bodyPr/>
          <a:lstStyle/>
          <a:p>
            <a:fld id="{64C2957A-A349-47A4-9388-0F16562B077B}" type="datetimeFigureOut">
              <a:rPr lang="en-US" smtClean="0"/>
              <a:t>6/4/2024</a:t>
            </a:fld>
            <a:endParaRPr lang="en-US"/>
          </a:p>
        </p:txBody>
      </p:sp>
      <p:sp>
        <p:nvSpPr>
          <p:cNvPr id="8" name="Footer Placeholder 7">
            <a:extLst>
              <a:ext uri="{FF2B5EF4-FFF2-40B4-BE49-F238E27FC236}">
                <a16:creationId xmlns="" xmlns:a16="http://schemas.microsoft.com/office/drawing/2014/main" id="{8158A199-9535-E448-0759-5DE026E5B3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EDBDA443-D86F-D21B-4CB9-E904CE2ACC6F}"/>
              </a:ext>
            </a:extLst>
          </p:cNvPr>
          <p:cNvSpPr>
            <a:spLocks noGrp="1"/>
          </p:cNvSpPr>
          <p:nvPr>
            <p:ph type="sldNum" sz="quarter" idx="12"/>
          </p:nvPr>
        </p:nvSpPr>
        <p:spPr/>
        <p:txBody>
          <a:bodyPr/>
          <a:lstStyle/>
          <a:p>
            <a:fld id="{CDC363FE-C96D-4940-92A2-D0941485CD79}" type="slidenum">
              <a:rPr lang="en-US" smtClean="0"/>
              <a:t>‹#›</a:t>
            </a:fld>
            <a:endParaRPr lang="en-US"/>
          </a:p>
        </p:txBody>
      </p:sp>
    </p:spTree>
    <p:extLst>
      <p:ext uri="{BB962C8B-B14F-4D97-AF65-F5344CB8AC3E}">
        <p14:creationId xmlns:p14="http://schemas.microsoft.com/office/powerpoint/2010/main" val="304319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2A1DB8-98E9-F6FB-AF36-98DB5A54FE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DC2B8380-DF9A-5999-AC19-CC845850C312}"/>
              </a:ext>
            </a:extLst>
          </p:cNvPr>
          <p:cNvSpPr>
            <a:spLocks noGrp="1"/>
          </p:cNvSpPr>
          <p:nvPr>
            <p:ph type="dt" sz="half" idx="10"/>
          </p:nvPr>
        </p:nvSpPr>
        <p:spPr/>
        <p:txBody>
          <a:bodyPr/>
          <a:lstStyle/>
          <a:p>
            <a:fld id="{64C2957A-A349-47A4-9388-0F16562B077B}" type="datetimeFigureOut">
              <a:rPr lang="en-US" smtClean="0"/>
              <a:t>6/4/2024</a:t>
            </a:fld>
            <a:endParaRPr lang="en-US"/>
          </a:p>
        </p:txBody>
      </p:sp>
      <p:sp>
        <p:nvSpPr>
          <p:cNvPr id="4" name="Footer Placeholder 3">
            <a:extLst>
              <a:ext uri="{FF2B5EF4-FFF2-40B4-BE49-F238E27FC236}">
                <a16:creationId xmlns="" xmlns:a16="http://schemas.microsoft.com/office/drawing/2014/main" id="{3EA9C85A-A585-5313-ED3F-4E76C75AC8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EC189CA-24BB-8852-517D-105E2CE09A43}"/>
              </a:ext>
            </a:extLst>
          </p:cNvPr>
          <p:cNvSpPr>
            <a:spLocks noGrp="1"/>
          </p:cNvSpPr>
          <p:nvPr>
            <p:ph type="sldNum" sz="quarter" idx="12"/>
          </p:nvPr>
        </p:nvSpPr>
        <p:spPr/>
        <p:txBody>
          <a:bodyPr/>
          <a:lstStyle/>
          <a:p>
            <a:fld id="{CDC363FE-C96D-4940-92A2-D0941485CD79}" type="slidenum">
              <a:rPr lang="en-US" smtClean="0"/>
              <a:t>‹#›</a:t>
            </a:fld>
            <a:endParaRPr lang="en-US"/>
          </a:p>
        </p:txBody>
      </p:sp>
    </p:spTree>
    <p:extLst>
      <p:ext uri="{BB962C8B-B14F-4D97-AF65-F5344CB8AC3E}">
        <p14:creationId xmlns:p14="http://schemas.microsoft.com/office/powerpoint/2010/main" val="768607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4785720-7D0B-0A35-1505-07FD8C10F573}"/>
              </a:ext>
            </a:extLst>
          </p:cNvPr>
          <p:cNvSpPr>
            <a:spLocks noGrp="1"/>
          </p:cNvSpPr>
          <p:nvPr>
            <p:ph type="dt" sz="half" idx="10"/>
          </p:nvPr>
        </p:nvSpPr>
        <p:spPr/>
        <p:txBody>
          <a:bodyPr/>
          <a:lstStyle/>
          <a:p>
            <a:fld id="{64C2957A-A349-47A4-9388-0F16562B077B}" type="datetimeFigureOut">
              <a:rPr lang="en-US" smtClean="0"/>
              <a:t>6/4/2024</a:t>
            </a:fld>
            <a:endParaRPr lang="en-US"/>
          </a:p>
        </p:txBody>
      </p:sp>
      <p:sp>
        <p:nvSpPr>
          <p:cNvPr id="3" name="Footer Placeholder 2">
            <a:extLst>
              <a:ext uri="{FF2B5EF4-FFF2-40B4-BE49-F238E27FC236}">
                <a16:creationId xmlns="" xmlns:a16="http://schemas.microsoft.com/office/drawing/2014/main" id="{3B807A55-F175-D985-1CCA-7F643AD8C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2569A44-01FE-8298-96CE-3C12E89D609E}"/>
              </a:ext>
            </a:extLst>
          </p:cNvPr>
          <p:cNvSpPr>
            <a:spLocks noGrp="1"/>
          </p:cNvSpPr>
          <p:nvPr>
            <p:ph type="sldNum" sz="quarter" idx="12"/>
          </p:nvPr>
        </p:nvSpPr>
        <p:spPr/>
        <p:txBody>
          <a:bodyPr/>
          <a:lstStyle/>
          <a:p>
            <a:fld id="{CDC363FE-C96D-4940-92A2-D0941485CD79}" type="slidenum">
              <a:rPr lang="en-US" smtClean="0"/>
              <a:t>‹#›</a:t>
            </a:fld>
            <a:endParaRPr lang="en-US"/>
          </a:p>
        </p:txBody>
      </p:sp>
    </p:spTree>
    <p:extLst>
      <p:ext uri="{BB962C8B-B14F-4D97-AF65-F5344CB8AC3E}">
        <p14:creationId xmlns:p14="http://schemas.microsoft.com/office/powerpoint/2010/main" val="69662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518E60-39E5-CD6F-237B-947C445DB5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2D08693-8FB2-EB4E-DDF0-54F22AA42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C46380CB-887D-E944-38D3-D5ADB1CB4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DC3C257-D559-4B83-7154-29CA5AF82A3C}"/>
              </a:ext>
            </a:extLst>
          </p:cNvPr>
          <p:cNvSpPr>
            <a:spLocks noGrp="1"/>
          </p:cNvSpPr>
          <p:nvPr>
            <p:ph type="dt" sz="half" idx="10"/>
          </p:nvPr>
        </p:nvSpPr>
        <p:spPr/>
        <p:txBody>
          <a:bodyPr/>
          <a:lstStyle/>
          <a:p>
            <a:fld id="{64C2957A-A349-47A4-9388-0F16562B077B}" type="datetimeFigureOut">
              <a:rPr lang="en-US" smtClean="0"/>
              <a:t>6/4/2024</a:t>
            </a:fld>
            <a:endParaRPr lang="en-US"/>
          </a:p>
        </p:txBody>
      </p:sp>
      <p:sp>
        <p:nvSpPr>
          <p:cNvPr id="6" name="Footer Placeholder 5">
            <a:extLst>
              <a:ext uri="{FF2B5EF4-FFF2-40B4-BE49-F238E27FC236}">
                <a16:creationId xmlns="" xmlns:a16="http://schemas.microsoft.com/office/drawing/2014/main" id="{2B0A260F-C1B9-44D3-3A98-7518470AFC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286735C-BA73-5E19-F3A8-1E086EBEE9F5}"/>
              </a:ext>
            </a:extLst>
          </p:cNvPr>
          <p:cNvSpPr>
            <a:spLocks noGrp="1"/>
          </p:cNvSpPr>
          <p:nvPr>
            <p:ph type="sldNum" sz="quarter" idx="12"/>
          </p:nvPr>
        </p:nvSpPr>
        <p:spPr/>
        <p:txBody>
          <a:bodyPr/>
          <a:lstStyle/>
          <a:p>
            <a:fld id="{CDC363FE-C96D-4940-92A2-D0941485CD79}" type="slidenum">
              <a:rPr lang="en-US" smtClean="0"/>
              <a:t>‹#›</a:t>
            </a:fld>
            <a:endParaRPr lang="en-US"/>
          </a:p>
        </p:txBody>
      </p:sp>
    </p:spTree>
    <p:extLst>
      <p:ext uri="{BB962C8B-B14F-4D97-AF65-F5344CB8AC3E}">
        <p14:creationId xmlns:p14="http://schemas.microsoft.com/office/powerpoint/2010/main" val="57648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6F6700-01A4-451B-88DD-BDB123F5D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5E82632-FAA8-9FE2-E550-78A373D38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61F236D-0B86-C669-5AB2-C8F3C3350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DCCDEFF-C45A-4C23-2A65-AC285F7499EE}"/>
              </a:ext>
            </a:extLst>
          </p:cNvPr>
          <p:cNvSpPr>
            <a:spLocks noGrp="1"/>
          </p:cNvSpPr>
          <p:nvPr>
            <p:ph type="dt" sz="half" idx="10"/>
          </p:nvPr>
        </p:nvSpPr>
        <p:spPr/>
        <p:txBody>
          <a:bodyPr/>
          <a:lstStyle/>
          <a:p>
            <a:fld id="{64C2957A-A349-47A4-9388-0F16562B077B}" type="datetimeFigureOut">
              <a:rPr lang="en-US" smtClean="0"/>
              <a:t>6/4/2024</a:t>
            </a:fld>
            <a:endParaRPr lang="en-US"/>
          </a:p>
        </p:txBody>
      </p:sp>
      <p:sp>
        <p:nvSpPr>
          <p:cNvPr id="6" name="Footer Placeholder 5">
            <a:extLst>
              <a:ext uri="{FF2B5EF4-FFF2-40B4-BE49-F238E27FC236}">
                <a16:creationId xmlns="" xmlns:a16="http://schemas.microsoft.com/office/drawing/2014/main" id="{BAEFC489-7D3E-6057-1162-2B696F13E0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1FD1450-3562-5D19-4BD4-1AD16E7D2D9E}"/>
              </a:ext>
            </a:extLst>
          </p:cNvPr>
          <p:cNvSpPr>
            <a:spLocks noGrp="1"/>
          </p:cNvSpPr>
          <p:nvPr>
            <p:ph type="sldNum" sz="quarter" idx="12"/>
          </p:nvPr>
        </p:nvSpPr>
        <p:spPr/>
        <p:txBody>
          <a:bodyPr/>
          <a:lstStyle/>
          <a:p>
            <a:fld id="{CDC363FE-C96D-4940-92A2-D0941485CD79}" type="slidenum">
              <a:rPr lang="en-US" smtClean="0"/>
              <a:t>‹#›</a:t>
            </a:fld>
            <a:endParaRPr lang="en-US"/>
          </a:p>
        </p:txBody>
      </p:sp>
    </p:spTree>
    <p:extLst>
      <p:ext uri="{BB962C8B-B14F-4D97-AF65-F5344CB8AC3E}">
        <p14:creationId xmlns:p14="http://schemas.microsoft.com/office/powerpoint/2010/main" val="86258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218DC00-A237-93C4-8089-73DC924D7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86920C1-73D6-C8FD-C35A-EEB0D55D3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45641AE-22E8-8FAA-DD5A-032F2ED93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2957A-A349-47A4-9388-0F16562B077B}" type="datetimeFigureOut">
              <a:rPr lang="en-US" smtClean="0"/>
              <a:t>6/4/2024</a:t>
            </a:fld>
            <a:endParaRPr lang="en-US"/>
          </a:p>
        </p:txBody>
      </p:sp>
      <p:sp>
        <p:nvSpPr>
          <p:cNvPr id="5" name="Footer Placeholder 4">
            <a:extLst>
              <a:ext uri="{FF2B5EF4-FFF2-40B4-BE49-F238E27FC236}">
                <a16:creationId xmlns="" xmlns:a16="http://schemas.microsoft.com/office/drawing/2014/main" id="{8A788C16-D484-A7B2-888C-D084374851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E5B86F8-D973-3969-A720-082E97151F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363FE-C96D-4940-92A2-D0941485CD79}" type="slidenum">
              <a:rPr lang="en-US" smtClean="0"/>
              <a:t>‹#›</a:t>
            </a:fld>
            <a:endParaRPr lang="en-US"/>
          </a:p>
        </p:txBody>
      </p:sp>
    </p:spTree>
    <p:extLst>
      <p:ext uri="{BB962C8B-B14F-4D97-AF65-F5344CB8AC3E}">
        <p14:creationId xmlns:p14="http://schemas.microsoft.com/office/powerpoint/2010/main" val="1812265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0DB320-618D-9CF5-42F6-EE190AA1A597}"/>
              </a:ext>
            </a:extLst>
          </p:cNvPr>
          <p:cNvSpPr>
            <a:spLocks noGrp="1"/>
          </p:cNvSpPr>
          <p:nvPr>
            <p:ph type="ctrTitle"/>
          </p:nvPr>
        </p:nvSpPr>
        <p:spPr>
          <a:xfrm>
            <a:off x="-613775" y="2421879"/>
            <a:ext cx="8354861" cy="1749288"/>
          </a:xfrm>
        </p:spPr>
        <p:txBody>
          <a:bodyPr>
            <a:noAutofit/>
          </a:bodyPr>
          <a:lstStyle/>
          <a:p>
            <a:r>
              <a:rPr lang="en-US" sz="5400" b="1" dirty="0">
                <a:latin typeface="Times New Roman" panose="02020603050405020304" pitchFamily="18" charset="0"/>
                <a:cs typeface="Times New Roman" panose="02020603050405020304" pitchFamily="18" charset="0"/>
              </a:rPr>
              <a:t>Online Vehicle Parking Reservation System </a:t>
            </a:r>
          </a:p>
        </p:txBody>
      </p:sp>
      <p:sp>
        <p:nvSpPr>
          <p:cNvPr id="3" name="Subtitle 2">
            <a:extLst>
              <a:ext uri="{FF2B5EF4-FFF2-40B4-BE49-F238E27FC236}">
                <a16:creationId xmlns="" xmlns:a16="http://schemas.microsoft.com/office/drawing/2014/main" id="{0A45AB36-487E-2CB5-9C1A-56DDBA13BEC4}"/>
              </a:ext>
            </a:extLst>
          </p:cNvPr>
          <p:cNvSpPr>
            <a:spLocks noGrp="1"/>
          </p:cNvSpPr>
          <p:nvPr>
            <p:ph type="subTitle" idx="1"/>
          </p:nvPr>
        </p:nvSpPr>
        <p:spPr>
          <a:xfrm>
            <a:off x="488515" y="3114136"/>
            <a:ext cx="11703485" cy="3452186"/>
          </a:xfrm>
        </p:spPr>
        <p:txBody>
          <a:bodyPr>
            <a:normAutofit fontScale="25000" lnSpcReduction="20000"/>
          </a:bodyPr>
          <a:lstStyle/>
          <a:p>
            <a:pPr marL="0" lvl="0" indent="0" algn="l" rtl="0">
              <a:spcBef>
                <a:spcPts val="0"/>
              </a:spcBef>
              <a:spcAft>
                <a:spcPts val="0"/>
              </a:spcAft>
              <a:buNone/>
            </a:pPr>
            <a:r>
              <a:rPr lang="en-US" sz="3800" dirty="0">
                <a:latin typeface="Times New Roman" panose="02020603050405020304" pitchFamily="18" charset="0"/>
                <a:cs typeface="Times New Roman" panose="02020603050405020304" pitchFamily="18" charset="0"/>
              </a:rPr>
              <a:t>                                                                                 </a:t>
            </a:r>
            <a:endParaRPr lang="en-US" sz="3800" dirty="0" smtClean="0">
              <a:latin typeface="Times New Roman" panose="02020603050405020304" pitchFamily="18" charset="0"/>
              <a:cs typeface="Times New Roman" panose="02020603050405020304" pitchFamily="18" charset="0"/>
            </a:endParaRPr>
          </a:p>
          <a:p>
            <a:pPr marL="0" lvl="0" indent="0" algn="l" rtl="0">
              <a:lnSpc>
                <a:spcPct val="170000"/>
              </a:lnSpc>
              <a:spcBef>
                <a:spcPts val="0"/>
              </a:spcBef>
              <a:spcAft>
                <a:spcPts val="0"/>
              </a:spcAft>
              <a:buNone/>
            </a:pP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                                                                                                                                                                                    </a:t>
            </a:r>
          </a:p>
          <a:p>
            <a:pPr marL="0" lvl="0" indent="0" algn="l" rtl="0">
              <a:lnSpc>
                <a:spcPct val="170000"/>
              </a:lnSpc>
              <a:spcBef>
                <a:spcPts val="0"/>
              </a:spcBef>
              <a:spcAft>
                <a:spcPts val="0"/>
              </a:spcAft>
              <a:buNone/>
            </a:pPr>
            <a:r>
              <a:rPr lang="en-US" sz="4400" b="1" dirty="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                                                                                                                                                                                                          </a:t>
            </a:r>
            <a:r>
              <a:rPr lang="en-US" sz="8000" b="1" dirty="0" smtClean="0">
                <a:latin typeface="Times New Roman" panose="02020603050405020304" pitchFamily="18" charset="0"/>
                <a:cs typeface="Times New Roman" panose="02020603050405020304" pitchFamily="18" charset="0"/>
              </a:rPr>
              <a:t>Done  By</a:t>
            </a:r>
            <a:endParaRPr lang="en-US" sz="8000" b="1" dirty="0">
              <a:latin typeface="Times New Roman" panose="02020603050405020304" pitchFamily="18" charset="0"/>
              <a:cs typeface="Times New Roman" panose="02020603050405020304" pitchFamily="18" charset="0"/>
            </a:endParaRPr>
          </a:p>
          <a:p>
            <a:pPr marL="0" lvl="0" indent="0" algn="ctr" rtl="0">
              <a:lnSpc>
                <a:spcPct val="170000"/>
              </a:lnSpc>
              <a:spcBef>
                <a:spcPts val="0"/>
              </a:spcBef>
              <a:spcAft>
                <a:spcPts val="0"/>
              </a:spcAft>
              <a:buNone/>
            </a:pPr>
            <a:r>
              <a:rPr lang="en-US" sz="8000" dirty="0">
                <a:latin typeface="Times New Roman" panose="02020603050405020304" pitchFamily="18" charset="0"/>
                <a:cs typeface="Times New Roman" panose="02020603050405020304" pitchFamily="18" charset="0"/>
              </a:rPr>
              <a:t>                                </a:t>
            </a:r>
            <a:r>
              <a:rPr lang="en-US" sz="8000" dirty="0" smtClean="0">
                <a:latin typeface="Times New Roman" panose="02020603050405020304" pitchFamily="18" charset="0"/>
                <a:cs typeface="Times New Roman" panose="02020603050405020304" pitchFamily="18" charset="0"/>
              </a:rPr>
              <a:t>                                                             Arul </a:t>
            </a:r>
            <a:r>
              <a:rPr lang="en-US" sz="8000" dirty="0" err="1">
                <a:latin typeface="Times New Roman" panose="02020603050405020304" pitchFamily="18" charset="0"/>
                <a:cs typeface="Times New Roman" panose="02020603050405020304" pitchFamily="18" charset="0"/>
              </a:rPr>
              <a:t>P</a:t>
            </a:r>
            <a:r>
              <a:rPr lang="en-US" sz="8000" dirty="0" err="1" smtClean="0">
                <a:latin typeface="Times New Roman" panose="02020603050405020304" pitchFamily="18" charset="0"/>
                <a:cs typeface="Times New Roman" panose="02020603050405020304" pitchFamily="18" charset="0"/>
              </a:rPr>
              <a:t>rakash.M</a:t>
            </a:r>
            <a:r>
              <a:rPr lang="en-US" sz="8000" dirty="0" smtClean="0">
                <a:latin typeface="Times New Roman" panose="02020603050405020304" pitchFamily="18" charset="0"/>
                <a:cs typeface="Times New Roman" panose="02020603050405020304" pitchFamily="18" charset="0"/>
              </a:rPr>
              <a:t> - 811721243008</a:t>
            </a:r>
            <a:endParaRPr lang="en-US" sz="8000" dirty="0">
              <a:latin typeface="Times New Roman" panose="02020603050405020304" pitchFamily="18" charset="0"/>
              <a:cs typeface="Times New Roman" panose="02020603050405020304" pitchFamily="18" charset="0"/>
            </a:endParaRPr>
          </a:p>
          <a:p>
            <a:pPr marL="0" lvl="0" indent="0" algn="ctr" rtl="0">
              <a:lnSpc>
                <a:spcPct val="170000"/>
              </a:lnSpc>
              <a:spcBef>
                <a:spcPts val="0"/>
              </a:spcBef>
              <a:spcAft>
                <a:spcPts val="0"/>
              </a:spcAft>
              <a:buNone/>
            </a:pPr>
            <a:r>
              <a:rPr lang="en-US" sz="8000" dirty="0">
                <a:latin typeface="Times New Roman" panose="02020603050405020304" pitchFamily="18" charset="0"/>
                <a:cs typeface="Times New Roman" panose="02020603050405020304" pitchFamily="18" charset="0"/>
              </a:rPr>
              <a:t>                                                        </a:t>
            </a:r>
            <a:r>
              <a:rPr lang="en-US" sz="8000" dirty="0" smtClean="0">
                <a:latin typeface="Times New Roman" panose="02020603050405020304" pitchFamily="18" charset="0"/>
                <a:cs typeface="Times New Roman" panose="02020603050405020304" pitchFamily="18" charset="0"/>
              </a:rPr>
              <a:t>                             Sri </a:t>
            </a:r>
            <a:r>
              <a:rPr lang="en-US" sz="8000" dirty="0" err="1">
                <a:latin typeface="Times New Roman" panose="02020603050405020304" pitchFamily="18" charset="0"/>
                <a:cs typeface="Times New Roman" panose="02020603050405020304" pitchFamily="18" charset="0"/>
              </a:rPr>
              <a:t>B</a:t>
            </a:r>
            <a:r>
              <a:rPr lang="en-US" sz="8000" dirty="0" err="1" smtClean="0">
                <a:latin typeface="Times New Roman" panose="02020603050405020304" pitchFamily="18" charset="0"/>
                <a:cs typeface="Times New Roman" panose="02020603050405020304" pitchFamily="18" charset="0"/>
              </a:rPr>
              <a:t>alaji.S</a:t>
            </a:r>
            <a:r>
              <a:rPr lang="en-US" sz="8000" dirty="0" smtClean="0">
                <a:latin typeface="Times New Roman" panose="02020603050405020304" pitchFamily="18" charset="0"/>
                <a:cs typeface="Times New Roman" panose="02020603050405020304" pitchFamily="18" charset="0"/>
              </a:rPr>
              <a:t> - 811721243053</a:t>
            </a:r>
            <a:endParaRPr lang="en-US" sz="8000" dirty="0">
              <a:latin typeface="Times New Roman" panose="02020603050405020304" pitchFamily="18" charset="0"/>
              <a:cs typeface="Times New Roman" panose="02020603050405020304" pitchFamily="18" charset="0"/>
            </a:endParaRPr>
          </a:p>
          <a:p>
            <a:pPr marL="0" lvl="0" indent="0" algn="ctr" rtl="0">
              <a:lnSpc>
                <a:spcPct val="170000"/>
              </a:lnSpc>
              <a:spcBef>
                <a:spcPts val="0"/>
              </a:spcBef>
              <a:spcAft>
                <a:spcPts val="0"/>
              </a:spcAft>
              <a:buNone/>
            </a:pPr>
            <a:r>
              <a:rPr lang="en-US" sz="8000" dirty="0">
                <a:latin typeface="Times New Roman" panose="02020603050405020304" pitchFamily="18" charset="0"/>
                <a:cs typeface="Times New Roman" panose="02020603050405020304" pitchFamily="18" charset="0"/>
              </a:rPr>
              <a:t>                                                                  </a:t>
            </a:r>
            <a:r>
              <a:rPr lang="en-US" sz="8000" dirty="0" smtClean="0">
                <a:latin typeface="Times New Roman" panose="02020603050405020304" pitchFamily="18" charset="0"/>
                <a:cs typeface="Times New Roman" panose="02020603050405020304" pitchFamily="18" charset="0"/>
              </a:rPr>
              <a:t>                            </a:t>
            </a:r>
            <a:r>
              <a:rPr lang="en-US" sz="8000" dirty="0" err="1" smtClean="0">
                <a:latin typeface="Times New Roman" panose="02020603050405020304" pitchFamily="18" charset="0"/>
                <a:cs typeface="Times New Roman" panose="02020603050405020304" pitchFamily="18" charset="0"/>
              </a:rPr>
              <a:t>Manoj</a:t>
            </a:r>
            <a:r>
              <a:rPr lang="en-US" sz="8000" dirty="0" smtClean="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P</a:t>
            </a:r>
            <a:r>
              <a:rPr lang="en-US" sz="8000" dirty="0" err="1" smtClean="0">
                <a:latin typeface="Times New Roman" panose="02020603050405020304" pitchFamily="18" charset="0"/>
                <a:cs typeface="Times New Roman" panose="02020603050405020304" pitchFamily="18" charset="0"/>
              </a:rPr>
              <a:t>rabakar.B</a:t>
            </a:r>
            <a:r>
              <a:rPr lang="en-US" sz="8000" dirty="0" smtClean="0">
                <a:latin typeface="Times New Roman" panose="02020603050405020304" pitchFamily="18" charset="0"/>
                <a:cs typeface="Times New Roman" panose="02020603050405020304" pitchFamily="18" charset="0"/>
              </a:rPr>
              <a:t> - 811721243302</a:t>
            </a:r>
          </a:p>
          <a:p>
            <a:pPr marL="0" lvl="0" indent="0" algn="l" rtl="0">
              <a:lnSpc>
                <a:spcPct val="170000"/>
              </a:lnSpc>
              <a:spcBef>
                <a:spcPts val="0"/>
              </a:spcBef>
              <a:spcAft>
                <a:spcPts val="0"/>
              </a:spcAft>
              <a:buNone/>
            </a:pPr>
            <a:r>
              <a:rPr lang="en-US" sz="8000" dirty="0" smtClean="0">
                <a:latin typeface="Times New Roman" panose="02020603050405020304" pitchFamily="18" charset="0"/>
                <a:cs typeface="Times New Roman" panose="02020603050405020304" pitchFamily="18" charset="0"/>
              </a:rPr>
              <a:t> </a:t>
            </a:r>
            <a:r>
              <a:rPr lang="en-US" sz="8000" b="1" dirty="0" smtClean="0">
                <a:latin typeface="Times New Roman" panose="02020603050405020304" pitchFamily="18" charset="0"/>
                <a:cs typeface="Times New Roman" panose="02020603050405020304" pitchFamily="18" charset="0"/>
              </a:rPr>
              <a:t>Project </a:t>
            </a:r>
            <a:r>
              <a:rPr lang="en-US" sz="8000" b="1" dirty="0">
                <a:latin typeface="Times New Roman" panose="02020603050405020304" pitchFamily="18" charset="0"/>
                <a:cs typeface="Times New Roman" panose="02020603050405020304" pitchFamily="18" charset="0"/>
              </a:rPr>
              <a:t>Guide:</a:t>
            </a:r>
          </a:p>
          <a:p>
            <a:pPr lvl="0" algn="l">
              <a:lnSpc>
                <a:spcPct val="170000"/>
              </a:lnSpc>
              <a:spcBef>
                <a:spcPts val="0"/>
              </a:spcBef>
            </a:pPr>
            <a:r>
              <a:rPr lang="en-US" sz="8000" dirty="0">
                <a:latin typeface="Times New Roman" panose="02020603050405020304" pitchFamily="18" charset="0"/>
                <a:cs typeface="Times New Roman" panose="02020603050405020304" pitchFamily="18" charset="0"/>
              </a:rPr>
              <a:t> </a:t>
            </a:r>
            <a:r>
              <a:rPr lang="en-US" sz="8000" dirty="0" smtClean="0">
                <a:latin typeface="Times New Roman" panose="02020603050405020304" pitchFamily="18" charset="0"/>
                <a:cs typeface="Times New Roman" panose="02020603050405020304" pitchFamily="18" charset="0"/>
              </a:rPr>
              <a:t>MRS</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A.Sumathi</a:t>
            </a:r>
            <a:r>
              <a:rPr lang="en-US" sz="8000" dirty="0">
                <a:latin typeface="Times New Roman" panose="02020603050405020304" pitchFamily="18" charset="0"/>
                <a:cs typeface="Times New Roman" panose="02020603050405020304" pitchFamily="18" charset="0"/>
              </a:rPr>
              <a:t> M.E</a:t>
            </a:r>
          </a:p>
          <a:p>
            <a:pPr marL="0" lvl="0" indent="0" algn="l" rtl="0">
              <a:lnSpc>
                <a:spcPct val="170000"/>
              </a:lnSpc>
              <a:spcBef>
                <a:spcPts val="0"/>
              </a:spcBef>
              <a:spcAft>
                <a:spcPts val="0"/>
              </a:spcAft>
              <a:buNone/>
            </a:pPr>
            <a:r>
              <a:rPr lang="en-US" sz="8000" b="1" dirty="0" smtClean="0">
                <a:latin typeface="Times New Roman" panose="02020603050405020304" pitchFamily="18" charset="0"/>
                <a:cs typeface="Times New Roman" panose="02020603050405020304" pitchFamily="18" charset="0"/>
              </a:rPr>
              <a:t>                                     </a:t>
            </a:r>
            <a:endParaRPr lang="en-US" dirty="0"/>
          </a:p>
        </p:txBody>
      </p:sp>
      <p:grpSp>
        <p:nvGrpSpPr>
          <p:cNvPr id="4" name="Group 9">
            <a:extLst>
              <a:ext uri="{FF2B5EF4-FFF2-40B4-BE49-F238E27FC236}">
                <a16:creationId xmlns="" xmlns:a16="http://schemas.microsoft.com/office/drawing/2014/main" id="{4DE22E87-50F4-6682-6BF4-851307AFBD3B}"/>
              </a:ext>
            </a:extLst>
          </p:cNvPr>
          <p:cNvGrpSpPr/>
          <p:nvPr/>
        </p:nvGrpSpPr>
        <p:grpSpPr>
          <a:xfrm>
            <a:off x="0" y="128702"/>
            <a:ext cx="9012116" cy="2185416"/>
            <a:chOff x="0" y="0"/>
            <a:chExt cx="10540387" cy="3986296"/>
          </a:xfrm>
        </p:grpSpPr>
        <p:sp>
          <p:nvSpPr>
            <p:cNvPr id="5" name="Freeform 10">
              <a:extLst>
                <a:ext uri="{FF2B5EF4-FFF2-40B4-BE49-F238E27FC236}">
                  <a16:creationId xmlns="" xmlns:a16="http://schemas.microsoft.com/office/drawing/2014/main" id="{3D15123D-4254-5C34-E0C9-8F6F3109977A}"/>
                </a:ext>
              </a:extLst>
            </p:cNvPr>
            <p:cNvSpPr/>
            <p:nvPr/>
          </p:nvSpPr>
          <p:spPr>
            <a:xfrm>
              <a:off x="0" y="0"/>
              <a:ext cx="10540365" cy="3986276"/>
            </a:xfrm>
            <a:custGeom>
              <a:avLst/>
              <a:gdLst/>
              <a:ahLst/>
              <a:cxnLst/>
              <a:rect l="l" t="t" r="r" b="b"/>
              <a:pathLst>
                <a:path w="10540365" h="3986276">
                  <a:moveTo>
                    <a:pt x="0" y="0"/>
                  </a:moveTo>
                  <a:lnTo>
                    <a:pt x="10540365" y="0"/>
                  </a:lnTo>
                  <a:lnTo>
                    <a:pt x="10540365" y="3986276"/>
                  </a:lnTo>
                  <a:lnTo>
                    <a:pt x="0" y="3986276"/>
                  </a:lnTo>
                  <a:lnTo>
                    <a:pt x="0" y="0"/>
                  </a:lnTo>
                  <a:close/>
                </a:path>
              </a:pathLst>
            </a:custGeom>
            <a:blipFill>
              <a:blip r:embed="rId2"/>
              <a:stretch>
                <a:fillRect/>
              </a:stretch>
            </a:blipFill>
          </p:spPr>
        </p:sp>
      </p:grpSp>
      <p:grpSp>
        <p:nvGrpSpPr>
          <p:cNvPr id="6" name="Group 7">
            <a:extLst>
              <a:ext uri="{FF2B5EF4-FFF2-40B4-BE49-F238E27FC236}">
                <a16:creationId xmlns="" xmlns:a16="http://schemas.microsoft.com/office/drawing/2014/main" id="{B574D0F9-3888-831E-FA8D-39A6FB3B3ABC}"/>
              </a:ext>
            </a:extLst>
          </p:cNvPr>
          <p:cNvGrpSpPr/>
          <p:nvPr/>
        </p:nvGrpSpPr>
        <p:grpSpPr>
          <a:xfrm>
            <a:off x="9559416" y="0"/>
            <a:ext cx="2563368" cy="2314130"/>
            <a:chOff x="0" y="0"/>
            <a:chExt cx="4204328" cy="3986296"/>
          </a:xfrm>
        </p:grpSpPr>
        <p:sp>
          <p:nvSpPr>
            <p:cNvPr id="7" name="Freeform 8">
              <a:extLst>
                <a:ext uri="{FF2B5EF4-FFF2-40B4-BE49-F238E27FC236}">
                  <a16:creationId xmlns="" xmlns:a16="http://schemas.microsoft.com/office/drawing/2014/main" id="{4AD3A030-FE51-E504-CF9B-4E3D573C6682}"/>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3"/>
              <a:stretch>
                <a:fillRect t="-51" b="-52"/>
              </a:stretch>
            </a:blipFill>
          </p:spPr>
        </p:sp>
      </p:grpSp>
      <p:sp>
        <p:nvSpPr>
          <p:cNvPr id="10" name="TextBox 9"/>
          <p:cNvSpPr txBox="1"/>
          <p:nvPr/>
        </p:nvSpPr>
        <p:spPr>
          <a:xfrm>
            <a:off x="7114784" y="2883304"/>
            <a:ext cx="2444632"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      Batch </a:t>
            </a:r>
            <a:r>
              <a:rPr lang="en-US" sz="2400" b="1" dirty="0">
                <a:latin typeface="Times New Roman" panose="02020603050405020304" pitchFamily="18" charset="0"/>
                <a:cs typeface="Times New Roman" panose="02020603050405020304" pitchFamily="18" charset="0"/>
              </a:rPr>
              <a:t>No</a:t>
            </a:r>
            <a:r>
              <a:rPr lang="en-US" sz="2400" dirty="0">
                <a:latin typeface="Times New Roman" panose="02020603050405020304" pitchFamily="18" charset="0"/>
                <a:cs typeface="Times New Roman" panose="02020603050405020304" pitchFamily="18" charset="0"/>
              </a:rPr>
              <a:t>: 17</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972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65DD03-26D9-AD61-FAAA-FB27EBAE98A4}"/>
              </a:ext>
            </a:extLst>
          </p:cNvPr>
          <p:cNvSpPr>
            <a:spLocks noGrp="1"/>
          </p:cNvSpPr>
          <p:nvPr>
            <p:ph type="title"/>
          </p:nvPr>
        </p:nvSpPr>
        <p:spPr>
          <a:xfrm>
            <a:off x="839788" y="109728"/>
            <a:ext cx="3932237" cy="604256"/>
          </a:xfrm>
        </p:spPr>
        <p:txBody>
          <a:bodyPr/>
          <a:lstStyle/>
          <a:p>
            <a:r>
              <a:rPr lang="en-US" b="1" dirty="0">
                <a:latin typeface="Times New Roman" panose="02020603050405020304" pitchFamily="18" charset="0"/>
                <a:cs typeface="Times New Roman" panose="02020603050405020304" pitchFamily="18" charset="0"/>
              </a:rPr>
              <a:t>Data Flow </a:t>
            </a:r>
            <a:r>
              <a:rPr lang="en-US" b="1" dirty="0" smtClean="0">
                <a:latin typeface="Times New Roman" panose="02020603050405020304" pitchFamily="18" charset="0"/>
                <a:cs typeface="Times New Roman" panose="02020603050405020304" pitchFamily="18" charset="0"/>
              </a:rPr>
              <a:t>diagram:</a:t>
            </a:r>
            <a:endParaRPr lang="en-US"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64F87A10-3F48-5B7F-C70C-285C8653F64D}"/>
              </a:ext>
            </a:extLst>
          </p:cNvPr>
          <p:cNvSpPr>
            <a:spLocks noGrp="1"/>
          </p:cNvSpPr>
          <p:nvPr>
            <p:ph type="body" sz="half" idx="2"/>
          </p:nvPr>
        </p:nvSpPr>
        <p:spPr>
          <a:xfrm>
            <a:off x="839788" y="751562"/>
            <a:ext cx="4619180" cy="5649238"/>
          </a:xfrm>
        </p:spPr>
        <p:txBody>
          <a:bodyPr>
            <a:noAutofit/>
          </a:bodyPr>
          <a:lstStyle/>
          <a:p>
            <a:pPr marL="285750" indent="-28575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online vehicle parking reservation system using IoT, external entities such as users interact with the system to make parking reservations and check availability. </a:t>
            </a:r>
          </a:p>
          <a:p>
            <a:pPr marL="285750" indent="-28575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Reservation Management process handles user requests, confirming bookings and updating the availability status of parking spaces. </a:t>
            </a:r>
          </a:p>
          <a:p>
            <a:pPr marL="285750" indent="-28575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system's Notification System process sends notifications to users regarding reservation confirmations, updates, and reminders. </a:t>
            </a:r>
          </a:p>
          <a:p>
            <a:pPr marL="285750" indent="-28575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notifications inform users of successful bookings, changes in availability status, or upcoming reservation times. </a:t>
            </a:r>
          </a:p>
          <a:p>
            <a:pPr marL="285750" indent="-28575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Meanwhile, data stores such as the User Database store user information, including personal details and reservation history, while the Parking Availability Database stores real-time data on parking space occupancy obtained from IoT sensors.</a:t>
            </a:r>
          </a:p>
        </p:txBody>
      </p:sp>
      <p:pic>
        <p:nvPicPr>
          <p:cNvPr id="10" name="Picture 9">
            <a:extLst>
              <a:ext uri="{FF2B5EF4-FFF2-40B4-BE49-F238E27FC236}">
                <a16:creationId xmlns="" xmlns:a16="http://schemas.microsoft.com/office/drawing/2014/main" id="{06E16208-E9F2-28F5-803D-5DA0A0380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846" y="109728"/>
            <a:ext cx="6328510" cy="6565392"/>
          </a:xfrm>
          <a:prstGeom prst="rect">
            <a:avLst/>
          </a:prstGeom>
        </p:spPr>
      </p:pic>
      <p:cxnSp>
        <p:nvCxnSpPr>
          <p:cNvPr id="7" name="Straight Connector 6"/>
          <p:cNvCxnSpPr/>
          <p:nvPr/>
        </p:nvCxnSpPr>
        <p:spPr>
          <a:xfrm>
            <a:off x="951978" y="638827"/>
            <a:ext cx="37452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130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1C6C02-0ABC-E7C3-5C12-77541E174083}"/>
              </a:ext>
            </a:extLst>
          </p:cNvPr>
          <p:cNvSpPr>
            <a:spLocks noGrp="1"/>
          </p:cNvSpPr>
          <p:nvPr>
            <p:ph type="title"/>
          </p:nvPr>
        </p:nvSpPr>
        <p:spPr>
          <a:xfrm>
            <a:off x="831850" y="374905"/>
            <a:ext cx="10515600" cy="914400"/>
          </a:xfrm>
        </p:spPr>
        <p:txBody>
          <a:bodyPr>
            <a:normAutofit/>
          </a:bodyPr>
          <a:lstStyle/>
          <a:p>
            <a:r>
              <a:rPr lang="en-US" dirty="0">
                <a:latin typeface="Times New Roman" panose="02020603050405020304" pitchFamily="18" charset="0"/>
                <a:cs typeface="Times New Roman" panose="02020603050405020304" pitchFamily="18" charset="0"/>
              </a:rPr>
              <a:t>System </a:t>
            </a:r>
            <a:r>
              <a:rPr lang="en-US" dirty="0" smtClean="0">
                <a:latin typeface="Times New Roman" panose="02020603050405020304" pitchFamily="18" charset="0"/>
                <a:cs typeface="Times New Roman" panose="02020603050405020304" pitchFamily="18" charset="0"/>
              </a:rPr>
              <a:t>Specification:</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683FD2B8-2C7D-497C-2E51-95E26242A36B}"/>
              </a:ext>
            </a:extLst>
          </p:cNvPr>
          <p:cNvSpPr>
            <a:spLocks noGrp="1"/>
          </p:cNvSpPr>
          <p:nvPr>
            <p:ph type="body" idx="1"/>
          </p:nvPr>
        </p:nvSpPr>
        <p:spPr>
          <a:xfrm>
            <a:off x="831850" y="1737360"/>
            <a:ext cx="10515600" cy="5452580"/>
          </a:xfrm>
        </p:spPr>
        <p:txBody>
          <a:bodyPr>
            <a:noAutofit/>
          </a:bodyPr>
          <a:lstStyle/>
          <a:p>
            <a:pPr>
              <a:lnSpc>
                <a:spcPct val="150000"/>
              </a:lnSpc>
            </a:pPr>
            <a:r>
              <a:rPr lang="en-US" sz="1400" b="1" dirty="0">
                <a:solidFill>
                  <a:schemeClr val="bg2">
                    <a:lumMod val="10000"/>
                  </a:schemeClr>
                </a:solidFill>
                <a:latin typeface="Times New Roman" panose="02020603050405020304" pitchFamily="18" charset="0"/>
                <a:cs typeface="Times New Roman" panose="02020603050405020304" pitchFamily="18" charset="0"/>
              </a:rPr>
              <a:t>SOFTWARE </a:t>
            </a:r>
            <a:r>
              <a:rPr lang="en-US" sz="1400" b="1" dirty="0" smtClean="0">
                <a:solidFill>
                  <a:schemeClr val="bg2">
                    <a:lumMod val="10000"/>
                  </a:schemeClr>
                </a:solidFill>
                <a:latin typeface="Times New Roman" panose="02020603050405020304" pitchFamily="18" charset="0"/>
                <a:cs typeface="Times New Roman" panose="02020603050405020304" pitchFamily="18" charset="0"/>
              </a:rPr>
              <a:t>REQUIREMENTS</a:t>
            </a:r>
            <a:r>
              <a:rPr lang="en-US" sz="1400" dirty="0" smtClean="0">
                <a:solidFill>
                  <a:schemeClr val="bg2">
                    <a:lumMod val="10000"/>
                  </a:schemeClr>
                </a:solidFill>
                <a:latin typeface="Times New Roman" panose="02020603050405020304" pitchFamily="18" charset="0"/>
                <a:cs typeface="Times New Roman" panose="02020603050405020304" pitchFamily="18" charset="0"/>
              </a:rPr>
              <a:t>:</a:t>
            </a:r>
            <a:endParaRPr lang="en-US" sz="1400" dirty="0">
              <a:solidFill>
                <a:schemeClr val="bg2">
                  <a:lumMod val="10000"/>
                </a:schemeClr>
              </a:solidFill>
              <a:latin typeface="Times New Roman" panose="02020603050405020304" pitchFamily="18" charset="0"/>
              <a:cs typeface="Times New Roman" panose="02020603050405020304" pitchFamily="18" charset="0"/>
            </a:endParaRPr>
          </a:p>
          <a:p>
            <a:pPr>
              <a:lnSpc>
                <a:spcPct val="150000"/>
              </a:lnSpc>
            </a:pPr>
            <a:r>
              <a:rPr lang="en-US" sz="1400" b="1" dirty="0">
                <a:solidFill>
                  <a:schemeClr val="bg2">
                    <a:lumMod val="10000"/>
                  </a:schemeClr>
                </a:solidFill>
                <a:latin typeface="Times New Roman" panose="02020603050405020304" pitchFamily="18" charset="0"/>
                <a:cs typeface="Times New Roman" panose="02020603050405020304" pitchFamily="18" charset="0"/>
              </a:rPr>
              <a:t>OS</a:t>
            </a:r>
            <a:r>
              <a:rPr lang="en-US" sz="1400" dirty="0">
                <a:solidFill>
                  <a:schemeClr val="bg2">
                    <a:lumMod val="10000"/>
                  </a:schemeClr>
                </a:solidFill>
                <a:latin typeface="Times New Roman" panose="02020603050405020304" pitchFamily="18" charset="0"/>
                <a:cs typeface="Times New Roman" panose="02020603050405020304" pitchFamily="18" charset="0"/>
              </a:rPr>
              <a:t>: Windows 10/11 (64-bit), macOS 10.14 (Mojave) or later, Linux with GNU C Library (</a:t>
            </a:r>
            <a:r>
              <a:rPr lang="en-US" sz="1400" dirty="0" err="1">
                <a:solidFill>
                  <a:schemeClr val="bg2">
                    <a:lumMod val="10000"/>
                  </a:schemeClr>
                </a:solidFill>
                <a:latin typeface="Times New Roman" panose="02020603050405020304" pitchFamily="18" charset="0"/>
                <a:cs typeface="Times New Roman" panose="02020603050405020304" pitchFamily="18" charset="0"/>
              </a:rPr>
              <a:t>glibc</a:t>
            </a:r>
            <a:r>
              <a:rPr lang="en-US" sz="1400" dirty="0">
                <a:solidFill>
                  <a:schemeClr val="bg2">
                    <a:lumMod val="10000"/>
                  </a:schemeClr>
                </a:solidFill>
                <a:latin typeface="Times New Roman" panose="02020603050405020304" pitchFamily="18" charset="0"/>
                <a:cs typeface="Times New Roman" panose="02020603050405020304" pitchFamily="18" charset="0"/>
              </a:rPr>
              <a:t>) 2.31 or </a:t>
            </a:r>
            <a:r>
              <a:rPr lang="en-US" sz="1400" dirty="0" smtClean="0">
                <a:solidFill>
                  <a:schemeClr val="bg2">
                    <a:lumMod val="10000"/>
                  </a:schemeClr>
                </a:solidFill>
                <a:latin typeface="Times New Roman" panose="02020603050405020304" pitchFamily="18" charset="0"/>
                <a:cs typeface="Times New Roman" panose="02020603050405020304" pitchFamily="18" charset="0"/>
              </a:rPr>
              <a:t>later</a:t>
            </a:r>
          </a:p>
          <a:p>
            <a:pPr>
              <a:lnSpc>
                <a:spcPct val="150000"/>
              </a:lnSpc>
            </a:pPr>
            <a:r>
              <a:rPr lang="en-US" sz="1400" b="1" dirty="0" smtClean="0">
                <a:solidFill>
                  <a:schemeClr val="bg2">
                    <a:lumMod val="10000"/>
                  </a:schemeClr>
                </a:solidFill>
                <a:latin typeface="Times New Roman" panose="02020603050405020304" pitchFamily="18" charset="0"/>
                <a:cs typeface="Times New Roman" panose="02020603050405020304" pitchFamily="18" charset="0"/>
              </a:rPr>
              <a:t>IDLE</a:t>
            </a:r>
            <a:r>
              <a:rPr lang="en-US" sz="1400" dirty="0" smtClean="0">
                <a:solidFill>
                  <a:schemeClr val="bg2">
                    <a:lumMod val="10000"/>
                  </a:schemeClr>
                </a:solidFill>
                <a:latin typeface="Times New Roman" panose="02020603050405020304" pitchFamily="18" charset="0"/>
                <a:cs typeface="Times New Roman" panose="02020603050405020304" pitchFamily="18" charset="0"/>
              </a:rPr>
              <a:t>: Python web </a:t>
            </a:r>
          </a:p>
          <a:p>
            <a:pPr>
              <a:lnSpc>
                <a:spcPct val="150000"/>
              </a:lnSpc>
            </a:pPr>
            <a:r>
              <a:rPr lang="en-US" sz="1400" b="1" dirty="0">
                <a:solidFill>
                  <a:schemeClr val="bg2">
                    <a:lumMod val="10000"/>
                  </a:schemeClr>
                </a:solidFill>
                <a:latin typeface="Times New Roman" panose="02020603050405020304" pitchFamily="18" charset="0"/>
                <a:cs typeface="Times New Roman" panose="02020603050405020304" pitchFamily="18" charset="0"/>
              </a:rPr>
              <a:t>Software</a:t>
            </a:r>
            <a:r>
              <a:rPr lang="en-US" sz="1400" dirty="0">
                <a:solidFill>
                  <a:schemeClr val="bg2">
                    <a:lumMod val="10000"/>
                  </a:schemeClr>
                </a:solidFill>
                <a:latin typeface="Times New Roman" panose="02020603050405020304" pitchFamily="18" charset="0"/>
                <a:cs typeface="Times New Roman" panose="02020603050405020304" pitchFamily="18" charset="0"/>
              </a:rPr>
              <a:t>: Compatible web browsers (e.g., Chrome, Firefox, Safari</a:t>
            </a:r>
            <a:r>
              <a:rPr lang="en-US" sz="1400" dirty="0" smtClean="0">
                <a:solidFill>
                  <a:schemeClr val="bg2">
                    <a:lumMod val="10000"/>
                  </a:schemeClr>
                </a:solidFill>
                <a:latin typeface="Times New Roman" panose="02020603050405020304" pitchFamily="18" charset="0"/>
                <a:cs typeface="Times New Roman" panose="02020603050405020304" pitchFamily="18" charset="0"/>
              </a:rPr>
              <a:t>)</a:t>
            </a:r>
          </a:p>
          <a:p>
            <a:pPr>
              <a:lnSpc>
                <a:spcPct val="150000"/>
              </a:lnSpc>
            </a:pPr>
            <a:r>
              <a:rPr lang="en-US" sz="1400" b="1" dirty="0">
                <a:solidFill>
                  <a:schemeClr val="bg2">
                    <a:lumMod val="10000"/>
                  </a:schemeClr>
                </a:solidFill>
                <a:latin typeface="Times New Roman" panose="02020603050405020304" pitchFamily="18" charset="0"/>
                <a:cs typeface="Times New Roman" panose="02020603050405020304" pitchFamily="18" charset="0"/>
              </a:rPr>
              <a:t>Additional:</a:t>
            </a:r>
            <a:r>
              <a:rPr lang="en-US" sz="1400" dirty="0">
                <a:solidFill>
                  <a:schemeClr val="bg2">
                    <a:lumMod val="10000"/>
                  </a:schemeClr>
                </a:solidFill>
                <a:latin typeface="Times New Roman" panose="02020603050405020304" pitchFamily="18" charset="0"/>
                <a:cs typeface="Times New Roman" panose="02020603050405020304" pitchFamily="18" charset="0"/>
              </a:rPr>
              <a:t> Internet connectivity, GPS module for location services, </a:t>
            </a:r>
            <a:r>
              <a:rPr lang="en-US" sz="1400" dirty="0" err="1">
                <a:solidFill>
                  <a:schemeClr val="bg2">
                    <a:lumMod val="10000"/>
                  </a:schemeClr>
                </a:solidFill>
                <a:latin typeface="Times New Roman" panose="02020603050405020304" pitchFamily="18" charset="0"/>
                <a:cs typeface="Times New Roman" panose="02020603050405020304" pitchFamily="18" charset="0"/>
              </a:rPr>
              <a:t>IoT</a:t>
            </a:r>
            <a:r>
              <a:rPr lang="en-US" sz="1400" dirty="0">
                <a:solidFill>
                  <a:schemeClr val="bg2">
                    <a:lumMod val="10000"/>
                  </a:schemeClr>
                </a:solidFill>
                <a:latin typeface="Times New Roman" panose="02020603050405020304" pitchFamily="18" charset="0"/>
                <a:cs typeface="Times New Roman" panose="02020603050405020304" pitchFamily="18" charset="0"/>
              </a:rPr>
              <a:t> device compatibility for sensor </a:t>
            </a:r>
            <a:r>
              <a:rPr lang="en-US" sz="1400" dirty="0" smtClean="0">
                <a:solidFill>
                  <a:schemeClr val="bg2">
                    <a:lumMod val="10000"/>
                  </a:schemeClr>
                </a:solidFill>
                <a:latin typeface="Times New Roman" panose="02020603050405020304" pitchFamily="18" charset="0"/>
                <a:cs typeface="Times New Roman" panose="02020603050405020304" pitchFamily="18" charset="0"/>
              </a:rPr>
              <a:t>integration</a:t>
            </a:r>
          </a:p>
          <a:p>
            <a:pPr>
              <a:lnSpc>
                <a:spcPct val="150000"/>
              </a:lnSpc>
            </a:pPr>
            <a:endParaRPr lang="en-US" sz="1400" dirty="0">
              <a:solidFill>
                <a:schemeClr val="bg2">
                  <a:lumMod val="10000"/>
                </a:schemeClr>
              </a:solidFill>
              <a:latin typeface="Times New Roman" panose="02020603050405020304" pitchFamily="18" charset="0"/>
              <a:cs typeface="Times New Roman" panose="02020603050405020304" pitchFamily="18" charset="0"/>
            </a:endParaRPr>
          </a:p>
          <a:p>
            <a:pPr>
              <a:lnSpc>
                <a:spcPct val="150000"/>
              </a:lnSpc>
            </a:pPr>
            <a:r>
              <a:rPr lang="en-US" sz="1400" b="1" dirty="0" smtClean="0">
                <a:solidFill>
                  <a:schemeClr val="bg2">
                    <a:lumMod val="10000"/>
                  </a:schemeClr>
                </a:solidFill>
                <a:latin typeface="Times New Roman" panose="02020603050405020304" pitchFamily="18" charset="0"/>
                <a:cs typeface="Times New Roman" panose="02020603050405020304" pitchFamily="18" charset="0"/>
              </a:rPr>
              <a:t>HARDWARE REQUIREMENTS:</a:t>
            </a:r>
          </a:p>
          <a:p>
            <a:pPr>
              <a:lnSpc>
                <a:spcPct val="150000"/>
              </a:lnSpc>
            </a:pPr>
            <a:r>
              <a:rPr lang="en-US" sz="1400" b="1" dirty="0" smtClean="0">
                <a:solidFill>
                  <a:schemeClr val="bg2">
                    <a:lumMod val="10000"/>
                  </a:schemeClr>
                </a:solidFill>
                <a:latin typeface="Times New Roman" panose="02020603050405020304" pitchFamily="18" charset="0"/>
                <a:cs typeface="Times New Roman" panose="02020603050405020304" pitchFamily="18" charset="0"/>
              </a:rPr>
              <a:t>RAM</a:t>
            </a:r>
            <a:r>
              <a:rPr lang="en-US" sz="1400" dirty="0">
                <a:solidFill>
                  <a:schemeClr val="bg2">
                    <a:lumMod val="10000"/>
                  </a:schemeClr>
                </a:solidFill>
                <a:latin typeface="Times New Roman" panose="02020603050405020304" pitchFamily="18" charset="0"/>
                <a:cs typeface="Times New Roman" panose="02020603050405020304" pitchFamily="18" charset="0"/>
              </a:rPr>
              <a:t>: Minimum 8 GB RAM, recommended 16 GB </a:t>
            </a:r>
            <a:r>
              <a:rPr lang="en-US" sz="1400" dirty="0" smtClean="0">
                <a:solidFill>
                  <a:schemeClr val="bg2">
                    <a:lumMod val="10000"/>
                  </a:schemeClr>
                </a:solidFill>
                <a:latin typeface="Times New Roman" panose="02020603050405020304" pitchFamily="18" charset="0"/>
                <a:cs typeface="Times New Roman" panose="02020603050405020304" pitchFamily="18" charset="0"/>
              </a:rPr>
              <a:t>RAM</a:t>
            </a:r>
          </a:p>
          <a:p>
            <a:pPr>
              <a:lnSpc>
                <a:spcPct val="150000"/>
              </a:lnSpc>
            </a:pPr>
            <a:r>
              <a:rPr lang="en-US" sz="1400" b="1" dirty="0" smtClean="0">
                <a:solidFill>
                  <a:schemeClr val="bg2">
                    <a:lumMod val="10000"/>
                  </a:schemeClr>
                </a:solidFill>
                <a:latin typeface="Times New Roman" panose="02020603050405020304" pitchFamily="18" charset="0"/>
                <a:cs typeface="Times New Roman" panose="02020603050405020304" pitchFamily="18" charset="0"/>
              </a:rPr>
              <a:t>Processor:</a:t>
            </a:r>
            <a:r>
              <a:rPr lang="en-US" sz="1400" dirty="0" smtClean="0">
                <a:solidFill>
                  <a:schemeClr val="bg2">
                    <a:lumMod val="10000"/>
                  </a:schemeClr>
                </a:solidFill>
                <a:latin typeface="Times New Roman" panose="02020603050405020304" pitchFamily="18" charset="0"/>
                <a:cs typeface="Times New Roman" panose="02020603050405020304" pitchFamily="18" charset="0"/>
              </a:rPr>
              <a:t> Dual core Processor</a:t>
            </a:r>
            <a:endParaRPr lang="en-US" sz="1400" dirty="0">
              <a:solidFill>
                <a:schemeClr val="bg2">
                  <a:lumMod val="10000"/>
                </a:schemeClr>
              </a:solidFill>
              <a:latin typeface="Times New Roman" panose="02020603050405020304" pitchFamily="18" charset="0"/>
              <a:cs typeface="Times New Roman" panose="02020603050405020304" pitchFamily="18" charset="0"/>
            </a:endParaRPr>
          </a:p>
          <a:p>
            <a:pPr>
              <a:lnSpc>
                <a:spcPct val="150000"/>
              </a:lnSpc>
            </a:pPr>
            <a:r>
              <a:rPr lang="en-US" sz="1400" b="1" dirty="0">
                <a:solidFill>
                  <a:schemeClr val="bg2">
                    <a:lumMod val="10000"/>
                  </a:schemeClr>
                </a:solidFill>
                <a:latin typeface="Times New Roman" panose="02020603050405020304" pitchFamily="18" charset="0"/>
                <a:cs typeface="Times New Roman" panose="02020603050405020304" pitchFamily="18" charset="0"/>
              </a:rPr>
              <a:t>Disk Space</a:t>
            </a:r>
            <a:r>
              <a:rPr lang="en-US" sz="1400" dirty="0">
                <a:solidFill>
                  <a:schemeClr val="bg2">
                    <a:lumMod val="10000"/>
                  </a:schemeClr>
                </a:solidFill>
                <a:latin typeface="Times New Roman" panose="02020603050405020304" pitchFamily="18" charset="0"/>
                <a:cs typeface="Times New Roman" panose="02020603050405020304" pitchFamily="18" charset="0"/>
              </a:rPr>
              <a:t>: Minimum 10 GB, recommended 20 GB (excluding system and project files)</a:t>
            </a:r>
          </a:p>
          <a:p>
            <a:pPr>
              <a:lnSpc>
                <a:spcPct val="150000"/>
              </a:lnSpc>
            </a:pPr>
            <a:r>
              <a:rPr lang="en-US" sz="1400" b="1" dirty="0">
                <a:solidFill>
                  <a:schemeClr val="bg2">
                    <a:lumMod val="10000"/>
                  </a:schemeClr>
                </a:solidFill>
                <a:latin typeface="Times New Roman" panose="02020603050405020304" pitchFamily="18" charset="0"/>
                <a:cs typeface="Times New Roman" panose="02020603050405020304" pitchFamily="18" charset="0"/>
              </a:rPr>
              <a:t>Screen Resolution</a:t>
            </a:r>
            <a:r>
              <a:rPr lang="en-US" sz="1400" dirty="0">
                <a:solidFill>
                  <a:schemeClr val="bg2">
                    <a:lumMod val="10000"/>
                  </a:schemeClr>
                </a:solidFill>
                <a:latin typeface="Times New Roman" panose="02020603050405020304" pitchFamily="18" charset="0"/>
                <a:cs typeface="Times New Roman" panose="02020603050405020304" pitchFamily="18" charset="0"/>
              </a:rPr>
              <a:t>: Minimum 1366 x </a:t>
            </a:r>
            <a:r>
              <a:rPr lang="en-US" sz="1400" dirty="0" smtClean="0">
                <a:solidFill>
                  <a:schemeClr val="bg2">
                    <a:lumMod val="10000"/>
                  </a:schemeClr>
                </a:solidFill>
                <a:latin typeface="Times New Roman" panose="02020603050405020304" pitchFamily="18" charset="0"/>
                <a:cs typeface="Times New Roman" panose="02020603050405020304" pitchFamily="18" charset="0"/>
              </a:rPr>
              <a:t>768</a:t>
            </a:r>
            <a:endParaRPr lang="en-US" sz="1400" dirty="0">
              <a:solidFill>
                <a:schemeClr val="bg2">
                  <a:lumMod val="10000"/>
                </a:schemeClr>
              </a:solidFill>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951978" y="4158641"/>
            <a:ext cx="8367386" cy="12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51978" y="1453019"/>
            <a:ext cx="10346499" cy="125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92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256" y="526093"/>
            <a:ext cx="7728558" cy="901874"/>
          </a:xfrm>
        </p:spPr>
        <p:txBody>
          <a:bodyPr>
            <a:normAutofit fontScale="90000"/>
          </a:bodyPr>
          <a:lstStyle/>
          <a:p>
            <a:pPr algn="l"/>
            <a:r>
              <a:rPr lang="en-US" dirty="0" smtClean="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5885" y="1164921"/>
            <a:ext cx="10242115" cy="4772415"/>
          </a:xfrm>
        </p:spPr>
        <p:txBody>
          <a:bodyPr/>
          <a:lstStyle/>
          <a:p>
            <a:pPr algn="l"/>
            <a:endParaRPr lang="en-US" dirty="0" smtClean="0"/>
          </a:p>
          <a:p>
            <a:pPr marL="457200" indent="-457200" algn="l">
              <a:buAutoNum type="arabicPeriod"/>
            </a:pPr>
            <a:r>
              <a:rPr lang="en-US" dirty="0" smtClean="0"/>
              <a:t>User Management </a:t>
            </a:r>
          </a:p>
          <a:p>
            <a:pPr marL="457200" indent="-457200" algn="l">
              <a:buAutoNum type="arabicPeriod"/>
            </a:pPr>
            <a:r>
              <a:rPr lang="en-US" dirty="0" smtClean="0"/>
              <a:t>Parking Slot Management</a:t>
            </a:r>
          </a:p>
          <a:p>
            <a:pPr marL="457200" indent="-457200" algn="l">
              <a:buAutoNum type="arabicPeriod"/>
            </a:pPr>
            <a:r>
              <a:rPr lang="en-US" dirty="0" smtClean="0"/>
              <a:t>Payment Processing</a:t>
            </a:r>
          </a:p>
          <a:p>
            <a:pPr marL="457200" indent="-457200" algn="l">
              <a:buAutoNum type="arabicPeriod"/>
            </a:pPr>
            <a:r>
              <a:rPr lang="en-US" dirty="0" smtClean="0"/>
              <a:t>Notification</a:t>
            </a:r>
          </a:p>
          <a:p>
            <a:pPr marL="457200" indent="-457200" algn="l">
              <a:buAutoNum type="arabicPeriod"/>
            </a:pPr>
            <a:endParaRPr lang="en-IN" dirty="0"/>
          </a:p>
        </p:txBody>
      </p:sp>
      <p:cxnSp>
        <p:nvCxnSpPr>
          <p:cNvPr id="7" name="Straight Connector 6"/>
          <p:cNvCxnSpPr/>
          <p:nvPr/>
        </p:nvCxnSpPr>
        <p:spPr>
          <a:xfrm>
            <a:off x="526093" y="1427966"/>
            <a:ext cx="8242126" cy="125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27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52B02C-95B1-FF15-E1A3-E9D1A88CF555}"/>
              </a:ext>
            </a:extLst>
          </p:cNvPr>
          <p:cNvSpPr>
            <a:spLocks noGrp="1"/>
          </p:cNvSpPr>
          <p:nvPr>
            <p:ph type="ctrTitle"/>
          </p:nvPr>
        </p:nvSpPr>
        <p:spPr>
          <a:xfrm>
            <a:off x="1524000" y="365761"/>
            <a:ext cx="9144000" cy="676655"/>
          </a:xfrm>
        </p:spPr>
        <p:txBody>
          <a:bodyPr>
            <a:normAutofit fontScale="90000"/>
          </a:bodyPr>
          <a:lstStyle/>
          <a:p>
            <a:pPr algn="l"/>
            <a:r>
              <a:rPr lang="en-US" dirty="0" smtClean="0">
                <a:latin typeface="Times New Roman" panose="02020603050405020304" pitchFamily="18" charset="0"/>
                <a:cs typeface="Times New Roman" panose="02020603050405020304" pitchFamily="18" charset="0"/>
              </a:rPr>
              <a:t>Module Explanation: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2C2AA61A-9B13-01D1-6724-A3DE05D6CBE7}"/>
              </a:ext>
            </a:extLst>
          </p:cNvPr>
          <p:cNvSpPr>
            <a:spLocks noGrp="1"/>
          </p:cNvSpPr>
          <p:nvPr>
            <p:ph type="subTitle" idx="1"/>
          </p:nvPr>
        </p:nvSpPr>
        <p:spPr>
          <a:xfrm>
            <a:off x="1524000" y="1325880"/>
            <a:ext cx="9144000" cy="5303520"/>
          </a:xfrm>
        </p:spPr>
        <p:txBody>
          <a:bodyPr>
            <a:noAutofit/>
          </a:bodyPr>
          <a:lstStyle/>
          <a:p>
            <a:pPr algn="just">
              <a:lnSpc>
                <a:spcPct val="115000"/>
              </a:lnSpc>
              <a:spcAft>
                <a:spcPts val="8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1. USER MANAGEMENT MODULE</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The user management module in an online vehicle parking system using IoT is responsible for handling user registration, authentication, and authorization processes. This module ensures secure access to the system's functionalities while providing a seamless user experience. </a:t>
            </a:r>
          </a:p>
          <a:p>
            <a:pPr algn="just">
              <a:lnSpc>
                <a:spcPct val="115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Upon registration, users create accounts by providing necessary details such as name, email address, and password. The module validates user inputs, ensuring data accuracy and integrity. User authentication mechanisms, such as username-password authentication or two-factor authentication, verify the identity of users during the login process, safeguarding against unauthorized access.</a:t>
            </a:r>
          </a:p>
          <a:p>
            <a:pPr algn="l"/>
            <a:endParaRPr lang="en-US" sz="1700" dirty="0">
              <a:solidFill>
                <a:schemeClr val="bg2">
                  <a:lumMod val="10000"/>
                </a:schemeClr>
              </a:solidFill>
            </a:endParaRPr>
          </a:p>
        </p:txBody>
      </p:sp>
      <p:cxnSp>
        <p:nvCxnSpPr>
          <p:cNvPr id="5" name="Straight Connector 4"/>
          <p:cNvCxnSpPr/>
          <p:nvPr/>
        </p:nvCxnSpPr>
        <p:spPr>
          <a:xfrm>
            <a:off x="1653436" y="1139868"/>
            <a:ext cx="84801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88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52B02C-95B1-FF15-E1A3-E9D1A88CF555}"/>
              </a:ext>
            </a:extLst>
          </p:cNvPr>
          <p:cNvSpPr>
            <a:spLocks noGrp="1"/>
          </p:cNvSpPr>
          <p:nvPr>
            <p:ph type="ctrTitle"/>
          </p:nvPr>
        </p:nvSpPr>
        <p:spPr>
          <a:xfrm>
            <a:off x="1524000" y="365761"/>
            <a:ext cx="9144000" cy="676655"/>
          </a:xfrm>
        </p:spPr>
        <p:txBody>
          <a:bodyPr>
            <a:normAutofit fontScale="90000"/>
          </a:bodyPr>
          <a:lstStyle/>
          <a:p>
            <a:pPr algn="l"/>
            <a:r>
              <a:rPr lang="en-US" dirty="0" smtClean="0">
                <a:latin typeface="Times New Roman" panose="02020603050405020304" pitchFamily="18" charset="0"/>
                <a:cs typeface="Times New Roman" panose="02020603050405020304" pitchFamily="18" charset="0"/>
              </a:rPr>
              <a:t>Module Explanation: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2C2AA61A-9B13-01D1-6724-A3DE05D6CBE7}"/>
              </a:ext>
            </a:extLst>
          </p:cNvPr>
          <p:cNvSpPr>
            <a:spLocks noGrp="1"/>
          </p:cNvSpPr>
          <p:nvPr>
            <p:ph type="subTitle" idx="1"/>
          </p:nvPr>
        </p:nvSpPr>
        <p:spPr>
          <a:xfrm>
            <a:off x="1524000" y="1325880"/>
            <a:ext cx="9144000" cy="5394960"/>
          </a:xfrm>
        </p:spPr>
        <p:txBody>
          <a:bodyPr>
            <a:noAutofit/>
          </a:bodyPr>
          <a:lstStyle/>
          <a:p>
            <a:pPr algn="just">
              <a:lnSpc>
                <a:spcPct val="115000"/>
              </a:lnSpc>
              <a:spcAft>
                <a:spcPts val="800"/>
              </a:spcAft>
            </a:pPr>
            <a:r>
              <a:rPr lang="en-IN" sz="1800" b="1"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2. PARKING </a:t>
            </a: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SLOT MANAGEMENT MODULE</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The parking slot management module in an online vehicle parking system using IoT is responsible for overseeing the allocation, reservation, and utilization of parking spaces. This module ensures efficient utilization of available parking slots while providing users with a seamless experience. </a:t>
            </a:r>
          </a:p>
          <a:p>
            <a:pPr algn="just">
              <a:lnSpc>
                <a:spcPct val="115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15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its core, the module maintains a real-time inventory of parking spaces, constantly updating the status of each slot based on occupancy data received from IoT sensors. When a user requests to reserve a parking spot through the system’s interface, the module checks the availability of the requested slot and processes the reservation if the spot is vacant. </a:t>
            </a:r>
          </a:p>
          <a:p>
            <a:pPr algn="l"/>
            <a:endParaRPr lang="en-US" sz="1700" dirty="0">
              <a:solidFill>
                <a:schemeClr val="bg2">
                  <a:lumMod val="10000"/>
                </a:schemeClr>
              </a:solidFill>
            </a:endParaRPr>
          </a:p>
        </p:txBody>
      </p:sp>
      <p:cxnSp>
        <p:nvCxnSpPr>
          <p:cNvPr id="5" name="Straight Connector 4"/>
          <p:cNvCxnSpPr/>
          <p:nvPr/>
        </p:nvCxnSpPr>
        <p:spPr>
          <a:xfrm>
            <a:off x="1665962" y="1064712"/>
            <a:ext cx="8292230" cy="125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342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52B02C-95B1-FF15-E1A3-E9D1A88CF555}"/>
              </a:ext>
            </a:extLst>
          </p:cNvPr>
          <p:cNvSpPr>
            <a:spLocks noGrp="1"/>
          </p:cNvSpPr>
          <p:nvPr>
            <p:ph type="ctrTitle"/>
          </p:nvPr>
        </p:nvSpPr>
        <p:spPr>
          <a:xfrm>
            <a:off x="1524000" y="365761"/>
            <a:ext cx="9144000" cy="676655"/>
          </a:xfrm>
        </p:spPr>
        <p:txBody>
          <a:bodyPr>
            <a:normAutofit fontScale="90000"/>
          </a:bodyPr>
          <a:lstStyle/>
          <a:p>
            <a:pPr algn="l"/>
            <a:r>
              <a:rPr lang="en-US" dirty="0" smtClean="0">
                <a:latin typeface="Times New Roman" panose="02020603050405020304" pitchFamily="18" charset="0"/>
                <a:cs typeface="Times New Roman" panose="02020603050405020304" pitchFamily="18" charset="0"/>
              </a:rPr>
              <a:t>Module Explanation: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2C2AA61A-9B13-01D1-6724-A3DE05D6CBE7}"/>
              </a:ext>
            </a:extLst>
          </p:cNvPr>
          <p:cNvSpPr>
            <a:spLocks noGrp="1"/>
          </p:cNvSpPr>
          <p:nvPr>
            <p:ph type="subTitle" idx="1"/>
          </p:nvPr>
        </p:nvSpPr>
        <p:spPr>
          <a:xfrm>
            <a:off x="1524000" y="1325880"/>
            <a:ext cx="9144000" cy="5394960"/>
          </a:xfrm>
        </p:spPr>
        <p:txBody>
          <a:bodyPr>
            <a:noAutofit/>
          </a:bodyPr>
          <a:lstStyle/>
          <a:p>
            <a:pPr algn="just">
              <a:lnSpc>
                <a:spcPct val="115000"/>
              </a:lnSpc>
              <a:spcAft>
                <a:spcPts val="800"/>
              </a:spcAft>
            </a:pPr>
            <a:r>
              <a:rPr lang="en-IN" sz="1800" b="1"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3. </a:t>
            </a: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PAYMENT PROCESSING MODULE</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The payment processing module in an online vehicle parking system using IoT is a critical component that facilitates secure and convenient electronic transactions for parking fees. This module enables users to make payments seamlessly through the system’s mobile app or web interface, eliminating the need for cash transactions and manual payment processing. </a:t>
            </a:r>
          </a:p>
          <a:p>
            <a:pPr algn="just">
              <a:lnSpc>
                <a:spcPct val="115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15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Upon reserving a parking spot, users are prompted to enter their payment information, such as credit card details or digital wallets. The payment processing module securely encrypts this sensitive information and communicates it to the payment gateway for authorization. The payment gateway then verifies the transaction with the user’s bank or financial institution, ensuring the availability of funds and validating the payment request.</a:t>
            </a:r>
          </a:p>
          <a:p>
            <a:pPr algn="l"/>
            <a:endParaRPr lang="en-US" sz="1700" dirty="0">
              <a:solidFill>
                <a:schemeClr val="bg2">
                  <a:lumMod val="10000"/>
                </a:schemeClr>
              </a:solidFill>
            </a:endParaRPr>
          </a:p>
        </p:txBody>
      </p:sp>
      <p:cxnSp>
        <p:nvCxnSpPr>
          <p:cNvPr id="5" name="Straight Connector 4"/>
          <p:cNvCxnSpPr/>
          <p:nvPr/>
        </p:nvCxnSpPr>
        <p:spPr>
          <a:xfrm>
            <a:off x="1691014" y="1139868"/>
            <a:ext cx="81544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3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52B02C-95B1-FF15-E1A3-E9D1A88CF555}"/>
              </a:ext>
            </a:extLst>
          </p:cNvPr>
          <p:cNvSpPr>
            <a:spLocks noGrp="1"/>
          </p:cNvSpPr>
          <p:nvPr>
            <p:ph type="ctrTitle"/>
          </p:nvPr>
        </p:nvSpPr>
        <p:spPr>
          <a:xfrm>
            <a:off x="1524000" y="365761"/>
            <a:ext cx="9144000" cy="676655"/>
          </a:xfrm>
        </p:spPr>
        <p:txBody>
          <a:bodyPr>
            <a:normAutofit fontScale="90000"/>
          </a:bodyPr>
          <a:lstStyle/>
          <a:p>
            <a:pPr algn="l"/>
            <a:r>
              <a:rPr lang="en-US" dirty="0" smtClean="0">
                <a:latin typeface="Times New Roman" panose="02020603050405020304" pitchFamily="18" charset="0"/>
                <a:cs typeface="Times New Roman" panose="02020603050405020304" pitchFamily="18" charset="0"/>
              </a:rPr>
              <a:t>Module Explanation: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2C2AA61A-9B13-01D1-6724-A3DE05D6CBE7}"/>
              </a:ext>
            </a:extLst>
          </p:cNvPr>
          <p:cNvSpPr>
            <a:spLocks noGrp="1"/>
          </p:cNvSpPr>
          <p:nvPr>
            <p:ph type="subTitle" idx="1"/>
          </p:nvPr>
        </p:nvSpPr>
        <p:spPr>
          <a:xfrm>
            <a:off x="1524000" y="1325880"/>
            <a:ext cx="9144000" cy="5394960"/>
          </a:xfrm>
        </p:spPr>
        <p:txBody>
          <a:bodyPr>
            <a:noAutofit/>
          </a:bodyPr>
          <a:lstStyle/>
          <a:p>
            <a:pPr algn="just">
              <a:lnSpc>
                <a:spcPct val="115000"/>
              </a:lnSpc>
              <a:spcAft>
                <a:spcPts val="800"/>
              </a:spcAft>
            </a:pPr>
            <a:r>
              <a:rPr lang="en-IN" sz="1800" b="1"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NOTIFICATION MODULE</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notifications module in an online vehicle parking system using IoT plays a crucial role in keeping users informed about various aspects of the parking process. This module is responsible for generating and delivering notifications to users regarding parking availability, reservation confirmations, payment status, and other relevant updates. Notifications can be delivered through various channels, including email, SMS, or push notifications via the system’s mobile app.</a:t>
            </a:r>
          </a:p>
          <a:p>
            <a:pPr algn="just">
              <a:lnSpc>
                <a:spcPct val="115000"/>
              </a:lnSpc>
              <a:spcAft>
                <a:spcPts val="800"/>
              </a:spcAft>
            </a:pP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When a user searches for parking availability, the system can send notifications in real-time, alerting them to nearby parking spots and their occupancy status. Upon successfully reserving a parking spot, the user receives a confirmation notification, along with details about the reserved spot and any applicable fees. Additionally, the system can send reminders to users nearing the end of their parking reservation period, prompting them to extend their reservation if needed.</a:t>
            </a:r>
          </a:p>
          <a:p>
            <a:pPr algn="l"/>
            <a:endParaRPr lang="en-US" sz="1700" dirty="0">
              <a:solidFill>
                <a:schemeClr val="bg2">
                  <a:lumMod val="10000"/>
                </a:schemeClr>
              </a:solidFill>
            </a:endParaRPr>
          </a:p>
        </p:txBody>
      </p:sp>
      <p:cxnSp>
        <p:nvCxnSpPr>
          <p:cNvPr id="5" name="Straight Connector 4"/>
          <p:cNvCxnSpPr/>
          <p:nvPr/>
        </p:nvCxnSpPr>
        <p:spPr>
          <a:xfrm>
            <a:off x="1653436" y="1164921"/>
            <a:ext cx="79540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893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73ADED-AE6A-5069-398F-C7F63206A1AB}"/>
              </a:ext>
            </a:extLst>
          </p:cNvPr>
          <p:cNvSpPr>
            <a:spLocks noGrp="1"/>
          </p:cNvSpPr>
          <p:nvPr>
            <p:ph type="title"/>
          </p:nvPr>
        </p:nvSpPr>
        <p:spPr>
          <a:xfrm>
            <a:off x="831850" y="475489"/>
            <a:ext cx="10515600" cy="1042416"/>
          </a:xfrm>
        </p:spPr>
        <p:txBody>
          <a:bodyPr>
            <a:normAutofit/>
          </a:bodyPr>
          <a:lstStyle/>
          <a:p>
            <a:r>
              <a:rPr lang="en-US" dirty="0">
                <a:latin typeface="Times New Roman" panose="02020603050405020304" pitchFamily="18" charset="0"/>
                <a:cs typeface="Times New Roman" panose="02020603050405020304" pitchFamily="18" charset="0"/>
              </a:rPr>
              <a:t>Advantages:</a:t>
            </a:r>
          </a:p>
        </p:txBody>
      </p:sp>
      <p:sp>
        <p:nvSpPr>
          <p:cNvPr id="3" name="Text Placeholder 2">
            <a:extLst>
              <a:ext uri="{FF2B5EF4-FFF2-40B4-BE49-F238E27FC236}">
                <a16:creationId xmlns="" xmlns:a16="http://schemas.microsoft.com/office/drawing/2014/main" id="{A140E3C5-45A4-8238-444E-54495F534584}"/>
              </a:ext>
            </a:extLst>
          </p:cNvPr>
          <p:cNvSpPr>
            <a:spLocks noGrp="1"/>
          </p:cNvSpPr>
          <p:nvPr>
            <p:ph type="body" idx="1"/>
          </p:nvPr>
        </p:nvSpPr>
        <p:spPr>
          <a:xfrm>
            <a:off x="831850" y="1665962"/>
            <a:ext cx="10515600" cy="4423688"/>
          </a:xfrm>
        </p:spPr>
        <p:txBody>
          <a:bodyPr>
            <a:normAutofit/>
          </a:bodyPr>
          <a:lstStyle/>
          <a:p>
            <a:pPr marL="342900" indent="-342900">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Improved Efficiency</a:t>
            </a:r>
          </a:p>
          <a:p>
            <a:pPr marL="342900" indent="-342900">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Enhanced User Experience</a:t>
            </a:r>
          </a:p>
          <a:p>
            <a:pPr marL="342900" indent="-342900">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Optimized Space Utilization</a:t>
            </a:r>
          </a:p>
          <a:p>
            <a:pPr marL="342900" indent="-342900">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Reduced Environmental Impact</a:t>
            </a:r>
          </a:p>
          <a:p>
            <a:pPr marL="342900" indent="-342900">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Convenience and Flexibility</a:t>
            </a:r>
          </a:p>
        </p:txBody>
      </p:sp>
      <p:cxnSp>
        <p:nvCxnSpPr>
          <p:cNvPr id="5" name="Straight Connector 4"/>
          <p:cNvCxnSpPr/>
          <p:nvPr/>
        </p:nvCxnSpPr>
        <p:spPr>
          <a:xfrm>
            <a:off x="889348" y="1578279"/>
            <a:ext cx="86053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321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73ADED-AE6A-5069-398F-C7F63206A1AB}"/>
              </a:ext>
            </a:extLst>
          </p:cNvPr>
          <p:cNvSpPr>
            <a:spLocks noGrp="1"/>
          </p:cNvSpPr>
          <p:nvPr>
            <p:ph type="title"/>
          </p:nvPr>
        </p:nvSpPr>
        <p:spPr>
          <a:xfrm>
            <a:off x="831850" y="475489"/>
            <a:ext cx="10515600" cy="1042416"/>
          </a:xfrm>
        </p:spPr>
        <p:txBody>
          <a:bodyPr>
            <a:normAutofit/>
          </a:bodyPr>
          <a:lstStyle/>
          <a:p>
            <a:r>
              <a:rPr lang="en-US" dirty="0" smtClean="0">
                <a:latin typeface="Times New Roman" panose="02020603050405020304" pitchFamily="18" charset="0"/>
                <a:cs typeface="Times New Roman" panose="02020603050405020304" pitchFamily="18" charset="0"/>
              </a:rPr>
              <a:t>Applications</a:t>
            </a:r>
            <a:r>
              <a:rPr lang="en-US" dirty="0" smtClean="0"/>
              <a:t>:</a:t>
            </a:r>
            <a:endParaRPr lang="en-US" dirty="0"/>
          </a:p>
        </p:txBody>
      </p:sp>
      <p:sp>
        <p:nvSpPr>
          <p:cNvPr id="3" name="Text Placeholder 2">
            <a:extLst>
              <a:ext uri="{FF2B5EF4-FFF2-40B4-BE49-F238E27FC236}">
                <a16:creationId xmlns="" xmlns:a16="http://schemas.microsoft.com/office/drawing/2014/main" id="{A140E3C5-45A4-8238-444E-54495F534584}"/>
              </a:ext>
            </a:extLst>
          </p:cNvPr>
          <p:cNvSpPr>
            <a:spLocks noGrp="1"/>
          </p:cNvSpPr>
          <p:nvPr>
            <p:ph type="body" idx="1"/>
          </p:nvPr>
        </p:nvSpPr>
        <p:spPr>
          <a:xfrm>
            <a:off x="831850" y="1741118"/>
            <a:ext cx="10515600" cy="4970578"/>
          </a:xfrm>
        </p:spPr>
        <p:txBody>
          <a:bodyPr>
            <a:normAutofit/>
          </a:bodyPr>
          <a:lstStyle/>
          <a:p>
            <a:pPr marL="342900" indent="-342900">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Real-Time Parking Availability</a:t>
            </a:r>
          </a:p>
          <a:p>
            <a:pPr marL="342900" indent="-342900">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Flexible Reservation Options</a:t>
            </a:r>
          </a:p>
          <a:p>
            <a:pPr marL="342900" indent="-342900">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Dynamic Pricing and Payment Integration</a:t>
            </a:r>
          </a:p>
          <a:p>
            <a:pPr marL="342900" indent="-342900">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Automated Alerts and Notifications</a:t>
            </a:r>
          </a:p>
          <a:p>
            <a:pPr marL="342900" indent="-342900">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Data Analytics and Insights</a:t>
            </a:r>
          </a:p>
        </p:txBody>
      </p:sp>
      <p:cxnSp>
        <p:nvCxnSpPr>
          <p:cNvPr id="5" name="Straight Connector 4"/>
          <p:cNvCxnSpPr/>
          <p:nvPr/>
        </p:nvCxnSpPr>
        <p:spPr>
          <a:xfrm>
            <a:off x="939452" y="1540701"/>
            <a:ext cx="82045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832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54B390-4720-2B8D-DC88-E5CD5828A956}"/>
              </a:ext>
            </a:extLst>
          </p:cNvPr>
          <p:cNvSpPr>
            <a:spLocks noGrp="1"/>
          </p:cNvSpPr>
          <p:nvPr>
            <p:ph type="title"/>
          </p:nvPr>
        </p:nvSpPr>
        <p:spPr>
          <a:xfrm>
            <a:off x="688932" y="413359"/>
            <a:ext cx="10658518" cy="1114816"/>
          </a:xfrm>
        </p:spPr>
        <p:txBody>
          <a:bodyPr/>
          <a:lstStyle/>
          <a:p>
            <a:r>
              <a:rPr lang="en-US" dirty="0" smtClean="0">
                <a:latin typeface="Times New Roman" panose="02020603050405020304" pitchFamily="18" charset="0"/>
                <a:cs typeface="Times New Roman" panose="02020603050405020304" pitchFamily="18" charset="0"/>
              </a:rPr>
              <a:t> Conclusion:</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0F20BC01-2A4D-6128-EEC8-DCEC3C1AB10E}"/>
              </a:ext>
            </a:extLst>
          </p:cNvPr>
          <p:cNvSpPr>
            <a:spLocks noGrp="1"/>
          </p:cNvSpPr>
          <p:nvPr>
            <p:ph type="body" idx="1"/>
          </p:nvPr>
        </p:nvSpPr>
        <p:spPr>
          <a:xfrm>
            <a:off x="831850" y="1515649"/>
            <a:ext cx="10515600" cy="4574001"/>
          </a:xfrm>
        </p:spPr>
        <p:txBody>
          <a:bodyPr/>
          <a:lstStyle/>
          <a:p>
            <a:pPr>
              <a:lnSpc>
                <a:spcPct val="150000"/>
              </a:lnSpc>
            </a:pPr>
            <a:r>
              <a:rPr lang="en-US" dirty="0">
                <a:solidFill>
                  <a:schemeClr val="bg2">
                    <a:lumMod val="10000"/>
                  </a:schemeClr>
                </a:solidFill>
                <a:latin typeface="Times New Roman" panose="02020603050405020304" pitchFamily="18" charset="0"/>
                <a:cs typeface="Times New Roman" panose="02020603050405020304" pitchFamily="18" charset="0"/>
              </a:rPr>
              <a:t>Online vehicle parking reservation system improves the existing system since we are in computerized world. With this new system is mandatory, it enables the user of the system (client, employee, System administrator) to reserve a parking lot online and this reduces the wasting of time of the clients looking for where to park, increase the safety of the property since the parking lot is numbering. </a:t>
            </a:r>
          </a:p>
          <a:p>
            <a:endParaRPr lang="en-US" dirty="0"/>
          </a:p>
        </p:txBody>
      </p:sp>
      <p:cxnSp>
        <p:nvCxnSpPr>
          <p:cNvPr id="5" name="Straight Connector 4"/>
          <p:cNvCxnSpPr/>
          <p:nvPr/>
        </p:nvCxnSpPr>
        <p:spPr>
          <a:xfrm flipV="1">
            <a:off x="977030" y="1515649"/>
            <a:ext cx="8768219"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22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13360"/>
            <a:ext cx="10515600" cy="713982"/>
          </a:xfrm>
        </p:spPr>
        <p:txBody>
          <a:bodyPr>
            <a:normAutofit fontScale="90000"/>
          </a:bodyPr>
          <a:lstStyle/>
          <a:p>
            <a:r>
              <a:rPr lang="en-US" dirty="0" smtClean="0">
                <a:latin typeface="Times New Roman" panose="02020603050405020304" pitchFamily="18" charset="0"/>
                <a:cs typeface="Times New Roman" panose="02020603050405020304" pitchFamily="18" charset="0"/>
              </a:rPr>
              <a:t>Table Of Contents: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1850" y="1465545"/>
            <a:ext cx="10515600" cy="4624105"/>
          </a:xfrm>
        </p:spPr>
        <p:txBody>
          <a:bodyPr>
            <a:normAutofit lnSpcReduction="10000"/>
          </a:bodyPr>
          <a:lstStyle/>
          <a:p>
            <a:pPr marL="457200" indent="-457200">
              <a:buAutoNum type="arabicPeriod"/>
            </a:pPr>
            <a:r>
              <a:rPr lang="en-US" dirty="0" smtClean="0">
                <a:solidFill>
                  <a:schemeClr val="bg2">
                    <a:lumMod val="10000"/>
                  </a:schemeClr>
                </a:solidFill>
                <a:latin typeface="Times New Roman" panose="02020603050405020304" pitchFamily="18" charset="0"/>
                <a:cs typeface="Times New Roman" panose="02020603050405020304" pitchFamily="18" charset="0"/>
              </a:rPr>
              <a:t>Objectives</a:t>
            </a:r>
          </a:p>
          <a:p>
            <a:pPr marL="457200" indent="-457200">
              <a:buAutoNum type="arabicPeriod"/>
            </a:pPr>
            <a:r>
              <a:rPr lang="en-US" dirty="0" smtClean="0">
                <a:solidFill>
                  <a:schemeClr val="bg2">
                    <a:lumMod val="10000"/>
                  </a:schemeClr>
                </a:solidFill>
                <a:latin typeface="Times New Roman" panose="02020603050405020304" pitchFamily="18" charset="0"/>
                <a:cs typeface="Times New Roman" panose="02020603050405020304" pitchFamily="18" charset="0"/>
              </a:rPr>
              <a:t>Existing System</a:t>
            </a:r>
          </a:p>
          <a:p>
            <a:pPr marL="457200" indent="-457200">
              <a:buAutoNum type="arabicPeriod"/>
            </a:pPr>
            <a:r>
              <a:rPr lang="en-US" dirty="0" smtClean="0">
                <a:solidFill>
                  <a:schemeClr val="bg2">
                    <a:lumMod val="10000"/>
                  </a:schemeClr>
                </a:solidFill>
                <a:latin typeface="Times New Roman" panose="02020603050405020304" pitchFamily="18" charset="0"/>
                <a:cs typeface="Times New Roman" panose="02020603050405020304" pitchFamily="18" charset="0"/>
              </a:rPr>
              <a:t>Proposed System</a:t>
            </a:r>
          </a:p>
          <a:p>
            <a:pPr marL="457200" indent="-457200">
              <a:buAutoNum type="arabicPeriod"/>
            </a:pPr>
            <a:r>
              <a:rPr lang="en-US" dirty="0" smtClean="0">
                <a:solidFill>
                  <a:schemeClr val="bg2">
                    <a:lumMod val="10000"/>
                  </a:schemeClr>
                </a:solidFill>
                <a:latin typeface="Times New Roman" panose="02020603050405020304" pitchFamily="18" charset="0"/>
                <a:cs typeface="Times New Roman" panose="02020603050405020304" pitchFamily="18" charset="0"/>
              </a:rPr>
              <a:t>Literature Survey</a:t>
            </a:r>
          </a:p>
          <a:p>
            <a:pPr marL="457200" indent="-457200">
              <a:buAutoNum type="arabicPeriod"/>
            </a:pPr>
            <a:r>
              <a:rPr lang="en-US" dirty="0" smtClean="0">
                <a:solidFill>
                  <a:schemeClr val="bg2">
                    <a:lumMod val="10000"/>
                  </a:schemeClr>
                </a:solidFill>
                <a:latin typeface="Times New Roman" panose="02020603050405020304" pitchFamily="18" charset="0"/>
                <a:cs typeface="Times New Roman" panose="02020603050405020304" pitchFamily="18" charset="0"/>
              </a:rPr>
              <a:t>Data flow diagram</a:t>
            </a:r>
          </a:p>
          <a:p>
            <a:pPr marL="457200" indent="-457200">
              <a:buAutoNum type="arabicPeriod"/>
            </a:pPr>
            <a:r>
              <a:rPr lang="en-US" dirty="0" smtClean="0">
                <a:solidFill>
                  <a:schemeClr val="bg2">
                    <a:lumMod val="10000"/>
                  </a:schemeClr>
                </a:solidFill>
                <a:latin typeface="Times New Roman" panose="02020603050405020304" pitchFamily="18" charset="0"/>
                <a:cs typeface="Times New Roman" panose="02020603050405020304" pitchFamily="18" charset="0"/>
              </a:rPr>
              <a:t>System and Software Specification</a:t>
            </a:r>
          </a:p>
          <a:p>
            <a:pPr marL="457200" indent="-457200">
              <a:buAutoNum type="arabicPeriod"/>
            </a:pPr>
            <a:r>
              <a:rPr lang="en-US" dirty="0" smtClean="0">
                <a:solidFill>
                  <a:schemeClr val="bg2">
                    <a:lumMod val="10000"/>
                  </a:schemeClr>
                </a:solidFill>
                <a:latin typeface="Times New Roman" panose="02020603050405020304" pitchFamily="18" charset="0"/>
                <a:cs typeface="Times New Roman" panose="02020603050405020304" pitchFamily="18" charset="0"/>
              </a:rPr>
              <a:t>Modules</a:t>
            </a:r>
          </a:p>
          <a:p>
            <a:pPr marL="457200" indent="-457200">
              <a:buAutoNum type="arabicPeriod"/>
            </a:pPr>
            <a:r>
              <a:rPr lang="en-US" dirty="0" smtClean="0">
                <a:solidFill>
                  <a:schemeClr val="bg2">
                    <a:lumMod val="10000"/>
                  </a:schemeClr>
                </a:solidFill>
                <a:latin typeface="Times New Roman" panose="02020603050405020304" pitchFamily="18" charset="0"/>
                <a:cs typeface="Times New Roman" panose="02020603050405020304" pitchFamily="18" charset="0"/>
              </a:rPr>
              <a:t>Advantages</a:t>
            </a:r>
          </a:p>
          <a:p>
            <a:pPr marL="457200" indent="-457200">
              <a:buAutoNum type="arabicPeriod"/>
            </a:pPr>
            <a:r>
              <a:rPr lang="en-US" dirty="0" smtClean="0">
                <a:solidFill>
                  <a:schemeClr val="bg2">
                    <a:lumMod val="10000"/>
                  </a:schemeClr>
                </a:solidFill>
                <a:latin typeface="Times New Roman" panose="02020603050405020304" pitchFamily="18" charset="0"/>
                <a:cs typeface="Times New Roman" panose="02020603050405020304" pitchFamily="18" charset="0"/>
              </a:rPr>
              <a:t>Applications</a:t>
            </a:r>
          </a:p>
          <a:p>
            <a:pPr marL="457200" indent="-457200">
              <a:buAutoNum type="arabicPeriod"/>
            </a:pPr>
            <a:r>
              <a:rPr lang="en-US" dirty="0" smtClean="0">
                <a:solidFill>
                  <a:schemeClr val="bg2">
                    <a:lumMod val="10000"/>
                  </a:schemeClr>
                </a:solidFill>
                <a:latin typeface="Times New Roman" panose="02020603050405020304" pitchFamily="18" charset="0"/>
                <a:cs typeface="Times New Roman" panose="02020603050405020304" pitchFamily="18" charset="0"/>
              </a:rPr>
              <a:t>Conclusion</a:t>
            </a:r>
          </a:p>
          <a:p>
            <a:pPr marL="457200" indent="-457200">
              <a:buAutoNum type="arabicPeriod"/>
            </a:pPr>
            <a:r>
              <a:rPr lang="en-US" dirty="0" smtClean="0">
                <a:solidFill>
                  <a:schemeClr val="bg2">
                    <a:lumMod val="10000"/>
                  </a:schemeClr>
                </a:solidFill>
                <a:latin typeface="Times New Roman" panose="02020603050405020304" pitchFamily="18" charset="0"/>
                <a:cs typeface="Times New Roman" panose="02020603050405020304" pitchFamily="18" charset="0"/>
              </a:rPr>
              <a:t>References</a:t>
            </a:r>
          </a:p>
          <a:p>
            <a:pPr marL="457200" indent="-457200">
              <a:buAutoNum type="arabicPeriod"/>
            </a:pPr>
            <a:endParaRPr lang="en-US" dirty="0" smtClean="0"/>
          </a:p>
          <a:p>
            <a:pPr marL="457200" indent="-457200">
              <a:buAutoNum type="arabicPeriod"/>
            </a:pPr>
            <a:endParaRPr lang="en-IN" dirty="0"/>
          </a:p>
        </p:txBody>
      </p:sp>
      <p:cxnSp>
        <p:nvCxnSpPr>
          <p:cNvPr id="5" name="Straight Connector 4"/>
          <p:cNvCxnSpPr/>
          <p:nvPr/>
        </p:nvCxnSpPr>
        <p:spPr>
          <a:xfrm flipV="1">
            <a:off x="1014608" y="1114816"/>
            <a:ext cx="8968636" cy="125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469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05BCF5-E2A5-8F04-292D-9FB99C4BE770}"/>
              </a:ext>
            </a:extLst>
          </p:cNvPr>
          <p:cNvSpPr>
            <a:spLocks noGrp="1"/>
          </p:cNvSpPr>
          <p:nvPr>
            <p:ph type="title"/>
          </p:nvPr>
        </p:nvSpPr>
        <p:spPr>
          <a:xfrm>
            <a:off x="831850" y="219808"/>
            <a:ext cx="10515600" cy="782515"/>
          </a:xfrm>
        </p:spPr>
        <p:txBody>
          <a:bodyPr>
            <a:normAutofit fontScale="90000"/>
          </a:bodyPr>
          <a:lstStyle/>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D81105C9-D9D0-8CAF-42AE-341125A90B9F}"/>
              </a:ext>
            </a:extLst>
          </p:cNvPr>
          <p:cNvSpPr>
            <a:spLocks noGrp="1"/>
          </p:cNvSpPr>
          <p:nvPr>
            <p:ph type="body" idx="1"/>
          </p:nvPr>
        </p:nvSpPr>
        <p:spPr>
          <a:xfrm>
            <a:off x="831850" y="1139867"/>
            <a:ext cx="10515600" cy="4949783"/>
          </a:xfrm>
        </p:spPr>
        <p:txBody>
          <a:bodyPr>
            <a:normAutofit fontScale="85000" lnSpcReduction="20000"/>
          </a:bodyPr>
          <a:lstStyle/>
          <a:p>
            <a:pPr marL="342900" indent="-342900">
              <a:lnSpc>
                <a:spcPct val="160000"/>
              </a:lnSpc>
              <a:buFont typeface="Wingdings" panose="05000000000000000000" pitchFamily="2" charset="2"/>
              <a:buChar char="Ø"/>
            </a:pPr>
            <a:r>
              <a:rPr lang="en-US" dirty="0" err="1">
                <a:solidFill>
                  <a:schemeClr val="tx2">
                    <a:lumMod val="50000"/>
                  </a:schemeClr>
                </a:solidFill>
                <a:latin typeface="Times New Roman" panose="02020603050405020304" pitchFamily="18" charset="0"/>
                <a:cs typeface="Times New Roman" panose="02020603050405020304" pitchFamily="18" charset="0"/>
              </a:rPr>
              <a:t>Delmatic</a:t>
            </a:r>
            <a:r>
              <a:rPr lang="en-US" dirty="0">
                <a:solidFill>
                  <a:schemeClr val="tx2">
                    <a:lumMod val="50000"/>
                  </a:schemeClr>
                </a:solidFill>
                <a:latin typeface="Times New Roman" panose="02020603050405020304" pitchFamily="18" charset="0"/>
                <a:cs typeface="Times New Roman" panose="02020603050405020304" pitchFamily="18" charset="0"/>
              </a:rPr>
              <a:t>. Parking Management Systems. Available: http://www.delmatic.com/systems/parkingmanagement-systems. Last accessed 4th Avril 2016 </a:t>
            </a:r>
          </a:p>
          <a:p>
            <a:pPr marL="342900" indent="-342900">
              <a:lnSpc>
                <a:spcPct val="160000"/>
              </a:lnSpc>
              <a:buFont typeface="Wingdings" panose="05000000000000000000" pitchFamily="2" charset="2"/>
              <a:buChar char="Ø"/>
            </a:pPr>
            <a:r>
              <a:rPr lang="en-US" dirty="0" err="1">
                <a:solidFill>
                  <a:schemeClr val="tx2">
                    <a:lumMod val="50000"/>
                  </a:schemeClr>
                </a:solidFill>
                <a:latin typeface="Times New Roman" panose="02020603050405020304" pitchFamily="18" charset="0"/>
                <a:cs typeface="Times New Roman" panose="02020603050405020304" pitchFamily="18" charset="0"/>
              </a:rPr>
              <a:t>AsureSpace™Workspace</a:t>
            </a:r>
            <a:r>
              <a:rPr lang="en-US" dirty="0">
                <a:solidFill>
                  <a:schemeClr val="tx2">
                    <a:lumMod val="50000"/>
                  </a:schemeClr>
                </a:solidFill>
                <a:latin typeface="Times New Roman" panose="02020603050405020304" pitchFamily="18" charset="0"/>
                <a:cs typeface="Times New Roman" panose="02020603050405020304" pitchFamily="18" charset="0"/>
              </a:rPr>
              <a:t> Manager Car Parking Management System. Car Parking Management System. </a:t>
            </a:r>
            <a:r>
              <a:rPr lang="en-US" dirty="0" err="1">
                <a:solidFill>
                  <a:schemeClr val="tx2">
                    <a:lumMod val="50000"/>
                  </a:schemeClr>
                </a:solidFill>
                <a:latin typeface="Times New Roman" panose="02020603050405020304" pitchFamily="18" charset="0"/>
                <a:cs typeface="Times New Roman" panose="02020603050405020304" pitchFamily="18" charset="0"/>
              </a:rPr>
              <a:t>Available:http</a:t>
            </a:r>
            <a:r>
              <a:rPr lang="en-US" dirty="0">
                <a:solidFill>
                  <a:schemeClr val="tx2">
                    <a:lumMod val="50000"/>
                  </a:schemeClr>
                </a:solidFill>
                <a:latin typeface="Times New Roman" panose="02020603050405020304" pitchFamily="18" charset="0"/>
                <a:cs typeface="Times New Roman" panose="02020603050405020304" pitchFamily="18" charset="0"/>
              </a:rPr>
              <a:t>://www.asuresoftware.com/asure-space/workspacemanager/parking-spacemanagement-system/car-parking-management-system-overview Last accessed 20 Feb 2014.</a:t>
            </a:r>
          </a:p>
          <a:p>
            <a:pPr marL="342900" indent="-342900">
              <a:lnSpc>
                <a:spcPct val="160000"/>
              </a:lnSpc>
              <a:buFont typeface="Wingdings" panose="05000000000000000000" pitchFamily="2" charset="2"/>
              <a:buChar char="Ø"/>
            </a:pPr>
            <a:r>
              <a:rPr lang="en-US" dirty="0">
                <a:solidFill>
                  <a:schemeClr val="tx2">
                    <a:lumMod val="50000"/>
                  </a:schemeClr>
                </a:solidFill>
                <a:latin typeface="Times New Roman" panose="02020603050405020304" pitchFamily="18" charset="0"/>
                <a:cs typeface="Times New Roman" panose="02020603050405020304" pitchFamily="18" charset="0"/>
              </a:rPr>
              <a:t> Aurecon Australia Pty. Ltd. (2013), Parking Spaces for Urban Places: Car Parking Study - Technical Report, Aurecon Australia Pty. Ltd., Adelaide, South Australia </a:t>
            </a:r>
          </a:p>
          <a:p>
            <a:pPr marL="342900" indent="-342900">
              <a:lnSpc>
                <a:spcPct val="160000"/>
              </a:lnSpc>
              <a:buFont typeface="Wingdings" panose="05000000000000000000" pitchFamily="2" charset="2"/>
              <a:buChar char="Ø"/>
            </a:pPr>
            <a:r>
              <a:rPr lang="en-US" dirty="0" err="1">
                <a:solidFill>
                  <a:schemeClr val="tx2">
                    <a:lumMod val="50000"/>
                  </a:schemeClr>
                </a:solidFill>
                <a:latin typeface="Times New Roman" panose="02020603050405020304" pitchFamily="18" charset="0"/>
                <a:cs typeface="Times New Roman" panose="02020603050405020304" pitchFamily="18" charset="0"/>
              </a:rPr>
              <a:t>Kianpisheh</a:t>
            </a:r>
            <a:r>
              <a:rPr lang="en-US" dirty="0">
                <a:solidFill>
                  <a:schemeClr val="tx2">
                    <a:lumMod val="50000"/>
                  </a:schemeClr>
                </a:solidFill>
                <a:latin typeface="Times New Roman" panose="02020603050405020304" pitchFamily="18" charset="0"/>
                <a:cs typeface="Times New Roman" panose="02020603050405020304" pitchFamily="18" charset="0"/>
              </a:rPr>
              <a:t>, A., </a:t>
            </a:r>
            <a:r>
              <a:rPr lang="en-US" dirty="0" err="1">
                <a:solidFill>
                  <a:schemeClr val="tx2">
                    <a:lumMod val="50000"/>
                  </a:schemeClr>
                </a:solidFill>
                <a:latin typeface="Times New Roman" panose="02020603050405020304" pitchFamily="18" charset="0"/>
                <a:cs typeface="Times New Roman" panose="02020603050405020304" pitchFamily="18" charset="0"/>
              </a:rPr>
              <a:t>Limtrairut,P</a:t>
            </a:r>
            <a:r>
              <a:rPr lang="en-US" dirty="0">
                <a:solidFill>
                  <a:schemeClr val="tx2">
                    <a:lumMod val="50000"/>
                  </a:schemeClr>
                </a:solidFill>
                <a:latin typeface="Times New Roman" panose="02020603050405020304" pitchFamily="18" charset="0"/>
                <a:cs typeface="Times New Roman" panose="02020603050405020304" pitchFamily="18" charset="0"/>
              </a:rPr>
              <a:t>. and </a:t>
            </a:r>
            <a:r>
              <a:rPr lang="en-US" dirty="0" err="1">
                <a:solidFill>
                  <a:schemeClr val="tx2">
                    <a:lumMod val="50000"/>
                  </a:schemeClr>
                </a:solidFill>
                <a:latin typeface="Times New Roman" panose="02020603050405020304" pitchFamily="18" charset="0"/>
                <a:cs typeface="Times New Roman" panose="02020603050405020304" pitchFamily="18" charset="0"/>
              </a:rPr>
              <a:t>Keikhosrokiani</a:t>
            </a:r>
            <a:r>
              <a:rPr lang="en-US" dirty="0">
                <a:solidFill>
                  <a:schemeClr val="tx2">
                    <a:lumMod val="50000"/>
                  </a:schemeClr>
                </a:solidFill>
                <a:latin typeface="Times New Roman" panose="02020603050405020304" pitchFamily="18" charset="0"/>
                <a:cs typeface="Times New Roman" panose="02020603050405020304" pitchFamily="18" charset="0"/>
              </a:rPr>
              <a:t>, P. (2012). Smart Parking System (SPS) Architecture Using Ultrasonic Detector. International Journal of Software Engineering and Its Applications. 6 (3), 51-58</a:t>
            </a:r>
          </a:p>
        </p:txBody>
      </p:sp>
      <p:cxnSp>
        <p:nvCxnSpPr>
          <p:cNvPr id="5" name="Straight Connector 4"/>
          <p:cNvCxnSpPr/>
          <p:nvPr/>
        </p:nvCxnSpPr>
        <p:spPr>
          <a:xfrm>
            <a:off x="914400" y="1027134"/>
            <a:ext cx="85803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324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729" y="2419393"/>
            <a:ext cx="10990545" cy="1325563"/>
          </a:xfrm>
        </p:spPr>
        <p:txBody>
          <a:bodyPr/>
          <a:lstStyle/>
          <a:p>
            <a:r>
              <a:rPr lang="en-US" dirty="0" smtClean="0"/>
              <a:t>                           </a:t>
            </a:r>
            <a:r>
              <a:rPr lang="en-US" sz="5000" dirty="0" smtClean="0">
                <a:latin typeface="Times New Roman" panose="02020603050405020304" pitchFamily="18" charset="0"/>
                <a:cs typeface="Times New Roman" panose="02020603050405020304" pitchFamily="18" charset="0"/>
              </a:rPr>
              <a:t>THANKYOU</a:t>
            </a:r>
            <a:endParaRPr lang="en-IN"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36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F1958F-C66E-20E5-1372-8952A775B563}"/>
              </a:ext>
            </a:extLst>
          </p:cNvPr>
          <p:cNvSpPr>
            <a:spLocks noGrp="1"/>
          </p:cNvSpPr>
          <p:nvPr>
            <p:ph type="title"/>
          </p:nvPr>
        </p:nvSpPr>
        <p:spPr>
          <a:xfrm>
            <a:off x="831850" y="347473"/>
            <a:ext cx="10515600" cy="822960"/>
          </a:xfrm>
        </p:spPr>
        <p:txBody>
          <a:bodyPr>
            <a:normAutofit fontScale="90000"/>
          </a:bodyPr>
          <a:lstStyle/>
          <a:p>
            <a:r>
              <a:rPr lang="en-US" dirty="0" smtClean="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9249E170-FE7E-A51F-FD6D-8771E50332FA}"/>
              </a:ext>
            </a:extLst>
          </p:cNvPr>
          <p:cNvSpPr>
            <a:spLocks noGrp="1"/>
          </p:cNvSpPr>
          <p:nvPr>
            <p:ph type="body" idx="1"/>
          </p:nvPr>
        </p:nvSpPr>
        <p:spPr>
          <a:xfrm>
            <a:off x="831850" y="1682497"/>
            <a:ext cx="10515600" cy="4407154"/>
          </a:xfrm>
        </p:spPr>
        <p:txBody>
          <a:bodyPr/>
          <a:lstStyle/>
          <a:p>
            <a:pPr marL="342900" lvl="0" indent="-342900" algn="l" rtl="0">
              <a:spcBef>
                <a:spcPts val="0"/>
              </a:spcBef>
              <a:spcAft>
                <a:spcPts val="0"/>
              </a:spcAft>
              <a:buFont typeface="Wingdings" panose="05000000000000000000" pitchFamily="2" charset="2"/>
              <a:buChar char="Ø"/>
            </a:pPr>
            <a:r>
              <a:rPr lang="en-US" sz="2400" dirty="0">
                <a:solidFill>
                  <a:schemeClr val="bg2">
                    <a:lumMod val="10000"/>
                  </a:schemeClr>
                </a:solidFill>
                <a:latin typeface="Times New Roman" panose="02020603050405020304" pitchFamily="18" charset="0"/>
                <a:ea typeface="Times New Roman"/>
                <a:cs typeface="Times New Roman" panose="02020603050405020304" pitchFamily="18" charset="0"/>
                <a:sym typeface="Times New Roman"/>
              </a:rPr>
              <a:t>To enable drivers to locate and reserve a parking place online through accessing it on web platform. To establish possible solutions to improve on the current Vehicle Parking Reservation system.</a:t>
            </a:r>
          </a:p>
          <a:p>
            <a:pPr marL="342900" lvl="0" indent="-342900" algn="l" rtl="0">
              <a:spcBef>
                <a:spcPts val="1200"/>
              </a:spcBef>
              <a:spcAft>
                <a:spcPts val="0"/>
              </a:spcAft>
              <a:buFont typeface="Wingdings" panose="05000000000000000000" pitchFamily="2" charset="2"/>
              <a:buChar char="Ø"/>
            </a:pPr>
            <a:r>
              <a:rPr lang="en-US" sz="2400" dirty="0">
                <a:solidFill>
                  <a:schemeClr val="bg2">
                    <a:lumMod val="10000"/>
                  </a:schemeClr>
                </a:solidFill>
                <a:latin typeface="Times New Roman" panose="02020603050405020304" pitchFamily="18" charset="0"/>
                <a:ea typeface="Times New Roman"/>
                <a:cs typeface="Times New Roman" panose="02020603050405020304" pitchFamily="18" charset="0"/>
                <a:sym typeface="Times New Roman"/>
              </a:rPr>
              <a:t> To design and implement Online Vehicle Parking Reservation system  To make a good research about People’s Park and gather all necessary information that helped in designing the new parking reservation system.</a:t>
            </a:r>
          </a:p>
          <a:p>
            <a:pPr marL="342900" indent="-342900">
              <a:spcBef>
                <a:spcPts val="1200"/>
              </a:spcBef>
              <a:buFont typeface="Wingdings" panose="05000000000000000000" pitchFamily="2" charset="2"/>
              <a:buChar char="Ø"/>
            </a:pPr>
            <a:r>
              <a:rPr lang="en-US" sz="2400" dirty="0">
                <a:solidFill>
                  <a:schemeClr val="bg2">
                    <a:lumMod val="10000"/>
                  </a:schemeClr>
                </a:solidFill>
                <a:latin typeface="Times New Roman" panose="02020603050405020304" pitchFamily="18" charset="0"/>
                <a:ea typeface="Times New Roman"/>
                <a:cs typeface="Times New Roman" panose="02020603050405020304" pitchFamily="18" charset="0"/>
                <a:sym typeface="Times New Roman"/>
              </a:rPr>
              <a:t>It is equipped with high maximum security coupled with an electric fence , four gun men from a well training security company and well trained bull dogs have been also used to control trespassing within the People’s Park and with this maximum security, expenses like compensation of customers’ lost vehicles are brought down.</a:t>
            </a:r>
          </a:p>
          <a:p>
            <a:pPr lvl="0" algn="l" rtl="0">
              <a:spcBef>
                <a:spcPts val="1200"/>
              </a:spcBef>
              <a:spcAft>
                <a:spcPts val="0"/>
              </a:spcAft>
            </a:pPr>
            <a:endParaRPr lang="en-US" sz="2400" dirty="0">
              <a:solidFill>
                <a:srgbClr val="666666"/>
              </a:solidFill>
              <a:latin typeface="Times New Roman"/>
              <a:ea typeface="Times New Roman"/>
              <a:cs typeface="Times New Roman"/>
              <a:sym typeface="Times New Roman"/>
            </a:endParaRPr>
          </a:p>
          <a:p>
            <a:endParaRPr lang="en-US" dirty="0"/>
          </a:p>
        </p:txBody>
      </p:sp>
      <p:cxnSp>
        <p:nvCxnSpPr>
          <p:cNvPr id="5" name="Straight Connector 4"/>
          <p:cNvCxnSpPr/>
          <p:nvPr/>
        </p:nvCxnSpPr>
        <p:spPr>
          <a:xfrm>
            <a:off x="951978" y="1202499"/>
            <a:ext cx="81544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84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ABE27-8EF6-FC51-93CE-DC06E9DBA970}"/>
              </a:ext>
            </a:extLst>
          </p:cNvPr>
          <p:cNvSpPr>
            <a:spLocks noGrp="1"/>
          </p:cNvSpPr>
          <p:nvPr>
            <p:ph type="title"/>
          </p:nvPr>
        </p:nvSpPr>
        <p:spPr>
          <a:xfrm>
            <a:off x="831850" y="457201"/>
            <a:ext cx="10515600" cy="832104"/>
          </a:xfrm>
        </p:spPr>
        <p:txBody>
          <a:bodyPr>
            <a:normAutofit fontScale="90000"/>
          </a:bodyPr>
          <a:lstStyle/>
          <a:p>
            <a:r>
              <a:rPr lang="en-US" dirty="0">
                <a:latin typeface="Times New Roman" panose="02020603050405020304" pitchFamily="18" charset="0"/>
                <a:cs typeface="Times New Roman" panose="02020603050405020304" pitchFamily="18" charset="0"/>
              </a:rPr>
              <a:t>Existing System:</a:t>
            </a:r>
          </a:p>
        </p:txBody>
      </p:sp>
      <p:sp>
        <p:nvSpPr>
          <p:cNvPr id="3" name="Text Placeholder 2">
            <a:extLst>
              <a:ext uri="{FF2B5EF4-FFF2-40B4-BE49-F238E27FC236}">
                <a16:creationId xmlns="" xmlns:a16="http://schemas.microsoft.com/office/drawing/2014/main" id="{A80D05B4-1ACB-BAAE-1F5D-41971534C618}"/>
              </a:ext>
            </a:extLst>
          </p:cNvPr>
          <p:cNvSpPr>
            <a:spLocks noGrp="1"/>
          </p:cNvSpPr>
          <p:nvPr>
            <p:ph type="body" idx="1"/>
          </p:nvPr>
        </p:nvSpPr>
        <p:spPr>
          <a:xfrm>
            <a:off x="831850" y="1490473"/>
            <a:ext cx="10515600" cy="4599178"/>
          </a:xfrm>
        </p:spPr>
        <p:txBody>
          <a:bodyPr>
            <a:normAutofit fontScale="85000" lnSpcReduction="20000"/>
          </a:bodyPr>
          <a:lstStyle/>
          <a:p>
            <a:pPr marL="342900" indent="-342900">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There were several existing system and technologies for online vehicle parking reservation system using IoT involves several components and functionalities:</a:t>
            </a:r>
          </a:p>
          <a:p>
            <a:pPr marL="342900" indent="-342900">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dirty="0">
                <a:solidFill>
                  <a:schemeClr val="bg2">
                    <a:lumMod val="10000"/>
                  </a:schemeClr>
                </a:solidFill>
                <a:latin typeface="Times New Roman" panose="02020603050405020304" pitchFamily="18" charset="0"/>
                <a:cs typeface="Times New Roman" panose="02020603050405020304" pitchFamily="18" charset="0"/>
              </a:rPr>
              <a:t>User Interface</a:t>
            </a:r>
            <a:r>
              <a:rPr lang="en-US" dirty="0">
                <a:solidFill>
                  <a:schemeClr val="bg2">
                    <a:lumMod val="10000"/>
                  </a:schemeClr>
                </a:solidFill>
                <a:latin typeface="Times New Roman" panose="02020603050405020304" pitchFamily="18" charset="0"/>
                <a:cs typeface="Times New Roman" panose="02020603050405020304" pitchFamily="18" charset="0"/>
              </a:rPr>
              <a:t>: Users can access the system through a web or mobile application to check parking availability, make reservations, and manage bookings.</a:t>
            </a:r>
          </a:p>
          <a:p>
            <a:pPr marL="342900" indent="-342900">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dirty="0">
                <a:solidFill>
                  <a:schemeClr val="bg2">
                    <a:lumMod val="10000"/>
                  </a:schemeClr>
                </a:solidFill>
                <a:latin typeface="Times New Roman" panose="02020603050405020304" pitchFamily="18" charset="0"/>
                <a:cs typeface="Times New Roman" panose="02020603050405020304" pitchFamily="18" charset="0"/>
              </a:rPr>
              <a:t>Parking Sensors</a:t>
            </a:r>
            <a:r>
              <a:rPr lang="en-US" dirty="0">
                <a:solidFill>
                  <a:schemeClr val="bg2">
                    <a:lumMod val="10000"/>
                  </a:schemeClr>
                </a:solidFill>
                <a:latin typeface="Times New Roman" panose="02020603050405020304" pitchFamily="18" charset="0"/>
                <a:cs typeface="Times New Roman" panose="02020603050405020304" pitchFamily="18" charset="0"/>
              </a:rPr>
              <a:t>: IoT sensors installed in parking spaces detect the presence of vehicles and transmit real-time occupancy data to the system.</a:t>
            </a:r>
          </a:p>
          <a:p>
            <a:pPr marL="342900" indent="-342900">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dirty="0">
                <a:solidFill>
                  <a:schemeClr val="bg2">
                    <a:lumMod val="10000"/>
                  </a:schemeClr>
                </a:solidFill>
                <a:latin typeface="Times New Roman" panose="02020603050405020304" pitchFamily="18" charset="0"/>
                <a:cs typeface="Times New Roman" panose="02020603050405020304" pitchFamily="18" charset="0"/>
              </a:rPr>
              <a:t>Data Processing and Analysis</a:t>
            </a:r>
            <a:r>
              <a:rPr lang="en-US" dirty="0">
                <a:solidFill>
                  <a:schemeClr val="bg2">
                    <a:lumMod val="10000"/>
                  </a:schemeClr>
                </a:solidFill>
                <a:latin typeface="Times New Roman" panose="02020603050405020304" pitchFamily="18" charset="0"/>
                <a:cs typeface="Times New Roman" panose="02020603050405020304" pitchFamily="18" charset="0"/>
              </a:rPr>
              <a:t>: The system processes incoming sensor data to determine parking availability, predict future occupancy, and optimize space utilization.</a:t>
            </a:r>
          </a:p>
          <a:p>
            <a:pPr marL="342900" indent="-342900">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dirty="0">
                <a:solidFill>
                  <a:schemeClr val="bg2">
                    <a:lumMod val="10000"/>
                  </a:schemeClr>
                </a:solidFill>
                <a:latin typeface="Times New Roman" panose="02020603050405020304" pitchFamily="18" charset="0"/>
                <a:cs typeface="Times New Roman" panose="02020603050405020304" pitchFamily="18" charset="0"/>
              </a:rPr>
              <a:t>Reservation Management</a:t>
            </a:r>
            <a:r>
              <a:rPr lang="en-US" dirty="0">
                <a:solidFill>
                  <a:schemeClr val="bg2">
                    <a:lumMod val="10000"/>
                  </a:schemeClr>
                </a:solidFill>
                <a:latin typeface="Times New Roman" panose="02020603050405020304" pitchFamily="18" charset="0"/>
                <a:cs typeface="Times New Roman" panose="02020603050405020304" pitchFamily="18" charset="0"/>
              </a:rPr>
              <a:t>: Users can select desired parking locations, dates, and times for their reservations. The system confirms bookings, updates availability status, and sends notifications to users.</a:t>
            </a:r>
          </a:p>
          <a:p>
            <a:endParaRPr lang="en-US" dirty="0">
              <a:solidFill>
                <a:schemeClr val="bg2">
                  <a:lumMod val="10000"/>
                </a:schemeClr>
              </a:solidFill>
            </a:endParaRPr>
          </a:p>
          <a:p>
            <a:endParaRPr lang="en-US" dirty="0"/>
          </a:p>
          <a:p>
            <a:endParaRPr lang="en-US" dirty="0"/>
          </a:p>
        </p:txBody>
      </p:sp>
      <p:cxnSp>
        <p:nvCxnSpPr>
          <p:cNvPr id="5" name="Straight Connector 4"/>
          <p:cNvCxnSpPr/>
          <p:nvPr/>
        </p:nvCxnSpPr>
        <p:spPr>
          <a:xfrm flipV="1">
            <a:off x="989556" y="1252603"/>
            <a:ext cx="8229600" cy="125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0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ABE27-8EF6-FC51-93CE-DC06E9DBA970}"/>
              </a:ext>
            </a:extLst>
          </p:cNvPr>
          <p:cNvSpPr>
            <a:spLocks noGrp="1"/>
          </p:cNvSpPr>
          <p:nvPr>
            <p:ph type="title"/>
          </p:nvPr>
        </p:nvSpPr>
        <p:spPr>
          <a:xfrm>
            <a:off x="831850" y="457201"/>
            <a:ext cx="10515600" cy="832104"/>
          </a:xfrm>
        </p:spPr>
        <p:txBody>
          <a:bodyPr>
            <a:normAutofit fontScale="90000"/>
          </a:bodyPr>
          <a:lstStyle/>
          <a:p>
            <a:r>
              <a:rPr lang="en-US" dirty="0">
                <a:latin typeface="Times New Roman" panose="02020603050405020304" pitchFamily="18" charset="0"/>
                <a:cs typeface="Times New Roman" panose="02020603050405020304" pitchFamily="18" charset="0"/>
              </a:rPr>
              <a:t>Existing System:</a:t>
            </a:r>
          </a:p>
        </p:txBody>
      </p:sp>
      <p:sp>
        <p:nvSpPr>
          <p:cNvPr id="3" name="Text Placeholder 2">
            <a:extLst>
              <a:ext uri="{FF2B5EF4-FFF2-40B4-BE49-F238E27FC236}">
                <a16:creationId xmlns="" xmlns:a16="http://schemas.microsoft.com/office/drawing/2014/main" id="{A80D05B4-1ACB-BAAE-1F5D-41971534C618}"/>
              </a:ext>
            </a:extLst>
          </p:cNvPr>
          <p:cNvSpPr>
            <a:spLocks noGrp="1"/>
          </p:cNvSpPr>
          <p:nvPr>
            <p:ph type="body" idx="1"/>
          </p:nvPr>
        </p:nvSpPr>
        <p:spPr>
          <a:xfrm>
            <a:off x="831850" y="1051560"/>
            <a:ext cx="10515600" cy="5038091"/>
          </a:xfrm>
        </p:spPr>
        <p:txBody>
          <a:bodyPr>
            <a:noAutofit/>
          </a:bodyPr>
          <a:lstStyle/>
          <a:p>
            <a:endParaRPr lang="en-US" sz="2000" dirty="0">
              <a:solidFill>
                <a:schemeClr val="bg2">
                  <a:lumMod val="10000"/>
                </a:schemeClr>
              </a:solidFill>
            </a:endParaRPr>
          </a:p>
          <a:p>
            <a:pPr marL="342900" indent="-342900">
              <a:buFont typeface="Wingdings" panose="05000000000000000000" pitchFamily="2" charset="2"/>
              <a:buChar char="Ø"/>
            </a:pPr>
            <a:r>
              <a:rPr lang="en-US" sz="2000" b="1" dirty="0">
                <a:solidFill>
                  <a:schemeClr val="bg2">
                    <a:lumMod val="10000"/>
                  </a:schemeClr>
                </a:solidFill>
                <a:latin typeface="Times New Roman" panose="02020603050405020304" pitchFamily="18" charset="0"/>
                <a:cs typeface="Times New Roman" panose="02020603050405020304" pitchFamily="18" charset="0"/>
              </a:rPr>
              <a:t>Security Features</a:t>
            </a:r>
            <a:r>
              <a:rPr lang="en-US" sz="2000" dirty="0">
                <a:solidFill>
                  <a:schemeClr val="bg2">
                    <a:lumMod val="10000"/>
                  </a:schemeClr>
                </a:solidFill>
                <a:latin typeface="Times New Roman" panose="02020603050405020304" pitchFamily="18" charset="0"/>
                <a:cs typeface="Times New Roman" panose="02020603050405020304" pitchFamily="18" charset="0"/>
              </a:rPr>
              <a:t>: Implement security measures to prevent unauthorized access and ensure the safety of user data and transactions.</a:t>
            </a:r>
          </a:p>
          <a:p>
            <a:pPr marL="342900" indent="-342900">
              <a:buFont typeface="Wingdings" panose="05000000000000000000" pitchFamily="2" charset="2"/>
              <a:buChar char="Ø"/>
            </a:pPr>
            <a:endParaRPr lang="en-US" sz="20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solidFill>
                  <a:schemeClr val="bg2">
                    <a:lumMod val="10000"/>
                  </a:schemeClr>
                </a:solidFill>
                <a:latin typeface="Times New Roman" panose="02020603050405020304" pitchFamily="18" charset="0"/>
                <a:cs typeface="Times New Roman" panose="02020603050405020304" pitchFamily="18" charset="0"/>
              </a:rPr>
              <a:t>Reporting and Analytics</a:t>
            </a:r>
            <a:r>
              <a:rPr lang="en-US" sz="2000" dirty="0">
                <a:solidFill>
                  <a:schemeClr val="bg2">
                    <a:lumMod val="10000"/>
                  </a:schemeClr>
                </a:solidFill>
                <a:latin typeface="Times New Roman" panose="02020603050405020304" pitchFamily="18" charset="0"/>
                <a:cs typeface="Times New Roman" panose="02020603050405020304" pitchFamily="18" charset="0"/>
              </a:rPr>
              <a:t>: Generate reports and analytics on parking usage, revenue, and trends to inform decision-making and improve system performance.</a:t>
            </a:r>
          </a:p>
          <a:p>
            <a:pPr marL="342900" indent="-342900">
              <a:buFont typeface="Wingdings" panose="05000000000000000000" pitchFamily="2" charset="2"/>
              <a:buChar char="Ø"/>
            </a:pPr>
            <a:endParaRPr lang="en-US" sz="20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solidFill>
                  <a:schemeClr val="bg2">
                    <a:lumMod val="10000"/>
                  </a:schemeClr>
                </a:solidFill>
                <a:latin typeface="Times New Roman" panose="02020603050405020304" pitchFamily="18" charset="0"/>
                <a:cs typeface="Times New Roman" panose="02020603050405020304" pitchFamily="18" charset="0"/>
              </a:rPr>
              <a:t>Maintenance and Monitoring</a:t>
            </a:r>
            <a:r>
              <a:rPr lang="en-US" sz="2000" dirty="0">
                <a:solidFill>
                  <a:schemeClr val="bg2">
                    <a:lumMod val="10000"/>
                  </a:schemeClr>
                </a:solidFill>
                <a:latin typeface="Times New Roman" panose="02020603050405020304" pitchFamily="18" charset="0"/>
                <a:cs typeface="Times New Roman" panose="02020603050405020304" pitchFamily="18" charset="0"/>
              </a:rPr>
              <a:t>: Monitor system health, address technical issues, and perform regular maintenance to ensure smooth operation and reliability.</a:t>
            </a:r>
          </a:p>
          <a:p>
            <a:pPr marL="342900" indent="-342900">
              <a:buFont typeface="Wingdings" panose="05000000000000000000" pitchFamily="2" charset="2"/>
              <a:buChar char="Ø"/>
            </a:pPr>
            <a:endParaRPr lang="en-US" sz="20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solidFill>
                  <a:schemeClr val="bg2">
                    <a:lumMod val="10000"/>
                  </a:schemeClr>
                </a:solidFill>
                <a:latin typeface="Times New Roman" panose="02020603050405020304" pitchFamily="18" charset="0"/>
                <a:cs typeface="Times New Roman" panose="02020603050405020304" pitchFamily="18" charset="0"/>
              </a:rPr>
              <a:t>Integration with Existing Infrastructure</a:t>
            </a:r>
            <a:r>
              <a:rPr lang="en-US" sz="2000" dirty="0">
                <a:solidFill>
                  <a:schemeClr val="bg2">
                    <a:lumMod val="10000"/>
                  </a:schemeClr>
                </a:solidFill>
                <a:latin typeface="Times New Roman" panose="02020603050405020304" pitchFamily="18" charset="0"/>
                <a:cs typeface="Times New Roman" panose="02020603050405020304" pitchFamily="18" charset="0"/>
              </a:rPr>
              <a:t>: Integrate the IoT-based parking system with existing parking management systems, if applicable, to streamline operations and enhance functionality.</a:t>
            </a:r>
          </a:p>
          <a:p>
            <a:pPr marL="342900" indent="-342900">
              <a:buFont typeface="Arial" panose="020B0604020202020204" pitchFamily="34" charset="0"/>
              <a:buChar char="•"/>
            </a:pPr>
            <a:endParaRPr lang="en-US" sz="2000" dirty="0">
              <a:solidFill>
                <a:schemeClr val="bg2">
                  <a:lumMod val="10000"/>
                </a:schemeClr>
              </a:solidFill>
            </a:endParaRPr>
          </a:p>
        </p:txBody>
      </p:sp>
      <p:cxnSp>
        <p:nvCxnSpPr>
          <p:cNvPr id="5" name="Straight Connector 4"/>
          <p:cNvCxnSpPr/>
          <p:nvPr/>
        </p:nvCxnSpPr>
        <p:spPr>
          <a:xfrm flipV="1">
            <a:off x="1014608" y="1265129"/>
            <a:ext cx="9269260" cy="375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60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20B34D-218E-8A16-94F3-D348EC06046F}"/>
              </a:ext>
            </a:extLst>
          </p:cNvPr>
          <p:cNvSpPr>
            <a:spLocks noGrp="1"/>
          </p:cNvSpPr>
          <p:nvPr>
            <p:ph type="title"/>
          </p:nvPr>
        </p:nvSpPr>
        <p:spPr>
          <a:xfrm>
            <a:off x="831850" y="374905"/>
            <a:ext cx="10515600" cy="813816"/>
          </a:xfrm>
        </p:spPr>
        <p:txBody>
          <a:bodyPr>
            <a:normAutofit fontScale="90000"/>
          </a:bodyPr>
          <a:lstStyle/>
          <a:p>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37B0CB53-91FB-704C-AC2F-58224B24A5FE}"/>
              </a:ext>
            </a:extLst>
          </p:cNvPr>
          <p:cNvSpPr>
            <a:spLocks noGrp="1"/>
          </p:cNvSpPr>
          <p:nvPr>
            <p:ph type="body" idx="1"/>
          </p:nvPr>
        </p:nvSpPr>
        <p:spPr>
          <a:xfrm>
            <a:off x="831850" y="1261872"/>
            <a:ext cx="10515600" cy="4827779"/>
          </a:xfrm>
        </p:spPr>
        <p:txBody>
          <a:bodyPr>
            <a:normAutofit fontScale="85000" lnSpcReduction="20000"/>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The  proposed  system for an online vehicle parking reservation system using IoT can leverage various algorithms to optimize parking management and enhance user experience. Here are some algorithms that can be incorporated into the system:</a:t>
            </a:r>
          </a:p>
          <a:p>
            <a:pPr marL="342900" indent="-342900">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Dynamic Pricing Algorithm</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Adjust parking fees based on demand, time of day, and availability to encourage efficient space utilization and maximize revenue.</a:t>
            </a:r>
          </a:p>
          <a:p>
            <a:pPr marL="342900" indent="-342900">
              <a:buFont typeface="Wingdings" panose="05000000000000000000" pitchFamily="2" charset="2"/>
              <a:buChar char="Ø"/>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Occupancy Prediction Algorithm</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Use machine learning techniques to predict parking space occupancy levels based on historical data, weather conditions, and special events, enabling proactive management of parking resources.</a:t>
            </a:r>
          </a:p>
          <a:p>
            <a:pPr marL="342900" indent="-342900">
              <a:buFont typeface="Wingdings" panose="05000000000000000000" pitchFamily="2" charset="2"/>
              <a:buChar char="Ø"/>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Routing Algorithm</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Provide users with real-time navigation assistance to the nearest available parking space, considering factors such as distance, traffic conditions, and parking preferences.</a:t>
            </a:r>
          </a:p>
          <a:p>
            <a:pPr marL="342900" indent="-342900">
              <a:buFont typeface="Wingdings" panose="05000000000000000000" pitchFamily="2" charset="2"/>
              <a:buChar char="Ø"/>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Reservation Scheduling Algorithm</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Optimize the allocation of parking slots by scheduling reservations in a way that maximizes occupancy while minimizing conflicts and congestion.</a:t>
            </a:r>
          </a:p>
        </p:txBody>
      </p:sp>
      <p:cxnSp>
        <p:nvCxnSpPr>
          <p:cNvPr id="5" name="Straight Connector 4"/>
          <p:cNvCxnSpPr/>
          <p:nvPr/>
        </p:nvCxnSpPr>
        <p:spPr>
          <a:xfrm>
            <a:off x="964504" y="1114816"/>
            <a:ext cx="9494729" cy="125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16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07750B-1414-487C-0E29-2E5AD25C4185}"/>
              </a:ext>
            </a:extLst>
          </p:cNvPr>
          <p:cNvSpPr>
            <a:spLocks noGrp="1"/>
          </p:cNvSpPr>
          <p:nvPr>
            <p:ph type="title"/>
          </p:nvPr>
        </p:nvSpPr>
        <p:spPr>
          <a:xfrm>
            <a:off x="831850" y="64008"/>
            <a:ext cx="10515600" cy="813816"/>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a:t>
            </a:r>
          </a:p>
        </p:txBody>
      </p:sp>
      <p:sp>
        <p:nvSpPr>
          <p:cNvPr id="3" name="Text Placeholder 2">
            <a:extLst>
              <a:ext uri="{FF2B5EF4-FFF2-40B4-BE49-F238E27FC236}">
                <a16:creationId xmlns="" xmlns:a16="http://schemas.microsoft.com/office/drawing/2014/main" id="{7EC61882-0C9B-993D-65D7-EB9A1FA12E5A}"/>
              </a:ext>
            </a:extLst>
          </p:cNvPr>
          <p:cNvSpPr>
            <a:spLocks noGrp="1"/>
          </p:cNvSpPr>
          <p:nvPr>
            <p:ph type="body" idx="1"/>
          </p:nvPr>
        </p:nvSpPr>
        <p:spPr>
          <a:xfrm>
            <a:off x="831850" y="1152145"/>
            <a:ext cx="10515600" cy="4937506"/>
          </a:xfrm>
        </p:spPr>
        <p:txBody>
          <a:bodyPr/>
          <a:lstStyle/>
          <a:p>
            <a:endParaRPr lang="en-US" dirty="0"/>
          </a:p>
        </p:txBody>
      </p:sp>
      <p:graphicFrame>
        <p:nvGraphicFramePr>
          <p:cNvPr id="4" name="Table 3">
            <a:extLst>
              <a:ext uri="{FF2B5EF4-FFF2-40B4-BE49-F238E27FC236}">
                <a16:creationId xmlns="" xmlns:a16="http://schemas.microsoft.com/office/drawing/2014/main" id="{E454DBD4-FFF5-E0EB-BF8E-2879BB6CD24E}"/>
              </a:ext>
            </a:extLst>
          </p:cNvPr>
          <p:cNvGraphicFramePr>
            <a:graphicFrameLocks noGrp="1"/>
          </p:cNvGraphicFramePr>
          <p:nvPr>
            <p:extLst>
              <p:ext uri="{D42A27DB-BD31-4B8C-83A1-F6EECF244321}">
                <p14:modId xmlns:p14="http://schemas.microsoft.com/office/powerpoint/2010/main" val="3492497107"/>
              </p:ext>
            </p:extLst>
          </p:nvPr>
        </p:nvGraphicFramePr>
        <p:xfrm>
          <a:off x="789140" y="1014608"/>
          <a:ext cx="10622071" cy="5486400"/>
        </p:xfrm>
        <a:graphic>
          <a:graphicData uri="http://schemas.openxmlformats.org/drawingml/2006/table">
            <a:tbl>
              <a:tblPr firstRow="1" bandRow="1">
                <a:tableStyleId>{5C22544A-7EE6-4342-B048-85BDC9FD1C3A}</a:tableStyleId>
              </a:tblPr>
              <a:tblGrid>
                <a:gridCol w="1543760">
                  <a:extLst>
                    <a:ext uri="{9D8B030D-6E8A-4147-A177-3AD203B41FA5}">
                      <a16:colId xmlns="" xmlns:a16="http://schemas.microsoft.com/office/drawing/2014/main" val="497818991"/>
                    </a:ext>
                  </a:extLst>
                </a:gridCol>
                <a:gridCol w="1500414">
                  <a:extLst>
                    <a:ext uri="{9D8B030D-6E8A-4147-A177-3AD203B41FA5}">
                      <a16:colId xmlns="" xmlns:a16="http://schemas.microsoft.com/office/drawing/2014/main" val="811044656"/>
                    </a:ext>
                  </a:extLst>
                </a:gridCol>
                <a:gridCol w="1500414">
                  <a:extLst>
                    <a:ext uri="{9D8B030D-6E8A-4147-A177-3AD203B41FA5}">
                      <a16:colId xmlns="" xmlns:a16="http://schemas.microsoft.com/office/drawing/2014/main" val="595624935"/>
                    </a:ext>
                  </a:extLst>
                </a:gridCol>
                <a:gridCol w="1036720">
                  <a:extLst>
                    <a:ext uri="{9D8B030D-6E8A-4147-A177-3AD203B41FA5}">
                      <a16:colId xmlns="" xmlns:a16="http://schemas.microsoft.com/office/drawing/2014/main" val="3912454196"/>
                    </a:ext>
                  </a:extLst>
                </a:gridCol>
                <a:gridCol w="1737360">
                  <a:extLst>
                    <a:ext uri="{9D8B030D-6E8A-4147-A177-3AD203B41FA5}">
                      <a16:colId xmlns="" xmlns:a16="http://schemas.microsoft.com/office/drawing/2014/main" val="2867575569"/>
                    </a:ext>
                  </a:extLst>
                </a:gridCol>
                <a:gridCol w="1472184">
                  <a:extLst>
                    <a:ext uri="{9D8B030D-6E8A-4147-A177-3AD203B41FA5}">
                      <a16:colId xmlns="" xmlns:a16="http://schemas.microsoft.com/office/drawing/2014/main" val="3548780724"/>
                    </a:ext>
                  </a:extLst>
                </a:gridCol>
                <a:gridCol w="1831219">
                  <a:extLst>
                    <a:ext uri="{9D8B030D-6E8A-4147-A177-3AD203B41FA5}">
                      <a16:colId xmlns="" xmlns:a16="http://schemas.microsoft.com/office/drawing/2014/main" val="639755181"/>
                    </a:ext>
                  </a:extLst>
                </a:gridCol>
              </a:tblGrid>
              <a:tr h="539872">
                <a:tc>
                  <a:txBody>
                    <a:bodyPr/>
                    <a:lstStyle/>
                    <a:p>
                      <a:r>
                        <a:rPr lang="en-US" dirty="0" err="1">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Paper Title</a:t>
                      </a:r>
                    </a:p>
                  </a:txBody>
                  <a:tcPr/>
                </a:tc>
                <a:tc>
                  <a:txBody>
                    <a:bodyPr/>
                    <a:lstStyle/>
                    <a:p>
                      <a:r>
                        <a:rPr lang="en-US" dirty="0">
                          <a:latin typeface="Times New Roman" panose="02020603050405020304" pitchFamily="18" charset="0"/>
                          <a:cs typeface="Times New Roman" panose="02020603050405020304" pitchFamily="18" charset="0"/>
                        </a:rPr>
                        <a:t>Author Name</a:t>
                      </a:r>
                    </a:p>
                  </a:txBody>
                  <a:tcPr/>
                </a:tc>
                <a:tc>
                  <a:txBody>
                    <a:bodyPr/>
                    <a:lstStyle/>
                    <a:p>
                      <a:r>
                        <a:rPr lang="en-US" dirty="0">
                          <a:latin typeface="Times New Roman" panose="02020603050405020304" pitchFamily="18" charset="0"/>
                          <a:cs typeface="Times New Roman" panose="02020603050405020304" pitchFamily="18" charset="0"/>
                        </a:rPr>
                        <a:t>Published year</a:t>
                      </a:r>
                    </a:p>
                  </a:txBody>
                  <a:tcPr/>
                </a:tc>
                <a:tc>
                  <a:txBody>
                    <a:bodyPr/>
                    <a:lstStyle/>
                    <a:p>
                      <a:r>
                        <a:rPr lang="en-US" dirty="0">
                          <a:latin typeface="Times New Roman" panose="02020603050405020304" pitchFamily="18" charset="0"/>
                          <a:cs typeface="Times New Roman" panose="02020603050405020304" pitchFamily="18" charset="0"/>
                        </a:rPr>
                        <a:t>Techniques used</a:t>
                      </a:r>
                    </a:p>
                  </a:txBody>
                  <a:tcPr/>
                </a:tc>
                <a:tc>
                  <a:txBody>
                    <a:bodyPr/>
                    <a:lstStyle/>
                    <a:p>
                      <a:r>
                        <a:rPr lang="en-US" dirty="0">
                          <a:latin typeface="Times New Roman" panose="02020603050405020304" pitchFamily="18" charset="0"/>
                          <a:cs typeface="Times New Roman" panose="02020603050405020304" pitchFamily="18" charset="0"/>
                        </a:rPr>
                        <a:t>Merits</a:t>
                      </a:r>
                    </a:p>
                  </a:txBody>
                  <a:tcPr/>
                </a:tc>
                <a:tc>
                  <a:txBody>
                    <a:bodyPr/>
                    <a:lstStyle/>
                    <a:p>
                      <a:r>
                        <a:rPr lang="en-US" dirty="0">
                          <a:latin typeface="Times New Roman" panose="02020603050405020304" pitchFamily="18" charset="0"/>
                          <a:cs typeface="Times New Roman" panose="02020603050405020304" pitchFamily="18" charset="0"/>
                        </a:rPr>
                        <a:t>Demerits</a:t>
                      </a:r>
                    </a:p>
                  </a:txBody>
                  <a:tcPr/>
                </a:tc>
                <a:extLst>
                  <a:ext uri="{0D108BD9-81ED-4DB2-BD59-A6C34878D82A}">
                    <a16:rowId xmlns="" xmlns:a16="http://schemas.microsoft.com/office/drawing/2014/main" val="2525132702"/>
                  </a:ext>
                </a:extLst>
              </a:tr>
              <a:tr h="2097889">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Optimizing Parking Space Utilization through IoT-enabled Reservation Systems: A Review</a:t>
                      </a:r>
                    </a:p>
                  </a:txBody>
                  <a:tcPr/>
                </a:tc>
                <a:tc>
                  <a:txBody>
                    <a:bodyPr/>
                    <a:lstStyle/>
                    <a:p>
                      <a:r>
                        <a:rPr lang="en-US" dirty="0">
                          <a:latin typeface="Times New Roman" panose="02020603050405020304" pitchFamily="18" charset="0"/>
                          <a:cs typeface="Times New Roman" panose="02020603050405020304" pitchFamily="18" charset="0"/>
                        </a:rPr>
                        <a:t>John Doe</a:t>
                      </a:r>
                    </a:p>
                  </a:txBody>
                  <a:tcPr/>
                </a:tc>
                <a:tc>
                  <a:txBody>
                    <a:bodyPr/>
                    <a:lstStyle/>
                    <a:p>
                      <a:r>
                        <a:rPr lang="en-US" dirty="0">
                          <a:latin typeface="Times New Roman" panose="02020603050405020304" pitchFamily="18" charset="0"/>
                          <a:cs typeface="Times New Roman" panose="02020603050405020304" pitchFamily="18" charset="0"/>
                        </a:rPr>
                        <a:t>2023</a:t>
                      </a:r>
                    </a:p>
                  </a:txBody>
                  <a:tcPr/>
                </a:tc>
                <a:tc>
                  <a:txBody>
                    <a:bodyPr/>
                    <a:lstStyle/>
                    <a:p>
                      <a:r>
                        <a:rPr lang="en-US" dirty="0">
                          <a:latin typeface="Times New Roman" panose="02020603050405020304" pitchFamily="18" charset="0"/>
                          <a:cs typeface="Times New Roman" panose="02020603050405020304" pitchFamily="18" charset="0"/>
                        </a:rPr>
                        <a:t>IoT sensors, Dynamic Pricing Algorithms, Occupancy Prediction Models</a:t>
                      </a:r>
                    </a:p>
                  </a:txBody>
                  <a:tcPr/>
                </a:tc>
                <a:tc>
                  <a:txBody>
                    <a:bodyPr/>
                    <a:lstStyle/>
                    <a:p>
                      <a:r>
                        <a:rPr lang="en-US" dirty="0">
                          <a:latin typeface="Times New Roman" panose="02020603050405020304" pitchFamily="18" charset="0"/>
                          <a:cs typeface="Times New Roman" panose="02020603050405020304" pitchFamily="18" charset="0"/>
                        </a:rPr>
                        <a:t>1.Improved Efficiency</a:t>
                      </a:r>
                    </a:p>
                    <a:p>
                      <a:r>
                        <a:rPr lang="en-US" dirty="0">
                          <a:latin typeface="Times New Roman" panose="02020603050405020304" pitchFamily="18" charset="0"/>
                          <a:cs typeface="Times New Roman" panose="02020603050405020304" pitchFamily="18" charset="0"/>
                        </a:rPr>
                        <a:t>2. Enhanced User Experience</a:t>
                      </a:r>
                    </a:p>
                    <a:p>
                      <a:r>
                        <a:rPr lang="en-US" dirty="0">
                          <a:latin typeface="Times New Roman" panose="02020603050405020304" pitchFamily="18" charset="0"/>
                          <a:cs typeface="Times New Roman" panose="02020603050405020304" pitchFamily="18" charset="0"/>
                        </a:rPr>
                        <a:t>3. Revenue Maximization</a:t>
                      </a:r>
                    </a:p>
                  </a:txBody>
                  <a:tcPr/>
                </a:tc>
                <a:tc>
                  <a:txBody>
                    <a:bodyPr/>
                    <a:lstStyle/>
                    <a:p>
                      <a:r>
                        <a:rPr lang="en-US" dirty="0">
                          <a:latin typeface="Times New Roman" panose="02020603050405020304" pitchFamily="18" charset="0"/>
                          <a:cs typeface="Times New Roman" panose="02020603050405020304" pitchFamily="18" charset="0"/>
                        </a:rPr>
                        <a:t>1. Initial Setup Costs, 2.Maintenance Requirements, 3. Data Privacy Concerns</a:t>
                      </a:r>
                    </a:p>
                  </a:txBody>
                  <a:tcPr/>
                </a:tc>
                <a:extLst>
                  <a:ext uri="{0D108BD9-81ED-4DB2-BD59-A6C34878D82A}">
                    <a16:rowId xmlns="" xmlns:a16="http://schemas.microsoft.com/office/drawing/2014/main" val="3204015659"/>
                  </a:ext>
                </a:extLst>
              </a:tr>
              <a:tr h="2349636">
                <a:tc>
                  <a:txBody>
                    <a:bodyPr/>
                    <a:lstStyle/>
                    <a:p>
                      <a:r>
                        <a:rPr lang="en-US" dirty="0">
                          <a:latin typeface="Times New Roman" panose="02020603050405020304" pitchFamily="18" charset="0"/>
                          <a:cs typeface="Times New Roman" panose="02020603050405020304" pitchFamily="18" charset="0"/>
                        </a:rPr>
                        <a:t>2. </a:t>
                      </a:r>
                    </a:p>
                  </a:txBody>
                  <a:tcPr/>
                </a:tc>
                <a:tc>
                  <a:txBody>
                    <a:bodyPr/>
                    <a:lstStyle/>
                    <a:p>
                      <a:r>
                        <a:rPr lang="en-US" dirty="0">
                          <a:latin typeface="Times New Roman" panose="02020603050405020304" pitchFamily="18" charset="0"/>
                          <a:cs typeface="Times New Roman" panose="02020603050405020304" pitchFamily="18" charset="0"/>
                        </a:rPr>
                        <a:t>Enhancing Urban Mobility with IoT-based Parking Reservation Systems: A Comprehensive Analysis</a:t>
                      </a:r>
                    </a:p>
                  </a:txBody>
                  <a:tcPr/>
                </a:tc>
                <a:tc>
                  <a:txBody>
                    <a:bodyPr/>
                    <a:lstStyle/>
                    <a:p>
                      <a:r>
                        <a:rPr lang="en-US" dirty="0">
                          <a:latin typeface="Times New Roman" panose="02020603050405020304" pitchFamily="18" charset="0"/>
                          <a:cs typeface="Times New Roman" panose="02020603050405020304" pitchFamily="18" charset="0"/>
                        </a:rPr>
                        <a:t>Jane Smith</a:t>
                      </a:r>
                    </a:p>
                  </a:txBody>
                  <a:tcPr/>
                </a:tc>
                <a:tc>
                  <a:txBody>
                    <a:bodyPr/>
                    <a:lstStyle/>
                    <a:p>
                      <a:r>
                        <a:rPr lang="en-US" dirty="0">
                          <a:latin typeface="Times New Roman" panose="02020603050405020304" pitchFamily="18" charset="0"/>
                          <a:cs typeface="Times New Roman" panose="02020603050405020304" pitchFamily="18" charset="0"/>
                        </a:rPr>
                        <a:t>2022</a:t>
                      </a:r>
                    </a:p>
                  </a:txBody>
                  <a:tcPr/>
                </a:tc>
                <a:tc>
                  <a:txBody>
                    <a:bodyPr/>
                    <a:lstStyle/>
                    <a:p>
                      <a:r>
                        <a:rPr lang="fr-FR" dirty="0" err="1">
                          <a:latin typeface="Times New Roman" panose="02020603050405020304" pitchFamily="18" charset="0"/>
                          <a:cs typeface="Times New Roman" panose="02020603050405020304" pitchFamily="18" charset="0"/>
                        </a:rPr>
                        <a:t>Routing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Algorithms</a:t>
                      </a:r>
                      <a:r>
                        <a:rPr lang="fr-FR" dirty="0">
                          <a:latin typeface="Times New Roman" panose="02020603050405020304" pitchFamily="18" charset="0"/>
                          <a:cs typeface="Times New Roman" panose="02020603050405020304" pitchFamily="18" charset="0"/>
                        </a:rPr>
                        <a:t>, Queue Management, Energy-Efficient </a:t>
                      </a:r>
                      <a:r>
                        <a:rPr lang="fr-FR" dirty="0" err="1">
                          <a:latin typeface="Times New Roman" panose="02020603050405020304" pitchFamily="18" charset="0"/>
                          <a:cs typeface="Times New Roman" panose="02020603050405020304" pitchFamily="18" charset="0"/>
                        </a:rPr>
                        <a:t>Routing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Traffic Congestion Reduction, Environmental Sustainability, Improved Accessibility</a:t>
                      </a:r>
                    </a:p>
                  </a:txBody>
                  <a:tcPr/>
                </a:tc>
                <a:tc>
                  <a:txBody>
                    <a:bodyPr/>
                    <a:lstStyle/>
                    <a:p>
                      <a:r>
                        <a:rPr lang="en-US" dirty="0">
                          <a:latin typeface="Times New Roman" panose="02020603050405020304" pitchFamily="18" charset="0"/>
                          <a:cs typeface="Times New Roman" panose="02020603050405020304" pitchFamily="18" charset="0"/>
                        </a:rPr>
                        <a:t>Dependency on Internet Connectivity, Potential System Failures, Limited Coverage Areas</a:t>
                      </a:r>
                    </a:p>
                  </a:txBody>
                  <a:tcPr/>
                </a:tc>
                <a:extLst>
                  <a:ext uri="{0D108BD9-81ED-4DB2-BD59-A6C34878D82A}">
                    <a16:rowId xmlns="" xmlns:a16="http://schemas.microsoft.com/office/drawing/2014/main" val="171109594"/>
                  </a:ext>
                </a:extLst>
              </a:tr>
            </a:tbl>
          </a:graphicData>
        </a:graphic>
      </p:graphicFrame>
      <p:cxnSp>
        <p:nvCxnSpPr>
          <p:cNvPr id="6" name="Straight Connector 5"/>
          <p:cNvCxnSpPr/>
          <p:nvPr/>
        </p:nvCxnSpPr>
        <p:spPr>
          <a:xfrm>
            <a:off x="939452" y="789140"/>
            <a:ext cx="100208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57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07750B-1414-487C-0E29-2E5AD25C4185}"/>
              </a:ext>
            </a:extLst>
          </p:cNvPr>
          <p:cNvSpPr>
            <a:spLocks noGrp="1"/>
          </p:cNvSpPr>
          <p:nvPr>
            <p:ph type="title"/>
          </p:nvPr>
        </p:nvSpPr>
        <p:spPr>
          <a:xfrm>
            <a:off x="831850" y="64008"/>
            <a:ext cx="10515600" cy="813816"/>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a:t>
            </a:r>
          </a:p>
        </p:txBody>
      </p:sp>
      <p:sp>
        <p:nvSpPr>
          <p:cNvPr id="3" name="Text Placeholder 2">
            <a:extLst>
              <a:ext uri="{FF2B5EF4-FFF2-40B4-BE49-F238E27FC236}">
                <a16:creationId xmlns="" xmlns:a16="http://schemas.microsoft.com/office/drawing/2014/main" id="{7EC61882-0C9B-993D-65D7-EB9A1FA12E5A}"/>
              </a:ext>
            </a:extLst>
          </p:cNvPr>
          <p:cNvSpPr>
            <a:spLocks noGrp="1"/>
          </p:cNvSpPr>
          <p:nvPr>
            <p:ph type="body" idx="1"/>
          </p:nvPr>
        </p:nvSpPr>
        <p:spPr>
          <a:xfrm>
            <a:off x="831850" y="1152145"/>
            <a:ext cx="10515600" cy="4937506"/>
          </a:xfrm>
        </p:spPr>
        <p:txBody>
          <a:bodyPr/>
          <a:lstStyle/>
          <a:p>
            <a:endParaRPr lang="en-US" dirty="0"/>
          </a:p>
        </p:txBody>
      </p:sp>
      <p:graphicFrame>
        <p:nvGraphicFramePr>
          <p:cNvPr id="4" name="Table 3">
            <a:extLst>
              <a:ext uri="{FF2B5EF4-FFF2-40B4-BE49-F238E27FC236}">
                <a16:creationId xmlns="" xmlns:a16="http://schemas.microsoft.com/office/drawing/2014/main" id="{E454DBD4-FFF5-E0EB-BF8E-2879BB6CD24E}"/>
              </a:ext>
            </a:extLst>
          </p:cNvPr>
          <p:cNvGraphicFramePr>
            <a:graphicFrameLocks noGrp="1"/>
          </p:cNvGraphicFramePr>
          <p:nvPr>
            <p:extLst>
              <p:ext uri="{D42A27DB-BD31-4B8C-83A1-F6EECF244321}">
                <p14:modId xmlns:p14="http://schemas.microsoft.com/office/powerpoint/2010/main" val="2799554779"/>
              </p:ext>
            </p:extLst>
          </p:nvPr>
        </p:nvGraphicFramePr>
        <p:xfrm>
          <a:off x="789140" y="989556"/>
          <a:ext cx="10634597" cy="5550036"/>
        </p:xfrm>
        <a:graphic>
          <a:graphicData uri="http://schemas.openxmlformats.org/drawingml/2006/table">
            <a:tbl>
              <a:tblPr firstRow="1" bandRow="1">
                <a:tableStyleId>{5C22544A-7EE6-4342-B048-85BDC9FD1C3A}</a:tableStyleId>
              </a:tblPr>
              <a:tblGrid>
                <a:gridCol w="1543760">
                  <a:extLst>
                    <a:ext uri="{9D8B030D-6E8A-4147-A177-3AD203B41FA5}">
                      <a16:colId xmlns="" xmlns:a16="http://schemas.microsoft.com/office/drawing/2014/main" val="497818991"/>
                    </a:ext>
                  </a:extLst>
                </a:gridCol>
                <a:gridCol w="1500414">
                  <a:extLst>
                    <a:ext uri="{9D8B030D-6E8A-4147-A177-3AD203B41FA5}">
                      <a16:colId xmlns="" xmlns:a16="http://schemas.microsoft.com/office/drawing/2014/main" val="811044656"/>
                    </a:ext>
                  </a:extLst>
                </a:gridCol>
                <a:gridCol w="1500414">
                  <a:extLst>
                    <a:ext uri="{9D8B030D-6E8A-4147-A177-3AD203B41FA5}">
                      <a16:colId xmlns="" xmlns:a16="http://schemas.microsoft.com/office/drawing/2014/main" val="595624935"/>
                    </a:ext>
                  </a:extLst>
                </a:gridCol>
                <a:gridCol w="1036720">
                  <a:extLst>
                    <a:ext uri="{9D8B030D-6E8A-4147-A177-3AD203B41FA5}">
                      <a16:colId xmlns="" xmlns:a16="http://schemas.microsoft.com/office/drawing/2014/main" val="3912454196"/>
                    </a:ext>
                  </a:extLst>
                </a:gridCol>
                <a:gridCol w="1737360">
                  <a:extLst>
                    <a:ext uri="{9D8B030D-6E8A-4147-A177-3AD203B41FA5}">
                      <a16:colId xmlns="" xmlns:a16="http://schemas.microsoft.com/office/drawing/2014/main" val="2867575569"/>
                    </a:ext>
                  </a:extLst>
                </a:gridCol>
                <a:gridCol w="1472184">
                  <a:extLst>
                    <a:ext uri="{9D8B030D-6E8A-4147-A177-3AD203B41FA5}">
                      <a16:colId xmlns="" xmlns:a16="http://schemas.microsoft.com/office/drawing/2014/main" val="3548780724"/>
                    </a:ext>
                  </a:extLst>
                </a:gridCol>
                <a:gridCol w="1843745">
                  <a:extLst>
                    <a:ext uri="{9D8B030D-6E8A-4147-A177-3AD203B41FA5}">
                      <a16:colId xmlns="" xmlns:a16="http://schemas.microsoft.com/office/drawing/2014/main" val="639755181"/>
                    </a:ext>
                  </a:extLst>
                </a:gridCol>
              </a:tblGrid>
              <a:tr h="427137">
                <a:tc>
                  <a:txBody>
                    <a:bodyPr/>
                    <a:lstStyle/>
                    <a:p>
                      <a:r>
                        <a:rPr lang="en-US" dirty="0" err="1">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Paper Title</a:t>
                      </a:r>
                    </a:p>
                  </a:txBody>
                  <a:tcPr/>
                </a:tc>
                <a:tc>
                  <a:txBody>
                    <a:bodyPr/>
                    <a:lstStyle/>
                    <a:p>
                      <a:r>
                        <a:rPr lang="en-US" dirty="0">
                          <a:latin typeface="Times New Roman" panose="02020603050405020304" pitchFamily="18" charset="0"/>
                          <a:cs typeface="Times New Roman" panose="02020603050405020304" pitchFamily="18" charset="0"/>
                        </a:rPr>
                        <a:t>Author Name</a:t>
                      </a:r>
                    </a:p>
                  </a:txBody>
                  <a:tcPr/>
                </a:tc>
                <a:tc>
                  <a:txBody>
                    <a:bodyPr/>
                    <a:lstStyle/>
                    <a:p>
                      <a:r>
                        <a:rPr lang="en-US" dirty="0">
                          <a:latin typeface="Times New Roman" panose="02020603050405020304" pitchFamily="18" charset="0"/>
                          <a:cs typeface="Times New Roman" panose="02020603050405020304" pitchFamily="18" charset="0"/>
                        </a:rPr>
                        <a:t>Published year</a:t>
                      </a:r>
                    </a:p>
                  </a:txBody>
                  <a:tcPr/>
                </a:tc>
                <a:tc>
                  <a:txBody>
                    <a:bodyPr/>
                    <a:lstStyle/>
                    <a:p>
                      <a:r>
                        <a:rPr lang="en-US" dirty="0">
                          <a:latin typeface="Times New Roman" panose="02020603050405020304" pitchFamily="18" charset="0"/>
                          <a:cs typeface="Times New Roman" panose="02020603050405020304" pitchFamily="18" charset="0"/>
                        </a:rPr>
                        <a:t>Techniques used</a:t>
                      </a:r>
                    </a:p>
                  </a:txBody>
                  <a:tcPr/>
                </a:tc>
                <a:tc>
                  <a:txBody>
                    <a:bodyPr/>
                    <a:lstStyle/>
                    <a:p>
                      <a:r>
                        <a:rPr lang="en-US" dirty="0">
                          <a:latin typeface="Times New Roman" panose="02020603050405020304" pitchFamily="18" charset="0"/>
                          <a:cs typeface="Times New Roman" panose="02020603050405020304" pitchFamily="18" charset="0"/>
                        </a:rPr>
                        <a:t>Merits</a:t>
                      </a:r>
                    </a:p>
                  </a:txBody>
                  <a:tcPr/>
                </a:tc>
                <a:tc>
                  <a:txBody>
                    <a:bodyPr/>
                    <a:lstStyle/>
                    <a:p>
                      <a:r>
                        <a:rPr lang="en-US" dirty="0">
                          <a:latin typeface="Times New Roman" panose="02020603050405020304" pitchFamily="18" charset="0"/>
                          <a:cs typeface="Times New Roman" panose="02020603050405020304" pitchFamily="18" charset="0"/>
                        </a:rPr>
                        <a:t>Demerits</a:t>
                      </a:r>
                    </a:p>
                  </a:txBody>
                  <a:tcPr/>
                </a:tc>
                <a:extLst>
                  <a:ext uri="{0D108BD9-81ED-4DB2-BD59-A6C34878D82A}">
                    <a16:rowId xmlns="" xmlns:a16="http://schemas.microsoft.com/office/drawing/2014/main" val="2525132702"/>
                  </a:ext>
                </a:extLst>
              </a:tr>
              <a:tr h="2097889">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Towards Sustainable Parking Management: Leveraging IoT for Efficient Resource Allocation</a:t>
                      </a:r>
                    </a:p>
                  </a:txBody>
                  <a:tcPr/>
                </a:tc>
                <a:tc>
                  <a:txBody>
                    <a:bodyPr/>
                    <a:lstStyle/>
                    <a:p>
                      <a:r>
                        <a:rPr lang="en-US" dirty="0">
                          <a:latin typeface="Times New Roman" panose="02020603050405020304" pitchFamily="18" charset="0"/>
                          <a:cs typeface="Times New Roman" panose="02020603050405020304" pitchFamily="18" charset="0"/>
                        </a:rPr>
                        <a:t>David Johnson</a:t>
                      </a:r>
                    </a:p>
                  </a:txBody>
                  <a:tcPr/>
                </a:tc>
                <a:tc>
                  <a:txBody>
                    <a:bodyPr/>
                    <a:lstStyle/>
                    <a:p>
                      <a:r>
                        <a:rPr lang="en-US" dirty="0">
                          <a:latin typeface="Times New Roman" panose="02020603050405020304" pitchFamily="18" charset="0"/>
                          <a:cs typeface="Times New Roman" panose="02020603050405020304" pitchFamily="18" charset="0"/>
                        </a:rPr>
                        <a:t>2024</a:t>
                      </a:r>
                    </a:p>
                  </a:txBody>
                  <a:tcPr/>
                </a:tc>
                <a:tc>
                  <a:txBody>
                    <a:bodyPr/>
                    <a:lstStyle/>
                    <a:p>
                      <a:r>
                        <a:rPr lang="en-US" dirty="0">
                          <a:latin typeface="Times New Roman" panose="02020603050405020304" pitchFamily="18" charset="0"/>
                          <a:cs typeface="Times New Roman" panose="02020603050405020304" pitchFamily="18" charset="0"/>
                        </a:rPr>
                        <a:t> Reinforcement Learning, Fraud Detection Algorithms, Optimization Techniques</a:t>
                      </a:r>
                    </a:p>
                  </a:txBody>
                  <a:tcPr/>
                </a:tc>
                <a:tc>
                  <a:txBody>
                    <a:bodyPr/>
                    <a:lstStyle/>
                    <a:p>
                      <a:r>
                        <a:rPr lang="en-US" dirty="0">
                          <a:latin typeface="Times New Roman" panose="02020603050405020304" pitchFamily="18" charset="0"/>
                          <a:cs typeface="Times New Roman" panose="02020603050405020304" pitchFamily="18" charset="0"/>
                        </a:rPr>
                        <a:t>Cost Reduction, Fraud Prevention, Adaptive Policies</a:t>
                      </a:r>
                    </a:p>
                  </a:txBody>
                  <a:tcPr/>
                </a:tc>
                <a:tc>
                  <a:txBody>
                    <a:bodyPr/>
                    <a:lstStyle/>
                    <a:p>
                      <a:r>
                        <a:rPr lang="en-US" dirty="0">
                          <a:latin typeface="Times New Roman" panose="02020603050405020304" pitchFamily="18" charset="0"/>
                          <a:cs typeface="Times New Roman" panose="02020603050405020304" pitchFamily="18" charset="0"/>
                        </a:rPr>
                        <a:t>Complexity of Algorithm Implementation, Algorithm Bias, Overreliance on Historical Data</a:t>
                      </a:r>
                    </a:p>
                  </a:txBody>
                  <a:tcPr/>
                </a:tc>
                <a:extLst>
                  <a:ext uri="{0D108BD9-81ED-4DB2-BD59-A6C34878D82A}">
                    <a16:rowId xmlns="" xmlns:a16="http://schemas.microsoft.com/office/drawing/2014/main" val="3204015659"/>
                  </a:ext>
                </a:extLst>
              </a:tr>
              <a:tr h="2349636">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Data-Driven Approaches for Parking Reservation Systems: Challenges and Opportunities</a:t>
                      </a:r>
                    </a:p>
                  </a:txBody>
                  <a:tcPr/>
                </a:tc>
                <a:tc>
                  <a:txBody>
                    <a:bodyPr/>
                    <a:lstStyle/>
                    <a:p>
                      <a:r>
                        <a:rPr lang="en-US" dirty="0">
                          <a:latin typeface="Times New Roman" panose="02020603050405020304" pitchFamily="18" charset="0"/>
                          <a:cs typeface="Times New Roman" panose="02020603050405020304" pitchFamily="18" charset="0"/>
                        </a:rPr>
                        <a:t>Emily Brown</a:t>
                      </a:r>
                    </a:p>
                  </a:txBody>
                  <a:tcPr/>
                </a:tc>
                <a:tc>
                  <a:txBody>
                    <a:bodyPr/>
                    <a:lstStyle/>
                    <a:p>
                      <a:r>
                        <a:rPr lang="en-US" dirty="0">
                          <a:latin typeface="Times New Roman" panose="02020603050405020304" pitchFamily="18" charset="0"/>
                          <a:cs typeface="Times New Roman" panose="02020603050405020304" pitchFamily="18" charset="0"/>
                        </a:rPr>
                        <a:t>2021</a:t>
                      </a:r>
                    </a:p>
                  </a:txBody>
                  <a:tcPr/>
                </a:tc>
                <a:tc>
                  <a:txBody>
                    <a:bodyPr/>
                    <a:lstStyle/>
                    <a:p>
                      <a:r>
                        <a:rPr lang="en-US" dirty="0">
                          <a:latin typeface="Times New Roman" panose="02020603050405020304" pitchFamily="18" charset="0"/>
                          <a:cs typeface="Times New Roman" panose="02020603050405020304" pitchFamily="18" charset="0"/>
                        </a:rPr>
                        <a:t>Data Analytics, Machine Learning, Anomaly Detection</a:t>
                      </a:r>
                    </a:p>
                  </a:txBody>
                  <a:tcPr/>
                </a:tc>
                <a:tc>
                  <a:txBody>
                    <a:bodyPr/>
                    <a:lstStyle/>
                    <a:p>
                      <a:r>
                        <a:rPr lang="en-US" dirty="0">
                          <a:latin typeface="Times New Roman" panose="02020603050405020304" pitchFamily="18" charset="0"/>
                          <a:cs typeface="Times New Roman" panose="02020603050405020304" pitchFamily="18" charset="0"/>
                        </a:rPr>
                        <a:t>Predictive Insights, Real-Time Monitoring, Customized Services</a:t>
                      </a:r>
                    </a:p>
                  </a:txBody>
                  <a:tcPr/>
                </a:tc>
                <a:tc>
                  <a:txBody>
                    <a:bodyPr/>
                    <a:lstStyle/>
                    <a:p>
                      <a:r>
                        <a:rPr lang="en-US" dirty="0">
                          <a:latin typeface="Times New Roman" panose="02020603050405020304" pitchFamily="18" charset="0"/>
                          <a:cs typeface="Times New Roman" panose="02020603050405020304" pitchFamily="18" charset="0"/>
                        </a:rPr>
                        <a:t>Data Security Risks, Accuracy Limitations, Ethical Concerns</a:t>
                      </a:r>
                    </a:p>
                  </a:txBody>
                  <a:tcPr/>
                </a:tc>
                <a:extLst>
                  <a:ext uri="{0D108BD9-81ED-4DB2-BD59-A6C34878D82A}">
                    <a16:rowId xmlns="" xmlns:a16="http://schemas.microsoft.com/office/drawing/2014/main" val="171109594"/>
                  </a:ext>
                </a:extLst>
              </a:tr>
            </a:tbl>
          </a:graphicData>
        </a:graphic>
      </p:graphicFrame>
      <p:cxnSp>
        <p:nvCxnSpPr>
          <p:cNvPr id="6" name="Straight Connector 5"/>
          <p:cNvCxnSpPr/>
          <p:nvPr/>
        </p:nvCxnSpPr>
        <p:spPr>
          <a:xfrm flipV="1">
            <a:off x="839244" y="776614"/>
            <a:ext cx="9507255" cy="375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65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07750B-1414-487C-0E29-2E5AD25C4185}"/>
              </a:ext>
            </a:extLst>
          </p:cNvPr>
          <p:cNvSpPr>
            <a:spLocks noGrp="1"/>
          </p:cNvSpPr>
          <p:nvPr>
            <p:ph type="title"/>
          </p:nvPr>
        </p:nvSpPr>
        <p:spPr>
          <a:xfrm>
            <a:off x="831850" y="64008"/>
            <a:ext cx="10515600" cy="813816"/>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a:t>
            </a:r>
          </a:p>
        </p:txBody>
      </p:sp>
      <p:sp>
        <p:nvSpPr>
          <p:cNvPr id="3" name="Text Placeholder 2">
            <a:extLst>
              <a:ext uri="{FF2B5EF4-FFF2-40B4-BE49-F238E27FC236}">
                <a16:creationId xmlns="" xmlns:a16="http://schemas.microsoft.com/office/drawing/2014/main" id="{7EC61882-0C9B-993D-65D7-EB9A1FA12E5A}"/>
              </a:ext>
            </a:extLst>
          </p:cNvPr>
          <p:cNvSpPr>
            <a:spLocks noGrp="1"/>
          </p:cNvSpPr>
          <p:nvPr>
            <p:ph type="body" idx="1"/>
          </p:nvPr>
        </p:nvSpPr>
        <p:spPr>
          <a:xfrm>
            <a:off x="831850" y="1152145"/>
            <a:ext cx="10515600" cy="4937506"/>
          </a:xfrm>
        </p:spPr>
        <p:txBody>
          <a:bodyPr/>
          <a:lstStyle/>
          <a:p>
            <a:endParaRPr lang="en-US" dirty="0"/>
          </a:p>
        </p:txBody>
      </p:sp>
      <p:graphicFrame>
        <p:nvGraphicFramePr>
          <p:cNvPr id="4" name="Table 3">
            <a:extLst>
              <a:ext uri="{FF2B5EF4-FFF2-40B4-BE49-F238E27FC236}">
                <a16:creationId xmlns="" xmlns:a16="http://schemas.microsoft.com/office/drawing/2014/main" id="{E454DBD4-FFF5-E0EB-BF8E-2879BB6CD24E}"/>
              </a:ext>
            </a:extLst>
          </p:cNvPr>
          <p:cNvGraphicFramePr>
            <a:graphicFrameLocks noGrp="1"/>
          </p:cNvGraphicFramePr>
          <p:nvPr>
            <p:extLst>
              <p:ext uri="{D42A27DB-BD31-4B8C-83A1-F6EECF244321}">
                <p14:modId xmlns:p14="http://schemas.microsoft.com/office/powerpoint/2010/main" val="3718277143"/>
              </p:ext>
            </p:extLst>
          </p:nvPr>
        </p:nvGraphicFramePr>
        <p:xfrm>
          <a:off x="856616" y="977030"/>
          <a:ext cx="10478768" cy="5135671"/>
        </p:xfrm>
        <a:graphic>
          <a:graphicData uri="http://schemas.openxmlformats.org/drawingml/2006/table">
            <a:tbl>
              <a:tblPr firstRow="1" bandRow="1">
                <a:tableStyleId>{5C22544A-7EE6-4342-B048-85BDC9FD1C3A}</a:tableStyleId>
              </a:tblPr>
              <a:tblGrid>
                <a:gridCol w="1476284">
                  <a:extLst>
                    <a:ext uri="{9D8B030D-6E8A-4147-A177-3AD203B41FA5}">
                      <a16:colId xmlns="" xmlns:a16="http://schemas.microsoft.com/office/drawing/2014/main" val="497818991"/>
                    </a:ext>
                  </a:extLst>
                </a:gridCol>
                <a:gridCol w="1500414">
                  <a:extLst>
                    <a:ext uri="{9D8B030D-6E8A-4147-A177-3AD203B41FA5}">
                      <a16:colId xmlns="" xmlns:a16="http://schemas.microsoft.com/office/drawing/2014/main" val="811044656"/>
                    </a:ext>
                  </a:extLst>
                </a:gridCol>
                <a:gridCol w="1500414">
                  <a:extLst>
                    <a:ext uri="{9D8B030D-6E8A-4147-A177-3AD203B41FA5}">
                      <a16:colId xmlns="" xmlns:a16="http://schemas.microsoft.com/office/drawing/2014/main" val="595624935"/>
                    </a:ext>
                  </a:extLst>
                </a:gridCol>
                <a:gridCol w="1036720">
                  <a:extLst>
                    <a:ext uri="{9D8B030D-6E8A-4147-A177-3AD203B41FA5}">
                      <a16:colId xmlns="" xmlns:a16="http://schemas.microsoft.com/office/drawing/2014/main" val="3912454196"/>
                    </a:ext>
                  </a:extLst>
                </a:gridCol>
                <a:gridCol w="1737360">
                  <a:extLst>
                    <a:ext uri="{9D8B030D-6E8A-4147-A177-3AD203B41FA5}">
                      <a16:colId xmlns="" xmlns:a16="http://schemas.microsoft.com/office/drawing/2014/main" val="2867575569"/>
                    </a:ext>
                  </a:extLst>
                </a:gridCol>
                <a:gridCol w="1472184">
                  <a:extLst>
                    <a:ext uri="{9D8B030D-6E8A-4147-A177-3AD203B41FA5}">
                      <a16:colId xmlns="" xmlns:a16="http://schemas.microsoft.com/office/drawing/2014/main" val="3548780724"/>
                    </a:ext>
                  </a:extLst>
                </a:gridCol>
                <a:gridCol w="1755392">
                  <a:extLst>
                    <a:ext uri="{9D8B030D-6E8A-4147-A177-3AD203B41FA5}">
                      <a16:colId xmlns="" xmlns:a16="http://schemas.microsoft.com/office/drawing/2014/main" val="639755181"/>
                    </a:ext>
                  </a:extLst>
                </a:gridCol>
              </a:tblGrid>
              <a:tr h="385681">
                <a:tc>
                  <a:txBody>
                    <a:bodyPr/>
                    <a:lstStyle/>
                    <a:p>
                      <a:r>
                        <a:rPr lang="en-US" dirty="0" err="1">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Paper Title</a:t>
                      </a:r>
                    </a:p>
                  </a:txBody>
                  <a:tcPr/>
                </a:tc>
                <a:tc>
                  <a:txBody>
                    <a:bodyPr/>
                    <a:lstStyle/>
                    <a:p>
                      <a:r>
                        <a:rPr lang="en-US" dirty="0">
                          <a:latin typeface="Times New Roman" panose="02020603050405020304" pitchFamily="18" charset="0"/>
                          <a:cs typeface="Times New Roman" panose="02020603050405020304" pitchFamily="18" charset="0"/>
                        </a:rPr>
                        <a:t>Author Name</a:t>
                      </a:r>
                    </a:p>
                  </a:txBody>
                  <a:tcPr/>
                </a:tc>
                <a:tc>
                  <a:txBody>
                    <a:bodyPr/>
                    <a:lstStyle/>
                    <a:p>
                      <a:r>
                        <a:rPr lang="en-US" dirty="0">
                          <a:latin typeface="Times New Roman" panose="02020603050405020304" pitchFamily="18" charset="0"/>
                          <a:cs typeface="Times New Roman" panose="02020603050405020304" pitchFamily="18" charset="0"/>
                        </a:rPr>
                        <a:t>Published year</a:t>
                      </a:r>
                    </a:p>
                  </a:txBody>
                  <a:tcPr/>
                </a:tc>
                <a:tc>
                  <a:txBody>
                    <a:bodyPr/>
                    <a:lstStyle/>
                    <a:p>
                      <a:r>
                        <a:rPr lang="en-US" dirty="0">
                          <a:latin typeface="Times New Roman" panose="02020603050405020304" pitchFamily="18" charset="0"/>
                          <a:cs typeface="Times New Roman" panose="02020603050405020304" pitchFamily="18" charset="0"/>
                        </a:rPr>
                        <a:t>Techniques used</a:t>
                      </a:r>
                    </a:p>
                  </a:txBody>
                  <a:tcPr/>
                </a:tc>
                <a:tc>
                  <a:txBody>
                    <a:bodyPr/>
                    <a:lstStyle/>
                    <a:p>
                      <a:r>
                        <a:rPr lang="en-US" dirty="0">
                          <a:latin typeface="Times New Roman" panose="02020603050405020304" pitchFamily="18" charset="0"/>
                          <a:cs typeface="Times New Roman" panose="02020603050405020304" pitchFamily="18" charset="0"/>
                        </a:rPr>
                        <a:t>Merits</a:t>
                      </a:r>
                    </a:p>
                  </a:txBody>
                  <a:tcPr/>
                </a:tc>
                <a:tc>
                  <a:txBody>
                    <a:bodyPr/>
                    <a:lstStyle/>
                    <a:p>
                      <a:r>
                        <a:rPr lang="en-US" dirty="0">
                          <a:latin typeface="Times New Roman" panose="02020603050405020304" pitchFamily="18" charset="0"/>
                          <a:cs typeface="Times New Roman" panose="02020603050405020304" pitchFamily="18" charset="0"/>
                        </a:rPr>
                        <a:t>Demerits</a:t>
                      </a:r>
                    </a:p>
                  </a:txBody>
                  <a:tcPr/>
                </a:tc>
                <a:extLst>
                  <a:ext uri="{0D108BD9-81ED-4DB2-BD59-A6C34878D82A}">
                    <a16:rowId xmlns="" xmlns:a16="http://schemas.microsoft.com/office/drawing/2014/main" val="2525132702"/>
                  </a:ext>
                </a:extLst>
              </a:tr>
              <a:tr h="4495591">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Smart Parking System Based on IoT Technologies</a:t>
                      </a:r>
                    </a:p>
                  </a:txBody>
                  <a:tcPr/>
                </a:tc>
                <a:tc>
                  <a:txBody>
                    <a:bodyPr/>
                    <a:lstStyle/>
                    <a:p>
                      <a:r>
                        <a:rPr lang="en-US" dirty="0">
                          <a:latin typeface="Times New Roman" panose="02020603050405020304" pitchFamily="18" charset="0"/>
                          <a:cs typeface="Times New Roman" panose="02020603050405020304" pitchFamily="18" charset="0"/>
                        </a:rPr>
                        <a:t>John Doe, Jane Smith, Richard Roe</a:t>
                      </a:r>
                    </a:p>
                  </a:txBody>
                  <a:tcPr/>
                </a:tc>
                <a:tc>
                  <a:txBody>
                    <a:bodyPr/>
                    <a:lstStyle/>
                    <a:p>
                      <a:r>
                        <a:rPr lang="en-US" dirty="0">
                          <a:latin typeface="Times New Roman" panose="02020603050405020304" pitchFamily="18" charset="0"/>
                          <a:cs typeface="Times New Roman" panose="02020603050405020304" pitchFamily="18" charset="0"/>
                        </a:rPr>
                        <a:t>2020</a:t>
                      </a:r>
                    </a:p>
                  </a:txBody>
                  <a:tcPr/>
                </a:tc>
                <a:tc>
                  <a:txBody>
                    <a:bodyPr/>
                    <a:lstStyle/>
                    <a:p>
                      <a:r>
                        <a:rPr lang="en-US" dirty="0">
                          <a:latin typeface="Times New Roman" panose="02020603050405020304" pitchFamily="18" charset="0"/>
                          <a:cs typeface="Times New Roman" panose="02020603050405020304" pitchFamily="18" charset="0"/>
                        </a:rPr>
                        <a:t>- IOT(Internet of Things) </a:t>
                      </a:r>
                    </a:p>
                    <a:p>
                      <a:r>
                        <a:rPr lang="en-US" dirty="0">
                          <a:latin typeface="Times New Roman" panose="02020603050405020304" pitchFamily="18" charset="0"/>
                          <a:cs typeface="Times New Roman" panose="02020603050405020304" pitchFamily="18" charset="0"/>
                        </a:rPr>
                        <a:t>- RFID (Radio-Frequency Identification),   - cloud computing</a:t>
                      </a:r>
                    </a:p>
                  </a:txBody>
                  <a:tcPr/>
                </a:tc>
                <a:tc>
                  <a:txBody>
                    <a:bodyPr/>
                    <a:lstStyle/>
                    <a:p>
                      <a:r>
                        <a:rPr lang="en-US" dirty="0">
                          <a:latin typeface="Times New Roman" panose="02020603050405020304" pitchFamily="18" charset="0"/>
                          <a:cs typeface="Times New Roman" panose="02020603050405020304" pitchFamily="18" charset="0"/>
                        </a:rPr>
                        <a:t>- Real-time parking availability information     - Efficient space utilization     </a:t>
                      </a:r>
                    </a:p>
                    <a:p>
                      <a:r>
                        <a:rPr lang="en-US" dirty="0">
                          <a:latin typeface="Times New Roman" panose="02020603050405020304" pitchFamily="18" charset="0"/>
                          <a:cs typeface="Times New Roman" panose="02020603050405020304" pitchFamily="18" charset="0"/>
                        </a:rPr>
                        <a:t>- Reduced time spent searching for parking</a:t>
                      </a:r>
                    </a:p>
                  </a:txBody>
                  <a:tcPr/>
                </a:tc>
                <a:tc>
                  <a:txBody>
                    <a:bodyPr/>
                    <a:lstStyle/>
                    <a:p>
                      <a:r>
                        <a:rPr lang="en-US" dirty="0">
                          <a:latin typeface="Times New Roman" panose="02020603050405020304" pitchFamily="18" charset="0"/>
                          <a:cs typeface="Times New Roman" panose="02020603050405020304" pitchFamily="18" charset="0"/>
                        </a:rPr>
                        <a:t>-High initial setup cost   </a:t>
                      </a:r>
                    </a:p>
                    <a:p>
                      <a:r>
                        <a:rPr lang="en-US" dirty="0">
                          <a:latin typeface="Times New Roman" panose="02020603050405020304" pitchFamily="18" charset="0"/>
                          <a:cs typeface="Times New Roman" panose="02020603050405020304" pitchFamily="18" charset="0"/>
                        </a:rPr>
                        <a:t> - Dependence on stable internet connectivity</a:t>
                      </a:r>
                    </a:p>
                  </a:txBody>
                  <a:tcPr/>
                </a:tc>
                <a:extLst>
                  <a:ext uri="{0D108BD9-81ED-4DB2-BD59-A6C34878D82A}">
                    <a16:rowId xmlns="" xmlns:a16="http://schemas.microsoft.com/office/drawing/2014/main" val="3204015659"/>
                  </a:ext>
                </a:extLst>
              </a:tr>
            </a:tbl>
          </a:graphicData>
        </a:graphic>
      </p:graphicFrame>
    </p:spTree>
    <p:extLst>
      <p:ext uri="{BB962C8B-B14F-4D97-AF65-F5344CB8AC3E}">
        <p14:creationId xmlns:p14="http://schemas.microsoft.com/office/powerpoint/2010/main" val="1908722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181</TotalTime>
  <Words>1554</Words>
  <Application>Microsoft Office PowerPoint</Application>
  <PresentationFormat>Custom</PresentationFormat>
  <Paragraphs>184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Online Vehicle Parking Reservation System </vt:lpstr>
      <vt:lpstr>Table Of Contents:</vt:lpstr>
      <vt:lpstr>Objectives:</vt:lpstr>
      <vt:lpstr>Existing System:</vt:lpstr>
      <vt:lpstr>Existing System:</vt:lpstr>
      <vt:lpstr>Proposed System:</vt:lpstr>
      <vt:lpstr>Literature Survey:</vt:lpstr>
      <vt:lpstr>Literature Survey:</vt:lpstr>
      <vt:lpstr>Literature Survey:</vt:lpstr>
      <vt:lpstr>Data Flow diagram:</vt:lpstr>
      <vt:lpstr>System Specification:</vt:lpstr>
      <vt:lpstr>Modules:</vt:lpstr>
      <vt:lpstr>Module Explanation:</vt:lpstr>
      <vt:lpstr>Module Explanation:</vt:lpstr>
      <vt:lpstr>Module Explanation:</vt:lpstr>
      <vt:lpstr>Module Explanation:</vt:lpstr>
      <vt:lpstr>Advantages:</vt:lpstr>
      <vt:lpstr>Applications:</vt:lpstr>
      <vt:lpstr> Conclusion:</vt:lpstr>
      <vt:lpstr>References:</vt:lpstr>
      <vt:lpstr>                           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Vehicle Parking Reservation System by using IOT</dc:title>
  <dc:creator>JEEVESHWARAN J</dc:creator>
  <cp:lastModifiedBy>new</cp:lastModifiedBy>
  <cp:revision>13</cp:revision>
  <dcterms:created xsi:type="dcterms:W3CDTF">2024-05-30T06:39:26Z</dcterms:created>
  <dcterms:modified xsi:type="dcterms:W3CDTF">2024-06-04T15:56:18Z</dcterms:modified>
</cp:coreProperties>
</file>