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71" r:id="rId3"/>
    <p:sldId id="276" r:id="rId4"/>
    <p:sldId id="273" r:id="rId5"/>
    <p:sldId id="269" r:id="rId6"/>
    <p:sldId id="268" r:id="rId7"/>
    <p:sldId id="274" r:id="rId8"/>
    <p:sldId id="275" r:id="rId9"/>
    <p:sldId id="277" r:id="rId10"/>
    <p:sldId id="272" r:id="rId11"/>
    <p:sldId id="270" r:id="rId12"/>
    <p:sldId id="258" r:id="rId13"/>
    <p:sldId id="280" r:id="rId14"/>
    <p:sldId id="278" r:id="rId15"/>
    <p:sldId id="259" r:id="rId16"/>
    <p:sldId id="279" r:id="rId17"/>
    <p:sldId id="263"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5974"/>
    <a:srgbClr val="FF7A59"/>
    <a:srgbClr val="FEAA8F"/>
    <a:srgbClr val="FEFDF4"/>
    <a:srgbClr val="FEFCEF"/>
    <a:srgbClr val="2A5783"/>
    <a:srgbClr val="7391AE"/>
    <a:srgbClr val="ECD4BE"/>
    <a:srgbClr val="FFCC9E"/>
    <a:srgbClr val="1B29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493" autoAdjust="0"/>
  </p:normalViewPr>
  <p:slideViewPr>
    <p:cSldViewPr>
      <p:cViewPr varScale="1">
        <p:scale>
          <a:sx n="103" d="100"/>
          <a:sy n="103" d="100"/>
        </p:scale>
        <p:origin x="110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761A26-BFEB-8641-B17E-839F005FCB83}" type="datetimeFigureOut">
              <a:rPr lang="en-US" smtClean="0"/>
              <a:t>10/23/2023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E2ED6E4-0BAB-CB43-86D1-300E3575375C}" type="slidenum">
              <a:rPr lang="en-US" smtClean="0"/>
              <a:t>‹#›</a:t>
            </a:fld>
            <a:endParaRPr lang="en-US"/>
          </a:p>
        </p:txBody>
      </p:sp>
    </p:spTree>
    <p:extLst>
      <p:ext uri="{BB962C8B-B14F-4D97-AF65-F5344CB8AC3E}">
        <p14:creationId xmlns:p14="http://schemas.microsoft.com/office/powerpoint/2010/main" val="403722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hubspot.com/partners/market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hubspot.com/integra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hubspot.com/partners/market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hubspot.com/integration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hubspot.com/partners/market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hubspot.com/integratio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hubspot.com/partners/marketin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hubspot.com/integration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new program is designed to help </a:t>
            </a:r>
            <a:r>
              <a:rPr lang="en-US" sz="1200" b="0" i="0" kern="1200" dirty="0" err="1" smtClean="0">
                <a:solidFill>
                  <a:schemeClr val="tx1"/>
                </a:solidFill>
                <a:effectLst/>
                <a:latin typeface="+mn-lt"/>
                <a:ea typeface="+mn-ea"/>
                <a:cs typeface="+mn-cs"/>
              </a:rPr>
              <a:t>HubSpot’s</a:t>
            </a:r>
            <a:r>
              <a:rPr lang="en-US" sz="1200" b="0" i="0" kern="1200" dirty="0" smtClean="0">
                <a:solidFill>
                  <a:schemeClr val="tx1"/>
                </a:solidFill>
                <a:effectLst/>
                <a:latin typeface="+mn-lt"/>
                <a:ea typeface="+mn-ea"/>
                <a:cs typeface="+mn-cs"/>
              </a:rPr>
              <a:t> vast digital marketing </a:t>
            </a:r>
            <a:r>
              <a:rPr lang="en-US" sz="1200" b="0" i="0" kern="1200" dirty="0" smtClean="0">
                <a:solidFill>
                  <a:schemeClr val="tx1"/>
                </a:solidFill>
                <a:effectLst/>
                <a:latin typeface="+mn-lt"/>
                <a:ea typeface="+mn-ea"/>
                <a:cs typeface="+mn-cs"/>
                <a:hlinkClick r:id="rId3"/>
              </a:rPr>
              <a:t>agency partner community</a:t>
            </a:r>
            <a:r>
              <a:rPr lang="en-US" sz="1200" b="0" i="0" kern="1200" dirty="0" smtClean="0">
                <a:solidFill>
                  <a:schemeClr val="tx1"/>
                </a:solidFill>
                <a:effectLst/>
                <a:latin typeface="+mn-lt"/>
                <a:ea typeface="+mn-ea"/>
                <a:cs typeface="+mn-cs"/>
              </a:rPr>
              <a:t> differentiate their service offerings from the competition and help the company’s growing number of powerful </a:t>
            </a:r>
            <a:r>
              <a:rPr lang="en-US" sz="1200" b="0" i="0" kern="1200" dirty="0" smtClean="0">
                <a:solidFill>
                  <a:schemeClr val="tx1"/>
                </a:solidFill>
                <a:effectLst/>
                <a:latin typeface="+mn-lt"/>
                <a:ea typeface="+mn-ea"/>
                <a:cs typeface="+mn-cs"/>
                <a:hlinkClick r:id="rId4"/>
              </a:rPr>
              <a:t>integration solutions</a:t>
            </a:r>
            <a:r>
              <a:rPr lang="en-US" sz="1200" b="0" i="0" kern="1200" dirty="0" smtClean="0">
                <a:solidFill>
                  <a:schemeClr val="tx1"/>
                </a:solidFill>
                <a:effectLst/>
                <a:latin typeface="+mn-lt"/>
                <a:ea typeface="+mn-ea"/>
                <a:cs typeface="+mn-cs"/>
              </a:rPr>
              <a:t> tap into a new channel to resell their software.</a:t>
            </a:r>
            <a:endParaRPr lang="en-US" dirty="0"/>
          </a:p>
        </p:txBody>
      </p:sp>
      <p:sp>
        <p:nvSpPr>
          <p:cNvPr id="4" name="Slide Number Placeholder 3"/>
          <p:cNvSpPr>
            <a:spLocks noGrp="1"/>
          </p:cNvSpPr>
          <p:nvPr>
            <p:ph type="sldNum" sz="quarter" idx="10"/>
          </p:nvPr>
        </p:nvSpPr>
        <p:spPr/>
        <p:txBody>
          <a:bodyPr/>
          <a:lstStyle/>
          <a:p>
            <a:fld id="{3E2ED6E4-0BAB-CB43-86D1-300E3575375C}" type="slidenum">
              <a:rPr lang="en-US" smtClean="0"/>
              <a:t>2</a:t>
            </a:fld>
            <a:endParaRPr lang="en-US"/>
          </a:p>
        </p:txBody>
      </p:sp>
    </p:spTree>
    <p:extLst>
      <p:ext uri="{BB962C8B-B14F-4D97-AF65-F5344CB8AC3E}">
        <p14:creationId xmlns:p14="http://schemas.microsoft.com/office/powerpoint/2010/main" val="3048905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33475B"/>
              </a:buClr>
              <a:buSzPts val="1400"/>
              <a:buFont typeface="Avenir"/>
              <a:buNone/>
            </a:pPr>
            <a:r>
              <a:rPr lang="en-US" sz="1400" b="1">
                <a:solidFill>
                  <a:srgbClr val="33475B"/>
                </a:solidFill>
                <a:latin typeface="Avenir"/>
                <a:ea typeface="Avenir"/>
                <a:cs typeface="Avenir"/>
                <a:sym typeface="Avenir"/>
              </a:rPr>
              <a:t>Product Screenshot Full MacBook</a:t>
            </a:r>
            <a:endParaRPr/>
          </a:p>
        </p:txBody>
      </p:sp>
    </p:spTree>
    <p:extLst>
      <p:ext uri="{BB962C8B-B14F-4D97-AF65-F5344CB8AC3E}">
        <p14:creationId xmlns:p14="http://schemas.microsoft.com/office/powerpoint/2010/main" val="551848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2ED6E4-0BAB-CB43-86D1-300E3575375C}" type="slidenum">
              <a:rPr lang="en-US" smtClean="0"/>
              <a:t>15</a:t>
            </a:fld>
            <a:endParaRPr lang="en-US"/>
          </a:p>
        </p:txBody>
      </p:sp>
    </p:spTree>
    <p:extLst>
      <p:ext uri="{BB962C8B-B14F-4D97-AF65-F5344CB8AC3E}">
        <p14:creationId xmlns:p14="http://schemas.microsoft.com/office/powerpoint/2010/main" val="425312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new program is designed to help </a:t>
            </a:r>
            <a:r>
              <a:rPr lang="en-US" sz="1200" b="0" i="0" kern="1200" dirty="0" err="1" smtClean="0">
                <a:solidFill>
                  <a:schemeClr val="tx1"/>
                </a:solidFill>
                <a:effectLst/>
                <a:latin typeface="+mn-lt"/>
                <a:ea typeface="+mn-ea"/>
                <a:cs typeface="+mn-cs"/>
              </a:rPr>
              <a:t>HubSpot’s</a:t>
            </a:r>
            <a:r>
              <a:rPr lang="en-US" sz="1200" b="0" i="0" kern="1200" dirty="0" smtClean="0">
                <a:solidFill>
                  <a:schemeClr val="tx1"/>
                </a:solidFill>
                <a:effectLst/>
                <a:latin typeface="+mn-lt"/>
                <a:ea typeface="+mn-ea"/>
                <a:cs typeface="+mn-cs"/>
              </a:rPr>
              <a:t> vast digital marketing </a:t>
            </a:r>
            <a:r>
              <a:rPr lang="en-US" sz="1200" b="0" i="0" kern="1200" dirty="0" smtClean="0">
                <a:solidFill>
                  <a:schemeClr val="tx1"/>
                </a:solidFill>
                <a:effectLst/>
                <a:latin typeface="+mn-lt"/>
                <a:ea typeface="+mn-ea"/>
                <a:cs typeface="+mn-cs"/>
                <a:hlinkClick r:id="rId3"/>
              </a:rPr>
              <a:t>agency partner community</a:t>
            </a:r>
            <a:r>
              <a:rPr lang="en-US" sz="1200" b="0" i="0" kern="1200" dirty="0" smtClean="0">
                <a:solidFill>
                  <a:schemeClr val="tx1"/>
                </a:solidFill>
                <a:effectLst/>
                <a:latin typeface="+mn-lt"/>
                <a:ea typeface="+mn-ea"/>
                <a:cs typeface="+mn-cs"/>
              </a:rPr>
              <a:t> differentiate their service offerings from the competition and help the company’s growing number of powerful </a:t>
            </a:r>
            <a:r>
              <a:rPr lang="en-US" sz="1200" b="0" i="0" kern="1200" dirty="0" smtClean="0">
                <a:solidFill>
                  <a:schemeClr val="tx1"/>
                </a:solidFill>
                <a:effectLst/>
                <a:latin typeface="+mn-lt"/>
                <a:ea typeface="+mn-ea"/>
                <a:cs typeface="+mn-cs"/>
                <a:hlinkClick r:id="rId4"/>
              </a:rPr>
              <a:t>integration solutions</a:t>
            </a:r>
            <a:r>
              <a:rPr lang="en-US" sz="1200" b="0" i="0" kern="1200" dirty="0" smtClean="0">
                <a:solidFill>
                  <a:schemeClr val="tx1"/>
                </a:solidFill>
                <a:effectLst/>
                <a:latin typeface="+mn-lt"/>
                <a:ea typeface="+mn-ea"/>
                <a:cs typeface="+mn-cs"/>
              </a:rPr>
              <a:t> tap into a new channel to resell their software.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Active integrations</a:t>
            </a:r>
            <a:r>
              <a:rPr lang="en-US" sz="1200" b="0" i="0" kern="1200" baseline="0" dirty="0" smtClean="0">
                <a:solidFill>
                  <a:schemeClr val="tx1"/>
                </a:solidFill>
                <a:effectLst/>
                <a:latin typeface="+mn-lt"/>
                <a:ea typeface="+mn-ea"/>
                <a:cs typeface="+mn-cs"/>
              </a:rPr>
              <a:t> = any integration with 1 or more installations</a:t>
            </a:r>
            <a:endParaRPr lang="en-US" dirty="0"/>
          </a:p>
        </p:txBody>
      </p:sp>
      <p:sp>
        <p:nvSpPr>
          <p:cNvPr id="4" name="Slide Number Placeholder 3"/>
          <p:cNvSpPr>
            <a:spLocks noGrp="1"/>
          </p:cNvSpPr>
          <p:nvPr>
            <p:ph type="sldNum" sz="quarter" idx="10"/>
          </p:nvPr>
        </p:nvSpPr>
        <p:spPr/>
        <p:txBody>
          <a:bodyPr/>
          <a:lstStyle/>
          <a:p>
            <a:fld id="{3E2ED6E4-0BAB-CB43-86D1-300E3575375C}" type="slidenum">
              <a:rPr lang="en-US" smtClean="0"/>
              <a:t>3</a:t>
            </a:fld>
            <a:endParaRPr lang="en-US"/>
          </a:p>
        </p:txBody>
      </p:sp>
    </p:spTree>
    <p:extLst>
      <p:ext uri="{BB962C8B-B14F-4D97-AF65-F5344CB8AC3E}">
        <p14:creationId xmlns:p14="http://schemas.microsoft.com/office/powerpoint/2010/main" val="2077454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new program is designed to help </a:t>
            </a:r>
            <a:r>
              <a:rPr lang="en-US" sz="1200" b="0" i="0" kern="1200" dirty="0" err="1" smtClean="0">
                <a:solidFill>
                  <a:schemeClr val="tx1"/>
                </a:solidFill>
                <a:effectLst/>
                <a:latin typeface="+mn-lt"/>
                <a:ea typeface="+mn-ea"/>
                <a:cs typeface="+mn-cs"/>
              </a:rPr>
              <a:t>HubSpot’s</a:t>
            </a:r>
            <a:r>
              <a:rPr lang="en-US" sz="1200" b="0" i="0" kern="1200" dirty="0" smtClean="0">
                <a:solidFill>
                  <a:schemeClr val="tx1"/>
                </a:solidFill>
                <a:effectLst/>
                <a:latin typeface="+mn-lt"/>
                <a:ea typeface="+mn-ea"/>
                <a:cs typeface="+mn-cs"/>
              </a:rPr>
              <a:t> vast digital marketing </a:t>
            </a:r>
            <a:r>
              <a:rPr lang="en-US" sz="1200" b="0" i="0" kern="1200" dirty="0" smtClean="0">
                <a:solidFill>
                  <a:schemeClr val="tx1"/>
                </a:solidFill>
                <a:effectLst/>
                <a:latin typeface="+mn-lt"/>
                <a:ea typeface="+mn-ea"/>
                <a:cs typeface="+mn-cs"/>
                <a:hlinkClick r:id="rId3"/>
              </a:rPr>
              <a:t>agency partner community</a:t>
            </a:r>
            <a:r>
              <a:rPr lang="en-US" sz="1200" b="0" i="0" kern="1200" dirty="0" smtClean="0">
                <a:solidFill>
                  <a:schemeClr val="tx1"/>
                </a:solidFill>
                <a:effectLst/>
                <a:latin typeface="+mn-lt"/>
                <a:ea typeface="+mn-ea"/>
                <a:cs typeface="+mn-cs"/>
              </a:rPr>
              <a:t> differentiate their service offerings from the competition and help the company’s growing number of powerful </a:t>
            </a:r>
            <a:r>
              <a:rPr lang="en-US" sz="1200" b="0" i="0" kern="1200" dirty="0" smtClean="0">
                <a:solidFill>
                  <a:schemeClr val="tx1"/>
                </a:solidFill>
                <a:effectLst/>
                <a:latin typeface="+mn-lt"/>
                <a:ea typeface="+mn-ea"/>
                <a:cs typeface="+mn-cs"/>
                <a:hlinkClick r:id="rId4"/>
              </a:rPr>
              <a:t>integration solutions</a:t>
            </a:r>
            <a:r>
              <a:rPr lang="en-US" sz="1200" b="0" i="0" kern="1200" dirty="0" smtClean="0">
                <a:solidFill>
                  <a:schemeClr val="tx1"/>
                </a:solidFill>
                <a:effectLst/>
                <a:latin typeface="+mn-lt"/>
                <a:ea typeface="+mn-ea"/>
                <a:cs typeface="+mn-cs"/>
              </a:rPr>
              <a:t> tap into a new channel to resell their software.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Active integrations</a:t>
            </a:r>
            <a:r>
              <a:rPr lang="en-US" sz="1200" b="0" i="0" kern="1200" baseline="0" dirty="0" smtClean="0">
                <a:solidFill>
                  <a:schemeClr val="tx1"/>
                </a:solidFill>
                <a:effectLst/>
                <a:latin typeface="+mn-lt"/>
                <a:ea typeface="+mn-ea"/>
                <a:cs typeface="+mn-cs"/>
              </a:rPr>
              <a:t> = any integration with 1 or more installations</a:t>
            </a:r>
            <a:endParaRPr lang="en-US" dirty="0"/>
          </a:p>
        </p:txBody>
      </p:sp>
      <p:sp>
        <p:nvSpPr>
          <p:cNvPr id="4" name="Slide Number Placeholder 3"/>
          <p:cNvSpPr>
            <a:spLocks noGrp="1"/>
          </p:cNvSpPr>
          <p:nvPr>
            <p:ph type="sldNum" sz="quarter" idx="10"/>
          </p:nvPr>
        </p:nvSpPr>
        <p:spPr/>
        <p:txBody>
          <a:bodyPr/>
          <a:lstStyle/>
          <a:p>
            <a:fld id="{3E2ED6E4-0BAB-CB43-86D1-300E3575375C}" type="slidenum">
              <a:rPr lang="en-US" smtClean="0"/>
              <a:t>4</a:t>
            </a:fld>
            <a:endParaRPr lang="en-US"/>
          </a:p>
        </p:txBody>
      </p:sp>
    </p:spTree>
    <p:extLst>
      <p:ext uri="{BB962C8B-B14F-4D97-AF65-F5344CB8AC3E}">
        <p14:creationId xmlns:p14="http://schemas.microsoft.com/office/powerpoint/2010/main" val="174133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33475B"/>
              </a:buClr>
              <a:buSzPts val="1400"/>
              <a:buFont typeface="Avenir"/>
              <a:buNone/>
            </a:pPr>
            <a:r>
              <a:rPr lang="en-US" sz="1400" b="1" dirty="0" smtClean="0">
                <a:solidFill>
                  <a:srgbClr val="33475B"/>
                </a:solidFill>
                <a:latin typeface="Avenir"/>
                <a:ea typeface="Avenir"/>
                <a:cs typeface="Avenir"/>
                <a:sym typeface="Avenir"/>
              </a:rPr>
              <a:t> </a:t>
            </a:r>
            <a:endParaRPr sz="1400" b="1" dirty="0">
              <a:solidFill>
                <a:srgbClr val="33475B"/>
              </a:solidFill>
              <a:latin typeface="Avenir"/>
              <a:ea typeface="Avenir"/>
              <a:cs typeface="Avenir"/>
              <a:sym typeface="Avenir"/>
            </a:endParaRPr>
          </a:p>
        </p:txBody>
      </p:sp>
    </p:spTree>
    <p:extLst>
      <p:ext uri="{BB962C8B-B14F-4D97-AF65-F5344CB8AC3E}">
        <p14:creationId xmlns:p14="http://schemas.microsoft.com/office/powerpoint/2010/main" val="60402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33475B"/>
              </a:buClr>
              <a:buSzPts val="1400"/>
              <a:buFont typeface="Avenir"/>
              <a:buNone/>
            </a:pPr>
            <a:r>
              <a:rPr lang="en-US" sz="1400" b="1" dirty="0" smtClean="0">
                <a:solidFill>
                  <a:srgbClr val="33475B"/>
                </a:solidFill>
                <a:latin typeface="Avenir"/>
                <a:ea typeface="Avenir"/>
                <a:cs typeface="Avenir"/>
                <a:sym typeface="Avenir"/>
              </a:rPr>
              <a:t>*3%</a:t>
            </a:r>
            <a:r>
              <a:rPr lang="en-US" sz="1400" b="1" baseline="0" dirty="0" smtClean="0">
                <a:solidFill>
                  <a:srgbClr val="33475B"/>
                </a:solidFill>
                <a:latin typeface="Avenir"/>
                <a:ea typeface="Avenir"/>
                <a:cs typeface="Avenir"/>
                <a:sym typeface="Avenir"/>
              </a:rPr>
              <a:t> percent are unclassified </a:t>
            </a:r>
            <a:endParaRPr dirty="0"/>
          </a:p>
        </p:txBody>
      </p:sp>
    </p:spTree>
    <p:extLst>
      <p:ext uri="{BB962C8B-B14F-4D97-AF65-F5344CB8AC3E}">
        <p14:creationId xmlns:p14="http://schemas.microsoft.com/office/powerpoint/2010/main" val="98162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new program is designed to help </a:t>
            </a:r>
            <a:r>
              <a:rPr lang="en-US" sz="1200" b="0" i="0" kern="1200" dirty="0" err="1" smtClean="0">
                <a:solidFill>
                  <a:schemeClr val="tx1"/>
                </a:solidFill>
                <a:effectLst/>
                <a:latin typeface="+mn-lt"/>
                <a:ea typeface="+mn-ea"/>
                <a:cs typeface="+mn-cs"/>
              </a:rPr>
              <a:t>HubSpot’s</a:t>
            </a:r>
            <a:r>
              <a:rPr lang="en-US" sz="1200" b="0" i="0" kern="1200" dirty="0" smtClean="0">
                <a:solidFill>
                  <a:schemeClr val="tx1"/>
                </a:solidFill>
                <a:effectLst/>
                <a:latin typeface="+mn-lt"/>
                <a:ea typeface="+mn-ea"/>
                <a:cs typeface="+mn-cs"/>
              </a:rPr>
              <a:t> vast digital marketing </a:t>
            </a:r>
            <a:r>
              <a:rPr lang="en-US" sz="1200" b="0" i="0" kern="1200" dirty="0" smtClean="0">
                <a:solidFill>
                  <a:schemeClr val="tx1"/>
                </a:solidFill>
                <a:effectLst/>
                <a:latin typeface="+mn-lt"/>
                <a:ea typeface="+mn-ea"/>
                <a:cs typeface="+mn-cs"/>
                <a:hlinkClick r:id="rId3"/>
              </a:rPr>
              <a:t>agency partner community</a:t>
            </a:r>
            <a:r>
              <a:rPr lang="en-US" sz="1200" b="0" i="0" kern="1200" dirty="0" smtClean="0">
                <a:solidFill>
                  <a:schemeClr val="tx1"/>
                </a:solidFill>
                <a:effectLst/>
                <a:latin typeface="+mn-lt"/>
                <a:ea typeface="+mn-ea"/>
                <a:cs typeface="+mn-cs"/>
              </a:rPr>
              <a:t> differentiate their service offerings from the competition and help the company’s growing number of powerful </a:t>
            </a:r>
            <a:r>
              <a:rPr lang="en-US" sz="1200" b="0" i="0" kern="1200" dirty="0" smtClean="0">
                <a:solidFill>
                  <a:schemeClr val="tx1"/>
                </a:solidFill>
                <a:effectLst/>
                <a:latin typeface="+mn-lt"/>
                <a:ea typeface="+mn-ea"/>
                <a:cs typeface="+mn-cs"/>
                <a:hlinkClick r:id="rId4"/>
              </a:rPr>
              <a:t>integration solutions</a:t>
            </a:r>
            <a:r>
              <a:rPr lang="en-US" sz="1200" b="0" i="0" kern="1200" dirty="0" smtClean="0">
                <a:solidFill>
                  <a:schemeClr val="tx1"/>
                </a:solidFill>
                <a:effectLst/>
                <a:latin typeface="+mn-lt"/>
                <a:ea typeface="+mn-ea"/>
                <a:cs typeface="+mn-cs"/>
              </a:rPr>
              <a:t> tap into a new channel to resell their software.</a:t>
            </a:r>
            <a:endParaRPr lang="en-US" dirty="0"/>
          </a:p>
        </p:txBody>
      </p:sp>
      <p:sp>
        <p:nvSpPr>
          <p:cNvPr id="4" name="Slide Number Placeholder 3"/>
          <p:cNvSpPr>
            <a:spLocks noGrp="1"/>
          </p:cNvSpPr>
          <p:nvPr>
            <p:ph type="sldNum" sz="quarter" idx="10"/>
          </p:nvPr>
        </p:nvSpPr>
        <p:spPr/>
        <p:txBody>
          <a:bodyPr/>
          <a:lstStyle/>
          <a:p>
            <a:fld id="{3E2ED6E4-0BAB-CB43-86D1-300E3575375C}" type="slidenum">
              <a:rPr lang="en-US" smtClean="0"/>
              <a:t>7</a:t>
            </a:fld>
            <a:endParaRPr lang="en-US"/>
          </a:p>
        </p:txBody>
      </p:sp>
    </p:spTree>
    <p:extLst>
      <p:ext uri="{BB962C8B-B14F-4D97-AF65-F5344CB8AC3E}">
        <p14:creationId xmlns:p14="http://schemas.microsoft.com/office/powerpoint/2010/main" val="229745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3E5974"/>
                </a:solidFill>
                <a:latin typeface="Avenir"/>
              </a:rPr>
              <a:t>This cohort mirrors the trend we saw earlier. </a:t>
            </a:r>
            <a:endParaRPr lang="en-US" dirty="0"/>
          </a:p>
        </p:txBody>
      </p:sp>
      <p:sp>
        <p:nvSpPr>
          <p:cNvPr id="4" name="Slide Number Placeholder 3"/>
          <p:cNvSpPr>
            <a:spLocks noGrp="1"/>
          </p:cNvSpPr>
          <p:nvPr>
            <p:ph type="sldNum" sz="quarter" idx="10"/>
          </p:nvPr>
        </p:nvSpPr>
        <p:spPr/>
        <p:txBody>
          <a:bodyPr/>
          <a:lstStyle/>
          <a:p>
            <a:fld id="{3E2ED6E4-0BAB-CB43-86D1-300E3575375C}" type="slidenum">
              <a:rPr lang="en-US" smtClean="0"/>
              <a:t>8</a:t>
            </a:fld>
            <a:endParaRPr lang="en-US"/>
          </a:p>
        </p:txBody>
      </p:sp>
    </p:spTree>
    <p:extLst>
      <p:ext uri="{BB962C8B-B14F-4D97-AF65-F5344CB8AC3E}">
        <p14:creationId xmlns:p14="http://schemas.microsoft.com/office/powerpoint/2010/main" val="762887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3E5974"/>
                </a:solidFill>
                <a:latin typeface="Avenir"/>
              </a:rPr>
              <a:t>This cohort mirrors the trend we saw earlier. </a:t>
            </a:r>
            <a:endParaRPr lang="en-US" dirty="0"/>
          </a:p>
        </p:txBody>
      </p:sp>
      <p:sp>
        <p:nvSpPr>
          <p:cNvPr id="4" name="Slide Number Placeholder 3"/>
          <p:cNvSpPr>
            <a:spLocks noGrp="1"/>
          </p:cNvSpPr>
          <p:nvPr>
            <p:ph type="sldNum" sz="quarter" idx="10"/>
          </p:nvPr>
        </p:nvSpPr>
        <p:spPr/>
        <p:txBody>
          <a:bodyPr/>
          <a:lstStyle/>
          <a:p>
            <a:fld id="{3E2ED6E4-0BAB-CB43-86D1-300E3575375C}" type="slidenum">
              <a:rPr lang="en-US" smtClean="0"/>
              <a:t>9</a:t>
            </a:fld>
            <a:endParaRPr lang="en-US"/>
          </a:p>
        </p:txBody>
      </p:sp>
    </p:spTree>
    <p:extLst>
      <p:ext uri="{BB962C8B-B14F-4D97-AF65-F5344CB8AC3E}">
        <p14:creationId xmlns:p14="http://schemas.microsoft.com/office/powerpoint/2010/main" val="418527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33475B"/>
              </a:buClr>
              <a:buSzPts val="1400"/>
              <a:buFont typeface="Avenir"/>
              <a:buNone/>
            </a:pPr>
            <a:r>
              <a:rPr lang="en-US" sz="1400" b="1" dirty="0" smtClean="0">
                <a:solidFill>
                  <a:srgbClr val="33475B"/>
                </a:solidFill>
                <a:latin typeface="Avenir"/>
                <a:ea typeface="Avenir"/>
                <a:cs typeface="Avenir"/>
                <a:sym typeface="Avenir"/>
              </a:rPr>
              <a:t> </a:t>
            </a:r>
            <a:endParaRPr sz="1400" b="1" dirty="0">
              <a:solidFill>
                <a:srgbClr val="33475B"/>
              </a:solidFill>
              <a:latin typeface="Avenir"/>
              <a:ea typeface="Avenir"/>
              <a:cs typeface="Avenir"/>
              <a:sym typeface="Avenir"/>
            </a:endParaRPr>
          </a:p>
        </p:txBody>
      </p:sp>
    </p:spTree>
    <p:extLst>
      <p:ext uri="{BB962C8B-B14F-4D97-AF65-F5344CB8AC3E}">
        <p14:creationId xmlns:p14="http://schemas.microsoft.com/office/powerpoint/2010/main" val="853019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49300"/>
            <a:ext cx="3924300" cy="61087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5219700" y="0"/>
            <a:ext cx="3924300" cy="6108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1536011" y="1894694"/>
            <a:ext cx="6309360" cy="2548890"/>
          </a:xfrm>
          <a:custGeom>
            <a:avLst/>
            <a:gdLst/>
            <a:ahLst/>
            <a:cxnLst/>
            <a:rect l="l" t="t" r="r" b="b"/>
            <a:pathLst>
              <a:path w="6309359" h="2548890">
                <a:moveTo>
                  <a:pt x="6172200" y="0"/>
                </a:moveTo>
                <a:lnTo>
                  <a:pt x="137160" y="0"/>
                </a:lnTo>
                <a:lnTo>
                  <a:pt x="57864" y="2143"/>
                </a:lnTo>
                <a:lnTo>
                  <a:pt x="17144" y="17145"/>
                </a:lnTo>
                <a:lnTo>
                  <a:pt x="2143" y="57864"/>
                </a:lnTo>
                <a:lnTo>
                  <a:pt x="0" y="137160"/>
                </a:lnTo>
                <a:lnTo>
                  <a:pt x="0" y="2205990"/>
                </a:lnTo>
                <a:lnTo>
                  <a:pt x="811530" y="2205990"/>
                </a:lnTo>
                <a:lnTo>
                  <a:pt x="890825" y="2227421"/>
                </a:lnTo>
                <a:lnTo>
                  <a:pt x="931545" y="2274570"/>
                </a:lnTo>
                <a:lnTo>
                  <a:pt x="946546" y="2321718"/>
                </a:lnTo>
                <a:lnTo>
                  <a:pt x="948689" y="2343150"/>
                </a:lnTo>
                <a:lnTo>
                  <a:pt x="948689" y="2548890"/>
                </a:lnTo>
                <a:lnTo>
                  <a:pt x="6309360" y="2548890"/>
                </a:lnTo>
                <a:lnTo>
                  <a:pt x="6309360" y="137160"/>
                </a:lnTo>
                <a:lnTo>
                  <a:pt x="6307216" y="57864"/>
                </a:lnTo>
                <a:lnTo>
                  <a:pt x="6292215" y="17145"/>
                </a:lnTo>
                <a:lnTo>
                  <a:pt x="6251495" y="2143"/>
                </a:lnTo>
                <a:lnTo>
                  <a:pt x="6172200" y="0"/>
                </a:lnTo>
                <a:close/>
              </a:path>
            </a:pathLst>
          </a:custGeom>
          <a:solidFill>
            <a:srgbClr val="FFFFFF"/>
          </a:solidFill>
        </p:spPr>
        <p:txBody>
          <a:bodyPr wrap="square" lIns="0" tIns="0" rIns="0" bIns="0" rtlCol="0"/>
          <a:lstStyle/>
          <a:p>
            <a:endParaRPr/>
          </a:p>
        </p:txBody>
      </p:sp>
      <p:sp>
        <p:nvSpPr>
          <p:cNvPr id="19" name="bk object 19"/>
          <p:cNvSpPr/>
          <p:nvPr/>
        </p:nvSpPr>
        <p:spPr>
          <a:xfrm>
            <a:off x="1536011" y="1894694"/>
            <a:ext cx="6309360" cy="2548890"/>
          </a:xfrm>
          <a:custGeom>
            <a:avLst/>
            <a:gdLst/>
            <a:ahLst/>
            <a:cxnLst/>
            <a:rect l="l" t="t" r="r" b="b"/>
            <a:pathLst>
              <a:path w="6309359" h="2548890">
                <a:moveTo>
                  <a:pt x="6172200" y="0"/>
                </a:moveTo>
                <a:lnTo>
                  <a:pt x="137160" y="0"/>
                </a:lnTo>
                <a:lnTo>
                  <a:pt x="57864" y="2143"/>
                </a:lnTo>
                <a:lnTo>
                  <a:pt x="17144" y="17145"/>
                </a:lnTo>
                <a:lnTo>
                  <a:pt x="2143" y="57864"/>
                </a:lnTo>
                <a:lnTo>
                  <a:pt x="0" y="137160"/>
                </a:lnTo>
                <a:lnTo>
                  <a:pt x="0" y="2205990"/>
                </a:lnTo>
                <a:lnTo>
                  <a:pt x="811530" y="2205990"/>
                </a:lnTo>
                <a:lnTo>
                  <a:pt x="890825" y="2227421"/>
                </a:lnTo>
                <a:lnTo>
                  <a:pt x="931545" y="2274570"/>
                </a:lnTo>
                <a:lnTo>
                  <a:pt x="946546" y="2321718"/>
                </a:lnTo>
                <a:lnTo>
                  <a:pt x="948689" y="2343150"/>
                </a:lnTo>
                <a:lnTo>
                  <a:pt x="948689" y="2548890"/>
                </a:lnTo>
                <a:lnTo>
                  <a:pt x="6309360" y="2548890"/>
                </a:lnTo>
                <a:lnTo>
                  <a:pt x="6309360" y="137160"/>
                </a:lnTo>
                <a:lnTo>
                  <a:pt x="6307216" y="57864"/>
                </a:lnTo>
                <a:lnTo>
                  <a:pt x="6292215" y="17145"/>
                </a:lnTo>
                <a:lnTo>
                  <a:pt x="6251495" y="2143"/>
                </a:lnTo>
                <a:lnTo>
                  <a:pt x="6172200" y="0"/>
                </a:lnTo>
                <a:close/>
              </a:path>
            </a:pathLst>
          </a:custGeom>
          <a:solidFill>
            <a:srgbClr val="F6E17E">
              <a:alpha val="19999"/>
            </a:srgbClr>
          </a:solidFill>
        </p:spPr>
        <p:txBody>
          <a:bodyPr wrap="square" lIns="0" tIns="0" rIns="0" bIns="0" rtlCol="0"/>
          <a:lstStyle/>
          <a:p>
            <a:endParaRPr/>
          </a:p>
        </p:txBody>
      </p:sp>
      <p:sp>
        <p:nvSpPr>
          <p:cNvPr id="20" name="bk object 20"/>
          <p:cNvSpPr/>
          <p:nvPr/>
        </p:nvSpPr>
        <p:spPr>
          <a:xfrm>
            <a:off x="2484701" y="4443585"/>
            <a:ext cx="5360670" cy="537210"/>
          </a:xfrm>
          <a:custGeom>
            <a:avLst/>
            <a:gdLst/>
            <a:ahLst/>
            <a:cxnLst/>
            <a:rect l="l" t="t" r="r" b="b"/>
            <a:pathLst>
              <a:path w="5360670" h="537210">
                <a:moveTo>
                  <a:pt x="5360670" y="0"/>
                </a:moveTo>
                <a:lnTo>
                  <a:pt x="0" y="0"/>
                </a:lnTo>
                <a:lnTo>
                  <a:pt x="0" y="537210"/>
                </a:lnTo>
                <a:lnTo>
                  <a:pt x="5223510" y="537210"/>
                </a:lnTo>
                <a:lnTo>
                  <a:pt x="5302805" y="535066"/>
                </a:lnTo>
                <a:lnTo>
                  <a:pt x="5343525" y="520065"/>
                </a:lnTo>
                <a:lnTo>
                  <a:pt x="5358526" y="479345"/>
                </a:lnTo>
                <a:lnTo>
                  <a:pt x="5360670" y="400050"/>
                </a:lnTo>
                <a:lnTo>
                  <a:pt x="5360670" y="0"/>
                </a:lnTo>
                <a:close/>
              </a:path>
            </a:pathLst>
          </a:custGeom>
          <a:solidFill>
            <a:srgbClr val="FBEEAF"/>
          </a:solidFill>
        </p:spPr>
        <p:txBody>
          <a:bodyPr wrap="square" lIns="0" tIns="0" rIns="0" bIns="0" rtlCol="0"/>
          <a:lstStyle/>
          <a:p>
            <a:endParaRPr/>
          </a:p>
        </p:txBody>
      </p:sp>
      <p:sp>
        <p:nvSpPr>
          <p:cNvPr id="2" name="Holder 2"/>
          <p:cNvSpPr>
            <a:spLocks noGrp="1"/>
          </p:cNvSpPr>
          <p:nvPr>
            <p:ph type="ctrTitle"/>
          </p:nvPr>
        </p:nvSpPr>
        <p:spPr>
          <a:xfrm>
            <a:off x="1955165" y="2509954"/>
            <a:ext cx="5233669" cy="1529714"/>
          </a:xfrm>
          <a:prstGeom prst="rect">
            <a:avLst/>
          </a:prstGeom>
        </p:spPr>
        <p:txBody>
          <a:bodyPr wrap="square" lIns="0" tIns="0" rIns="0" bIns="0">
            <a:spAutoFit/>
          </a:bodyPr>
          <a:lstStyle>
            <a:lvl1pPr>
              <a:defRPr sz="5200" b="0" i="0">
                <a:solidFill>
                  <a:srgbClr val="0F232F"/>
                </a:solidFill>
                <a:latin typeface="Work Sans ExtraLight"/>
                <a:cs typeface="Work Sans ExtraLigh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0" i="0">
                <a:solidFill>
                  <a:schemeClr val="bg1"/>
                </a:solidFill>
                <a:latin typeface="Work Sans ExtraLight"/>
                <a:cs typeface="Work Sans Extra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0" i="0">
                <a:solidFill>
                  <a:schemeClr val="bg1"/>
                </a:solidFill>
                <a:latin typeface="Work Sans ExtraLight"/>
                <a:cs typeface="Work Sans Extra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850" b="0" i="0">
                <a:solidFill>
                  <a:schemeClr val="bg1"/>
                </a:solidFill>
                <a:latin typeface="Work Sans ExtraLight"/>
                <a:cs typeface="Work Sans Extra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ft Aligned - Orange">
  <p:cSld name="Left Aligned - Orange">
    <p:bg>
      <p:bgPr>
        <a:solidFill>
          <a:srgbClr val="FFFFFF"/>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20" name="Google Shape;20;p3"/>
          <p:cNvPicPr preferRelativeResize="0"/>
          <p:nvPr/>
        </p:nvPicPr>
        <p:blipFill rotWithShape="1">
          <a:blip r:embed="rId3">
            <a:alphaModFix/>
          </a:blip>
          <a:srcRect/>
          <a:stretch/>
        </p:blipFill>
        <p:spPr>
          <a:xfrm>
            <a:off x="8441728" y="5896168"/>
            <a:ext cx="585216" cy="819303"/>
          </a:xfrm>
          <a:prstGeom prst="rect">
            <a:avLst/>
          </a:prstGeom>
          <a:noFill/>
          <a:ln>
            <a:noFill/>
          </a:ln>
        </p:spPr>
      </p:pic>
    </p:spTree>
    <p:extLst>
      <p:ext uri="{BB962C8B-B14F-4D97-AF65-F5344CB8AC3E}">
        <p14:creationId xmlns:p14="http://schemas.microsoft.com/office/powerpoint/2010/main" val="6330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 Center Aligned Header Light">
  <p:cSld name="Blank Slide – Center Aligned Header Light">
    <p:bg>
      <p:bgPr>
        <a:solidFill>
          <a:srgbClr val="FFFFFF"/>
        </a:solidFill>
        <a:effectLst/>
      </p:bgPr>
    </p:bg>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blip>
          <a:srcRect/>
          <a:stretch/>
        </p:blipFill>
        <p:spPr>
          <a:xfrm>
            <a:off x="8441728" y="5896168"/>
            <a:ext cx="585216" cy="819303"/>
          </a:xfrm>
          <a:prstGeom prst="rect">
            <a:avLst/>
          </a:prstGeom>
          <a:noFill/>
          <a:ln>
            <a:noFill/>
          </a:ln>
        </p:spPr>
      </p:pic>
      <p:sp>
        <p:nvSpPr>
          <p:cNvPr id="23" name="Google Shape;23;p4"/>
          <p:cNvSpPr txBox="1">
            <a:spLocks noGrp="1"/>
          </p:cNvSpPr>
          <p:nvPr>
            <p:ph type="title"/>
          </p:nvPr>
        </p:nvSpPr>
        <p:spPr>
          <a:xfrm>
            <a:off x="2065044" y="284481"/>
            <a:ext cx="50139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endParaRPr/>
          </a:p>
        </p:txBody>
      </p:sp>
    </p:spTree>
    <p:extLst>
      <p:ext uri="{BB962C8B-B14F-4D97-AF65-F5344CB8AC3E}">
        <p14:creationId xmlns:p14="http://schemas.microsoft.com/office/powerpoint/2010/main" val="292203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BEEAF">
              <a:alpha val="19999"/>
            </a:srgbClr>
          </a:solidFill>
        </p:spPr>
        <p:txBody>
          <a:bodyPr wrap="square" lIns="0" tIns="0" rIns="0" bIns="0" rtlCol="0"/>
          <a:lstStyle/>
          <a:p>
            <a:endParaRPr/>
          </a:p>
        </p:txBody>
      </p:sp>
      <p:sp>
        <p:nvSpPr>
          <p:cNvPr id="2" name="Holder 2"/>
          <p:cNvSpPr>
            <a:spLocks noGrp="1"/>
          </p:cNvSpPr>
          <p:nvPr>
            <p:ph type="title"/>
          </p:nvPr>
        </p:nvSpPr>
        <p:spPr>
          <a:xfrm>
            <a:off x="1822180" y="2264549"/>
            <a:ext cx="5499638" cy="1945004"/>
          </a:xfrm>
          <a:prstGeom prst="rect">
            <a:avLst/>
          </a:prstGeom>
        </p:spPr>
        <p:txBody>
          <a:bodyPr wrap="square" lIns="0" tIns="0" rIns="0" bIns="0">
            <a:spAutoFit/>
          </a:bodyPr>
          <a:lstStyle>
            <a:lvl1pPr>
              <a:defRPr sz="3850" b="0" i="0">
                <a:solidFill>
                  <a:schemeClr val="bg1"/>
                </a:solidFill>
                <a:latin typeface="Work Sans ExtraLight"/>
                <a:cs typeface="Work Sans ExtraLight"/>
              </a:defRPr>
            </a:lvl1pPr>
          </a:lstStyle>
          <a:p>
            <a:endParaRPr/>
          </a:p>
        </p:txBody>
      </p:sp>
      <p:sp>
        <p:nvSpPr>
          <p:cNvPr id="3" name="Holder 3"/>
          <p:cNvSpPr>
            <a:spLocks noGrp="1"/>
          </p:cNvSpPr>
          <p:nvPr>
            <p:ph type="body" idx="1"/>
          </p:nvPr>
        </p:nvSpPr>
        <p:spPr>
          <a:xfrm>
            <a:off x="788640" y="2480154"/>
            <a:ext cx="7566718" cy="3637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48861"/>
            <a:ext cx="7065040" cy="5411097"/>
          </a:xfrm>
          <a:prstGeom prst="rect">
            <a:avLst/>
          </a:prstGeom>
        </p:spPr>
        <p:txBody>
          <a:bodyPr vert="horz" wrap="square" lIns="0" tIns="603885" rIns="0" bIns="0" rtlCol="0">
            <a:spAutoFit/>
          </a:bodyPr>
          <a:lstStyle/>
          <a:p>
            <a:pPr marL="12700">
              <a:lnSpc>
                <a:spcPct val="100000"/>
              </a:lnSpc>
              <a:spcBef>
                <a:spcPts val="4755"/>
              </a:spcBef>
            </a:pPr>
            <a:r>
              <a:rPr lang="en-US" sz="7200" dirty="0" smtClean="0">
                <a:solidFill>
                  <a:srgbClr val="3E5974"/>
                </a:solidFill>
              </a:rPr>
              <a:t>Integrations </a:t>
            </a:r>
            <a:r>
              <a:rPr lang="en-US" sz="7200" dirty="0">
                <a:solidFill>
                  <a:srgbClr val="3E5974"/>
                </a:solidFill>
              </a:rPr>
              <a:t>as a Symphony: </a:t>
            </a:r>
            <a:r>
              <a:rPr lang="en-US" sz="2400" dirty="0" smtClean="0">
                <a:solidFill>
                  <a:srgbClr val="3E5974"/>
                </a:solidFill>
              </a:rPr>
              <a:t/>
            </a:r>
            <a:br>
              <a:rPr lang="en-US" sz="2400" dirty="0" smtClean="0">
                <a:solidFill>
                  <a:srgbClr val="3E5974"/>
                </a:solidFill>
              </a:rPr>
            </a:br>
            <a:r>
              <a:rPr lang="en-US" sz="7200" dirty="0" smtClean="0">
                <a:solidFill>
                  <a:srgbClr val="3E5974"/>
                </a:solidFill>
              </a:rPr>
              <a:t/>
            </a:r>
            <a:br>
              <a:rPr lang="en-US" sz="7200" dirty="0" smtClean="0">
                <a:solidFill>
                  <a:srgbClr val="3E5974"/>
                </a:solidFill>
              </a:rPr>
            </a:br>
            <a:r>
              <a:rPr lang="en-US" sz="4800" dirty="0" smtClean="0">
                <a:solidFill>
                  <a:srgbClr val="3E5974"/>
                </a:solidFill>
              </a:rPr>
              <a:t>Harmonizing </a:t>
            </a:r>
            <a:r>
              <a:rPr lang="en-US" sz="4800" dirty="0">
                <a:solidFill>
                  <a:srgbClr val="3E5974"/>
                </a:solidFill>
              </a:rPr>
              <a:t>Your Business </a:t>
            </a:r>
            <a:r>
              <a:rPr lang="en-US" sz="4800" dirty="0" smtClean="0">
                <a:solidFill>
                  <a:srgbClr val="3E5974"/>
                </a:solidFill>
              </a:rPr>
              <a:t>Ecosystem </a:t>
            </a:r>
            <a:r>
              <a:rPr lang="en-US" sz="1450" spc="-10" dirty="0" smtClean="0">
                <a:solidFill>
                  <a:srgbClr val="C0B685"/>
                </a:solidFill>
                <a:latin typeface="Verdana" panose="020B0604030504040204" pitchFamily="34" charset="0"/>
                <a:ea typeface="Verdana" panose="020B0604030504040204" pitchFamily="34" charset="0"/>
                <a:cs typeface="Verdana" panose="020B0604030504040204" pitchFamily="34" charset="0"/>
              </a:rPr>
              <a:t> </a:t>
            </a:r>
            <a:endParaRPr sz="145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8" name="Title 1"/>
          <p:cNvSpPr>
            <a:spLocks noGrp="1"/>
          </p:cNvSpPr>
          <p:nvPr>
            <p:ph type="title"/>
          </p:nvPr>
        </p:nvSpPr>
        <p:spPr>
          <a:xfrm>
            <a:off x="152400" y="381000"/>
            <a:ext cx="8001000" cy="3581400"/>
          </a:xfrm>
        </p:spPr>
        <p:txBody>
          <a:bodyPr/>
          <a:lstStyle/>
          <a:p>
            <a:pPr algn="l"/>
            <a:r>
              <a:rPr lang="en-US" sz="2800" b="1" dirty="0" smtClean="0">
                <a:solidFill>
                  <a:srgbClr val="3E5974"/>
                </a:solidFill>
                <a:latin typeface="Avenir"/>
              </a:rPr>
              <a:t>“What’s your worth?” </a:t>
            </a:r>
            <a:br>
              <a:rPr lang="en-US" sz="2800" b="1" dirty="0" smtClean="0">
                <a:solidFill>
                  <a:srgbClr val="3E5974"/>
                </a:solidFill>
                <a:latin typeface="Avenir"/>
              </a:rPr>
            </a:br>
            <a:r>
              <a:rPr lang="en-US" sz="2800" b="1" dirty="0">
                <a:solidFill>
                  <a:srgbClr val="3E5974"/>
                </a:solidFill>
                <a:latin typeface="Avenir"/>
              </a:rPr>
              <a:t/>
            </a:r>
            <a:br>
              <a:rPr lang="en-US" sz="2800" b="1" dirty="0">
                <a:solidFill>
                  <a:srgbClr val="3E5974"/>
                </a:solidFill>
                <a:latin typeface="Avenir"/>
              </a:rPr>
            </a:br>
            <a:r>
              <a:rPr lang="en-US" sz="2400" dirty="0" smtClean="0">
                <a:solidFill>
                  <a:srgbClr val="3E5974"/>
                </a:solidFill>
                <a:latin typeface="Avenir"/>
              </a:rPr>
              <a:t>There are rouge </a:t>
            </a:r>
            <a:r>
              <a:rPr lang="en-US" sz="2400" dirty="0" smtClean="0">
                <a:solidFill>
                  <a:srgbClr val="3E5974"/>
                </a:solidFill>
                <a:latin typeface="Avenir"/>
              </a:rPr>
              <a:t>players </a:t>
            </a:r>
            <a:r>
              <a:rPr lang="en-US" sz="2400" dirty="0" smtClean="0">
                <a:solidFill>
                  <a:srgbClr val="3E5974"/>
                </a:solidFill>
                <a:latin typeface="Avenir"/>
              </a:rPr>
              <a:t>within each cohort where the </a:t>
            </a:r>
            <a:br>
              <a:rPr lang="en-US" sz="2400" dirty="0" smtClean="0">
                <a:solidFill>
                  <a:srgbClr val="3E5974"/>
                </a:solidFill>
                <a:latin typeface="Avenir"/>
              </a:rPr>
            </a:br>
            <a:r>
              <a:rPr lang="en-US" sz="2400" dirty="0" smtClean="0">
                <a:solidFill>
                  <a:srgbClr val="3E5974"/>
                </a:solidFill>
                <a:latin typeface="Avenir"/>
              </a:rPr>
              <a:t>percent of their total MRR &lt; the percent of the total cancellation dollars.</a:t>
            </a:r>
            <a:br>
              <a:rPr lang="en-US" sz="2400" dirty="0" smtClean="0">
                <a:solidFill>
                  <a:srgbClr val="3E5974"/>
                </a:solidFill>
                <a:latin typeface="Avenir"/>
              </a:rPr>
            </a:br>
            <a:r>
              <a:rPr lang="en-US" sz="2400" dirty="0">
                <a:solidFill>
                  <a:srgbClr val="3E5974"/>
                </a:solidFill>
                <a:latin typeface="Avenir"/>
              </a:rPr>
              <a:t/>
            </a:r>
            <a:br>
              <a:rPr lang="en-US" sz="2400" dirty="0">
                <a:solidFill>
                  <a:srgbClr val="3E5974"/>
                </a:solidFill>
                <a:latin typeface="Avenir"/>
              </a:rPr>
            </a:br>
            <a:r>
              <a:rPr lang="en-US" sz="2400" dirty="0" smtClean="0">
                <a:solidFill>
                  <a:srgbClr val="3E5974"/>
                </a:solidFill>
                <a:latin typeface="Avenir"/>
              </a:rPr>
              <a:t>While typically these integrations still yield an actual MRR dollar value greater than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These are integrations to monitor:</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endParaRPr lang="en-US" dirty="0">
              <a:solidFill>
                <a:srgbClr val="3E5974"/>
              </a:solidFill>
              <a:latin typeface="Avenir"/>
            </a:endParaRPr>
          </a:p>
        </p:txBody>
      </p:sp>
      <p:sp>
        <p:nvSpPr>
          <p:cNvPr id="3" name="TextBox 2"/>
          <p:cNvSpPr txBox="1"/>
          <p:nvPr/>
        </p:nvSpPr>
        <p:spPr>
          <a:xfrm>
            <a:off x="990600" y="4038600"/>
            <a:ext cx="6934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3E5974"/>
                </a:solidFill>
                <a:latin typeface="Avenir"/>
              </a:rPr>
              <a:t>Are other resources being used to mitigate larger spike in cancellation dollars?</a:t>
            </a:r>
            <a:br>
              <a:rPr lang="en-US" dirty="0" smtClean="0">
                <a:solidFill>
                  <a:srgbClr val="3E5974"/>
                </a:solidFill>
                <a:latin typeface="Avenir"/>
              </a:rPr>
            </a:br>
            <a:endParaRPr lang="en-US" dirty="0" smtClean="0">
              <a:solidFill>
                <a:srgbClr val="3E5974"/>
              </a:solidFill>
              <a:latin typeface="Avenir"/>
            </a:endParaRPr>
          </a:p>
          <a:p>
            <a:pPr marL="285750" indent="-285750">
              <a:buFont typeface="Arial" panose="020B0604020202020204" pitchFamily="34" charset="0"/>
              <a:buChar char="•"/>
            </a:pPr>
            <a:r>
              <a:rPr lang="en-US" dirty="0" smtClean="0">
                <a:solidFill>
                  <a:srgbClr val="3E5974"/>
                </a:solidFill>
                <a:latin typeface="Avenir"/>
              </a:rPr>
              <a:t>Are these early indicators of an integration that does harmonize well with the chorus?</a:t>
            </a:r>
            <a:br>
              <a:rPr lang="en-US" dirty="0" smtClean="0">
                <a:solidFill>
                  <a:srgbClr val="3E5974"/>
                </a:solidFill>
                <a:latin typeface="Avenir"/>
              </a:rPr>
            </a:br>
            <a:endParaRPr lang="en-US" dirty="0" smtClean="0">
              <a:solidFill>
                <a:srgbClr val="3E5974"/>
              </a:solidFill>
              <a:latin typeface="Avenir"/>
            </a:endParaRPr>
          </a:p>
          <a:p>
            <a:pPr marL="285750" indent="-285750">
              <a:buFont typeface="Arial" panose="020B0604020202020204" pitchFamily="34" charset="0"/>
              <a:buChar char="•"/>
            </a:pPr>
            <a:r>
              <a:rPr lang="en-US" dirty="0" smtClean="0">
                <a:solidFill>
                  <a:srgbClr val="3E5974"/>
                </a:solidFill>
                <a:latin typeface="Avenir"/>
              </a:rPr>
              <a:t>In the 20% of cases where the cancellation dollars outweigh the MRR, what steps can be taken to improve performance or sunset the integration altogether?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078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p:nvPr/>
        </p:nvSpPr>
        <p:spPr>
          <a:xfrm>
            <a:off x="237245" y="228600"/>
            <a:ext cx="3150888" cy="759900"/>
          </a:xfrm>
          <a:prstGeom prst="rect">
            <a:avLst/>
          </a:prstGeom>
          <a:noFill/>
          <a:ln>
            <a:noFill/>
          </a:ln>
        </p:spPr>
        <p:txBody>
          <a:bodyPr spcFirstLastPara="1" wrap="square" lIns="91425" tIns="91425" rIns="91425" bIns="91425" anchor="t" anchorCtr="0">
            <a:noAutofit/>
          </a:bodyPr>
          <a:lstStyle/>
          <a:p>
            <a:r>
              <a:rPr lang="en-US" sz="2800" b="1" dirty="0"/>
              <a:t>The Composer's Vision</a:t>
            </a:r>
            <a:endParaRPr sz="2600" b="1" dirty="0">
              <a:solidFill>
                <a:srgbClr val="FFFFFF"/>
              </a:solidFill>
              <a:latin typeface="Avenir"/>
              <a:ea typeface="Avenir"/>
              <a:cs typeface="Avenir"/>
              <a:sym typeface="Avenir"/>
            </a:endParaRPr>
          </a:p>
        </p:txBody>
      </p:sp>
      <p:sp>
        <p:nvSpPr>
          <p:cNvPr id="105" name="Google Shape;105;p17"/>
          <p:cNvSpPr txBox="1"/>
          <p:nvPr/>
        </p:nvSpPr>
        <p:spPr>
          <a:xfrm>
            <a:off x="318689" y="3873186"/>
            <a:ext cx="2988000" cy="1585200"/>
          </a:xfrm>
          <a:prstGeom prst="rect">
            <a:avLst/>
          </a:prstGeom>
          <a:noFill/>
          <a:ln>
            <a:noFill/>
          </a:ln>
        </p:spPr>
        <p:txBody>
          <a:bodyPr spcFirstLastPara="1" wrap="square" lIns="91425" tIns="91425" rIns="91425" bIns="91425" anchor="t" anchorCtr="0">
            <a:noAutofit/>
          </a:bodyPr>
          <a:lstStyle/>
          <a:p>
            <a:pPr>
              <a:lnSpc>
                <a:spcPct val="115000"/>
              </a:lnSpc>
            </a:pPr>
            <a:endParaRPr sz="1200" dirty="0">
              <a:solidFill>
                <a:srgbClr val="FFFFFF"/>
              </a:solidFill>
              <a:latin typeface="Avenir"/>
              <a:ea typeface="Avenir"/>
              <a:cs typeface="Avenir"/>
              <a:sym typeface="Avenir"/>
            </a:endParaRPr>
          </a:p>
        </p:txBody>
      </p:sp>
      <p:cxnSp>
        <p:nvCxnSpPr>
          <p:cNvPr id="106" name="Google Shape;106;p17"/>
          <p:cNvCxnSpPr/>
          <p:nvPr/>
        </p:nvCxnSpPr>
        <p:spPr>
          <a:xfrm>
            <a:off x="407927" y="2934664"/>
            <a:ext cx="668700" cy="0"/>
          </a:xfrm>
          <a:prstGeom prst="straightConnector1">
            <a:avLst/>
          </a:prstGeom>
          <a:noFill/>
          <a:ln w="19050" cap="flat" cmpd="sng">
            <a:solidFill>
              <a:srgbClr val="FFFFFF"/>
            </a:solidFill>
            <a:prstDash val="solid"/>
            <a:round/>
            <a:headEnd type="none" w="sm" len="sm"/>
            <a:tailEnd type="none" w="sm" len="sm"/>
          </a:ln>
        </p:spPr>
      </p:cxnSp>
      <p:sp>
        <p:nvSpPr>
          <p:cNvPr id="107" name="Google Shape;107;p17"/>
          <p:cNvSpPr txBox="1"/>
          <p:nvPr/>
        </p:nvSpPr>
        <p:spPr>
          <a:xfrm>
            <a:off x="278113" y="3334916"/>
            <a:ext cx="2846700" cy="504000"/>
          </a:xfrm>
          <a:prstGeom prst="rect">
            <a:avLst/>
          </a:prstGeom>
          <a:noFill/>
          <a:ln>
            <a:noFill/>
          </a:ln>
        </p:spPr>
        <p:txBody>
          <a:bodyPr spcFirstLastPara="1" wrap="square" lIns="91425" tIns="91425" rIns="91425" bIns="91425" anchor="t" anchorCtr="0">
            <a:noAutofit/>
          </a:bodyPr>
          <a:lstStyle/>
          <a:p>
            <a:pPr>
              <a:lnSpc>
                <a:spcPct val="115000"/>
              </a:lnSpc>
            </a:pPr>
            <a:r>
              <a:rPr lang="en-US" sz="2400" dirty="0" smtClean="0">
                <a:solidFill>
                  <a:srgbClr val="FFFFFF"/>
                </a:solidFill>
                <a:latin typeface="Avenir"/>
                <a:ea typeface="Avenir"/>
                <a:cs typeface="Avenir"/>
                <a:sym typeface="Avenir"/>
              </a:rPr>
              <a:t> </a:t>
            </a:r>
            <a:endParaRPr sz="2400" dirty="0">
              <a:solidFill>
                <a:srgbClr val="FFFFFF"/>
              </a:solidFill>
              <a:latin typeface="Avenir"/>
              <a:ea typeface="Avenir"/>
              <a:cs typeface="Avenir"/>
              <a:sym typeface="Avenir"/>
            </a:endParaRPr>
          </a:p>
        </p:txBody>
      </p:sp>
      <p:sp>
        <p:nvSpPr>
          <p:cNvPr id="2" name="Rectangle 1"/>
          <p:cNvSpPr/>
          <p:nvPr/>
        </p:nvSpPr>
        <p:spPr>
          <a:xfrm>
            <a:off x="4539673" y="685800"/>
            <a:ext cx="4572000" cy="3416320"/>
          </a:xfrm>
          <a:prstGeom prst="rect">
            <a:avLst/>
          </a:prstGeom>
        </p:spPr>
        <p:txBody>
          <a:bodyPr>
            <a:spAutoFit/>
          </a:bodyPr>
          <a:lstStyle/>
          <a:p>
            <a:r>
              <a:rPr lang="en-US" dirty="0">
                <a:solidFill>
                  <a:srgbClr val="374151"/>
                </a:solidFill>
                <a:latin typeface="Söhne"/>
              </a:rPr>
              <a:t>In the world of business, customers are the composers of their own unique symphonies </a:t>
            </a:r>
            <a:endParaRPr lang="en-US" dirty="0" smtClean="0">
              <a:solidFill>
                <a:srgbClr val="374151"/>
              </a:solidFill>
              <a:latin typeface="Söhne"/>
            </a:endParaRPr>
          </a:p>
          <a:p>
            <a:endParaRPr lang="en-US" dirty="0">
              <a:solidFill>
                <a:srgbClr val="374151"/>
              </a:solidFill>
              <a:latin typeface="Söhne"/>
            </a:endParaRPr>
          </a:p>
          <a:p>
            <a:r>
              <a:rPr lang="en-US" dirty="0" smtClean="0">
                <a:solidFill>
                  <a:srgbClr val="374151"/>
                </a:solidFill>
                <a:latin typeface="Söhne"/>
              </a:rPr>
              <a:t>They </a:t>
            </a:r>
            <a:r>
              <a:rPr lang="en-US" dirty="0">
                <a:solidFill>
                  <a:srgbClr val="374151"/>
                </a:solidFill>
                <a:latin typeface="Söhne"/>
              </a:rPr>
              <a:t>choose from a diverse array of applications and tools to orchestrate their desired experiences</a:t>
            </a:r>
            <a:r>
              <a:rPr lang="en-US" dirty="0" smtClean="0">
                <a:solidFill>
                  <a:srgbClr val="374151"/>
                </a:solidFill>
                <a:latin typeface="Söhne"/>
              </a:rPr>
              <a:t>.</a:t>
            </a:r>
          </a:p>
          <a:p>
            <a:endParaRPr lang="en-US" dirty="0">
              <a:solidFill>
                <a:srgbClr val="374151"/>
              </a:solidFill>
              <a:latin typeface="Söhne"/>
            </a:endParaRPr>
          </a:p>
          <a:p>
            <a:r>
              <a:rPr lang="en-US" dirty="0" smtClean="0">
                <a:solidFill>
                  <a:srgbClr val="374151"/>
                </a:solidFill>
                <a:latin typeface="Söhne"/>
              </a:rPr>
              <a:t>By </a:t>
            </a:r>
            <a:r>
              <a:rPr lang="en-US" dirty="0">
                <a:solidFill>
                  <a:srgbClr val="374151"/>
                </a:solidFill>
                <a:latin typeface="Söhne"/>
              </a:rPr>
              <a:t>seamlessly combining different systems, data, and services, </a:t>
            </a:r>
            <a:r>
              <a:rPr lang="en-US" dirty="0" smtClean="0">
                <a:solidFill>
                  <a:srgbClr val="374151"/>
                </a:solidFill>
                <a:latin typeface="Söhne"/>
              </a:rPr>
              <a:t>they craft g </a:t>
            </a:r>
            <a:r>
              <a:rPr lang="en-US" dirty="0">
                <a:solidFill>
                  <a:srgbClr val="374151"/>
                </a:solidFill>
                <a:latin typeface="Söhne"/>
              </a:rPr>
              <a:t>a symphony of efficiency, innovation, and success.</a:t>
            </a:r>
            <a:endParaRPr lang="en-US" dirty="0"/>
          </a:p>
        </p:txBody>
      </p:sp>
    </p:spTree>
    <p:extLst>
      <p:ext uri="{BB962C8B-B14F-4D97-AF65-F5344CB8AC3E}">
        <p14:creationId xmlns:p14="http://schemas.microsoft.com/office/powerpoint/2010/main" val="663462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13017"/>
            <a:ext cx="7720707" cy="5149601"/>
          </a:xfrm>
          <a:prstGeom prst="rect">
            <a:avLst/>
          </a:prstGeom>
        </p:spPr>
      </p:pic>
      <p:sp>
        <p:nvSpPr>
          <p:cNvPr id="2" name="object 2"/>
          <p:cNvSpPr txBox="1">
            <a:spLocks noGrp="1"/>
          </p:cNvSpPr>
          <p:nvPr>
            <p:ph type="title"/>
          </p:nvPr>
        </p:nvSpPr>
        <p:spPr>
          <a:xfrm>
            <a:off x="228600" y="0"/>
            <a:ext cx="4152900" cy="1703030"/>
          </a:xfrm>
          <a:prstGeom prst="rect">
            <a:avLst/>
          </a:prstGeom>
        </p:spPr>
        <p:txBody>
          <a:bodyPr vert="horz" wrap="square" lIns="0" tIns="223520" rIns="0" bIns="0" rtlCol="0">
            <a:spAutoFit/>
          </a:bodyPr>
          <a:lstStyle/>
          <a:p>
            <a:pPr marL="12700" marR="5080">
              <a:lnSpc>
                <a:spcPct val="79600"/>
              </a:lnSpc>
              <a:spcBef>
                <a:spcPts val="1760"/>
              </a:spcBef>
            </a:pPr>
            <a:r>
              <a:rPr lang="en-US" sz="4000" b="1" dirty="0">
                <a:solidFill>
                  <a:srgbClr val="3E5974"/>
                </a:solidFill>
              </a:rPr>
              <a:t>The Crescendo of Data Exchange</a:t>
            </a:r>
            <a:endParaRPr sz="4000" dirty="0">
              <a:solidFill>
                <a:srgbClr val="3E5974"/>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stretch>
            <a:fillRect/>
          </a:stretch>
        </p:blipFill>
        <p:spPr>
          <a:xfrm>
            <a:off x="5486400" y="34636"/>
            <a:ext cx="3534268" cy="663985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0"/>
            <a:ext cx="8446942" cy="1555298"/>
          </a:xfrm>
          <a:prstGeom prst="rect">
            <a:avLst/>
          </a:prstGeom>
        </p:spPr>
        <p:txBody>
          <a:bodyPr vert="horz" wrap="square" lIns="0" tIns="223520" rIns="0" bIns="0" rtlCol="0">
            <a:spAutoFit/>
          </a:bodyPr>
          <a:lstStyle/>
          <a:p>
            <a:pPr marL="12700" marR="5080">
              <a:lnSpc>
                <a:spcPct val="79600"/>
              </a:lnSpc>
              <a:spcBef>
                <a:spcPts val="1760"/>
              </a:spcBef>
            </a:pPr>
            <a:r>
              <a:rPr lang="en-US" sz="2400" b="1" dirty="0" smtClean="0">
                <a:solidFill>
                  <a:srgbClr val="3E5974"/>
                </a:solidFill>
              </a:rPr>
              <a:t>The Value Add</a:t>
            </a:r>
            <a:br>
              <a:rPr lang="en-US" sz="2400" b="1" dirty="0" smtClean="0">
                <a:solidFill>
                  <a:srgbClr val="3E5974"/>
                </a:solidFill>
              </a:rPr>
            </a:br>
            <a:r>
              <a:rPr lang="en-US" sz="2400" b="1" dirty="0">
                <a:solidFill>
                  <a:srgbClr val="3E5974"/>
                </a:solidFill>
              </a:rPr>
              <a:t/>
            </a:r>
            <a:br>
              <a:rPr lang="en-US" sz="2400" b="1" dirty="0">
                <a:solidFill>
                  <a:srgbClr val="3E5974"/>
                </a:solidFill>
              </a:rPr>
            </a:br>
            <a:r>
              <a:rPr lang="en-US" sz="2000" b="1" dirty="0" smtClean="0">
                <a:solidFill>
                  <a:srgbClr val="3E5974"/>
                </a:solidFill>
              </a:rPr>
              <a:t>As we look at the Apps for Agency journey free </a:t>
            </a:r>
            <a:r>
              <a:rPr lang="en-US" sz="2000" b="1" dirty="0" err="1" smtClean="0">
                <a:solidFill>
                  <a:srgbClr val="3E5974"/>
                </a:solidFill>
              </a:rPr>
              <a:t>vs</a:t>
            </a:r>
            <a:r>
              <a:rPr lang="en-US" sz="2000" b="1" dirty="0" smtClean="0">
                <a:solidFill>
                  <a:srgbClr val="3E5974"/>
                </a:solidFill>
              </a:rPr>
              <a:t> paid portal integration data shows us that as the program matures, value becomes more important for time invested</a:t>
            </a:r>
            <a:endParaRPr sz="2000" dirty="0">
              <a:solidFill>
                <a:srgbClr val="3E5974"/>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219364" y="2057400"/>
            <a:ext cx="8456178" cy="4191000"/>
          </a:xfrm>
          <a:prstGeom prst="rect">
            <a:avLst/>
          </a:prstGeom>
        </p:spPr>
      </p:pic>
      <p:sp>
        <p:nvSpPr>
          <p:cNvPr id="6" name="Rectangle 5"/>
          <p:cNvSpPr/>
          <p:nvPr/>
        </p:nvSpPr>
        <p:spPr>
          <a:xfrm>
            <a:off x="1447800" y="5181600"/>
            <a:ext cx="600485" cy="369332"/>
          </a:xfrm>
          <a:prstGeom prst="rect">
            <a:avLst/>
          </a:prstGeom>
        </p:spPr>
        <p:txBody>
          <a:bodyPr wrap="none">
            <a:spAutoFit/>
          </a:bodyPr>
          <a:lstStyle/>
          <a:p>
            <a:r>
              <a:rPr lang="en-US" b="1" dirty="0" smtClean="0">
                <a:solidFill>
                  <a:srgbClr val="3E5974"/>
                </a:solidFill>
              </a:rPr>
              <a:t>Free</a:t>
            </a:r>
            <a:endParaRPr lang="en-US" dirty="0"/>
          </a:p>
        </p:txBody>
      </p:sp>
      <p:sp>
        <p:nvSpPr>
          <p:cNvPr id="7" name="Rectangle 6"/>
          <p:cNvSpPr/>
          <p:nvPr/>
        </p:nvSpPr>
        <p:spPr>
          <a:xfrm>
            <a:off x="1447800" y="2286000"/>
            <a:ext cx="596958" cy="369332"/>
          </a:xfrm>
          <a:prstGeom prst="rect">
            <a:avLst/>
          </a:prstGeom>
        </p:spPr>
        <p:txBody>
          <a:bodyPr wrap="none">
            <a:spAutoFit/>
          </a:bodyPr>
          <a:lstStyle/>
          <a:p>
            <a:r>
              <a:rPr lang="en-US" b="1" smtClean="0">
                <a:solidFill>
                  <a:srgbClr val="3E5974"/>
                </a:solidFill>
              </a:rPr>
              <a:t>Paid</a:t>
            </a:r>
            <a:endParaRPr lang="en-US" dirty="0"/>
          </a:p>
        </p:txBody>
      </p:sp>
    </p:spTree>
    <p:extLst>
      <p:ext uri="{BB962C8B-B14F-4D97-AF65-F5344CB8AC3E}">
        <p14:creationId xmlns:p14="http://schemas.microsoft.com/office/powerpoint/2010/main" val="855274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0"/>
            <a:ext cx="7162800" cy="718145"/>
          </a:xfrm>
          <a:prstGeom prst="rect">
            <a:avLst/>
          </a:prstGeom>
        </p:spPr>
        <p:txBody>
          <a:bodyPr vert="horz" wrap="square" lIns="0" tIns="223520" rIns="0" bIns="0" rtlCol="0">
            <a:spAutoFit/>
          </a:bodyPr>
          <a:lstStyle/>
          <a:p>
            <a:pPr marL="12700" marR="5080">
              <a:lnSpc>
                <a:spcPct val="79600"/>
              </a:lnSpc>
              <a:spcBef>
                <a:spcPts val="1760"/>
              </a:spcBef>
            </a:pPr>
            <a:r>
              <a:rPr lang="en-US" sz="4000" b="1" dirty="0" smtClean="0">
                <a:solidFill>
                  <a:srgbClr val="3E5974"/>
                </a:solidFill>
                <a:cs typeface="Verdana" panose="020B0604030504040204" pitchFamily="34" charset="0"/>
              </a:rPr>
              <a:t>Customer Retention</a:t>
            </a:r>
            <a:endParaRPr sz="4000" dirty="0">
              <a:solidFill>
                <a:srgbClr val="3E5974"/>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228600" y="990600"/>
            <a:ext cx="3763006" cy="5490028"/>
          </a:xfrm>
          <a:prstGeom prst="rect">
            <a:avLst/>
          </a:prstGeom>
        </p:spPr>
      </p:pic>
      <p:pic>
        <p:nvPicPr>
          <p:cNvPr id="6" name="Picture 5"/>
          <p:cNvPicPr>
            <a:picLocks noChangeAspect="1"/>
          </p:cNvPicPr>
          <p:nvPr/>
        </p:nvPicPr>
        <p:blipFill>
          <a:blip r:embed="rId3"/>
          <a:stretch>
            <a:fillRect/>
          </a:stretch>
        </p:blipFill>
        <p:spPr>
          <a:xfrm>
            <a:off x="4343400" y="718145"/>
            <a:ext cx="4620883" cy="5767852"/>
          </a:xfrm>
          <a:prstGeom prst="rect">
            <a:avLst/>
          </a:prstGeom>
        </p:spPr>
      </p:pic>
    </p:spTree>
    <p:extLst>
      <p:ext uri="{BB962C8B-B14F-4D97-AF65-F5344CB8AC3E}">
        <p14:creationId xmlns:p14="http://schemas.microsoft.com/office/powerpoint/2010/main" val="121411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 y="76200"/>
            <a:ext cx="9008295" cy="694800"/>
          </a:xfrm>
          <a:prstGeom prst="rect">
            <a:avLst/>
          </a:prstGeom>
        </p:spPr>
        <p:txBody>
          <a:bodyPr/>
          <a:lstStyle>
            <a:lvl1pPr>
              <a:defRPr>
                <a:latin typeface="+mj-lt"/>
                <a:ea typeface="+mj-ea"/>
                <a:cs typeface="+mj-cs"/>
              </a:defRPr>
            </a:lvl1pPr>
          </a:lstStyle>
          <a:p>
            <a:pPr algn="l"/>
            <a:r>
              <a:rPr lang="en-US" sz="2800" b="1" kern="0" dirty="0" smtClean="0">
                <a:solidFill>
                  <a:srgbClr val="3E5974"/>
                </a:solidFill>
                <a:latin typeface="Avenir"/>
              </a:rPr>
              <a:t>The Final Score </a:t>
            </a:r>
            <a:r>
              <a:rPr lang="en-US" sz="2400" kern="0" dirty="0" smtClean="0">
                <a:solidFill>
                  <a:srgbClr val="3E5974"/>
                </a:solidFill>
                <a:latin typeface="Avenir"/>
              </a:rPr>
              <a:t/>
            </a:r>
            <a:br>
              <a:rPr lang="en-US" sz="2400" kern="0" dirty="0" smtClean="0">
                <a:solidFill>
                  <a:srgbClr val="3E5974"/>
                </a:solidFill>
                <a:latin typeface="Avenir"/>
              </a:rPr>
            </a:br>
            <a:r>
              <a:rPr lang="en-US" sz="2000" kern="0" dirty="0" smtClean="0">
                <a:solidFill>
                  <a:srgbClr val="3E5974"/>
                </a:solidFill>
                <a:latin typeface="Avenir"/>
              </a:rPr>
              <a:t> </a:t>
            </a:r>
          </a:p>
          <a:p>
            <a:pPr marL="342900" indent="-342900" algn="l">
              <a:buFont typeface="Arial" panose="020B0604020202020204" pitchFamily="34" charset="0"/>
              <a:buChar char="•"/>
            </a:pPr>
            <a:r>
              <a:rPr lang="en-US" sz="2400" kern="0" dirty="0" smtClean="0">
                <a:solidFill>
                  <a:srgbClr val="3E5974"/>
                </a:solidFill>
                <a:latin typeface="Avenir"/>
              </a:rPr>
              <a:t>Value is paramount. Integrations will only help retain customers if the use is evident and experienced early </a:t>
            </a:r>
            <a:br>
              <a:rPr lang="en-US" sz="2400" kern="0" dirty="0" smtClean="0">
                <a:solidFill>
                  <a:srgbClr val="3E5974"/>
                </a:solidFill>
                <a:latin typeface="Avenir"/>
              </a:rPr>
            </a:br>
            <a:r>
              <a:rPr lang="en-US" sz="2400" kern="0" dirty="0" smtClean="0">
                <a:solidFill>
                  <a:srgbClr val="3E5974"/>
                </a:solidFill>
                <a:latin typeface="Avenir"/>
              </a:rPr>
              <a:t>on in the customer journey. </a:t>
            </a:r>
          </a:p>
          <a:p>
            <a:pPr algn="l"/>
            <a:endParaRPr lang="en-US" sz="2000" kern="0" dirty="0">
              <a:solidFill>
                <a:srgbClr val="3E5974"/>
              </a:solidFill>
              <a:latin typeface="Avenir"/>
            </a:endParaRPr>
          </a:p>
          <a:p>
            <a:pPr marL="342900" indent="-342900">
              <a:buFont typeface="Arial" panose="020B0604020202020204" pitchFamily="34" charset="0"/>
              <a:buChar char="•"/>
            </a:pPr>
            <a:r>
              <a:rPr lang="en-US" sz="2400" b="1" dirty="0" smtClean="0">
                <a:solidFill>
                  <a:srgbClr val="3E5974"/>
                </a:solidFill>
              </a:rPr>
              <a:t>Clear Objectives: </a:t>
            </a:r>
            <a:r>
              <a:rPr lang="en-US" sz="2400" dirty="0" smtClean="0">
                <a:solidFill>
                  <a:srgbClr val="3E5974"/>
                </a:solidFill>
              </a:rPr>
              <a:t>In a symphony, every section knows its role and follows a conductor's lead. Likewise, in integration, having clear objectives helps in guiding your team and the integrations toward a harmonious performance. What do you aim to achieve, and how does integration contribute to your business goals?</a:t>
            </a:r>
          </a:p>
          <a:p>
            <a:pPr algn="l"/>
            <a:endParaRPr lang="en-US" sz="2400" kern="0" dirty="0" smtClean="0">
              <a:solidFill>
                <a:srgbClr val="3E5974"/>
              </a:solidFill>
              <a:latin typeface="Avenir"/>
            </a:endParaRPr>
          </a:p>
          <a:p>
            <a:pPr marL="342900" indent="-342900">
              <a:buFont typeface="Arial" panose="020B0604020202020204" pitchFamily="34" charset="0"/>
              <a:buChar char="•"/>
            </a:pPr>
            <a:endParaRPr lang="en-US" sz="2400" kern="0" dirty="0" smtClean="0">
              <a:solidFill>
                <a:srgbClr val="3E5974"/>
              </a:solidFill>
              <a:latin typeface="Avenir"/>
            </a:endParaRPr>
          </a:p>
          <a:p>
            <a:pPr marL="342900" indent="-342900">
              <a:buFont typeface="Arial" panose="020B0604020202020204" pitchFamily="34" charset="0"/>
              <a:buChar char="•"/>
            </a:pPr>
            <a:r>
              <a:rPr lang="en-US" sz="2400" b="1" dirty="0" smtClean="0">
                <a:solidFill>
                  <a:srgbClr val="3E5974"/>
                </a:solidFill>
              </a:rPr>
              <a:t>Integration </a:t>
            </a:r>
            <a:r>
              <a:rPr lang="en-US" sz="2400" b="1" dirty="0">
                <a:solidFill>
                  <a:srgbClr val="3E5974"/>
                </a:solidFill>
              </a:rPr>
              <a:t>Maturity:</a:t>
            </a:r>
            <a:r>
              <a:rPr lang="en-US" sz="2400" dirty="0">
                <a:solidFill>
                  <a:srgbClr val="3E5974"/>
                </a:solidFill>
              </a:rPr>
              <a:t> At this stage, a business has achieved a level of integration maturity where various </a:t>
            </a:r>
            <a:r>
              <a:rPr lang="en-US" sz="2400" dirty="0" smtClean="0">
                <a:solidFill>
                  <a:srgbClr val="3E5974"/>
                </a:solidFill>
              </a:rPr>
              <a:t>systems sources </a:t>
            </a:r>
            <a:r>
              <a:rPr lang="en-US" sz="2400" dirty="0">
                <a:solidFill>
                  <a:srgbClr val="3E5974"/>
                </a:solidFill>
              </a:rPr>
              <a:t>seamlessly work in concert. The result is greater </a:t>
            </a:r>
            <a:r>
              <a:rPr lang="en-US" sz="2400" dirty="0" smtClean="0">
                <a:solidFill>
                  <a:srgbClr val="3E5974"/>
                </a:solidFill>
              </a:rPr>
              <a:t>efficiency and </a:t>
            </a:r>
            <a:r>
              <a:rPr lang="en-US" sz="2400" dirty="0">
                <a:solidFill>
                  <a:srgbClr val="3E5974"/>
                </a:solidFill>
              </a:rPr>
              <a:t>a streamlined workflow that allows </a:t>
            </a:r>
            <a:r>
              <a:rPr lang="en-US" sz="2400" dirty="0" smtClean="0">
                <a:solidFill>
                  <a:srgbClr val="3E5974"/>
                </a:solidFill>
              </a:rPr>
              <a:t>customers </a:t>
            </a:r>
            <a:r>
              <a:rPr lang="en-US" sz="2400" dirty="0">
                <a:solidFill>
                  <a:srgbClr val="3E5974"/>
                </a:solidFill>
              </a:rPr>
              <a:t>to focus on value-added tasks rather than tedious data entry or reconciliation.</a:t>
            </a:r>
            <a:endParaRPr lang="en-US" sz="2400" kern="0" dirty="0" smtClean="0">
              <a:solidFill>
                <a:srgbClr val="3E5974"/>
              </a:solidFill>
              <a:latin typeface="Avenir"/>
            </a:endParaRPr>
          </a:p>
          <a:p>
            <a:pPr marL="342900" indent="-342900" algn="l">
              <a:buFont typeface="Arial" panose="020B0604020202020204" pitchFamily="34" charset="0"/>
              <a:buChar char="•"/>
            </a:pPr>
            <a:endParaRPr lang="en-US" sz="2400" kern="0" dirty="0" smtClean="0">
              <a:solidFill>
                <a:srgbClr val="3E5974"/>
              </a:solidFill>
              <a:latin typeface="Avenir"/>
            </a:endParaRPr>
          </a:p>
          <a:p>
            <a:pPr algn="l"/>
            <a:r>
              <a:rPr lang="en-US" sz="2400" kern="0" dirty="0" smtClean="0">
                <a:solidFill>
                  <a:srgbClr val="3E5974"/>
                </a:solidFill>
                <a:latin typeface="Avenir"/>
              </a:rPr>
              <a:t/>
            </a:r>
            <a:br>
              <a:rPr lang="en-US" sz="2400" kern="0" dirty="0" smtClean="0">
                <a:solidFill>
                  <a:srgbClr val="3E5974"/>
                </a:solidFill>
                <a:latin typeface="Avenir"/>
              </a:rPr>
            </a:br>
            <a:r>
              <a:rPr lang="en-US" sz="2400" kern="0" dirty="0" smtClean="0">
                <a:solidFill>
                  <a:srgbClr val="3E5974"/>
                </a:solidFill>
                <a:latin typeface="Avenir"/>
              </a:rPr>
              <a:t/>
            </a:r>
            <a:br>
              <a:rPr lang="en-US" sz="2400" kern="0" dirty="0" smtClean="0">
                <a:solidFill>
                  <a:srgbClr val="3E5974"/>
                </a:solidFill>
                <a:latin typeface="Avenir"/>
              </a:rPr>
            </a:br>
            <a:r>
              <a:rPr lang="en-US" sz="2400" kern="0" dirty="0" smtClean="0">
                <a:solidFill>
                  <a:srgbClr val="3E5974"/>
                </a:solidFill>
                <a:latin typeface="Avenir"/>
              </a:rPr>
              <a:t/>
            </a:r>
            <a:br>
              <a:rPr lang="en-US" sz="2400" kern="0" dirty="0" smtClean="0">
                <a:solidFill>
                  <a:srgbClr val="3E5974"/>
                </a:solidFill>
                <a:latin typeface="Avenir"/>
              </a:rPr>
            </a:br>
            <a:endParaRPr lang="en-US" kern="0" dirty="0">
              <a:solidFill>
                <a:srgbClr val="3E5974"/>
              </a:solidFill>
              <a:latin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59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1220440" y="4976163"/>
            <a:ext cx="5173345" cy="196208"/>
          </a:xfrm>
          <a:prstGeom prst="rect">
            <a:avLst/>
          </a:prstGeom>
        </p:spPr>
        <p:txBody>
          <a:bodyPr vert="horz" wrap="square" lIns="0" tIns="11430" rIns="0" bIns="0" rtlCol="0">
            <a:spAutoFit/>
          </a:bodyPr>
          <a:lstStyle/>
          <a:p>
            <a:pPr marL="12700">
              <a:lnSpc>
                <a:spcPct val="100000"/>
              </a:lnSpc>
              <a:spcBef>
                <a:spcPts val="90"/>
              </a:spcBef>
            </a:pPr>
            <a:r>
              <a:rPr sz="1200" spc="-15" dirty="0">
                <a:solidFill>
                  <a:srgbClr val="C0B685"/>
                </a:solidFill>
                <a:latin typeface="Verdana" panose="020B0604030504040204" pitchFamily="34" charset="0"/>
                <a:ea typeface="Verdana" panose="020B0604030504040204" pitchFamily="34" charset="0"/>
                <a:cs typeface="Verdana" panose="020B0604030504040204" pitchFamily="34" charset="0"/>
              </a:rPr>
              <a:t>Sam </a:t>
            </a:r>
            <a:r>
              <a:rPr sz="1200" spc="-10" dirty="0">
                <a:solidFill>
                  <a:srgbClr val="C0B685"/>
                </a:solidFill>
                <a:latin typeface="Verdana" panose="020B0604030504040204" pitchFamily="34" charset="0"/>
                <a:ea typeface="Verdana" panose="020B0604030504040204" pitchFamily="34" charset="0"/>
                <a:cs typeface="Verdana" panose="020B0604030504040204" pitchFamily="34" charset="0"/>
              </a:rPr>
              <a:t>Balter </a:t>
            </a:r>
            <a:r>
              <a:rPr sz="1200" spc="-5" dirty="0">
                <a:solidFill>
                  <a:srgbClr val="C0B685"/>
                </a:solidFill>
                <a:latin typeface="Verdana" panose="020B0604030504040204" pitchFamily="34" charset="0"/>
                <a:ea typeface="Verdana" panose="020B0604030504040204" pitchFamily="34" charset="0"/>
                <a:cs typeface="Verdana" panose="020B0604030504040204" pitchFamily="34" charset="0"/>
              </a:rPr>
              <a:t>| </a:t>
            </a:r>
            <a:r>
              <a:rPr sz="1200" spc="-50" dirty="0">
                <a:solidFill>
                  <a:srgbClr val="C0B685"/>
                </a:solidFill>
                <a:latin typeface="Verdana" panose="020B0604030504040204" pitchFamily="34" charset="0"/>
                <a:ea typeface="Verdana" panose="020B0604030504040204" pitchFamily="34" charset="0"/>
                <a:cs typeface="Verdana" panose="020B0604030504040204" pitchFamily="34" charset="0"/>
              </a:rPr>
              <a:t>Sr. </a:t>
            </a:r>
            <a:r>
              <a:rPr sz="1200" spc="-15" dirty="0">
                <a:solidFill>
                  <a:srgbClr val="C0B685"/>
                </a:solidFill>
                <a:latin typeface="Verdana" panose="020B0604030504040204" pitchFamily="34" charset="0"/>
                <a:ea typeface="Verdana" panose="020B0604030504040204" pitchFamily="34" charset="0"/>
                <a:cs typeface="Verdana" panose="020B0604030504040204" pitchFamily="34" charset="0"/>
              </a:rPr>
              <a:t>Marketing </a:t>
            </a:r>
            <a:r>
              <a:rPr sz="1200" spc="-10" dirty="0">
                <a:solidFill>
                  <a:srgbClr val="C0B685"/>
                </a:solidFill>
                <a:latin typeface="Verdana" panose="020B0604030504040204" pitchFamily="34" charset="0"/>
                <a:ea typeface="Verdana" panose="020B0604030504040204" pitchFamily="34" charset="0"/>
                <a:cs typeface="Verdana" panose="020B0604030504040204" pitchFamily="34" charset="0"/>
              </a:rPr>
              <a:t>Manager </a:t>
            </a:r>
            <a:r>
              <a:rPr sz="1200" spc="-15" dirty="0">
                <a:solidFill>
                  <a:srgbClr val="C0B685"/>
                </a:solidFill>
                <a:latin typeface="Verdana" panose="020B0604030504040204" pitchFamily="34" charset="0"/>
                <a:ea typeface="Verdana" panose="020B0604030504040204" pitchFamily="34" charset="0"/>
                <a:cs typeface="Verdana" panose="020B0604030504040204" pitchFamily="34" charset="0"/>
              </a:rPr>
              <a:t>of </a:t>
            </a:r>
            <a:r>
              <a:rPr sz="1200" spc="-10" dirty="0">
                <a:solidFill>
                  <a:srgbClr val="C0B685"/>
                </a:solidFill>
                <a:latin typeface="Verdana" panose="020B0604030504040204" pitchFamily="34" charset="0"/>
                <a:ea typeface="Verdana" panose="020B0604030504040204" pitchFamily="34" charset="0"/>
                <a:cs typeface="Verdana" panose="020B0604030504040204" pitchFamily="34" charset="0"/>
              </a:rPr>
              <a:t>Podcasts </a:t>
            </a:r>
            <a:r>
              <a:rPr sz="1200" spc="-5" dirty="0">
                <a:solidFill>
                  <a:srgbClr val="C0B685"/>
                </a:solidFill>
                <a:latin typeface="Verdana" panose="020B0604030504040204" pitchFamily="34" charset="0"/>
                <a:ea typeface="Verdana" panose="020B0604030504040204" pitchFamily="34" charset="0"/>
                <a:cs typeface="Verdana" panose="020B0604030504040204" pitchFamily="34" charset="0"/>
              </a:rPr>
              <a:t>|</a:t>
            </a:r>
            <a:r>
              <a:rPr sz="1200" spc="20" dirty="0">
                <a:solidFill>
                  <a:srgbClr val="C0B685"/>
                </a:solidFill>
                <a:latin typeface="Verdana" panose="020B0604030504040204" pitchFamily="34" charset="0"/>
                <a:ea typeface="Verdana" panose="020B0604030504040204" pitchFamily="34" charset="0"/>
                <a:cs typeface="Verdana" panose="020B0604030504040204" pitchFamily="34" charset="0"/>
              </a:rPr>
              <a:t> </a:t>
            </a:r>
            <a:r>
              <a:rPr sz="1200" spc="-15" dirty="0">
                <a:solidFill>
                  <a:srgbClr val="C0B685"/>
                </a:solidFill>
                <a:latin typeface="Verdana" panose="020B0604030504040204" pitchFamily="34" charset="0"/>
                <a:ea typeface="Verdana" panose="020B0604030504040204" pitchFamily="34" charset="0"/>
                <a:cs typeface="Verdana" panose="020B0604030504040204" pitchFamily="34" charset="0"/>
              </a:rPr>
              <a:t>HubSpot</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3" name="object 3"/>
          <p:cNvSpPr txBox="1">
            <a:spLocks noGrp="1"/>
          </p:cNvSpPr>
          <p:nvPr>
            <p:ph type="title"/>
          </p:nvPr>
        </p:nvSpPr>
        <p:spPr>
          <a:xfrm>
            <a:off x="1220440" y="1584796"/>
            <a:ext cx="6551959" cy="562142"/>
          </a:xfrm>
          <a:prstGeom prst="rect">
            <a:avLst/>
          </a:prstGeom>
        </p:spPr>
        <p:txBody>
          <a:bodyPr vert="horz" wrap="square" lIns="0" tIns="13335" rIns="0" bIns="0" rtlCol="0">
            <a:spAutoFit/>
          </a:bodyPr>
          <a:lstStyle/>
          <a:p>
            <a:pPr marL="12700" marR="5080">
              <a:lnSpc>
                <a:spcPct val="109000"/>
              </a:lnSpc>
              <a:spcBef>
                <a:spcPts val="105"/>
              </a:spcBef>
            </a:pPr>
            <a:r>
              <a:rPr sz="3600" spc="-15" dirty="0" smtClean="0">
                <a:solidFill>
                  <a:srgbClr val="0F232F"/>
                </a:solidFill>
                <a:latin typeface="Verdana" panose="020B0604030504040204" pitchFamily="34" charset="0"/>
                <a:ea typeface="Verdana" panose="020B0604030504040204" pitchFamily="34" charset="0"/>
                <a:cs typeface="Verdana" panose="020B0604030504040204" pitchFamily="34" charset="0"/>
              </a:rPr>
              <a:t>“</a:t>
            </a:r>
            <a:r>
              <a:rPr lang="en-US" sz="3600" spc="-15" dirty="0" smtClean="0">
                <a:solidFill>
                  <a:srgbClr val="0F232F"/>
                </a:solidFill>
                <a:latin typeface="Verdana" panose="020B0604030504040204" pitchFamily="34" charset="0"/>
                <a:ea typeface="Verdana" panose="020B0604030504040204" pitchFamily="34" charset="0"/>
                <a:cs typeface="Verdana" panose="020B0604030504040204" pitchFamily="34" charset="0"/>
              </a:rPr>
              <a:t> </a:t>
            </a:r>
            <a:r>
              <a:rPr sz="3600" spc="-90" dirty="0" smtClean="0">
                <a:solidFill>
                  <a:srgbClr val="0F232F"/>
                </a:solidFill>
                <a:latin typeface="Verdana" panose="020B0604030504040204" pitchFamily="34" charset="0"/>
                <a:ea typeface="Verdana" panose="020B0604030504040204" pitchFamily="34" charset="0"/>
                <a:cs typeface="Verdana" panose="020B0604030504040204" pitchFamily="34" charset="0"/>
              </a:rPr>
              <a:t>.”</a:t>
            </a:r>
            <a:endParaRPr sz="3600" spc="-90" dirty="0">
              <a:solidFill>
                <a:srgbClr val="0F232F"/>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4"/>
          <p:cNvSpPr/>
          <p:nvPr/>
        </p:nvSpPr>
        <p:spPr>
          <a:xfrm>
            <a:off x="2219957" y="0"/>
            <a:ext cx="0" cy="1031240"/>
          </a:xfrm>
          <a:custGeom>
            <a:avLst/>
            <a:gdLst/>
            <a:ahLst/>
            <a:cxnLst/>
            <a:rect l="l" t="t" r="r" b="b"/>
            <a:pathLst>
              <a:path h="1031240">
                <a:moveTo>
                  <a:pt x="0" y="0"/>
                </a:moveTo>
                <a:lnTo>
                  <a:pt x="0" y="1031239"/>
                </a:lnTo>
              </a:path>
            </a:pathLst>
          </a:custGeom>
          <a:ln w="15239">
            <a:solidFill>
              <a:srgbClr val="C0B685"/>
            </a:solidFill>
          </a:ln>
        </p:spPr>
        <p:txBody>
          <a:bodyPr wrap="square" lIns="0" tIns="0" rIns="0" bIns="0" rtlCol="0"/>
          <a:lstStyle/>
          <a:p>
            <a:endParaRPr/>
          </a:p>
        </p:txBody>
      </p:sp>
      <p:sp>
        <p:nvSpPr>
          <p:cNvPr id="5" name="object 5"/>
          <p:cNvSpPr/>
          <p:nvPr/>
        </p:nvSpPr>
        <p:spPr>
          <a:xfrm>
            <a:off x="2219957" y="5826759"/>
            <a:ext cx="0" cy="1031240"/>
          </a:xfrm>
          <a:custGeom>
            <a:avLst/>
            <a:gdLst/>
            <a:ahLst/>
            <a:cxnLst/>
            <a:rect l="l" t="t" r="r" b="b"/>
            <a:pathLst>
              <a:path h="1031240">
                <a:moveTo>
                  <a:pt x="0" y="0"/>
                </a:moveTo>
                <a:lnTo>
                  <a:pt x="0" y="1031239"/>
                </a:lnTo>
              </a:path>
            </a:pathLst>
          </a:custGeom>
          <a:ln w="15239">
            <a:solidFill>
              <a:srgbClr val="C0B685"/>
            </a:solidFill>
          </a:ln>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001000" cy="694800"/>
          </a:xfrm>
        </p:spPr>
        <p:txBody>
          <a:bodyPr/>
          <a:lstStyle/>
          <a:p>
            <a:r>
              <a:rPr lang="en-US" b="1" dirty="0">
                <a:solidFill>
                  <a:srgbClr val="3E5974"/>
                </a:solidFill>
              </a:rPr>
              <a:t>The Overture</a:t>
            </a:r>
            <a:r>
              <a:rPr lang="en-US" dirty="0">
                <a:solidFill>
                  <a:srgbClr val="3E5974"/>
                </a:solidFill>
              </a:rPr>
              <a:t/>
            </a:r>
            <a:br>
              <a:rPr lang="en-US" dirty="0">
                <a:solidFill>
                  <a:srgbClr val="3E5974"/>
                </a:solidFill>
              </a:rPr>
            </a:br>
            <a:r>
              <a:rPr lang="en-US" dirty="0"/>
              <a:t/>
            </a:r>
            <a:br>
              <a:rPr lang="en-US" dirty="0"/>
            </a:br>
            <a:endParaRPr lang="en-US" dirty="0">
              <a:solidFill>
                <a:srgbClr val="3E5974"/>
              </a:solidFill>
            </a:endParaRPr>
          </a:p>
        </p:txBody>
      </p:sp>
      <p:pic>
        <p:nvPicPr>
          <p:cNvPr id="3" name="Picture 2"/>
          <p:cNvPicPr>
            <a:picLocks noChangeAspect="1"/>
          </p:cNvPicPr>
          <p:nvPr/>
        </p:nvPicPr>
        <p:blipFill>
          <a:blip r:embed="rId3"/>
          <a:stretch>
            <a:fillRect/>
          </a:stretch>
        </p:blipFill>
        <p:spPr>
          <a:xfrm>
            <a:off x="1143000" y="3581400"/>
            <a:ext cx="6334786" cy="2358387"/>
          </a:xfrm>
          <a:prstGeom prst="rect">
            <a:avLst/>
          </a:prstGeom>
        </p:spPr>
      </p:pic>
      <p:sp>
        <p:nvSpPr>
          <p:cNvPr id="4" name="TextBox 3"/>
          <p:cNvSpPr txBox="1"/>
          <p:nvPr/>
        </p:nvSpPr>
        <p:spPr>
          <a:xfrm>
            <a:off x="652004" y="1136292"/>
            <a:ext cx="7763792" cy="2031325"/>
          </a:xfrm>
          <a:prstGeom prst="rect">
            <a:avLst/>
          </a:prstGeom>
          <a:noFill/>
        </p:spPr>
        <p:txBody>
          <a:bodyPr wrap="none" rtlCol="0">
            <a:spAutoFit/>
          </a:bodyPr>
          <a:lstStyle/>
          <a:p>
            <a:r>
              <a:rPr lang="en-US" dirty="0" smtClean="0">
                <a:solidFill>
                  <a:srgbClr val="3E5974"/>
                </a:solidFill>
                <a:latin typeface="Avenir"/>
              </a:rPr>
              <a:t>Launched in May 2018, Apps for Agency sought to provide a new channel </a:t>
            </a:r>
            <a:br>
              <a:rPr lang="en-US" dirty="0" smtClean="0">
                <a:solidFill>
                  <a:srgbClr val="3E5974"/>
                </a:solidFill>
                <a:latin typeface="Avenir"/>
              </a:rPr>
            </a:br>
            <a:r>
              <a:rPr lang="en-US" dirty="0" smtClean="0">
                <a:solidFill>
                  <a:srgbClr val="3E5974"/>
                </a:solidFill>
                <a:latin typeface="Avenir"/>
              </a:rPr>
              <a:t>for integration solutions to resell their software.</a:t>
            </a:r>
            <a:br>
              <a:rPr lang="en-US" dirty="0" smtClean="0">
                <a:solidFill>
                  <a:srgbClr val="3E5974"/>
                </a:solidFill>
                <a:latin typeface="Avenir"/>
              </a:rPr>
            </a:br>
            <a:endParaRPr lang="en-US" dirty="0" smtClean="0">
              <a:solidFill>
                <a:srgbClr val="3E5974"/>
              </a:solidFill>
              <a:latin typeface="Avenir"/>
            </a:endParaRPr>
          </a:p>
          <a:p>
            <a:endParaRPr lang="en-US" dirty="0">
              <a:solidFill>
                <a:srgbClr val="3E5974"/>
              </a:solidFill>
              <a:latin typeface="Avenir"/>
            </a:endParaRPr>
          </a:p>
          <a:p>
            <a:r>
              <a:rPr lang="en-US" dirty="0">
                <a:solidFill>
                  <a:srgbClr val="3E5974"/>
                </a:solidFill>
                <a:latin typeface="Avenir"/>
              </a:rPr>
              <a:t>T</a:t>
            </a:r>
            <a:r>
              <a:rPr lang="en-US" dirty="0" smtClean="0">
                <a:solidFill>
                  <a:srgbClr val="3E5974"/>
                </a:solidFill>
                <a:latin typeface="Avenir"/>
              </a:rPr>
              <a:t>he </a:t>
            </a:r>
            <a:r>
              <a:rPr lang="en-US" dirty="0" smtClean="0">
                <a:solidFill>
                  <a:srgbClr val="3E5974"/>
                </a:solidFill>
                <a:latin typeface="Avenir"/>
              </a:rPr>
              <a:t>program was sunset as of </a:t>
            </a:r>
            <a:r>
              <a:rPr lang="en-US" dirty="0" smtClean="0">
                <a:solidFill>
                  <a:srgbClr val="3E5974"/>
                </a:solidFill>
                <a:latin typeface="Avenir"/>
              </a:rPr>
              <a:t>September 2019 we can take a look</a:t>
            </a:r>
            <a:br>
              <a:rPr lang="en-US" dirty="0" smtClean="0">
                <a:solidFill>
                  <a:srgbClr val="3E5974"/>
                </a:solidFill>
                <a:latin typeface="Avenir"/>
              </a:rPr>
            </a:br>
            <a:r>
              <a:rPr lang="en-US" dirty="0" smtClean="0">
                <a:solidFill>
                  <a:srgbClr val="3E5974"/>
                </a:solidFill>
                <a:latin typeface="Avenir"/>
              </a:rPr>
              <a:t>at the data to gather important insights to further improve the program’s</a:t>
            </a:r>
            <a:br>
              <a:rPr lang="en-US" dirty="0" smtClean="0">
                <a:solidFill>
                  <a:srgbClr val="3E5974"/>
                </a:solidFill>
                <a:latin typeface="Avenir"/>
              </a:rPr>
            </a:br>
            <a:r>
              <a:rPr lang="en-US" dirty="0" smtClean="0">
                <a:solidFill>
                  <a:srgbClr val="3E5974"/>
                </a:solidFill>
                <a:latin typeface="Avenir"/>
              </a:rPr>
              <a:t>second life as the </a:t>
            </a:r>
            <a:r>
              <a:rPr lang="en-US" dirty="0" smtClean="0"/>
              <a:t> App Marketplace</a:t>
            </a:r>
            <a:endParaRPr lang="en-US" dirty="0">
              <a:solidFill>
                <a:srgbClr val="3E5974"/>
              </a:solidFill>
              <a:latin typeface="Avenir"/>
            </a:endParaRPr>
          </a:p>
        </p:txBody>
      </p:sp>
    </p:spTree>
    <p:extLst>
      <p:ext uri="{BB962C8B-B14F-4D97-AF65-F5344CB8AC3E}">
        <p14:creationId xmlns:p14="http://schemas.microsoft.com/office/powerpoint/2010/main" val="3163547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DF4"/>
        </a:solidFill>
        <a:effectLst/>
      </p:bgPr>
    </p:bg>
    <p:spTree>
      <p:nvGrpSpPr>
        <p:cNvPr id="1" name=""/>
        <p:cNvGrpSpPr/>
        <p:nvPr/>
      </p:nvGrpSpPr>
      <p:grpSpPr>
        <a:xfrm>
          <a:off x="0" y="0"/>
          <a:ext cx="0" cy="0"/>
          <a:chOff x="0" y="0"/>
          <a:chExt cx="0" cy="0"/>
        </a:xfrm>
      </p:grpSpPr>
      <p:sp>
        <p:nvSpPr>
          <p:cNvPr id="4" name="TextBox 3"/>
          <p:cNvSpPr txBox="1"/>
          <p:nvPr/>
        </p:nvSpPr>
        <p:spPr>
          <a:xfrm>
            <a:off x="-1487055" y="470423"/>
            <a:ext cx="1846676" cy="905164"/>
          </a:xfrm>
          <a:custGeom>
            <a:avLst/>
            <a:gdLst>
              <a:gd name="connsiteX0" fmla="*/ 0 w 248786"/>
              <a:gd name="connsiteY0" fmla="*/ 0 h 369332"/>
              <a:gd name="connsiteX1" fmla="*/ 248786 w 248786"/>
              <a:gd name="connsiteY1" fmla="*/ 0 h 369332"/>
              <a:gd name="connsiteX2" fmla="*/ 248786 w 248786"/>
              <a:gd name="connsiteY2" fmla="*/ 369332 h 369332"/>
              <a:gd name="connsiteX3" fmla="*/ 0 w 248786"/>
              <a:gd name="connsiteY3" fmla="*/ 369332 h 369332"/>
              <a:gd name="connsiteX4" fmla="*/ 0 w 248786"/>
              <a:gd name="connsiteY4" fmla="*/ 0 h 369332"/>
              <a:gd name="connsiteX0" fmla="*/ 0 w 766618"/>
              <a:gd name="connsiteY0" fmla="*/ 0 h 369332"/>
              <a:gd name="connsiteX1" fmla="*/ 248786 w 766618"/>
              <a:gd name="connsiteY1" fmla="*/ 0 h 369332"/>
              <a:gd name="connsiteX2" fmla="*/ 248786 w 766618"/>
              <a:gd name="connsiteY2" fmla="*/ 369332 h 369332"/>
              <a:gd name="connsiteX3" fmla="*/ 766618 w 766618"/>
              <a:gd name="connsiteY3" fmla="*/ 258495 h 369332"/>
              <a:gd name="connsiteX4" fmla="*/ 0 w 766618"/>
              <a:gd name="connsiteY4" fmla="*/ 0 h 369332"/>
              <a:gd name="connsiteX0" fmla="*/ 1099127 w 1347913"/>
              <a:gd name="connsiteY0" fmla="*/ 0 h 369332"/>
              <a:gd name="connsiteX1" fmla="*/ 1347913 w 1347913"/>
              <a:gd name="connsiteY1" fmla="*/ 0 h 369332"/>
              <a:gd name="connsiteX2" fmla="*/ 1347913 w 1347913"/>
              <a:gd name="connsiteY2" fmla="*/ 369332 h 369332"/>
              <a:gd name="connsiteX3" fmla="*/ 0 w 1347913"/>
              <a:gd name="connsiteY3" fmla="*/ 304677 h 369332"/>
              <a:gd name="connsiteX4" fmla="*/ 1099127 w 1347913"/>
              <a:gd name="connsiteY4" fmla="*/ 0 h 369332"/>
              <a:gd name="connsiteX0" fmla="*/ 1597890 w 1846676"/>
              <a:gd name="connsiteY0" fmla="*/ 535832 h 905164"/>
              <a:gd name="connsiteX1" fmla="*/ 1846676 w 1846676"/>
              <a:gd name="connsiteY1" fmla="*/ 535832 h 905164"/>
              <a:gd name="connsiteX2" fmla="*/ 1846676 w 1846676"/>
              <a:gd name="connsiteY2" fmla="*/ 905164 h 905164"/>
              <a:gd name="connsiteX3" fmla="*/ 0 w 1846676"/>
              <a:gd name="connsiteY3" fmla="*/ 0 h 905164"/>
              <a:gd name="connsiteX4" fmla="*/ 1597890 w 1846676"/>
              <a:gd name="connsiteY4" fmla="*/ 535832 h 905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6676" h="905164">
                <a:moveTo>
                  <a:pt x="1597890" y="535832"/>
                </a:moveTo>
                <a:lnTo>
                  <a:pt x="1846676" y="535832"/>
                </a:lnTo>
                <a:lnTo>
                  <a:pt x="1846676" y="905164"/>
                </a:lnTo>
                <a:lnTo>
                  <a:pt x="0" y="0"/>
                </a:lnTo>
                <a:lnTo>
                  <a:pt x="1597890" y="535832"/>
                </a:lnTo>
                <a:close/>
              </a:path>
            </a:pathLst>
          </a:custGeom>
          <a:noFill/>
        </p:spPr>
        <p:txBody>
          <a:bodyPr wrap="none" rtlCol="0">
            <a:spAutoFit/>
          </a:bodyPr>
          <a:lstStyle/>
          <a:p>
            <a:r>
              <a:rPr lang="en-US" dirty="0" smtClean="0">
                <a:solidFill>
                  <a:srgbClr val="3E5974"/>
                </a:solidFill>
                <a:latin typeface="Avenir"/>
              </a:rPr>
              <a:t> </a:t>
            </a:r>
            <a:endParaRPr lang="en-US" dirty="0">
              <a:solidFill>
                <a:srgbClr val="3E5974"/>
              </a:solidFill>
              <a:latin typeface="Avenir"/>
            </a:endParaRPr>
          </a:p>
        </p:txBody>
      </p:sp>
      <p:sp>
        <p:nvSpPr>
          <p:cNvPr id="10" name="TextBox 9"/>
          <p:cNvSpPr txBox="1"/>
          <p:nvPr/>
        </p:nvSpPr>
        <p:spPr>
          <a:xfrm>
            <a:off x="110836" y="2062533"/>
            <a:ext cx="248786" cy="369332"/>
          </a:xfrm>
          <a:prstGeom prst="rect">
            <a:avLst/>
          </a:prstGeom>
          <a:noFill/>
        </p:spPr>
        <p:txBody>
          <a:bodyPr wrap="none" rtlCol="0">
            <a:spAutoFit/>
          </a:bodyPr>
          <a:lstStyle/>
          <a:p>
            <a:r>
              <a:rPr lang="en-US" b="1" dirty="0" smtClean="0">
                <a:solidFill>
                  <a:srgbClr val="3E5974"/>
                </a:solidFill>
                <a:latin typeface="Avenir"/>
              </a:rPr>
              <a:t> </a:t>
            </a:r>
            <a:endParaRPr lang="en-US" dirty="0">
              <a:solidFill>
                <a:srgbClr val="3E5974"/>
              </a:solidFill>
              <a:latin typeface="Avenir"/>
            </a:endParaRPr>
          </a:p>
        </p:txBody>
      </p:sp>
      <p:sp>
        <p:nvSpPr>
          <p:cNvPr id="20" name="Rectangle 19"/>
          <p:cNvSpPr/>
          <p:nvPr/>
        </p:nvSpPr>
        <p:spPr>
          <a:xfrm>
            <a:off x="1069566" y="3974732"/>
            <a:ext cx="6922851" cy="76200"/>
          </a:xfrm>
          <a:prstGeom prst="rect">
            <a:avLst/>
          </a:prstGeom>
          <a:solidFill>
            <a:srgbClr val="FEAA8F"/>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Flowchart: Connector 20"/>
          <p:cNvSpPr/>
          <p:nvPr/>
        </p:nvSpPr>
        <p:spPr>
          <a:xfrm>
            <a:off x="1498155" y="3903607"/>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p:cNvSpPr/>
          <p:nvPr/>
        </p:nvSpPr>
        <p:spPr>
          <a:xfrm>
            <a:off x="2626876" y="3902018"/>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3853326" y="3922081"/>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4983958" y="3916042"/>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6128283" y="3916043"/>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7234085" y="3916042"/>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4003" y="3922081"/>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7894687" y="3916042"/>
            <a:ext cx="195460" cy="193577"/>
          </a:xfrm>
          <a:prstGeom prst="flowChartConnector">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1241246" y="2959537"/>
            <a:ext cx="6615488" cy="952535"/>
            <a:chOff x="1199149" y="3273903"/>
            <a:chExt cx="6615488" cy="952535"/>
          </a:xfrm>
        </p:grpSpPr>
        <p:sp>
          <p:nvSpPr>
            <p:cNvPr id="31" name="Rectangle 30"/>
            <p:cNvSpPr/>
            <p:nvPr/>
          </p:nvSpPr>
          <p:spPr>
            <a:xfrm>
              <a:off x="1199149" y="3273903"/>
              <a:ext cx="902811" cy="923330"/>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Aug.</a:t>
              </a:r>
              <a:r>
                <a:rPr lang="en-US" sz="5400" dirty="0" smtClean="0">
                  <a:ln w="0"/>
                  <a:solidFill>
                    <a:srgbClr val="3E5974"/>
                  </a:solidFill>
                  <a:effectLst>
                    <a:outerShdw blurRad="38100" dist="25400" dir="5400000" algn="ctr" rotWithShape="0">
                      <a:srgbClr val="6E747A">
                        <a:alpha val="43000"/>
                      </a:srgbClr>
                    </a:outerShdw>
                  </a:effectLst>
                </a:rPr>
                <a:t> </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2" name="Rectangle 31"/>
            <p:cNvSpPr/>
            <p:nvPr/>
          </p:nvSpPr>
          <p:spPr>
            <a:xfrm>
              <a:off x="2376501" y="3278521"/>
              <a:ext cx="875561" cy="923330"/>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Sep.</a:t>
              </a:r>
              <a:r>
                <a:rPr lang="en-US" sz="5400" dirty="0" smtClean="0">
                  <a:ln w="0"/>
                  <a:solidFill>
                    <a:srgbClr val="3E5974"/>
                  </a:solidFill>
                  <a:effectLst>
                    <a:outerShdw blurRad="38100" dist="25400" dir="5400000" algn="ctr" rotWithShape="0">
                      <a:srgbClr val="6E747A">
                        <a:alpha val="43000"/>
                      </a:srgbClr>
                    </a:outerShdw>
                  </a:effectLst>
                </a:rPr>
                <a:t> </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3" name="Rectangle 32"/>
            <p:cNvSpPr/>
            <p:nvPr/>
          </p:nvSpPr>
          <p:spPr>
            <a:xfrm>
              <a:off x="3526603" y="3273903"/>
              <a:ext cx="854721" cy="923330"/>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Oct.</a:t>
              </a:r>
              <a:r>
                <a:rPr lang="en-US" sz="5400" dirty="0" smtClean="0">
                  <a:ln w="0"/>
                  <a:solidFill>
                    <a:srgbClr val="3E5974"/>
                  </a:solidFill>
                  <a:effectLst>
                    <a:outerShdw blurRad="38100" dist="25400" dir="5400000" algn="ctr" rotWithShape="0">
                      <a:srgbClr val="6E747A">
                        <a:alpha val="43000"/>
                      </a:srgbClr>
                    </a:outerShdw>
                  </a:effectLst>
                </a:rPr>
                <a:t> </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4" name="Rectangle 33"/>
            <p:cNvSpPr/>
            <p:nvPr/>
          </p:nvSpPr>
          <p:spPr>
            <a:xfrm>
              <a:off x="4655865" y="3273903"/>
              <a:ext cx="892232" cy="923330"/>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Nov.</a:t>
              </a:r>
              <a:r>
                <a:rPr lang="en-US" sz="5400" dirty="0" smtClean="0">
                  <a:ln w="0"/>
                  <a:solidFill>
                    <a:srgbClr val="3E5974"/>
                  </a:solidFill>
                  <a:effectLst>
                    <a:outerShdw blurRad="38100" dist="25400" dir="5400000" algn="ctr" rotWithShape="0">
                      <a:srgbClr val="6E747A">
                        <a:alpha val="43000"/>
                      </a:srgbClr>
                    </a:outerShdw>
                  </a:effectLst>
                </a:rPr>
                <a:t> </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5" name="Rectangle 34"/>
            <p:cNvSpPr/>
            <p:nvPr/>
          </p:nvSpPr>
          <p:spPr>
            <a:xfrm>
              <a:off x="5822638" y="3303108"/>
              <a:ext cx="891591" cy="923330"/>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Dec.</a:t>
              </a:r>
              <a:r>
                <a:rPr lang="en-US" sz="5400" dirty="0" smtClean="0">
                  <a:ln w="0"/>
                  <a:solidFill>
                    <a:srgbClr val="3E5974"/>
                  </a:solidFill>
                  <a:effectLst>
                    <a:outerShdw blurRad="38100" dist="25400" dir="5400000" algn="ctr" rotWithShape="0">
                      <a:srgbClr val="6E747A">
                        <a:alpha val="43000"/>
                      </a:srgbClr>
                    </a:outerShdw>
                  </a:effectLst>
                </a:rPr>
                <a:t> </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6" name="Rectangle 35"/>
            <p:cNvSpPr/>
            <p:nvPr/>
          </p:nvSpPr>
          <p:spPr>
            <a:xfrm>
              <a:off x="6988770" y="3303108"/>
              <a:ext cx="825867" cy="923330"/>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Jan.</a:t>
              </a:r>
              <a:r>
                <a:rPr lang="en-US" sz="5400" dirty="0" smtClean="0">
                  <a:ln w="0"/>
                  <a:solidFill>
                    <a:srgbClr val="3E5974"/>
                  </a:solidFill>
                  <a:effectLst>
                    <a:outerShdw blurRad="38100" dist="25400" dir="5400000" algn="ctr" rotWithShape="0">
                      <a:srgbClr val="6E747A">
                        <a:alpha val="43000"/>
                      </a:srgbClr>
                    </a:outerShdw>
                  </a:effectLst>
                </a:rPr>
                <a:t> </a:t>
              </a:r>
              <a:endParaRPr lang="en-US" sz="5400" b="0" cap="none" spc="0" dirty="0">
                <a:ln w="0"/>
                <a:solidFill>
                  <a:srgbClr val="3E5974"/>
                </a:solidFill>
                <a:effectLst>
                  <a:outerShdw blurRad="38100" dist="25400" dir="5400000" algn="ctr" rotWithShape="0">
                    <a:srgbClr val="6E747A">
                      <a:alpha val="43000"/>
                    </a:srgbClr>
                  </a:outerShdw>
                </a:effectLst>
              </a:endParaRPr>
            </a:p>
          </p:txBody>
        </p:sp>
      </p:grpSp>
      <p:sp>
        <p:nvSpPr>
          <p:cNvPr id="37" name="Rectangle 36"/>
          <p:cNvSpPr/>
          <p:nvPr/>
        </p:nvSpPr>
        <p:spPr>
          <a:xfrm>
            <a:off x="51415" y="3761482"/>
            <a:ext cx="806632" cy="461665"/>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2018</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8" name="Rectangle 37"/>
          <p:cNvSpPr/>
          <p:nvPr/>
        </p:nvSpPr>
        <p:spPr>
          <a:xfrm>
            <a:off x="8128100" y="3761481"/>
            <a:ext cx="806632" cy="461665"/>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2019</a:t>
            </a:r>
            <a:endParaRPr lang="en-US" sz="5400" b="0" cap="none" spc="0" dirty="0">
              <a:ln w="0"/>
              <a:solidFill>
                <a:srgbClr val="3E5974"/>
              </a:solidFill>
              <a:effectLst>
                <a:outerShdw blurRad="38100" dist="25400" dir="5400000" algn="ctr" rotWithShape="0">
                  <a:srgbClr val="6E747A">
                    <a:alpha val="43000"/>
                  </a:srgbClr>
                </a:outerShdw>
              </a:effectLst>
            </a:endParaRPr>
          </a:p>
        </p:txBody>
      </p:sp>
      <p:cxnSp>
        <p:nvCxnSpPr>
          <p:cNvPr id="46" name="Straight Connector 45"/>
          <p:cNvCxnSpPr>
            <a:stCxn id="27" idx="4"/>
          </p:cNvCxnSpPr>
          <p:nvPr/>
        </p:nvCxnSpPr>
        <p:spPr>
          <a:xfrm>
            <a:off x="1051733" y="4115658"/>
            <a:ext cx="18764" cy="1168696"/>
          </a:xfrm>
          <a:prstGeom prst="line">
            <a:avLst/>
          </a:prstGeom>
          <a:ln>
            <a:solidFill>
              <a:srgbClr val="3E597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43800" y="3974732"/>
            <a:ext cx="0" cy="1359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048000" y="4050932"/>
            <a:ext cx="0" cy="1511668"/>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93559" y="5280891"/>
            <a:ext cx="1755673" cy="646331"/>
          </a:xfrm>
          <a:prstGeom prst="rect">
            <a:avLst/>
          </a:prstGeom>
          <a:noFill/>
        </p:spPr>
        <p:txBody>
          <a:bodyPr wrap="none" lIns="91440" tIns="45720" rIns="91440" bIns="45720">
            <a:spAutoFit/>
          </a:bodyPr>
          <a:lstStyle/>
          <a:p>
            <a:pPr algn="ctr"/>
            <a:r>
              <a:rPr lang="en-US" dirty="0" smtClean="0">
                <a:ln w="0"/>
                <a:solidFill>
                  <a:srgbClr val="3E5974"/>
                </a:solidFill>
                <a:effectLst>
                  <a:outerShdw blurRad="38100" dist="25400" dir="5400000" algn="ctr" rotWithShape="0">
                    <a:srgbClr val="6E747A">
                      <a:alpha val="43000"/>
                    </a:srgbClr>
                  </a:outerShdw>
                </a:effectLst>
              </a:rPr>
              <a:t>Apps for Agency </a:t>
            </a:r>
          </a:p>
          <a:p>
            <a:pPr algn="ctr"/>
            <a:r>
              <a:rPr lang="en-US" dirty="0" smtClean="0">
                <a:ln w="0"/>
                <a:solidFill>
                  <a:srgbClr val="3E5974"/>
                </a:solidFill>
                <a:effectLst>
                  <a:outerShdw blurRad="38100" dist="25400" dir="5400000" algn="ctr" rotWithShape="0">
                    <a:srgbClr val="6E747A">
                      <a:alpha val="43000"/>
                    </a:srgbClr>
                  </a:outerShdw>
                </a:effectLst>
              </a:rPr>
              <a:t>Launch</a:t>
            </a:r>
            <a:endParaRPr lang="en-US" b="0" cap="none" spc="0" dirty="0">
              <a:ln w="0"/>
              <a:solidFill>
                <a:srgbClr val="3E5974"/>
              </a:solidFill>
              <a:effectLst>
                <a:outerShdw blurRad="38100" dist="25400" dir="5400000" algn="ctr" rotWithShape="0">
                  <a:srgbClr val="6E747A">
                    <a:alpha val="43000"/>
                  </a:srgbClr>
                </a:outerShdw>
              </a:effectLst>
            </a:endParaRPr>
          </a:p>
        </p:txBody>
      </p:sp>
      <p:sp>
        <p:nvSpPr>
          <p:cNvPr id="52" name="Rectangle 51"/>
          <p:cNvSpPr/>
          <p:nvPr/>
        </p:nvSpPr>
        <p:spPr>
          <a:xfrm>
            <a:off x="2222890" y="5650076"/>
            <a:ext cx="3488263" cy="923330"/>
          </a:xfrm>
          <a:prstGeom prst="rect">
            <a:avLst/>
          </a:prstGeom>
          <a:noFill/>
        </p:spPr>
        <p:txBody>
          <a:bodyPr wrap="none" lIns="91440" tIns="45720" rIns="91440" bIns="45720">
            <a:spAutoFit/>
          </a:bodyPr>
          <a:lstStyle/>
          <a:p>
            <a:r>
              <a:rPr lang="en-US" dirty="0" smtClean="0">
                <a:ln w="0"/>
                <a:solidFill>
                  <a:srgbClr val="3E5974"/>
                </a:solidFill>
                <a:effectLst>
                  <a:outerShdw blurRad="38100" dist="25400" dir="5400000" algn="ctr" rotWithShape="0">
                    <a:srgbClr val="6E747A">
                      <a:alpha val="43000"/>
                    </a:srgbClr>
                  </a:outerShdw>
                </a:effectLst>
              </a:rPr>
              <a:t>HB Blog post discussing</a:t>
            </a:r>
          </a:p>
          <a:p>
            <a:r>
              <a:rPr lang="en-US" dirty="0">
                <a:ln w="0"/>
                <a:solidFill>
                  <a:srgbClr val="3E5974"/>
                </a:solidFill>
                <a:effectLst>
                  <a:outerShdw blurRad="38100" dist="25400" dir="5400000" algn="ctr" rotWithShape="0">
                    <a:srgbClr val="6E747A">
                      <a:alpha val="43000"/>
                    </a:srgbClr>
                  </a:outerShdw>
                </a:effectLst>
              </a:rPr>
              <a:t>i</a:t>
            </a:r>
            <a:r>
              <a:rPr lang="en-US" b="0" cap="none" spc="0" dirty="0" smtClean="0">
                <a:ln w="0"/>
                <a:solidFill>
                  <a:srgbClr val="3E5974"/>
                </a:solidFill>
                <a:effectLst>
                  <a:outerShdw blurRad="38100" dist="25400" dir="5400000" algn="ctr" rotWithShape="0">
                    <a:srgbClr val="6E747A">
                      <a:alpha val="43000"/>
                    </a:srgbClr>
                  </a:outerShdw>
                </a:effectLst>
              </a:rPr>
              <a:t>ntegrations how-to and the ability </a:t>
            </a:r>
          </a:p>
          <a:p>
            <a:r>
              <a:rPr lang="en-US" dirty="0" smtClean="0">
                <a:ln w="0"/>
                <a:solidFill>
                  <a:srgbClr val="3E5974"/>
                </a:solidFill>
                <a:effectLst>
                  <a:outerShdw blurRad="38100" dist="25400" dir="5400000" algn="ctr" rotWithShape="0">
                    <a:srgbClr val="6E747A">
                      <a:alpha val="43000"/>
                    </a:srgbClr>
                  </a:outerShdw>
                </a:effectLst>
              </a:rPr>
              <a:t>To remedy data silos</a:t>
            </a:r>
            <a:endParaRPr lang="en-US" b="0" cap="none" spc="0" dirty="0">
              <a:ln w="0"/>
              <a:solidFill>
                <a:srgbClr val="3E5974"/>
              </a:solidFill>
              <a:effectLst>
                <a:outerShdw blurRad="38100" dist="25400" dir="5400000" algn="ctr" rotWithShape="0">
                  <a:srgbClr val="6E747A">
                    <a:alpha val="43000"/>
                  </a:srgbClr>
                </a:outerShdw>
              </a:effectLst>
            </a:endParaRPr>
          </a:p>
        </p:txBody>
      </p:sp>
      <p:sp>
        <p:nvSpPr>
          <p:cNvPr id="53" name="Rectangle 52"/>
          <p:cNvSpPr/>
          <p:nvPr/>
        </p:nvSpPr>
        <p:spPr>
          <a:xfrm>
            <a:off x="6666482" y="5257800"/>
            <a:ext cx="2268250" cy="646331"/>
          </a:xfrm>
          <a:prstGeom prst="rect">
            <a:avLst/>
          </a:prstGeom>
          <a:noFill/>
        </p:spPr>
        <p:txBody>
          <a:bodyPr wrap="none" lIns="91440" tIns="45720" rIns="91440" bIns="45720">
            <a:spAutoFit/>
          </a:bodyPr>
          <a:lstStyle/>
          <a:p>
            <a:r>
              <a:rPr lang="en-US" dirty="0" smtClean="0">
                <a:ln w="0"/>
                <a:solidFill>
                  <a:srgbClr val="3E5974"/>
                </a:solidFill>
                <a:effectLst>
                  <a:outerShdw blurRad="38100" dist="25400" dir="5400000" algn="ctr" rotWithShape="0">
                    <a:srgbClr val="6E747A">
                      <a:alpha val="43000"/>
                    </a:srgbClr>
                  </a:outerShdw>
                </a:effectLst>
              </a:rPr>
              <a:t>HB announces new </a:t>
            </a:r>
          </a:p>
          <a:p>
            <a:r>
              <a:rPr lang="en-US" dirty="0" smtClean="0">
                <a:ln w="0"/>
                <a:solidFill>
                  <a:srgbClr val="3E5974"/>
                </a:solidFill>
                <a:effectLst>
                  <a:outerShdw blurRad="38100" dist="25400" dir="5400000" algn="ctr" rotWithShape="0">
                    <a:srgbClr val="6E747A">
                      <a:alpha val="43000"/>
                    </a:srgbClr>
                  </a:outerShdw>
                </a:effectLst>
              </a:rPr>
              <a:t>integration with Zoom</a:t>
            </a:r>
            <a:endParaRPr lang="en-US" b="0" cap="none" spc="0" dirty="0">
              <a:ln w="0"/>
              <a:solidFill>
                <a:srgbClr val="3E5974"/>
              </a:solidFill>
              <a:effectLst>
                <a:outerShdw blurRad="38100" dist="25400" dir="5400000" algn="ctr" rotWithShape="0">
                  <a:srgbClr val="6E747A">
                    <a:alpha val="43000"/>
                  </a:srgbClr>
                </a:outerShdw>
              </a:effectLst>
            </a:endParaRPr>
          </a:p>
        </p:txBody>
      </p:sp>
      <p:sp>
        <p:nvSpPr>
          <p:cNvPr id="3" name="Rectangle 2"/>
          <p:cNvSpPr/>
          <p:nvPr/>
        </p:nvSpPr>
        <p:spPr>
          <a:xfrm>
            <a:off x="62414" y="991061"/>
            <a:ext cx="4921544" cy="369332"/>
          </a:xfrm>
          <a:prstGeom prst="rect">
            <a:avLst/>
          </a:prstGeom>
        </p:spPr>
        <p:txBody>
          <a:bodyPr wrap="square">
            <a:spAutoFit/>
          </a:bodyPr>
          <a:lstStyle/>
          <a:p>
            <a:r>
              <a:rPr lang="en-US" dirty="0" smtClean="0">
                <a:solidFill>
                  <a:srgbClr val="3E5974"/>
                </a:solidFill>
                <a:latin typeface="Avenir"/>
              </a:rPr>
              <a:t> </a:t>
            </a:r>
            <a:endParaRPr lang="en-US" dirty="0">
              <a:solidFill>
                <a:srgbClr val="3E5974"/>
              </a:solidFill>
              <a:latin typeface="Avenir"/>
            </a:endParaRPr>
          </a:p>
        </p:txBody>
      </p:sp>
      <p:sp>
        <p:nvSpPr>
          <p:cNvPr id="39" name="Title 1"/>
          <p:cNvSpPr txBox="1">
            <a:spLocks/>
          </p:cNvSpPr>
          <p:nvPr/>
        </p:nvSpPr>
        <p:spPr>
          <a:xfrm>
            <a:off x="1227391" y="1965622"/>
            <a:ext cx="80010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2400" kern="0" dirty="0" err="1" smtClean="0">
                <a:solidFill>
                  <a:srgbClr val="3E5974"/>
                </a:solidFill>
              </a:rPr>
              <a:t>HubSpot</a:t>
            </a:r>
            <a:r>
              <a:rPr lang="en-US" sz="2400" kern="0" dirty="0" smtClean="0">
                <a:solidFill>
                  <a:srgbClr val="3E5974"/>
                </a:solidFill>
              </a:rPr>
              <a:t> set the stage for </a:t>
            </a:r>
            <a:r>
              <a:rPr lang="en-US" sz="2400" kern="0" dirty="0" smtClean="0">
                <a:ln w="0"/>
                <a:solidFill>
                  <a:srgbClr val="FF7A59"/>
                </a:solidFill>
                <a:effectLst>
                  <a:reflection blurRad="6350" stA="53000" endA="300" endPos="35500" dir="5400000" sy="-90000" algn="bl" rotWithShape="0"/>
                </a:effectLst>
              </a:rPr>
              <a:t>63,737+</a:t>
            </a:r>
            <a:r>
              <a:rPr lang="en-US" sz="2400" kern="0" dirty="0" smtClean="0">
                <a:solidFill>
                  <a:srgbClr val="3E5974"/>
                </a:solidFill>
              </a:rPr>
              <a:t> customers</a:t>
            </a:r>
            <a:r>
              <a:rPr lang="en-US" sz="2400" kern="0" dirty="0">
                <a:solidFill>
                  <a:srgbClr val="3E5974"/>
                </a:solidFill>
              </a:rPr>
              <a:t/>
            </a:r>
            <a:br>
              <a:rPr lang="en-US" sz="2400" kern="0" dirty="0">
                <a:solidFill>
                  <a:srgbClr val="3E5974"/>
                </a:solidFill>
              </a:rPr>
            </a:br>
            <a:r>
              <a:rPr lang="en-US" sz="2400" kern="0" dirty="0" smtClean="0">
                <a:solidFill>
                  <a:srgbClr val="3E5974"/>
                </a:solidFill>
              </a:rPr>
              <a:t>to utilize </a:t>
            </a:r>
            <a:r>
              <a:rPr lang="en-US" sz="2400" kern="0" dirty="0" smtClean="0">
                <a:ln w="0"/>
                <a:solidFill>
                  <a:srgbClr val="FF7A59"/>
                </a:solidFill>
                <a:effectLst>
                  <a:reflection blurRad="6350" stA="53000" endA="300" endPos="35500" dir="5400000" sy="-90000" algn="bl" rotWithShape="0"/>
                </a:effectLst>
              </a:rPr>
              <a:t>6,972</a:t>
            </a:r>
            <a:r>
              <a:rPr lang="en-US" sz="2400" kern="0" dirty="0" smtClean="0">
                <a:solidFill>
                  <a:srgbClr val="3E5974"/>
                </a:solidFill>
              </a:rPr>
              <a:t> integrations as instruments</a:t>
            </a:r>
            <a:br>
              <a:rPr lang="en-US" sz="2400" kern="0" dirty="0" smtClean="0">
                <a:solidFill>
                  <a:srgbClr val="3E5974"/>
                </a:solidFill>
              </a:rPr>
            </a:br>
            <a:r>
              <a:rPr lang="en-US" sz="2400" kern="0" dirty="0" smtClean="0">
                <a:solidFill>
                  <a:srgbClr val="3E5974"/>
                </a:solidFill>
              </a:rPr>
              <a:t>in creating business solutions worth of an encore</a:t>
            </a:r>
          </a:p>
        </p:txBody>
      </p:sp>
      <p:sp>
        <p:nvSpPr>
          <p:cNvPr id="2" name="Title 1"/>
          <p:cNvSpPr>
            <a:spLocks noGrp="1"/>
          </p:cNvSpPr>
          <p:nvPr>
            <p:ph type="title"/>
          </p:nvPr>
        </p:nvSpPr>
        <p:spPr>
          <a:xfrm>
            <a:off x="3082958" y="372011"/>
            <a:ext cx="5448458" cy="473139"/>
          </a:xfrm>
        </p:spPr>
        <p:txBody>
          <a:bodyPr/>
          <a:lstStyle/>
          <a:p>
            <a:pPr algn="l"/>
            <a:r>
              <a:rPr lang="en-US" sz="2800" dirty="0">
                <a:solidFill>
                  <a:srgbClr val="3E5974"/>
                </a:solidFill>
              </a:rPr>
              <a:t>Setting the Stage</a:t>
            </a:r>
            <a:endParaRPr lang="en-US" sz="2800" b="1" dirty="0">
              <a:solidFill>
                <a:srgbClr val="3E5974"/>
              </a:solidFill>
              <a:latin typeface="Avenir"/>
            </a:endParaRPr>
          </a:p>
        </p:txBody>
      </p:sp>
    </p:spTree>
    <p:extLst>
      <p:ext uri="{BB962C8B-B14F-4D97-AF65-F5344CB8AC3E}">
        <p14:creationId xmlns:p14="http://schemas.microsoft.com/office/powerpoint/2010/main" val="248062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DF4"/>
        </a:solidFill>
        <a:effectLst/>
      </p:bgPr>
    </p:bg>
    <p:spTree>
      <p:nvGrpSpPr>
        <p:cNvPr id="1" name=""/>
        <p:cNvGrpSpPr/>
        <p:nvPr/>
      </p:nvGrpSpPr>
      <p:grpSpPr>
        <a:xfrm>
          <a:off x="0" y="0"/>
          <a:ext cx="0" cy="0"/>
          <a:chOff x="0" y="0"/>
          <a:chExt cx="0" cy="0"/>
        </a:xfrm>
      </p:grpSpPr>
      <p:sp>
        <p:nvSpPr>
          <p:cNvPr id="54" name="Google Shape;118;p18"/>
          <p:cNvSpPr/>
          <p:nvPr/>
        </p:nvSpPr>
        <p:spPr>
          <a:xfrm>
            <a:off x="55861" y="388992"/>
            <a:ext cx="3992925" cy="468900"/>
          </a:xfrm>
          <a:prstGeom prst="roundRect">
            <a:avLst>
              <a:gd name="adj" fmla="val 4563"/>
            </a:avLst>
          </a:prstGeom>
          <a:solidFill>
            <a:srgbClr val="FF7A59"/>
          </a:solidFill>
          <a:ln>
            <a:noFill/>
          </a:ln>
        </p:spPr>
        <p:txBody>
          <a:bodyPr spcFirstLastPara="1" wrap="square" lIns="91425" tIns="91425" rIns="91425" bIns="91425" anchor="ctr" anchorCtr="0">
            <a:noAutofit/>
          </a:bodyPr>
          <a:lstStyle/>
          <a:p>
            <a:endParaRPr sz="1800">
              <a:solidFill>
                <a:schemeClr val="dk1"/>
              </a:solidFill>
            </a:endParaRPr>
          </a:p>
        </p:txBody>
      </p:sp>
      <p:sp>
        <p:nvSpPr>
          <p:cNvPr id="2" name="Title 1"/>
          <p:cNvSpPr>
            <a:spLocks noGrp="1"/>
          </p:cNvSpPr>
          <p:nvPr>
            <p:ph type="title"/>
          </p:nvPr>
        </p:nvSpPr>
        <p:spPr>
          <a:xfrm>
            <a:off x="110836" y="294466"/>
            <a:ext cx="8001000" cy="694800"/>
          </a:xfrm>
        </p:spPr>
        <p:txBody>
          <a:bodyPr/>
          <a:lstStyle/>
          <a:p>
            <a:pPr algn="l"/>
            <a:r>
              <a:rPr lang="en-US" dirty="0">
                <a:solidFill>
                  <a:srgbClr val="3E5974"/>
                </a:solidFill>
              </a:rPr>
              <a:t>Setting the Stage</a:t>
            </a:r>
            <a:endParaRPr lang="en-US" b="1" dirty="0">
              <a:solidFill>
                <a:srgbClr val="3E5974"/>
              </a:solidFill>
              <a:latin typeface="Avenir"/>
            </a:endParaRPr>
          </a:p>
        </p:txBody>
      </p:sp>
      <p:sp>
        <p:nvSpPr>
          <p:cNvPr id="10" name="TextBox 9"/>
          <p:cNvSpPr txBox="1"/>
          <p:nvPr/>
        </p:nvSpPr>
        <p:spPr>
          <a:xfrm>
            <a:off x="2759194" y="1988820"/>
            <a:ext cx="3698448" cy="1415772"/>
          </a:xfrm>
          <a:prstGeom prst="rect">
            <a:avLst/>
          </a:prstGeom>
          <a:noFill/>
        </p:spPr>
        <p:txBody>
          <a:bodyPr wrap="none" rtlCol="0">
            <a:spAutoFit/>
          </a:bodyPr>
          <a:lstStyle/>
          <a:p>
            <a:r>
              <a:rPr lang="en-US" b="1" dirty="0" smtClean="0">
                <a:solidFill>
                  <a:srgbClr val="3E5974"/>
                </a:solidFill>
                <a:latin typeface="Avenir"/>
              </a:rPr>
              <a:t>Active integrations </a:t>
            </a:r>
            <a:r>
              <a:rPr lang="en-US" dirty="0" smtClean="0">
                <a:solidFill>
                  <a:srgbClr val="3E5974"/>
                </a:solidFill>
                <a:latin typeface="Avenir"/>
              </a:rPr>
              <a:t>increased by </a:t>
            </a:r>
            <a:endParaRPr lang="en-US" dirty="0" smtClean="0">
              <a:solidFill>
                <a:srgbClr val="3E5974"/>
              </a:solidFill>
              <a:latin typeface="Avenir"/>
            </a:endParaRPr>
          </a:p>
          <a:p>
            <a:pPr algn="ctr"/>
            <a:r>
              <a:rPr lang="en-US" sz="3200" b="1" dirty="0" smtClean="0">
                <a:ln w="0"/>
                <a:solidFill>
                  <a:srgbClr val="FF7A59"/>
                </a:solidFill>
                <a:effectLst>
                  <a:reflection blurRad="6350" stA="53000" endA="300" endPos="35500" dir="5400000" sy="-90000" algn="bl" rotWithShape="0"/>
                </a:effectLst>
                <a:latin typeface="Avenir"/>
              </a:rPr>
              <a:t>43</a:t>
            </a:r>
            <a:r>
              <a:rPr lang="en-US" sz="3200" b="1" dirty="0" smtClean="0">
                <a:ln w="0"/>
                <a:solidFill>
                  <a:srgbClr val="FF7A59"/>
                </a:solidFill>
                <a:effectLst>
                  <a:reflection blurRad="6350" stA="53000" endA="300" endPos="35500" dir="5400000" sy="-90000" algn="bl" rotWithShape="0"/>
                </a:effectLst>
                <a:latin typeface="Avenir"/>
              </a:rPr>
              <a:t>%</a:t>
            </a:r>
            <a:r>
              <a:rPr lang="en-US" sz="3200" b="1" dirty="0" smtClean="0">
                <a:solidFill>
                  <a:srgbClr val="3E5974"/>
                </a:solidFill>
                <a:latin typeface="Avenir"/>
              </a:rPr>
              <a:t> </a:t>
            </a:r>
            <a:endParaRPr lang="en-US" sz="3200" b="1" dirty="0" smtClean="0">
              <a:solidFill>
                <a:srgbClr val="3E5974"/>
              </a:solidFill>
              <a:latin typeface="Avenir"/>
            </a:endParaRPr>
          </a:p>
          <a:p>
            <a:r>
              <a:rPr lang="en-US" dirty="0" smtClean="0">
                <a:solidFill>
                  <a:srgbClr val="3E5974"/>
                </a:solidFill>
                <a:latin typeface="Avenir"/>
              </a:rPr>
              <a:t>from </a:t>
            </a:r>
            <a:r>
              <a:rPr lang="en-US" dirty="0" smtClean="0">
                <a:solidFill>
                  <a:srgbClr val="3E5974"/>
                </a:solidFill>
                <a:latin typeface="Avenir"/>
              </a:rPr>
              <a:t>the start of the review </a:t>
            </a:r>
            <a:r>
              <a:rPr lang="en-US" dirty="0" smtClean="0">
                <a:solidFill>
                  <a:srgbClr val="3E5974"/>
                </a:solidFill>
                <a:latin typeface="Avenir"/>
              </a:rPr>
              <a:t>period</a:t>
            </a:r>
            <a:endParaRPr lang="en-US" dirty="0">
              <a:solidFill>
                <a:srgbClr val="3E5974"/>
              </a:solidFill>
              <a:latin typeface="Avenir"/>
            </a:endParaRPr>
          </a:p>
          <a:p>
            <a:endParaRPr lang="en-US" dirty="0">
              <a:solidFill>
                <a:srgbClr val="3E5974"/>
              </a:solidFill>
              <a:latin typeface="Avenir"/>
            </a:endParaRPr>
          </a:p>
        </p:txBody>
      </p:sp>
      <p:sp>
        <p:nvSpPr>
          <p:cNvPr id="14" name="Rectangle 13"/>
          <p:cNvSpPr/>
          <p:nvPr/>
        </p:nvSpPr>
        <p:spPr>
          <a:xfrm>
            <a:off x="1693980" y="2209800"/>
            <a:ext cx="716685" cy="762000"/>
          </a:xfrm>
          <a:prstGeom prst="rect">
            <a:avLst/>
          </a:prstGeom>
          <a:solidFill>
            <a:srgbClr val="FFCC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2A5783"/>
                </a:solidFill>
              </a:rPr>
              <a:t>3430</a:t>
            </a:r>
            <a:endParaRPr lang="en-US" dirty="0">
              <a:solidFill>
                <a:srgbClr val="2A5783"/>
              </a:solidFill>
            </a:endParaRPr>
          </a:p>
        </p:txBody>
      </p:sp>
      <p:sp>
        <p:nvSpPr>
          <p:cNvPr id="15" name="Rectangle 14"/>
          <p:cNvSpPr/>
          <p:nvPr/>
        </p:nvSpPr>
        <p:spPr>
          <a:xfrm>
            <a:off x="1728616" y="4038600"/>
            <a:ext cx="716685" cy="762000"/>
          </a:xfrm>
          <a:prstGeom prst="rect">
            <a:avLst/>
          </a:prstGeom>
          <a:solidFill>
            <a:srgbClr val="FFCC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2A5783"/>
                </a:solidFill>
              </a:rPr>
              <a:t> </a:t>
            </a:r>
            <a:r>
              <a:rPr lang="en-US" dirty="0" smtClean="0">
                <a:solidFill>
                  <a:srgbClr val="2A5783"/>
                </a:solidFill>
              </a:rPr>
              <a:t>115k</a:t>
            </a:r>
            <a:endParaRPr lang="en-US" dirty="0">
              <a:solidFill>
                <a:srgbClr val="2A5783"/>
              </a:solidFill>
            </a:endParaRPr>
          </a:p>
        </p:txBody>
      </p:sp>
      <p:sp>
        <p:nvSpPr>
          <p:cNvPr id="18" name="Rectangle 17"/>
          <p:cNvSpPr/>
          <p:nvPr/>
        </p:nvSpPr>
        <p:spPr>
          <a:xfrm>
            <a:off x="6752309" y="3962400"/>
            <a:ext cx="716685" cy="762000"/>
          </a:xfrm>
          <a:prstGeom prst="rect">
            <a:avLst/>
          </a:prstGeom>
          <a:solidFill>
            <a:srgbClr val="739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211k</a:t>
            </a:r>
            <a:endParaRPr lang="en-US" dirty="0">
              <a:solidFill>
                <a:schemeClr val="bg1"/>
              </a:solidFill>
            </a:endParaRPr>
          </a:p>
        </p:txBody>
      </p:sp>
      <p:sp>
        <p:nvSpPr>
          <p:cNvPr id="19" name="Rectangle 18"/>
          <p:cNvSpPr/>
          <p:nvPr/>
        </p:nvSpPr>
        <p:spPr>
          <a:xfrm>
            <a:off x="6752309" y="2209800"/>
            <a:ext cx="716685" cy="762000"/>
          </a:xfrm>
          <a:prstGeom prst="rect">
            <a:avLst/>
          </a:prstGeom>
          <a:solidFill>
            <a:srgbClr val="2A57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4909</a:t>
            </a:r>
            <a:endParaRPr lang="en-US" dirty="0">
              <a:solidFill>
                <a:schemeClr val="bg1"/>
              </a:solidFill>
            </a:endParaRPr>
          </a:p>
        </p:txBody>
      </p:sp>
      <p:sp>
        <p:nvSpPr>
          <p:cNvPr id="37" name="Rectangle 36"/>
          <p:cNvSpPr/>
          <p:nvPr/>
        </p:nvSpPr>
        <p:spPr>
          <a:xfrm>
            <a:off x="377179" y="3189149"/>
            <a:ext cx="806632" cy="461665"/>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2018</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38" name="Rectangle 37"/>
          <p:cNvSpPr/>
          <p:nvPr/>
        </p:nvSpPr>
        <p:spPr>
          <a:xfrm>
            <a:off x="7763662" y="3095204"/>
            <a:ext cx="806632" cy="461665"/>
          </a:xfrm>
          <a:prstGeom prst="rect">
            <a:avLst/>
          </a:prstGeom>
          <a:noFill/>
        </p:spPr>
        <p:txBody>
          <a:bodyPr wrap="none" lIns="91440" tIns="45720" rIns="91440" bIns="45720">
            <a:spAutoFit/>
          </a:bodyPr>
          <a:lstStyle/>
          <a:p>
            <a:pPr algn="ctr"/>
            <a:r>
              <a:rPr lang="en-US" sz="2400" dirty="0" smtClean="0">
                <a:ln w="0"/>
                <a:solidFill>
                  <a:srgbClr val="3E5974"/>
                </a:solidFill>
                <a:effectLst>
                  <a:outerShdw blurRad="38100" dist="25400" dir="5400000" algn="ctr" rotWithShape="0">
                    <a:srgbClr val="6E747A">
                      <a:alpha val="43000"/>
                    </a:srgbClr>
                  </a:outerShdw>
                </a:effectLst>
              </a:rPr>
              <a:t>2019</a:t>
            </a:r>
            <a:endParaRPr lang="en-US" sz="5400" b="0" cap="none" spc="0" dirty="0">
              <a:ln w="0"/>
              <a:solidFill>
                <a:srgbClr val="3E5974"/>
              </a:solidFill>
              <a:effectLst>
                <a:outerShdw blurRad="38100" dist="25400" dir="5400000" algn="ctr" rotWithShape="0">
                  <a:srgbClr val="6E747A">
                    <a:alpha val="43000"/>
                  </a:srgbClr>
                </a:outerShdw>
              </a:effectLst>
            </a:endParaRPr>
          </a:p>
        </p:txBody>
      </p:sp>
      <p:sp>
        <p:nvSpPr>
          <p:cNvPr id="41" name="TextBox 40"/>
          <p:cNvSpPr txBox="1"/>
          <p:nvPr/>
        </p:nvSpPr>
        <p:spPr>
          <a:xfrm>
            <a:off x="2624541" y="4043218"/>
            <a:ext cx="4160113" cy="1138773"/>
          </a:xfrm>
          <a:prstGeom prst="rect">
            <a:avLst/>
          </a:prstGeom>
          <a:noFill/>
        </p:spPr>
        <p:txBody>
          <a:bodyPr wrap="none" rtlCol="0">
            <a:spAutoFit/>
          </a:bodyPr>
          <a:lstStyle/>
          <a:p>
            <a:r>
              <a:rPr lang="en-US" dirty="0" smtClean="0">
                <a:solidFill>
                  <a:srgbClr val="3E5974"/>
                </a:solidFill>
                <a:latin typeface="Avenir"/>
              </a:rPr>
              <a:t>While </a:t>
            </a:r>
            <a:r>
              <a:rPr lang="en-US" b="1" dirty="0" smtClean="0">
                <a:solidFill>
                  <a:srgbClr val="3E5974"/>
                </a:solidFill>
                <a:latin typeface="Avenir"/>
              </a:rPr>
              <a:t>total installations </a:t>
            </a:r>
            <a:r>
              <a:rPr lang="en-US" dirty="0" smtClean="0">
                <a:solidFill>
                  <a:srgbClr val="3E5974"/>
                </a:solidFill>
                <a:latin typeface="Avenir"/>
              </a:rPr>
              <a:t>increased </a:t>
            </a:r>
            <a:r>
              <a:rPr lang="en-US" dirty="0" smtClean="0">
                <a:solidFill>
                  <a:srgbClr val="3E5974"/>
                </a:solidFill>
                <a:latin typeface="Avenir"/>
              </a:rPr>
              <a:t>by </a:t>
            </a:r>
            <a:endParaRPr lang="en-US" dirty="0" smtClean="0">
              <a:solidFill>
                <a:srgbClr val="3E5974"/>
              </a:solidFill>
              <a:latin typeface="Avenir"/>
            </a:endParaRPr>
          </a:p>
          <a:p>
            <a:pPr algn="ctr"/>
            <a:r>
              <a:rPr lang="en-US" sz="3200" b="1" dirty="0" smtClean="0">
                <a:ln w="0"/>
                <a:solidFill>
                  <a:srgbClr val="FF7A59"/>
                </a:solidFill>
                <a:effectLst>
                  <a:reflection blurRad="6350" stA="53000" endA="300" endPos="35500" dir="5400000" sy="-90000" algn="bl" rotWithShape="0"/>
                </a:effectLst>
                <a:latin typeface="Avenir"/>
              </a:rPr>
              <a:t>84%</a:t>
            </a:r>
            <a:r>
              <a:rPr lang="en-US" sz="3200" b="1" dirty="0" smtClean="0">
                <a:solidFill>
                  <a:srgbClr val="3E5974"/>
                </a:solidFill>
                <a:latin typeface="Avenir"/>
              </a:rPr>
              <a:t> </a:t>
            </a:r>
          </a:p>
          <a:p>
            <a:endParaRPr lang="en-US" dirty="0">
              <a:solidFill>
                <a:srgbClr val="3E5974"/>
              </a:solidFill>
              <a:latin typeface="Avenir"/>
            </a:endParaRPr>
          </a:p>
        </p:txBody>
      </p:sp>
      <p:sp>
        <p:nvSpPr>
          <p:cNvPr id="42" name="TextBox 41"/>
          <p:cNvSpPr txBox="1"/>
          <p:nvPr/>
        </p:nvSpPr>
        <p:spPr>
          <a:xfrm>
            <a:off x="110836" y="5782195"/>
            <a:ext cx="7930376" cy="923330"/>
          </a:xfrm>
          <a:prstGeom prst="rect">
            <a:avLst/>
          </a:prstGeom>
          <a:noFill/>
        </p:spPr>
        <p:txBody>
          <a:bodyPr wrap="none" rtlCol="0">
            <a:spAutoFit/>
          </a:bodyPr>
          <a:lstStyle/>
          <a:p>
            <a:r>
              <a:rPr lang="en-US" dirty="0" smtClean="0">
                <a:solidFill>
                  <a:srgbClr val="3E5974"/>
                </a:solidFill>
                <a:latin typeface="Avenir"/>
              </a:rPr>
              <a:t>Apps are the instruments for business harmony and our customers are fully </a:t>
            </a:r>
          </a:p>
          <a:p>
            <a:r>
              <a:rPr lang="en-US" dirty="0" smtClean="0">
                <a:solidFill>
                  <a:srgbClr val="3E5974"/>
                </a:solidFill>
                <a:latin typeface="Avenir"/>
              </a:rPr>
              <a:t>utilizing the experience.</a:t>
            </a:r>
            <a:endParaRPr lang="en-US" sz="3200" b="1" dirty="0" smtClean="0">
              <a:solidFill>
                <a:srgbClr val="3E5974"/>
              </a:solidFill>
              <a:latin typeface="Avenir"/>
            </a:endParaRPr>
          </a:p>
          <a:p>
            <a:endParaRPr lang="en-US" dirty="0">
              <a:solidFill>
                <a:srgbClr val="3E5974"/>
              </a:solidFill>
              <a:latin typeface="Avenir"/>
            </a:endParaRPr>
          </a:p>
        </p:txBody>
      </p:sp>
    </p:spTree>
    <p:extLst>
      <p:ext uri="{BB962C8B-B14F-4D97-AF65-F5344CB8AC3E}">
        <p14:creationId xmlns:p14="http://schemas.microsoft.com/office/powerpoint/2010/main" val="779853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6" name="Picture 5"/>
          <p:cNvPicPr>
            <a:picLocks noChangeAspect="1"/>
          </p:cNvPicPr>
          <p:nvPr/>
        </p:nvPicPr>
        <p:blipFill rotWithShape="1">
          <a:blip r:embed="rId3"/>
          <a:srcRect b="2492"/>
          <a:stretch/>
        </p:blipFill>
        <p:spPr>
          <a:xfrm>
            <a:off x="76201" y="1905001"/>
            <a:ext cx="8915400" cy="4724400"/>
          </a:xfrm>
          <a:prstGeom prst="rect">
            <a:avLst/>
          </a:prstGeom>
        </p:spPr>
      </p:pic>
      <p:sp>
        <p:nvSpPr>
          <p:cNvPr id="2" name="Title 1"/>
          <p:cNvSpPr>
            <a:spLocks noGrp="1"/>
          </p:cNvSpPr>
          <p:nvPr>
            <p:ph type="title"/>
          </p:nvPr>
        </p:nvSpPr>
        <p:spPr>
          <a:xfrm>
            <a:off x="30018" y="-16767"/>
            <a:ext cx="7924801" cy="694800"/>
          </a:xfrm>
        </p:spPr>
        <p:txBody>
          <a:bodyPr/>
          <a:lstStyle/>
          <a:p>
            <a:pPr algn="l"/>
            <a:r>
              <a:rPr lang="en-US" sz="2400" dirty="0" smtClean="0">
                <a:solidFill>
                  <a:srgbClr val="3E5974"/>
                </a:solidFill>
                <a:latin typeface="Avenir"/>
              </a:rPr>
              <a:t>What events are causing spikes to the cancellation dollars in </a:t>
            </a:r>
            <a:r>
              <a:rPr lang="en-US" sz="2400" dirty="0" smtClean="0">
                <a:solidFill>
                  <a:srgbClr val="3E5974"/>
                </a:solidFill>
                <a:latin typeface="Avenir"/>
              </a:rPr>
              <a:t>September </a:t>
            </a:r>
            <a:r>
              <a:rPr lang="en-US" sz="2400" dirty="0" smtClean="0">
                <a:solidFill>
                  <a:srgbClr val="3E5974"/>
                </a:solidFill>
                <a:latin typeface="Avenir"/>
              </a:rPr>
              <a:t>and December 2018</a:t>
            </a:r>
            <a:r>
              <a:rPr lang="en-US" sz="2400" dirty="0" smtClean="0">
                <a:solidFill>
                  <a:srgbClr val="3E5974"/>
                </a:solidFill>
                <a:latin typeface="Avenir"/>
              </a:rPr>
              <a:t>?</a:t>
            </a:r>
            <a:r>
              <a:rPr lang="en-US" sz="2400" dirty="0" smtClean="0">
                <a:solidFill>
                  <a:srgbClr val="3E5974"/>
                </a:solidFill>
              </a:rPr>
              <a:t/>
            </a:r>
            <a:br>
              <a:rPr lang="en-US" sz="2400" dirty="0" smtClean="0">
                <a:solidFill>
                  <a:srgbClr val="3E5974"/>
                </a:solidFill>
              </a:rPr>
            </a:br>
            <a:r>
              <a:rPr lang="en-US" sz="2400" dirty="0">
                <a:solidFill>
                  <a:srgbClr val="3E5974"/>
                </a:solidFill>
              </a:rPr>
              <a:t/>
            </a:r>
            <a:br>
              <a:rPr lang="en-US" sz="2400" dirty="0">
                <a:solidFill>
                  <a:srgbClr val="3E5974"/>
                </a:solidFill>
              </a:rPr>
            </a:br>
            <a:r>
              <a:rPr lang="en-US" sz="2000" dirty="0" smtClean="0">
                <a:solidFill>
                  <a:srgbClr val="3E5974"/>
                </a:solidFill>
                <a:latin typeface="Avenir"/>
              </a:rPr>
              <a:t>These events may hold insight into how we might triage the emerging trend of increased cancellation $$ toward the tail end of the period </a:t>
            </a:r>
            <a:endParaRPr lang="en-US" sz="2000" dirty="0">
              <a:solidFill>
                <a:srgbClr val="3E5974"/>
              </a:solidFill>
              <a:latin typeface="Avenir"/>
            </a:endParaRPr>
          </a:p>
        </p:txBody>
      </p:sp>
      <p:sp>
        <p:nvSpPr>
          <p:cNvPr id="9" name="Title 1"/>
          <p:cNvSpPr txBox="1">
            <a:spLocks/>
          </p:cNvSpPr>
          <p:nvPr/>
        </p:nvSpPr>
        <p:spPr>
          <a:xfrm>
            <a:off x="0" y="3664137"/>
            <a:ext cx="47244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1800" kern="0" dirty="0" smtClean="0">
                <a:solidFill>
                  <a:srgbClr val="3E5974"/>
                </a:solidFill>
              </a:rPr>
              <a:t>Average Monthly </a:t>
            </a:r>
            <a:r>
              <a:rPr lang="en-US" sz="1800" kern="0" dirty="0" smtClean="0">
                <a:solidFill>
                  <a:srgbClr val="3E5974"/>
                </a:solidFill>
              </a:rPr>
              <a:t>MRR </a:t>
            </a:r>
            <a:r>
              <a:rPr lang="en-US" sz="1800" kern="0" dirty="0" smtClean="0">
                <a:solidFill>
                  <a:srgbClr val="3E5974"/>
                </a:solidFill>
              </a:rPr>
              <a:t>(End-of-the month)</a:t>
            </a:r>
            <a:endParaRPr lang="en-US" sz="1800" kern="0" dirty="0">
              <a:solidFill>
                <a:srgbClr val="3E5974"/>
              </a:solidFill>
            </a:endParaRPr>
          </a:p>
        </p:txBody>
      </p:sp>
      <p:sp>
        <p:nvSpPr>
          <p:cNvPr id="10" name="Title 1"/>
          <p:cNvSpPr txBox="1">
            <a:spLocks/>
          </p:cNvSpPr>
          <p:nvPr/>
        </p:nvSpPr>
        <p:spPr>
          <a:xfrm>
            <a:off x="76200" y="4191000"/>
            <a:ext cx="47244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1800" kern="0" dirty="0" smtClean="0">
                <a:solidFill>
                  <a:srgbClr val="3E5974"/>
                </a:solidFill>
              </a:rPr>
              <a:t>Total Cancellation Dollars</a:t>
            </a:r>
            <a:endParaRPr lang="en-US" sz="1800" kern="0" dirty="0">
              <a:solidFill>
                <a:srgbClr val="3E5974"/>
              </a:solidFill>
            </a:endParaRPr>
          </a:p>
        </p:txBody>
      </p:sp>
      <p:sp>
        <p:nvSpPr>
          <p:cNvPr id="4" name="Flowchart: Connector 3"/>
          <p:cNvSpPr/>
          <p:nvPr/>
        </p:nvSpPr>
        <p:spPr>
          <a:xfrm>
            <a:off x="1676400" y="4800600"/>
            <a:ext cx="990600" cy="914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6458527" y="3894435"/>
            <a:ext cx="990600" cy="914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p:nvPr/>
        </p:nvSpPr>
        <p:spPr>
          <a:xfrm>
            <a:off x="4267200" y="938850"/>
            <a:ext cx="3150888" cy="759900"/>
          </a:xfrm>
          <a:prstGeom prst="rect">
            <a:avLst/>
          </a:prstGeom>
          <a:noFill/>
          <a:ln>
            <a:noFill/>
          </a:ln>
        </p:spPr>
        <p:txBody>
          <a:bodyPr spcFirstLastPara="1" wrap="square" lIns="91425" tIns="91425" rIns="91425" bIns="91425" anchor="t" anchorCtr="0">
            <a:noAutofit/>
          </a:bodyPr>
          <a:lstStyle/>
          <a:p>
            <a:r>
              <a:rPr lang="en-US" sz="2600" b="1" dirty="0" smtClean="0">
                <a:solidFill>
                  <a:srgbClr val="FF7A59"/>
                </a:solidFill>
                <a:latin typeface="Avenir"/>
                <a:ea typeface="Avenir"/>
                <a:cs typeface="Avenir"/>
                <a:sym typeface="Avenir"/>
              </a:rPr>
              <a:t>What can we learn from integration performance?</a:t>
            </a:r>
            <a:endParaRPr sz="2600" b="1" dirty="0">
              <a:solidFill>
                <a:srgbClr val="FF7A59"/>
              </a:solidFill>
              <a:latin typeface="Avenir"/>
              <a:ea typeface="Avenir"/>
              <a:cs typeface="Avenir"/>
              <a:sym typeface="Avenir"/>
            </a:endParaRPr>
          </a:p>
        </p:txBody>
      </p:sp>
      <p:sp>
        <p:nvSpPr>
          <p:cNvPr id="105" name="Google Shape;105;p17"/>
          <p:cNvSpPr txBox="1"/>
          <p:nvPr/>
        </p:nvSpPr>
        <p:spPr>
          <a:xfrm>
            <a:off x="318689" y="3873186"/>
            <a:ext cx="2988000" cy="1585200"/>
          </a:xfrm>
          <a:prstGeom prst="rect">
            <a:avLst/>
          </a:prstGeom>
          <a:noFill/>
          <a:ln>
            <a:noFill/>
          </a:ln>
        </p:spPr>
        <p:txBody>
          <a:bodyPr spcFirstLastPara="1" wrap="square" lIns="91425" tIns="91425" rIns="91425" bIns="91425" anchor="t" anchorCtr="0">
            <a:noAutofit/>
          </a:bodyPr>
          <a:lstStyle/>
          <a:p>
            <a:pPr>
              <a:lnSpc>
                <a:spcPct val="115000"/>
              </a:lnSpc>
            </a:pPr>
            <a:endParaRPr sz="1200" dirty="0">
              <a:solidFill>
                <a:srgbClr val="FFFFFF"/>
              </a:solidFill>
              <a:latin typeface="Avenir"/>
              <a:ea typeface="Avenir"/>
              <a:cs typeface="Avenir"/>
              <a:sym typeface="Avenir"/>
            </a:endParaRPr>
          </a:p>
        </p:txBody>
      </p:sp>
      <p:sp>
        <p:nvSpPr>
          <p:cNvPr id="107" name="Google Shape;107;p17"/>
          <p:cNvSpPr txBox="1"/>
          <p:nvPr/>
        </p:nvSpPr>
        <p:spPr>
          <a:xfrm>
            <a:off x="152400" y="1066800"/>
            <a:ext cx="3810000" cy="504000"/>
          </a:xfrm>
          <a:prstGeom prst="rect">
            <a:avLst/>
          </a:prstGeom>
          <a:noFill/>
          <a:ln>
            <a:noFill/>
          </a:ln>
        </p:spPr>
        <p:txBody>
          <a:bodyPr spcFirstLastPara="1" wrap="square" lIns="91425" tIns="91425" rIns="91425" bIns="91425" anchor="t" anchorCtr="0">
            <a:noAutofit/>
          </a:bodyPr>
          <a:lstStyle/>
          <a:p>
            <a:pPr>
              <a:lnSpc>
                <a:spcPct val="115000"/>
              </a:lnSpc>
            </a:pPr>
            <a:r>
              <a:rPr lang="en-US" sz="2400" b="1" dirty="0" smtClean="0">
                <a:solidFill>
                  <a:srgbClr val="3E5974"/>
                </a:solidFill>
                <a:latin typeface="Avenir"/>
                <a:ea typeface="Avenir"/>
                <a:cs typeface="Avenir"/>
                <a:sym typeface="Avenir"/>
              </a:rPr>
              <a:t>Integration Cohorts*</a:t>
            </a:r>
          </a:p>
          <a:p>
            <a:pPr>
              <a:lnSpc>
                <a:spcPct val="115000"/>
              </a:lnSpc>
            </a:pPr>
            <a:endParaRPr lang="en-US" sz="2400" b="1" dirty="0" smtClean="0">
              <a:solidFill>
                <a:srgbClr val="3E5974"/>
              </a:solidFill>
              <a:latin typeface="Avenir"/>
              <a:ea typeface="Avenir"/>
              <a:cs typeface="Avenir"/>
              <a:sym typeface="Avenir"/>
            </a:endParaRPr>
          </a:p>
          <a:p>
            <a:pPr>
              <a:lnSpc>
                <a:spcPct val="115000"/>
              </a:lnSpc>
            </a:pPr>
            <a:endParaRPr lang="en-US" sz="2400" b="1" dirty="0">
              <a:solidFill>
                <a:srgbClr val="3E5974"/>
              </a:solidFill>
              <a:latin typeface="Avenir"/>
              <a:ea typeface="Avenir"/>
              <a:cs typeface="Avenir"/>
              <a:sym typeface="Avenir"/>
            </a:endParaRPr>
          </a:p>
          <a:p>
            <a:pPr>
              <a:lnSpc>
                <a:spcPct val="115000"/>
              </a:lnSpc>
            </a:pPr>
            <a:endParaRPr sz="2400" b="1" dirty="0">
              <a:solidFill>
                <a:srgbClr val="3E5974"/>
              </a:solidFill>
              <a:latin typeface="Avenir"/>
              <a:ea typeface="Avenir"/>
              <a:cs typeface="Avenir"/>
              <a:sym typeface="Avenir"/>
            </a:endParaRPr>
          </a:p>
        </p:txBody>
      </p:sp>
      <p:sp>
        <p:nvSpPr>
          <p:cNvPr id="3" name="Rectangle 2"/>
          <p:cNvSpPr>
            <a:spLocks noChangeArrowheads="1"/>
          </p:cNvSpPr>
          <p:nvPr/>
        </p:nvSpPr>
        <p:spPr bwMode="auto">
          <a:xfrm>
            <a:off x="381000" y="2923918"/>
            <a:ext cx="8763000" cy="2154436"/>
          </a:xfrm>
          <a:prstGeom prst="rect">
            <a:avLst/>
          </a:prstGeom>
          <a:noFill/>
          <a:ln>
            <a:noFill/>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2000" b="1" dirty="0">
                <a:solidFill>
                  <a:srgbClr val="3E5974"/>
                </a:solidFill>
                <a:latin typeface="Avenir"/>
                <a:cs typeface="Courier New" panose="02070309020205020404" pitchFamily="49" charset="0"/>
              </a:rPr>
              <a:t>Not in Use 24% </a:t>
            </a:r>
            <a:r>
              <a:rPr lang="en-US" sz="2000" b="1" dirty="0" smtClean="0">
                <a:solidFill>
                  <a:srgbClr val="3E5974"/>
                </a:solidFill>
                <a:latin typeface="Avenir"/>
                <a:cs typeface="Courier New" panose="02070309020205020404" pitchFamily="49" charset="0"/>
              </a:rPr>
              <a:t>                                            Zero Installations</a:t>
            </a:r>
          </a:p>
          <a:p>
            <a:pPr eaLnBrk="0" fontAlgn="base" hangingPunct="0">
              <a:spcBef>
                <a:spcPct val="0"/>
              </a:spcBef>
              <a:spcAft>
                <a:spcPct val="0"/>
              </a:spcAft>
            </a:pPr>
            <a:endParaRPr lang="en-US" sz="2000" b="1" dirty="0" smtClean="0">
              <a:solidFill>
                <a:srgbClr val="3E5974"/>
              </a:solidFill>
              <a:latin typeface="Avenir"/>
              <a:cs typeface="Courier New" panose="02070309020205020404" pitchFamily="49" charset="0"/>
            </a:endParaRPr>
          </a:p>
          <a:p>
            <a:pPr lvl="0" eaLnBrk="0" fontAlgn="base" hangingPunct="0">
              <a:spcBef>
                <a:spcPct val="0"/>
              </a:spcBef>
              <a:spcAft>
                <a:spcPct val="0"/>
              </a:spcAft>
            </a:pPr>
            <a:r>
              <a:rPr lang="en-US" sz="2000" b="1" dirty="0">
                <a:solidFill>
                  <a:srgbClr val="3E5974"/>
                </a:solidFill>
                <a:latin typeface="Avenir"/>
                <a:cs typeface="Courier New" panose="02070309020205020404" pitchFamily="49" charset="0"/>
              </a:rPr>
              <a:t>One and Done </a:t>
            </a:r>
            <a:r>
              <a:rPr lang="en-US" sz="2000" b="1" dirty="0" smtClean="0">
                <a:solidFill>
                  <a:srgbClr val="3E5974"/>
                </a:solidFill>
                <a:latin typeface="Avenir"/>
                <a:cs typeface="Courier New" panose="02070309020205020404" pitchFamily="49" charset="0"/>
              </a:rPr>
              <a:t> 23</a:t>
            </a:r>
            <a:r>
              <a:rPr lang="en-US" sz="2000" b="1" dirty="0">
                <a:solidFill>
                  <a:srgbClr val="3E5974"/>
                </a:solidFill>
                <a:latin typeface="Avenir"/>
                <a:cs typeface="Courier New" panose="02070309020205020404" pitchFamily="49" charset="0"/>
              </a:rPr>
              <a:t>%  </a:t>
            </a:r>
            <a:r>
              <a:rPr lang="en-US" sz="2000" b="1" dirty="0" smtClean="0">
                <a:solidFill>
                  <a:srgbClr val="3E5974"/>
                </a:solidFill>
                <a:latin typeface="Avenir"/>
                <a:cs typeface="Courier New" panose="02070309020205020404" pitchFamily="49" charset="0"/>
              </a:rPr>
              <a:t>			      10 or fewer with no MRR</a:t>
            </a:r>
          </a:p>
          <a:p>
            <a:pPr lvl="0" eaLnBrk="0" fontAlgn="base" hangingPunct="0">
              <a:spcBef>
                <a:spcPct val="0"/>
              </a:spcBef>
              <a:spcAft>
                <a:spcPct val="0"/>
              </a:spcAft>
            </a:pPr>
            <a:endParaRPr lang="en-US" sz="2000" b="1" dirty="0">
              <a:solidFill>
                <a:srgbClr val="3E5974"/>
              </a:solidFill>
              <a:latin typeface="Avenir"/>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E5974"/>
                </a:solidFill>
                <a:effectLst/>
                <a:latin typeface="Avenir"/>
                <a:cs typeface="Courier New" panose="02070309020205020404" pitchFamily="49" charset="0"/>
              </a:rPr>
              <a:t>One in the Number   45%                              1 or more with positive</a:t>
            </a:r>
            <a:r>
              <a:rPr kumimoji="0" lang="en-US" sz="2000" b="1" i="0" u="none" strike="noStrike" cap="none" normalizeH="0" dirty="0" smtClean="0">
                <a:ln>
                  <a:noFill/>
                </a:ln>
                <a:solidFill>
                  <a:srgbClr val="3E5974"/>
                </a:solidFill>
                <a:effectLst/>
                <a:latin typeface="Avenir"/>
                <a:cs typeface="Courier New" panose="02070309020205020404" pitchFamily="49" charset="0"/>
              </a:rPr>
              <a:t> MRR</a:t>
            </a:r>
            <a:endParaRPr kumimoji="0" lang="en-US" sz="2000" b="1" i="0" u="none" strike="noStrike" cap="none" normalizeH="0" baseline="0" dirty="0" smtClean="0">
              <a:ln>
                <a:noFill/>
              </a:ln>
              <a:solidFill>
                <a:srgbClr val="3E5974"/>
              </a:solidFill>
              <a:effectLst/>
              <a:latin typeface="Avenir"/>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3E5974"/>
              </a:solidFill>
              <a:effectLst/>
              <a:latin typeface="Avenir"/>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E5974"/>
                </a:solidFill>
                <a:effectLst/>
                <a:latin typeface="Avenir"/>
                <a:cs typeface="Courier New" panose="02070309020205020404" pitchFamily="49" charset="0"/>
              </a:rPr>
              <a:t>Established &amp; Moving the Needle 5% </a:t>
            </a:r>
            <a:r>
              <a:rPr kumimoji="0" lang="en-US" sz="2000" b="1" i="0" u="none" strike="noStrike" cap="none" normalizeH="0" baseline="0" dirty="0" smtClean="0">
                <a:ln>
                  <a:noFill/>
                </a:ln>
                <a:solidFill>
                  <a:srgbClr val="3E5974"/>
                </a:solidFill>
                <a:effectLst/>
                <a:latin typeface="Avenir"/>
              </a:rPr>
              <a:t>        total</a:t>
            </a:r>
            <a:r>
              <a:rPr kumimoji="0" lang="en-US" sz="2000" b="1" i="0" u="none" strike="noStrike" cap="none" normalizeH="0" dirty="0" smtClean="0">
                <a:ln>
                  <a:noFill/>
                </a:ln>
                <a:solidFill>
                  <a:srgbClr val="3E5974"/>
                </a:solidFill>
                <a:effectLst/>
                <a:latin typeface="Avenir"/>
              </a:rPr>
              <a:t> revenue </a:t>
            </a:r>
            <a:r>
              <a:rPr lang="en-US" sz="2000" b="1" dirty="0" smtClean="0">
                <a:solidFill>
                  <a:srgbClr val="3E5974"/>
                </a:solidFill>
                <a:latin typeface="Avenir"/>
              </a:rPr>
              <a:t>&gt;  $165,378*</a:t>
            </a:r>
            <a:endParaRPr kumimoji="0" lang="en-US" sz="2000" b="1" i="0" u="none" strike="noStrike" cap="none" normalizeH="0" baseline="0" dirty="0" smtClean="0">
              <a:ln>
                <a:noFill/>
              </a:ln>
              <a:solidFill>
                <a:srgbClr val="3E5974"/>
              </a:solidFill>
              <a:effectLst/>
              <a:latin typeface="Aveni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55" y="1985749"/>
            <a:ext cx="8837871" cy="4643033"/>
          </a:xfrm>
          <a:prstGeom prst="rect">
            <a:avLst/>
          </a:prstGeom>
        </p:spPr>
      </p:pic>
      <p:sp>
        <p:nvSpPr>
          <p:cNvPr id="2" name="Title 1"/>
          <p:cNvSpPr>
            <a:spLocks noGrp="1"/>
          </p:cNvSpPr>
          <p:nvPr>
            <p:ph type="title"/>
          </p:nvPr>
        </p:nvSpPr>
        <p:spPr>
          <a:xfrm>
            <a:off x="0" y="76200"/>
            <a:ext cx="8001000" cy="694800"/>
          </a:xfrm>
        </p:spPr>
        <p:txBody>
          <a:bodyPr/>
          <a:lstStyle/>
          <a:p>
            <a:pPr algn="l"/>
            <a:r>
              <a:rPr lang="en-US" b="1" dirty="0" smtClean="0">
                <a:solidFill>
                  <a:srgbClr val="3E5974"/>
                </a:solidFill>
                <a:latin typeface="Avenir"/>
              </a:rPr>
              <a:t> </a:t>
            </a:r>
            <a:endParaRPr lang="en-US" b="1" dirty="0">
              <a:solidFill>
                <a:srgbClr val="3E5974"/>
              </a:solidFill>
              <a:latin typeface="Avenir"/>
            </a:endParaRPr>
          </a:p>
        </p:txBody>
      </p:sp>
      <p:sp>
        <p:nvSpPr>
          <p:cNvPr id="4" name="TextBox 3"/>
          <p:cNvSpPr txBox="1"/>
          <p:nvPr/>
        </p:nvSpPr>
        <p:spPr>
          <a:xfrm>
            <a:off x="304800" y="1115901"/>
            <a:ext cx="248786" cy="369332"/>
          </a:xfrm>
          <a:prstGeom prst="rect">
            <a:avLst/>
          </a:prstGeom>
          <a:noFill/>
        </p:spPr>
        <p:txBody>
          <a:bodyPr wrap="none" rtlCol="0">
            <a:spAutoFit/>
          </a:bodyPr>
          <a:lstStyle/>
          <a:p>
            <a:r>
              <a:rPr lang="en-US" dirty="0" smtClean="0">
                <a:solidFill>
                  <a:srgbClr val="3E5974"/>
                </a:solidFill>
                <a:latin typeface="Avenir"/>
              </a:rPr>
              <a:t> </a:t>
            </a:r>
            <a:endParaRPr lang="en-US" dirty="0">
              <a:solidFill>
                <a:srgbClr val="3E5974"/>
              </a:solidFill>
              <a:latin typeface="Avenir"/>
            </a:endParaRPr>
          </a:p>
        </p:txBody>
      </p:sp>
      <p:sp>
        <p:nvSpPr>
          <p:cNvPr id="6" name="Title 1"/>
          <p:cNvSpPr txBox="1">
            <a:spLocks/>
          </p:cNvSpPr>
          <p:nvPr/>
        </p:nvSpPr>
        <p:spPr>
          <a:xfrm>
            <a:off x="66964" y="1955204"/>
            <a:ext cx="47244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1800" kern="0" dirty="0" smtClean="0">
                <a:solidFill>
                  <a:srgbClr val="3E5974"/>
                </a:solidFill>
              </a:rPr>
              <a:t>Average Monthly </a:t>
            </a:r>
            <a:r>
              <a:rPr lang="en-US" sz="1800" kern="0" dirty="0" smtClean="0">
                <a:solidFill>
                  <a:srgbClr val="3E5974"/>
                </a:solidFill>
              </a:rPr>
              <a:t>MRR </a:t>
            </a:r>
            <a:r>
              <a:rPr lang="en-US" sz="1800" kern="0" dirty="0" smtClean="0">
                <a:solidFill>
                  <a:srgbClr val="3E5974"/>
                </a:solidFill>
              </a:rPr>
              <a:t>(End-of-the month)</a:t>
            </a:r>
            <a:endParaRPr lang="en-US" sz="1800" kern="0" dirty="0">
              <a:solidFill>
                <a:srgbClr val="3E5974"/>
              </a:solidFill>
            </a:endParaRPr>
          </a:p>
        </p:txBody>
      </p:sp>
      <p:sp>
        <p:nvSpPr>
          <p:cNvPr id="7" name="Title 1"/>
          <p:cNvSpPr txBox="1">
            <a:spLocks/>
          </p:cNvSpPr>
          <p:nvPr/>
        </p:nvSpPr>
        <p:spPr>
          <a:xfrm>
            <a:off x="66964" y="4295720"/>
            <a:ext cx="47244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1800" kern="0" dirty="0" smtClean="0">
                <a:solidFill>
                  <a:srgbClr val="3E5974"/>
                </a:solidFill>
              </a:rPr>
              <a:t>Average Total </a:t>
            </a:r>
            <a:r>
              <a:rPr lang="en-US" sz="1800" kern="0" dirty="0" smtClean="0">
                <a:solidFill>
                  <a:srgbClr val="3E5974"/>
                </a:solidFill>
              </a:rPr>
              <a:t>Cancellation Dollars</a:t>
            </a:r>
            <a:endParaRPr lang="en-US" sz="1800" kern="0" dirty="0">
              <a:solidFill>
                <a:srgbClr val="3E5974"/>
              </a:solidFill>
            </a:endParaRPr>
          </a:p>
        </p:txBody>
      </p:sp>
      <p:sp>
        <p:nvSpPr>
          <p:cNvPr id="8" name="Title 1"/>
          <p:cNvSpPr txBox="1">
            <a:spLocks/>
          </p:cNvSpPr>
          <p:nvPr/>
        </p:nvSpPr>
        <p:spPr>
          <a:xfrm>
            <a:off x="4842" y="-18852"/>
            <a:ext cx="9008295"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2800" b="1" kern="0" dirty="0" smtClean="0">
                <a:solidFill>
                  <a:srgbClr val="3E5974"/>
                </a:solidFill>
                <a:latin typeface="Avenir"/>
              </a:rPr>
              <a:t>“Established and Earning” </a:t>
            </a:r>
            <a:r>
              <a:rPr lang="en-US" sz="1600" kern="0" dirty="0" smtClean="0">
                <a:solidFill>
                  <a:srgbClr val="3E5974"/>
                </a:solidFill>
                <a:latin typeface="Avenir"/>
              </a:rPr>
              <a:t>(lighthouse </a:t>
            </a:r>
            <a:r>
              <a:rPr lang="en-US" sz="1600" kern="0" dirty="0" err="1" smtClean="0">
                <a:solidFill>
                  <a:srgbClr val="3E5974"/>
                </a:solidFill>
                <a:latin typeface="Avenir"/>
              </a:rPr>
              <a:t>integretions</a:t>
            </a:r>
            <a:r>
              <a:rPr lang="en-US" sz="1600" kern="0" dirty="0" smtClean="0">
                <a:solidFill>
                  <a:srgbClr val="3E5974"/>
                </a:solidFill>
                <a:latin typeface="Avenir"/>
              </a:rPr>
              <a:t>)</a:t>
            </a:r>
            <a:r>
              <a:rPr lang="en-US" sz="2400" kern="0" dirty="0" smtClean="0">
                <a:solidFill>
                  <a:srgbClr val="3E5974"/>
                </a:solidFill>
                <a:latin typeface="Avenir"/>
              </a:rPr>
              <a:t/>
            </a:r>
            <a:br>
              <a:rPr lang="en-US" sz="2400" kern="0" dirty="0" smtClean="0">
                <a:solidFill>
                  <a:srgbClr val="3E5974"/>
                </a:solidFill>
                <a:latin typeface="Avenir"/>
              </a:rPr>
            </a:br>
            <a:r>
              <a:rPr lang="en-US" sz="2400" kern="0" dirty="0" smtClean="0">
                <a:solidFill>
                  <a:srgbClr val="3E5974"/>
                </a:solidFill>
                <a:latin typeface="Avenir"/>
              </a:rPr>
              <a:t/>
            </a:r>
            <a:br>
              <a:rPr lang="en-US" sz="2400" kern="0" dirty="0" smtClean="0">
                <a:solidFill>
                  <a:srgbClr val="3E5974"/>
                </a:solidFill>
                <a:latin typeface="Avenir"/>
              </a:rPr>
            </a:br>
            <a:r>
              <a:rPr lang="en-US" sz="2400" kern="0" dirty="0" smtClean="0">
                <a:solidFill>
                  <a:srgbClr val="3E5974"/>
                </a:solidFill>
                <a:latin typeface="Avenir"/>
              </a:rPr>
              <a:t>“</a:t>
            </a:r>
            <a:r>
              <a:rPr lang="en-US" sz="2000" kern="0" dirty="0">
                <a:solidFill>
                  <a:srgbClr val="3E5974"/>
                </a:solidFill>
                <a:latin typeface="Avenir"/>
              </a:rPr>
              <a:t>The show must go </a:t>
            </a:r>
            <a:r>
              <a:rPr lang="en-US" sz="2000" kern="0" dirty="0" smtClean="0">
                <a:solidFill>
                  <a:srgbClr val="3E5974"/>
                </a:solidFill>
                <a:latin typeface="Avenir"/>
              </a:rPr>
              <a:t>on” </a:t>
            </a:r>
            <a:r>
              <a:rPr lang="en-US" sz="2400" kern="0" dirty="0" smtClean="0">
                <a:solidFill>
                  <a:srgbClr val="3E5974"/>
                </a:solidFill>
                <a:latin typeface="Avenir"/>
              </a:rPr>
              <a:t/>
            </a:r>
            <a:br>
              <a:rPr lang="en-US" sz="2400" kern="0" dirty="0" smtClean="0">
                <a:solidFill>
                  <a:srgbClr val="3E5974"/>
                </a:solidFill>
                <a:latin typeface="Avenir"/>
              </a:rPr>
            </a:br>
            <a:r>
              <a:rPr lang="en-US" sz="2000" kern="0" dirty="0" smtClean="0">
                <a:solidFill>
                  <a:srgbClr val="3E5974"/>
                </a:solidFill>
                <a:latin typeface="Avenir"/>
              </a:rPr>
              <a:t>We see the same spikes in September and Dec cancellation dollars but the average revenue isn’t shaken by these events. </a:t>
            </a:r>
            <a:r>
              <a:rPr lang="en-US" sz="2400" kern="0" dirty="0" smtClean="0">
                <a:solidFill>
                  <a:srgbClr val="3E5974"/>
                </a:solidFill>
                <a:latin typeface="Avenir"/>
              </a:rPr>
              <a:t/>
            </a:r>
            <a:br>
              <a:rPr lang="en-US" sz="2400" kern="0" dirty="0" smtClean="0">
                <a:solidFill>
                  <a:srgbClr val="3E5974"/>
                </a:solidFill>
                <a:latin typeface="Avenir"/>
              </a:rPr>
            </a:br>
            <a:r>
              <a:rPr lang="en-US" sz="2400" kern="0" dirty="0" smtClean="0">
                <a:solidFill>
                  <a:srgbClr val="3E5974"/>
                </a:solidFill>
                <a:latin typeface="Avenir"/>
              </a:rPr>
              <a:t/>
            </a:r>
            <a:br>
              <a:rPr lang="en-US" sz="2400" kern="0" dirty="0" smtClean="0">
                <a:solidFill>
                  <a:srgbClr val="3E5974"/>
                </a:solidFill>
                <a:latin typeface="Avenir"/>
              </a:rPr>
            </a:br>
            <a:endParaRPr lang="en-US" kern="0" dirty="0">
              <a:solidFill>
                <a:srgbClr val="3E5974"/>
              </a:solidFill>
              <a:latin typeface="Avenir"/>
            </a:endParaRPr>
          </a:p>
        </p:txBody>
      </p:sp>
    </p:spTree>
    <p:extLst>
      <p:ext uri="{BB962C8B-B14F-4D97-AF65-F5344CB8AC3E}">
        <p14:creationId xmlns:p14="http://schemas.microsoft.com/office/powerpoint/2010/main" val="2987900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6200"/>
            <a:ext cx="9008295" cy="694800"/>
          </a:xfrm>
        </p:spPr>
        <p:txBody>
          <a:bodyPr/>
          <a:lstStyle/>
          <a:p>
            <a:pPr algn="l"/>
            <a:r>
              <a:rPr lang="en-US" sz="2800" b="1" dirty="0" smtClean="0">
                <a:solidFill>
                  <a:srgbClr val="3E5974"/>
                </a:solidFill>
                <a:latin typeface="Avenir"/>
              </a:rPr>
              <a:t>“Small-Scale” </a:t>
            </a:r>
            <a:r>
              <a:rPr lang="en-US" sz="1600" dirty="0" smtClean="0">
                <a:solidFill>
                  <a:srgbClr val="3E5974"/>
                </a:solidFill>
                <a:latin typeface="Avenir"/>
              </a:rPr>
              <a:t>(integrations </a:t>
            </a:r>
            <a:r>
              <a:rPr lang="en-US" sz="1600" dirty="0" smtClean="0">
                <a:solidFill>
                  <a:srgbClr val="3E5974"/>
                </a:solidFill>
                <a:latin typeface="Avenir"/>
              </a:rPr>
              <a:t>with 33</a:t>
            </a:r>
            <a:r>
              <a:rPr lang="en-US" sz="1600" dirty="0">
                <a:solidFill>
                  <a:srgbClr val="3E5974"/>
                </a:solidFill>
                <a:latin typeface="Avenir"/>
              </a:rPr>
              <a:t> </a:t>
            </a:r>
            <a:r>
              <a:rPr lang="en-US" sz="1600" dirty="0" smtClean="0">
                <a:solidFill>
                  <a:srgbClr val="3E5974"/>
                </a:solidFill>
                <a:latin typeface="Avenir"/>
              </a:rPr>
              <a:t>to 5000 and </a:t>
            </a:r>
            <a:r>
              <a:rPr lang="en-US" sz="1600" dirty="0" smtClean="0">
                <a:solidFill>
                  <a:srgbClr val="3E5974"/>
                </a:solidFill>
                <a:latin typeface="Avenir"/>
              </a:rPr>
              <a:t>positive total revenue.)</a:t>
            </a:r>
            <a:r>
              <a:rPr lang="en-US" sz="2400" dirty="0" smtClean="0">
                <a:solidFill>
                  <a:srgbClr val="3E5974"/>
                </a:solidFill>
                <a:latin typeface="Avenir"/>
              </a:rPr>
              <a:t/>
            </a:r>
            <a:br>
              <a:rPr lang="en-US" sz="2400" dirty="0" smtClean="0">
                <a:solidFill>
                  <a:srgbClr val="3E5974"/>
                </a:solidFill>
                <a:latin typeface="Avenir"/>
              </a:rPr>
            </a:br>
            <a:r>
              <a:rPr lang="en-US" sz="2400" dirty="0">
                <a:solidFill>
                  <a:srgbClr val="3E5974"/>
                </a:solidFill>
                <a:latin typeface="Avenir"/>
              </a:rPr>
              <a:t/>
            </a:r>
            <a:br>
              <a:rPr lang="en-US" sz="2400" dirty="0">
                <a:solidFill>
                  <a:srgbClr val="3E5974"/>
                </a:solidFill>
                <a:latin typeface="Avenir"/>
              </a:rPr>
            </a:br>
            <a:r>
              <a:rPr lang="en-US" sz="2000" dirty="0" smtClean="0">
                <a:solidFill>
                  <a:srgbClr val="3E5974"/>
                </a:solidFill>
                <a:latin typeface="Avenir"/>
              </a:rPr>
              <a:t>The small scale integrations remain resilient in the face of the increasing cancellations. Further examination could help identify emerging </a:t>
            </a: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endParaRPr lang="en-US" dirty="0">
              <a:solidFill>
                <a:srgbClr val="3E5974"/>
              </a:solidFill>
              <a:latin typeface="Avenir"/>
            </a:endParaRPr>
          </a:p>
        </p:txBody>
      </p:sp>
      <p:sp>
        <p:nvSpPr>
          <p:cNvPr id="4" name="TextBox 3"/>
          <p:cNvSpPr txBox="1"/>
          <p:nvPr/>
        </p:nvSpPr>
        <p:spPr>
          <a:xfrm>
            <a:off x="304800" y="1115901"/>
            <a:ext cx="248786" cy="369332"/>
          </a:xfrm>
          <a:prstGeom prst="rect">
            <a:avLst/>
          </a:prstGeom>
          <a:noFill/>
        </p:spPr>
        <p:txBody>
          <a:bodyPr wrap="none" rtlCol="0">
            <a:spAutoFit/>
          </a:bodyPr>
          <a:lstStyle/>
          <a:p>
            <a:r>
              <a:rPr lang="en-US" dirty="0" smtClean="0">
                <a:solidFill>
                  <a:srgbClr val="3E5974"/>
                </a:solidFill>
                <a:latin typeface="Avenir"/>
              </a:rPr>
              <a:t> </a:t>
            </a:r>
            <a:endParaRPr lang="en-US" dirty="0">
              <a:solidFill>
                <a:srgbClr val="3E5974"/>
              </a:solidFill>
              <a:latin typeface="Avenir"/>
            </a:endParaRPr>
          </a:p>
        </p:txBody>
      </p:sp>
      <p:pic>
        <p:nvPicPr>
          <p:cNvPr id="5" name="Picture 4"/>
          <p:cNvPicPr>
            <a:picLocks noChangeAspect="1"/>
          </p:cNvPicPr>
          <p:nvPr/>
        </p:nvPicPr>
        <p:blipFill>
          <a:blip r:embed="rId3"/>
          <a:stretch>
            <a:fillRect/>
          </a:stretch>
        </p:blipFill>
        <p:spPr>
          <a:xfrm>
            <a:off x="40423" y="2133601"/>
            <a:ext cx="8967872" cy="4724400"/>
          </a:xfrm>
          <a:prstGeom prst="rect">
            <a:avLst/>
          </a:prstGeom>
        </p:spPr>
      </p:pic>
      <p:sp>
        <p:nvSpPr>
          <p:cNvPr id="7" name="Title 1"/>
          <p:cNvSpPr txBox="1">
            <a:spLocks/>
          </p:cNvSpPr>
          <p:nvPr/>
        </p:nvSpPr>
        <p:spPr>
          <a:xfrm>
            <a:off x="40423" y="4343400"/>
            <a:ext cx="47244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1800" kern="0" dirty="0" smtClean="0">
                <a:solidFill>
                  <a:srgbClr val="3E5974"/>
                </a:solidFill>
              </a:rPr>
              <a:t>Average Total </a:t>
            </a:r>
            <a:r>
              <a:rPr lang="en-US" sz="1800" kern="0" dirty="0" smtClean="0">
                <a:solidFill>
                  <a:srgbClr val="3E5974"/>
                </a:solidFill>
              </a:rPr>
              <a:t>Cancellation Dollars</a:t>
            </a:r>
            <a:endParaRPr lang="en-US" sz="1800" kern="0" dirty="0">
              <a:solidFill>
                <a:srgbClr val="3E5974"/>
              </a:solidFill>
            </a:endParaRPr>
          </a:p>
        </p:txBody>
      </p:sp>
      <p:sp>
        <p:nvSpPr>
          <p:cNvPr id="8" name="Title 1"/>
          <p:cNvSpPr txBox="1">
            <a:spLocks/>
          </p:cNvSpPr>
          <p:nvPr/>
        </p:nvSpPr>
        <p:spPr>
          <a:xfrm>
            <a:off x="40423" y="2136870"/>
            <a:ext cx="4724400" cy="694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4400"/>
              <a:buFont typeface="Calibri"/>
              <a:buNone/>
              <a:defRPr sz="3850" b="0" i="0">
                <a:solidFill>
                  <a:schemeClr val="bg1"/>
                </a:solidFill>
                <a:latin typeface="Work Sans ExtraLight"/>
                <a:ea typeface="+mj-ea"/>
                <a:cs typeface="Work Sans ExtraLight"/>
              </a:defRPr>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pPr algn="l"/>
            <a:r>
              <a:rPr lang="en-US" sz="1800" kern="0" dirty="0" smtClean="0">
                <a:solidFill>
                  <a:srgbClr val="3E5974"/>
                </a:solidFill>
              </a:rPr>
              <a:t>Average Monthly </a:t>
            </a:r>
            <a:r>
              <a:rPr lang="en-US" sz="1800" kern="0" dirty="0" smtClean="0">
                <a:solidFill>
                  <a:srgbClr val="3E5974"/>
                </a:solidFill>
              </a:rPr>
              <a:t>MRR </a:t>
            </a:r>
            <a:r>
              <a:rPr lang="en-US" sz="1800" kern="0" dirty="0" smtClean="0">
                <a:solidFill>
                  <a:srgbClr val="3E5974"/>
                </a:solidFill>
              </a:rPr>
              <a:t>(End-of-the month)</a:t>
            </a:r>
            <a:endParaRPr lang="en-US" sz="1800" kern="0" dirty="0">
              <a:solidFill>
                <a:srgbClr val="3E5974"/>
              </a:solidFill>
            </a:endParaRPr>
          </a:p>
        </p:txBody>
      </p:sp>
      <p:sp>
        <p:nvSpPr>
          <p:cNvPr id="9" name="Rectangle 8"/>
          <p:cNvSpPr/>
          <p:nvPr/>
        </p:nvSpPr>
        <p:spPr>
          <a:xfrm>
            <a:off x="6477000" y="1893698"/>
            <a:ext cx="2667000" cy="2449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40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001000" cy="694800"/>
          </a:xfrm>
        </p:spPr>
        <p:txBody>
          <a:bodyPr/>
          <a:lstStyle/>
          <a:p>
            <a:pPr algn="l"/>
            <a:r>
              <a:rPr lang="en-US" sz="2800" b="1" dirty="0" smtClean="0">
                <a:solidFill>
                  <a:srgbClr val="3E5974"/>
                </a:solidFill>
                <a:latin typeface="Avenir"/>
              </a:rPr>
              <a:t>“Small-Scale” </a:t>
            </a:r>
            <a:r>
              <a:rPr lang="en-US" sz="2800" b="1" dirty="0" smtClean="0">
                <a:solidFill>
                  <a:srgbClr val="3E5974"/>
                </a:solidFill>
                <a:latin typeface="Avenir"/>
              </a:rPr>
              <a:t>– Rouge Players</a:t>
            </a:r>
            <a:r>
              <a:rPr lang="en-US" sz="2400" dirty="0" smtClean="0">
                <a:solidFill>
                  <a:srgbClr val="3E5974"/>
                </a:solidFill>
                <a:latin typeface="Avenir"/>
              </a:rPr>
              <a:t> </a:t>
            </a:r>
            <a:r>
              <a:rPr lang="en-US" sz="2400" dirty="0" smtClean="0">
                <a:solidFill>
                  <a:srgbClr val="3E5974"/>
                </a:solidFill>
                <a:latin typeface="Avenir"/>
              </a:rPr>
              <a:t/>
            </a:r>
            <a:br>
              <a:rPr lang="en-US" sz="2400" dirty="0" smtClean="0">
                <a:solidFill>
                  <a:srgbClr val="3E5974"/>
                </a:solidFill>
                <a:latin typeface="Avenir"/>
              </a:rPr>
            </a:br>
            <a:r>
              <a:rPr lang="en-US" sz="2400" dirty="0" smtClean="0">
                <a:solidFill>
                  <a:srgbClr val="3E5974"/>
                </a:solidFill>
                <a:latin typeface="Avenir"/>
              </a:rPr>
              <a:t/>
            </a:r>
            <a:br>
              <a:rPr lang="en-US" sz="2400" dirty="0" smtClean="0">
                <a:solidFill>
                  <a:srgbClr val="3E5974"/>
                </a:solidFill>
                <a:latin typeface="Avenir"/>
              </a:rPr>
            </a:br>
            <a:endParaRPr lang="en-US" dirty="0">
              <a:solidFill>
                <a:srgbClr val="3E5974"/>
              </a:solidFill>
              <a:latin typeface="Avenir"/>
            </a:endParaRPr>
          </a:p>
        </p:txBody>
      </p:sp>
      <p:sp>
        <p:nvSpPr>
          <p:cNvPr id="4" name="TextBox 3"/>
          <p:cNvSpPr txBox="1"/>
          <p:nvPr/>
        </p:nvSpPr>
        <p:spPr>
          <a:xfrm>
            <a:off x="304800" y="1115901"/>
            <a:ext cx="248786" cy="369332"/>
          </a:xfrm>
          <a:prstGeom prst="rect">
            <a:avLst/>
          </a:prstGeom>
          <a:noFill/>
        </p:spPr>
        <p:txBody>
          <a:bodyPr wrap="none" rtlCol="0">
            <a:spAutoFit/>
          </a:bodyPr>
          <a:lstStyle/>
          <a:p>
            <a:r>
              <a:rPr lang="en-US" dirty="0" smtClean="0">
                <a:solidFill>
                  <a:srgbClr val="3E5974"/>
                </a:solidFill>
                <a:latin typeface="Avenir"/>
              </a:rPr>
              <a:t> </a:t>
            </a:r>
            <a:endParaRPr lang="en-US" dirty="0">
              <a:solidFill>
                <a:srgbClr val="3E5974"/>
              </a:solidFill>
              <a:latin typeface="Avenir"/>
            </a:endParaRPr>
          </a:p>
        </p:txBody>
      </p:sp>
      <p:pic>
        <p:nvPicPr>
          <p:cNvPr id="6" name="Picture 5"/>
          <p:cNvPicPr>
            <a:picLocks noChangeAspect="1"/>
          </p:cNvPicPr>
          <p:nvPr/>
        </p:nvPicPr>
        <p:blipFill>
          <a:blip r:embed="rId3"/>
          <a:stretch>
            <a:fillRect/>
          </a:stretch>
        </p:blipFill>
        <p:spPr>
          <a:xfrm>
            <a:off x="339436" y="1088192"/>
            <a:ext cx="6713011" cy="5703535"/>
          </a:xfrm>
          <a:prstGeom prst="rect">
            <a:avLst/>
          </a:prstGeom>
        </p:spPr>
      </p:pic>
    </p:spTree>
    <p:extLst>
      <p:ext uri="{BB962C8B-B14F-4D97-AF65-F5344CB8AC3E}">
        <p14:creationId xmlns:p14="http://schemas.microsoft.com/office/powerpoint/2010/main" val="2874833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1453</TotalTime>
  <Words>407</Words>
  <Application>Microsoft Office PowerPoint</Application>
  <PresentationFormat>On-screen Show (4:3)</PresentationFormat>
  <Paragraphs>111</Paragraphs>
  <Slides>17</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vt:lpstr>
      <vt:lpstr>Calibri</vt:lpstr>
      <vt:lpstr>Courier New</vt:lpstr>
      <vt:lpstr>Söhne</vt:lpstr>
      <vt:lpstr>Verdana</vt:lpstr>
      <vt:lpstr>Work Sans ExtraLight</vt:lpstr>
      <vt:lpstr>Office Theme</vt:lpstr>
      <vt:lpstr>Integrations as a Symphony:   Harmonizing Your Business Ecosystem  </vt:lpstr>
      <vt:lpstr>The Overture  </vt:lpstr>
      <vt:lpstr>Setting the Stage</vt:lpstr>
      <vt:lpstr>Setting the Stage</vt:lpstr>
      <vt:lpstr>What events are causing spikes to the cancellation dollars in September and December 2018?  These events may hold insight into how we might triage the emerging trend of increased cancellation $$ toward the tail end of the period </vt:lpstr>
      <vt:lpstr>PowerPoint Presentation</vt:lpstr>
      <vt:lpstr> </vt:lpstr>
      <vt:lpstr>“Small-Scale” (integrations with 33 to 5000 and positive total revenue.)  The small scale integrations remain resilient in the face of the increasing cancellations. Further examination could help identify emerging    </vt:lpstr>
      <vt:lpstr>“Small-Scale” – Rouge Players   </vt:lpstr>
      <vt:lpstr>“What’s your worth?”   There are rouge players within each cohort where the  percent of their total MRR &lt; the percent of the total cancellation dollars.  While typically these integrations still yield an actual MRR dollar value greater than   These are integrations to monitor:      </vt:lpstr>
      <vt:lpstr>PowerPoint Presentation</vt:lpstr>
      <vt:lpstr>The Crescendo of Data Exchange</vt:lpstr>
      <vt:lpstr>The Value Add  As we look at the Apps for Agency journey free vs paid portal integration data shows us that as the program matures, value becomes more important for time invested</vt:lpstr>
      <vt:lpstr>Customer Retention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Stye  Powerpoint</dc:title>
  <dc:creator>Katherine Boyarsky</dc:creator>
  <cp:lastModifiedBy>Shantell Richardson</cp:lastModifiedBy>
  <cp:revision>79</cp:revision>
  <dcterms:created xsi:type="dcterms:W3CDTF">2019-06-26T23:25:49Z</dcterms:created>
  <dcterms:modified xsi:type="dcterms:W3CDTF">2023-10-24T13:52:26Z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2019-06-26T00:00:00Z</vt:filetime>
  </property>
  <property fmtid="{D5CDD505-2E9C-101B-9397-08002B2CF9AE}" pid="3" name="Creator">
    <vt:lpwstr>Adobe InDesign CC 14.0 (Macintosh)</vt:lpwstr>
  </property>
  <property fmtid="{D5CDD505-2E9C-101B-9397-08002B2CF9AE}" pid="4" name="LastSaved">
    <vt:filetime>2019-06-26T00:00:00Z</vt:filetime>
  </property>
</Properties>
</file>