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4/12/2021</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4/12/2021</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00DA2F2-A105-4C8A-9115-73802E6FC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1B5CBDF-A2C6-4862-A096-2D7D9D287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gradFill flip="none" rotWithShape="1">
            <a:gsLst>
              <a:gs pos="10000">
                <a:schemeClr val="bg2">
                  <a:lumMod val="60000"/>
                  <a:lumOff val="40000"/>
                  <a:alpha val="20000"/>
                </a:schemeClr>
              </a:gs>
              <a:gs pos="70000">
                <a:schemeClr val="bg2">
                  <a:alpha val="10000"/>
                </a:schemeClr>
              </a:gs>
              <a:gs pos="0">
                <a:schemeClr val="bg2">
                  <a:lumMod val="40000"/>
                  <a:lumOff val="60000"/>
                  <a:alpha val="3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Freeform: Shape 11">
            <a:extLst>
              <a:ext uri="{FF2B5EF4-FFF2-40B4-BE49-F238E27FC236}">
                <a16:creationId xmlns:a16="http://schemas.microsoft.com/office/drawing/2014/main" id="{14C7473D-9E4B-4DB8-9EB0-359033F37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6873046" cy="6858002"/>
          </a:xfrm>
          <a:custGeom>
            <a:avLst/>
            <a:gdLst>
              <a:gd name="connsiteX0" fmla="*/ 6621081 w 6873046"/>
              <a:gd name="connsiteY0" fmla="*/ 6858002 h 6858002"/>
              <a:gd name="connsiteX1" fmla="*/ 4347889 w 6873046"/>
              <a:gd name="connsiteY1" fmla="*/ 6858002 h 6858002"/>
              <a:gd name="connsiteX2" fmla="*/ 2008047 w 6873046"/>
              <a:gd name="connsiteY2" fmla="*/ 6858002 h 6858002"/>
              <a:gd name="connsiteX3" fmla="*/ 784557 w 6873046"/>
              <a:gd name="connsiteY3" fmla="*/ 6858002 h 6858002"/>
              <a:gd name="connsiteX4" fmla="*/ 784557 w 6873046"/>
              <a:gd name="connsiteY4" fmla="*/ 6858000 h 6858002"/>
              <a:gd name="connsiteX5" fmla="*/ 0 w 6873046"/>
              <a:gd name="connsiteY5" fmla="*/ 6858000 h 6858002"/>
              <a:gd name="connsiteX6" fmla="*/ 0 w 6873046"/>
              <a:gd name="connsiteY6" fmla="*/ 0 h 6858002"/>
              <a:gd name="connsiteX7" fmla="*/ 784557 w 6873046"/>
              <a:gd name="connsiteY7" fmla="*/ 0 h 6858002"/>
              <a:gd name="connsiteX8" fmla="*/ 3070301 w 6873046"/>
              <a:gd name="connsiteY8" fmla="*/ 0 h 6858002"/>
              <a:gd name="connsiteX9" fmla="*/ 4347889 w 6873046"/>
              <a:gd name="connsiteY9" fmla="*/ 0 h 6858002"/>
              <a:gd name="connsiteX10" fmla="*/ 4347889 w 6873046"/>
              <a:gd name="connsiteY10" fmla="*/ 3 h 6858002"/>
              <a:gd name="connsiteX11" fmla="*/ 6626656 w 6873046"/>
              <a:gd name="connsiteY11" fmla="*/ 3 h 6858002"/>
              <a:gd name="connsiteX12" fmla="*/ 6626656 w 6873046"/>
              <a:gd name="connsiteY12" fmla="*/ 4 h 6858002"/>
              <a:gd name="connsiteX13" fmla="*/ 6619903 w 6873046"/>
              <a:gd name="connsiteY13" fmla="*/ 4 h 6858002"/>
              <a:gd name="connsiteX14" fmla="*/ 6625786 w 6873046"/>
              <a:gd name="connsiteY14" fmla="*/ 40466 h 6858002"/>
              <a:gd name="connsiteX15" fmla="*/ 6643100 w 6873046"/>
              <a:gd name="connsiteY15" fmla="*/ 159110 h 6858002"/>
              <a:gd name="connsiteX16" fmla="*/ 6655202 w 6873046"/>
              <a:gd name="connsiteY16" fmla="*/ 245521 h 6858002"/>
              <a:gd name="connsiteX17" fmla="*/ 6667977 w 6873046"/>
              <a:gd name="connsiteY17" fmla="*/ 348391 h 6858002"/>
              <a:gd name="connsiteX18" fmla="*/ 6683273 w 6873046"/>
              <a:gd name="connsiteY18" fmla="*/ 470463 h 6858002"/>
              <a:gd name="connsiteX19" fmla="*/ 6699410 w 6873046"/>
              <a:gd name="connsiteY19" fmla="*/ 605566 h 6858002"/>
              <a:gd name="connsiteX20" fmla="*/ 6716387 w 6873046"/>
              <a:gd name="connsiteY20" fmla="*/ 757813 h 6858002"/>
              <a:gd name="connsiteX21" fmla="*/ 6734372 w 6873046"/>
              <a:gd name="connsiteY21" fmla="*/ 923777 h 6858002"/>
              <a:gd name="connsiteX22" fmla="*/ 6752358 w 6873046"/>
              <a:gd name="connsiteY22" fmla="*/ 1104142 h 6858002"/>
              <a:gd name="connsiteX23" fmla="*/ 6770679 w 6873046"/>
              <a:gd name="connsiteY23" fmla="*/ 1296166 h 6858002"/>
              <a:gd name="connsiteX24" fmla="*/ 6787656 w 6873046"/>
              <a:gd name="connsiteY24" fmla="*/ 1503278 h 6858002"/>
              <a:gd name="connsiteX25" fmla="*/ 6803961 w 6873046"/>
              <a:gd name="connsiteY25" fmla="*/ 1719991 h 6858002"/>
              <a:gd name="connsiteX26" fmla="*/ 6818753 w 6873046"/>
              <a:gd name="connsiteY26" fmla="*/ 1949048 h 6858002"/>
              <a:gd name="connsiteX27" fmla="*/ 6832872 w 6873046"/>
              <a:gd name="connsiteY27" fmla="*/ 2187706 h 6858002"/>
              <a:gd name="connsiteX28" fmla="*/ 6846152 w 6873046"/>
              <a:gd name="connsiteY28" fmla="*/ 2436652 h 6858002"/>
              <a:gd name="connsiteX29" fmla="*/ 6850858 w 6873046"/>
              <a:gd name="connsiteY29" fmla="*/ 2564211 h 6858002"/>
              <a:gd name="connsiteX30" fmla="*/ 6856069 w 6873046"/>
              <a:gd name="connsiteY30" fmla="*/ 2694512 h 6858002"/>
              <a:gd name="connsiteX31" fmla="*/ 6860943 w 6873046"/>
              <a:gd name="connsiteY31" fmla="*/ 2826871 h 6858002"/>
              <a:gd name="connsiteX32" fmla="*/ 6864137 w 6873046"/>
              <a:gd name="connsiteY32" fmla="*/ 2959917 h 6858002"/>
              <a:gd name="connsiteX33" fmla="*/ 6866995 w 6873046"/>
              <a:gd name="connsiteY33" fmla="*/ 3095705 h 6858002"/>
              <a:gd name="connsiteX34" fmla="*/ 6870020 w 6873046"/>
              <a:gd name="connsiteY34" fmla="*/ 3232865 h 6858002"/>
              <a:gd name="connsiteX35" fmla="*/ 6872037 w 6873046"/>
              <a:gd name="connsiteY35" fmla="*/ 3372768 h 6858002"/>
              <a:gd name="connsiteX36" fmla="*/ 6872037 w 6873046"/>
              <a:gd name="connsiteY36" fmla="*/ 3514043 h 6858002"/>
              <a:gd name="connsiteX37" fmla="*/ 6873046 w 6873046"/>
              <a:gd name="connsiteY37" fmla="*/ 3656689 h 6858002"/>
              <a:gd name="connsiteX38" fmla="*/ 6872037 w 6873046"/>
              <a:gd name="connsiteY38" fmla="*/ 3800707 h 6858002"/>
              <a:gd name="connsiteX39" fmla="*/ 6870020 w 6873046"/>
              <a:gd name="connsiteY39" fmla="*/ 3946783 h 6858002"/>
              <a:gd name="connsiteX40" fmla="*/ 6868171 w 6873046"/>
              <a:gd name="connsiteY40" fmla="*/ 4092858 h 6858002"/>
              <a:gd name="connsiteX41" fmla="*/ 6864137 w 6873046"/>
              <a:gd name="connsiteY41" fmla="*/ 4240991 h 6858002"/>
              <a:gd name="connsiteX42" fmla="*/ 6859935 w 6873046"/>
              <a:gd name="connsiteY42" fmla="*/ 4390495 h 6858002"/>
              <a:gd name="connsiteX43" fmla="*/ 6855060 w 6873046"/>
              <a:gd name="connsiteY43" fmla="*/ 4540000 h 6858002"/>
              <a:gd name="connsiteX44" fmla="*/ 6848169 w 6873046"/>
              <a:gd name="connsiteY44" fmla="*/ 4690876 h 6858002"/>
              <a:gd name="connsiteX45" fmla="*/ 6839932 w 6873046"/>
              <a:gd name="connsiteY45" fmla="*/ 4843123 h 6858002"/>
              <a:gd name="connsiteX46" fmla="*/ 6832032 w 6873046"/>
              <a:gd name="connsiteY46" fmla="*/ 4996057 h 6858002"/>
              <a:gd name="connsiteX47" fmla="*/ 6821947 w 6873046"/>
              <a:gd name="connsiteY47" fmla="*/ 5148990 h 6858002"/>
              <a:gd name="connsiteX48" fmla="*/ 6809844 w 6873046"/>
              <a:gd name="connsiteY48" fmla="*/ 5303981 h 6858002"/>
              <a:gd name="connsiteX49" fmla="*/ 6797742 w 6873046"/>
              <a:gd name="connsiteY49" fmla="*/ 5456914 h 6858002"/>
              <a:gd name="connsiteX50" fmla="*/ 6783790 w 6873046"/>
              <a:gd name="connsiteY50" fmla="*/ 5612591 h 6858002"/>
              <a:gd name="connsiteX51" fmla="*/ 6768494 w 6873046"/>
              <a:gd name="connsiteY51" fmla="*/ 5768953 h 6858002"/>
              <a:gd name="connsiteX52" fmla="*/ 6752358 w 6873046"/>
              <a:gd name="connsiteY52" fmla="*/ 5923258 h 6858002"/>
              <a:gd name="connsiteX53" fmla="*/ 6733532 w 6873046"/>
              <a:gd name="connsiteY53" fmla="*/ 6079621 h 6858002"/>
              <a:gd name="connsiteX54" fmla="*/ 6713361 w 6873046"/>
              <a:gd name="connsiteY54" fmla="*/ 6235297 h 6858002"/>
              <a:gd name="connsiteX55" fmla="*/ 6693358 w 6873046"/>
              <a:gd name="connsiteY55" fmla="*/ 6391660 h 6858002"/>
              <a:gd name="connsiteX56" fmla="*/ 6669994 w 6873046"/>
              <a:gd name="connsiteY56" fmla="*/ 6547336 h 6858002"/>
              <a:gd name="connsiteX57" fmla="*/ 6646125 w 6873046"/>
              <a:gd name="connsiteY57" fmla="*/ 670232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873046" h="6858002">
                <a:moveTo>
                  <a:pt x="6621081" y="6858002"/>
                </a:moveTo>
                <a:lnTo>
                  <a:pt x="4347889" y="6858002"/>
                </a:lnTo>
                <a:lnTo>
                  <a:pt x="2008047" y="6858002"/>
                </a:lnTo>
                <a:lnTo>
                  <a:pt x="784557" y="6858002"/>
                </a:lnTo>
                <a:lnTo>
                  <a:pt x="784557" y="6858000"/>
                </a:lnTo>
                <a:lnTo>
                  <a:pt x="0" y="6858000"/>
                </a:lnTo>
                <a:lnTo>
                  <a:pt x="0" y="0"/>
                </a:lnTo>
                <a:lnTo>
                  <a:pt x="784557" y="0"/>
                </a:lnTo>
                <a:lnTo>
                  <a:pt x="3070301" y="0"/>
                </a:lnTo>
                <a:lnTo>
                  <a:pt x="4347889" y="0"/>
                </a:lnTo>
                <a:lnTo>
                  <a:pt x="4347889" y="3"/>
                </a:lnTo>
                <a:lnTo>
                  <a:pt x="6626656" y="3"/>
                </a:lnTo>
                <a:lnTo>
                  <a:pt x="6626656" y="4"/>
                </a:lnTo>
                <a:lnTo>
                  <a:pt x="6619903" y="4"/>
                </a:lnTo>
                <a:lnTo>
                  <a:pt x="6625786" y="40466"/>
                </a:lnTo>
                <a:lnTo>
                  <a:pt x="6643100" y="159110"/>
                </a:lnTo>
                <a:lnTo>
                  <a:pt x="6655202" y="245521"/>
                </a:lnTo>
                <a:lnTo>
                  <a:pt x="6667977" y="348391"/>
                </a:lnTo>
                <a:lnTo>
                  <a:pt x="6683273" y="470463"/>
                </a:lnTo>
                <a:lnTo>
                  <a:pt x="6699410" y="605566"/>
                </a:lnTo>
                <a:lnTo>
                  <a:pt x="6716387" y="757813"/>
                </a:lnTo>
                <a:lnTo>
                  <a:pt x="6734372" y="923777"/>
                </a:lnTo>
                <a:lnTo>
                  <a:pt x="6752358" y="1104142"/>
                </a:lnTo>
                <a:lnTo>
                  <a:pt x="6770679" y="1296166"/>
                </a:lnTo>
                <a:lnTo>
                  <a:pt x="6787656" y="1503278"/>
                </a:lnTo>
                <a:lnTo>
                  <a:pt x="6803961" y="1719991"/>
                </a:lnTo>
                <a:lnTo>
                  <a:pt x="6818753" y="1949048"/>
                </a:lnTo>
                <a:lnTo>
                  <a:pt x="6832872" y="2187706"/>
                </a:lnTo>
                <a:lnTo>
                  <a:pt x="6846152" y="2436652"/>
                </a:lnTo>
                <a:lnTo>
                  <a:pt x="6850858" y="2564211"/>
                </a:lnTo>
                <a:lnTo>
                  <a:pt x="6856069" y="2694512"/>
                </a:lnTo>
                <a:lnTo>
                  <a:pt x="6860943" y="2826871"/>
                </a:lnTo>
                <a:lnTo>
                  <a:pt x="6864137" y="2959917"/>
                </a:lnTo>
                <a:lnTo>
                  <a:pt x="6866995" y="3095705"/>
                </a:lnTo>
                <a:lnTo>
                  <a:pt x="6870020" y="3232865"/>
                </a:lnTo>
                <a:lnTo>
                  <a:pt x="6872037" y="3372768"/>
                </a:lnTo>
                <a:lnTo>
                  <a:pt x="6872037" y="3514043"/>
                </a:lnTo>
                <a:lnTo>
                  <a:pt x="6873046" y="3656689"/>
                </a:lnTo>
                <a:lnTo>
                  <a:pt x="6872037" y="3800707"/>
                </a:lnTo>
                <a:lnTo>
                  <a:pt x="6870020" y="3946783"/>
                </a:lnTo>
                <a:lnTo>
                  <a:pt x="6868171" y="4092858"/>
                </a:lnTo>
                <a:lnTo>
                  <a:pt x="6864137" y="4240991"/>
                </a:lnTo>
                <a:lnTo>
                  <a:pt x="6859935" y="4390495"/>
                </a:lnTo>
                <a:lnTo>
                  <a:pt x="6855060" y="4540000"/>
                </a:lnTo>
                <a:lnTo>
                  <a:pt x="6848169" y="4690876"/>
                </a:lnTo>
                <a:lnTo>
                  <a:pt x="6839932" y="4843123"/>
                </a:lnTo>
                <a:lnTo>
                  <a:pt x="6832032" y="4996057"/>
                </a:lnTo>
                <a:lnTo>
                  <a:pt x="6821947" y="5148990"/>
                </a:lnTo>
                <a:lnTo>
                  <a:pt x="6809844" y="5303981"/>
                </a:lnTo>
                <a:lnTo>
                  <a:pt x="6797742" y="5456914"/>
                </a:lnTo>
                <a:lnTo>
                  <a:pt x="6783790" y="5612591"/>
                </a:lnTo>
                <a:lnTo>
                  <a:pt x="6768494" y="5768953"/>
                </a:lnTo>
                <a:lnTo>
                  <a:pt x="6752358" y="5923258"/>
                </a:lnTo>
                <a:lnTo>
                  <a:pt x="6733532" y="6079621"/>
                </a:lnTo>
                <a:lnTo>
                  <a:pt x="6713361" y="6235297"/>
                </a:lnTo>
                <a:lnTo>
                  <a:pt x="6693358" y="6391660"/>
                </a:lnTo>
                <a:lnTo>
                  <a:pt x="6669994" y="6547336"/>
                </a:lnTo>
                <a:lnTo>
                  <a:pt x="6646125" y="6702327"/>
                </a:lnTo>
                <a:close/>
              </a:path>
            </a:pathLst>
          </a:custGeom>
          <a:ln w="44450">
            <a:gradFill>
              <a:gsLst>
                <a:gs pos="5000">
                  <a:schemeClr val="bg2">
                    <a:alpha val="65000"/>
                  </a:schemeClr>
                </a:gs>
                <a:gs pos="98000">
                  <a:schemeClr val="bg2">
                    <a:lumMod val="75000"/>
                    <a:alpha val="55000"/>
                  </a:schemeClr>
                </a:gs>
              </a:gsLst>
              <a:lin ang="5400000" scaled="1"/>
            </a:gradFill>
          </a:ln>
          <a:effectLst>
            <a:outerShdw blurRad="50800" dist="25400" dir="10800000" algn="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89BC744-E21B-46E0-BC3F-D55078B21FA0}"/>
              </a:ext>
            </a:extLst>
          </p:cNvPr>
          <p:cNvSpPr>
            <a:spLocks noGrp="1"/>
          </p:cNvSpPr>
          <p:nvPr>
            <p:ph type="ctrTitle"/>
          </p:nvPr>
        </p:nvSpPr>
        <p:spPr>
          <a:xfrm>
            <a:off x="662112" y="995517"/>
            <a:ext cx="5568089" cy="4795684"/>
          </a:xfrm>
        </p:spPr>
        <p:txBody>
          <a:bodyPr vert="horz" lIns="91440" tIns="45720" rIns="91440" bIns="45720" rtlCol="0" anchor="ctr">
            <a:normAutofit/>
          </a:bodyPr>
          <a:lstStyle/>
          <a:p>
            <a:pPr algn="l"/>
            <a:r>
              <a:rPr lang="en-US" sz="5400" dirty="0">
                <a:effectLst>
                  <a:glow rad="38100">
                    <a:schemeClr val="bg1">
                      <a:lumMod val="65000"/>
                      <a:lumOff val="35000"/>
                      <a:alpha val="40000"/>
                    </a:schemeClr>
                  </a:glow>
                  <a:outerShdw blurRad="28575" dist="38100" dir="14040000" algn="tl" rotWithShape="0">
                    <a:srgbClr val="000000">
                      <a:alpha val="25000"/>
                    </a:srgbClr>
                  </a:outerShdw>
                </a:effectLst>
              </a:rPr>
              <a:t>Player similarity tool</a:t>
            </a:r>
            <a:br>
              <a:rPr lang="en-US" sz="5400" dirty="0">
                <a:effectLst>
                  <a:glow rad="38100">
                    <a:schemeClr val="bg1">
                      <a:lumMod val="65000"/>
                      <a:lumOff val="35000"/>
                      <a:alpha val="40000"/>
                    </a:schemeClr>
                  </a:glow>
                  <a:outerShdw blurRad="28575" dist="38100" dir="14040000" algn="tl" rotWithShape="0">
                    <a:srgbClr val="000000">
                      <a:alpha val="25000"/>
                    </a:srgbClr>
                  </a:outerShdw>
                </a:effectLst>
              </a:rPr>
            </a:br>
            <a:r>
              <a:rPr lang="en-US" sz="5400" dirty="0">
                <a:effectLst>
                  <a:glow rad="38100">
                    <a:schemeClr val="bg1">
                      <a:lumMod val="65000"/>
                      <a:lumOff val="35000"/>
                      <a:alpha val="40000"/>
                    </a:schemeClr>
                  </a:glow>
                  <a:outerShdw blurRad="28575" dist="38100" dir="14040000" algn="tl" rotWithShape="0">
                    <a:srgbClr val="000000">
                      <a:alpha val="25000"/>
                    </a:srgbClr>
                  </a:outerShdw>
                </a:effectLst>
              </a:rPr>
              <a:t>for recruitment</a:t>
            </a:r>
          </a:p>
        </p:txBody>
      </p:sp>
      <p:sp>
        <p:nvSpPr>
          <p:cNvPr id="3" name="Subtitle 2">
            <a:extLst>
              <a:ext uri="{FF2B5EF4-FFF2-40B4-BE49-F238E27FC236}">
                <a16:creationId xmlns:a16="http://schemas.microsoft.com/office/drawing/2014/main" id="{2EFAE64B-91B6-4059-94BE-B39AD508F770}"/>
              </a:ext>
            </a:extLst>
          </p:cNvPr>
          <p:cNvSpPr>
            <a:spLocks noGrp="1"/>
          </p:cNvSpPr>
          <p:nvPr>
            <p:ph type="subTitle" idx="1"/>
          </p:nvPr>
        </p:nvSpPr>
        <p:spPr>
          <a:xfrm>
            <a:off x="8060034" y="4094086"/>
            <a:ext cx="3789450" cy="2763916"/>
          </a:xfrm>
        </p:spPr>
        <p:txBody>
          <a:bodyPr vert="horz" lIns="91440" tIns="45720" rIns="91440" bIns="45720" rtlCol="0" anchor="ctr">
            <a:normAutofit/>
          </a:bodyPr>
          <a:lstStyle/>
          <a:p>
            <a:pPr algn="r"/>
            <a:r>
              <a:rPr lang="en-US" sz="1800" dirty="0">
                <a:gradFill flip="none" rotWithShape="1">
                  <a:gsLst>
                    <a:gs pos="0">
                      <a:schemeClr val="tx1"/>
                    </a:gs>
                    <a:gs pos="100000">
                      <a:schemeClr val="tx1">
                        <a:lumMod val="75000"/>
                      </a:schemeClr>
                    </a:gs>
                  </a:gsLst>
                  <a:lin ang="5580000" scaled="0"/>
                  <a:tileRect/>
                </a:gradFill>
              </a:rPr>
              <a:t>Sathish Prasad VT - 185001137</a:t>
            </a:r>
          </a:p>
          <a:p>
            <a:pPr algn="r"/>
            <a:r>
              <a:rPr lang="en-US" sz="1800" dirty="0">
                <a:gradFill flip="none" rotWithShape="1">
                  <a:gsLst>
                    <a:gs pos="0">
                      <a:schemeClr val="tx1"/>
                    </a:gs>
                    <a:gs pos="100000">
                      <a:schemeClr val="tx1">
                        <a:lumMod val="75000"/>
                      </a:schemeClr>
                    </a:gs>
                  </a:gsLst>
                  <a:lin ang="5580000" scaled="0"/>
                  <a:tileRect/>
                </a:gradFill>
              </a:rPr>
              <a:t>Sreyas V - 185001162</a:t>
            </a:r>
          </a:p>
          <a:p>
            <a:pPr algn="r"/>
            <a:r>
              <a:rPr lang="en-US" sz="1800" dirty="0">
                <a:gradFill flip="none" rotWithShape="1">
                  <a:gsLst>
                    <a:gs pos="0">
                      <a:schemeClr val="tx1"/>
                    </a:gs>
                    <a:gs pos="100000">
                      <a:schemeClr val="tx1">
                        <a:lumMod val="75000"/>
                      </a:schemeClr>
                    </a:gs>
                  </a:gsLst>
                  <a:lin ang="5580000" scaled="0"/>
                  <a:tileRect/>
                </a:gradFill>
              </a:rPr>
              <a:t>Sricharan PP - 185001163</a:t>
            </a:r>
          </a:p>
          <a:p>
            <a:pPr algn="r"/>
            <a:r>
              <a:rPr lang="en-US" sz="1800" dirty="0">
                <a:gradFill flip="none" rotWithShape="1">
                  <a:gsLst>
                    <a:gs pos="0">
                      <a:schemeClr val="tx1"/>
                    </a:gs>
                    <a:gs pos="100000">
                      <a:schemeClr val="tx1">
                        <a:lumMod val="75000"/>
                      </a:schemeClr>
                    </a:gs>
                  </a:gsLst>
                  <a:lin ang="5580000" scaled="0"/>
                  <a:tileRect/>
                </a:gradFill>
              </a:rPr>
              <a:t>Sriram M - 185001168</a:t>
            </a:r>
          </a:p>
        </p:txBody>
      </p:sp>
    </p:spTree>
    <p:extLst>
      <p:ext uri="{BB962C8B-B14F-4D97-AF65-F5344CB8AC3E}">
        <p14:creationId xmlns:p14="http://schemas.microsoft.com/office/powerpoint/2010/main" val="450029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40D85D7-DFE3-4F82-8A63-5022997CF222}"/>
              </a:ext>
            </a:extLst>
          </p:cNvPr>
          <p:cNvSpPr txBox="1">
            <a:spLocks/>
          </p:cNvSpPr>
          <p:nvPr/>
        </p:nvSpPr>
        <p:spPr>
          <a:xfrm>
            <a:off x="579159" y="440925"/>
            <a:ext cx="7712585" cy="704294"/>
          </a:xfrm>
          <a:prstGeom prst="rect">
            <a:avLst/>
          </a:prstGeom>
        </p:spPr>
        <p:txBody>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Problem statement</a:t>
            </a:r>
          </a:p>
          <a:p>
            <a:endParaRPr lang="en-IN" dirty="0"/>
          </a:p>
          <a:p>
            <a:endParaRPr lang="en-IN" dirty="0">
              <a:latin typeface="+mn-lt"/>
            </a:endParaRPr>
          </a:p>
        </p:txBody>
      </p:sp>
      <p:sp>
        <p:nvSpPr>
          <p:cNvPr id="5" name="Rectangle 4">
            <a:extLst>
              <a:ext uri="{FF2B5EF4-FFF2-40B4-BE49-F238E27FC236}">
                <a16:creationId xmlns:a16="http://schemas.microsoft.com/office/drawing/2014/main" id="{01B3D4BF-013F-479A-9D69-21875BDDFDAD}"/>
              </a:ext>
            </a:extLst>
          </p:cNvPr>
          <p:cNvSpPr/>
          <p:nvPr/>
        </p:nvSpPr>
        <p:spPr>
          <a:xfrm>
            <a:off x="1265382" y="1351689"/>
            <a:ext cx="10124668" cy="1723549"/>
          </a:xfrm>
          <a:prstGeom prst="rect">
            <a:avLst/>
          </a:prstGeom>
          <a:noFill/>
        </p:spPr>
        <p:txBody>
          <a:bodyPr wrap="square" lIns="91440" tIns="45720" rIns="91440" bIns="45720">
            <a:spAutoFit/>
          </a:bodyPr>
          <a:lstStyle/>
          <a:p>
            <a:r>
              <a:rPr lang="en-IN" dirty="0">
                <a:latin typeface="+mj-lt"/>
              </a:rPr>
              <a:t>We are aiming to build a player similarity model, which can be used by football teams for scouting, talent recruitment and even in transfers. This will mainly help teams to find players with similar traits and characteristics to top players in the world. This will be a really useful tool for teams mainly in lower tier leagues and those who can’t afford to bring in top players for their team. </a:t>
            </a:r>
          </a:p>
          <a:p>
            <a:pPr algn="ctr"/>
            <a:endParaRPr lang="en-US" sz="1600" dirty="0">
              <a:ln w="0"/>
              <a:effectLst>
                <a:outerShdw blurRad="38100" dist="19050" dir="2700000" algn="tl" rotWithShape="0">
                  <a:schemeClr val="dk1">
                    <a:alpha val="40000"/>
                  </a:schemeClr>
                </a:outerShdw>
              </a:effectLst>
            </a:endParaRPr>
          </a:p>
        </p:txBody>
      </p:sp>
      <p:sp>
        <p:nvSpPr>
          <p:cNvPr id="6" name="Title 1">
            <a:extLst>
              <a:ext uri="{FF2B5EF4-FFF2-40B4-BE49-F238E27FC236}">
                <a16:creationId xmlns:a16="http://schemas.microsoft.com/office/drawing/2014/main" id="{6A383F23-FB8B-405E-B6C8-AD261D33B67D}"/>
              </a:ext>
            </a:extLst>
          </p:cNvPr>
          <p:cNvSpPr txBox="1">
            <a:spLocks/>
          </p:cNvSpPr>
          <p:nvPr/>
        </p:nvSpPr>
        <p:spPr>
          <a:xfrm>
            <a:off x="579159" y="3040603"/>
            <a:ext cx="7712585" cy="704294"/>
          </a:xfrm>
          <a:prstGeom prst="rect">
            <a:avLst/>
          </a:prstGeom>
        </p:spPr>
        <p:txBody>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objective</a:t>
            </a:r>
          </a:p>
          <a:p>
            <a:endParaRPr lang="en-IN" dirty="0"/>
          </a:p>
          <a:p>
            <a:endParaRPr lang="en-IN" dirty="0">
              <a:latin typeface="+mn-lt"/>
            </a:endParaRPr>
          </a:p>
        </p:txBody>
      </p:sp>
      <p:sp>
        <p:nvSpPr>
          <p:cNvPr id="9" name="Rectangle 8">
            <a:extLst>
              <a:ext uri="{FF2B5EF4-FFF2-40B4-BE49-F238E27FC236}">
                <a16:creationId xmlns:a16="http://schemas.microsoft.com/office/drawing/2014/main" id="{0C827278-FC23-4C61-88BA-B89B15E860D3}"/>
              </a:ext>
            </a:extLst>
          </p:cNvPr>
          <p:cNvSpPr/>
          <p:nvPr/>
        </p:nvSpPr>
        <p:spPr>
          <a:xfrm>
            <a:off x="1265382" y="3744897"/>
            <a:ext cx="10124668" cy="3108543"/>
          </a:xfrm>
          <a:prstGeom prst="rect">
            <a:avLst/>
          </a:prstGeom>
          <a:noFill/>
        </p:spPr>
        <p:txBody>
          <a:bodyPr wrap="square" lIns="91440" tIns="45720" rIns="91440" bIns="45720">
            <a:spAutoFit/>
          </a:bodyPr>
          <a:lstStyle/>
          <a:p>
            <a:r>
              <a:rPr lang="en-IN" dirty="0"/>
              <a:t>The main objective of this task is to find players with a similar style of play to a particular player from the dataset. The similarity can be calculated for all attributes of the player or certain select attributes provided by the user. </a:t>
            </a:r>
          </a:p>
          <a:p>
            <a:endParaRPr lang="en-IN" dirty="0"/>
          </a:p>
          <a:p>
            <a:r>
              <a:rPr lang="en-IN" dirty="0"/>
              <a:t>As another objective, we have performed interpolation of players of same/different positions and generated players with the combined features of both the selected players. This is achieved by taking the vector representation of one player, then mixing it with the vector of the second player to get the interpolated vector, and then looking for the closest players from the dataset. This feature is really helpful for teams who want to recruit multi- faceted players and also look for talents in similar areas.</a:t>
            </a:r>
          </a:p>
          <a:p>
            <a:pPr algn="ctr"/>
            <a:endParaRPr lang="en-US" sz="16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188554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A508B-EAD9-44C2-9BD6-30ADDBF46B26}"/>
              </a:ext>
            </a:extLst>
          </p:cNvPr>
          <p:cNvSpPr txBox="1">
            <a:spLocks/>
          </p:cNvSpPr>
          <p:nvPr/>
        </p:nvSpPr>
        <p:spPr>
          <a:xfrm>
            <a:off x="643192" y="609600"/>
            <a:ext cx="3643674" cy="1905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sz="2800" dirty="0"/>
              <a:t>dataset</a:t>
            </a:r>
          </a:p>
          <a:p>
            <a:pPr>
              <a:spcAft>
                <a:spcPts val="600"/>
              </a:spcAft>
            </a:pPr>
            <a:endParaRPr lang="en-US" sz="2800" dirty="0"/>
          </a:p>
          <a:p>
            <a:pPr>
              <a:spcAft>
                <a:spcPts val="600"/>
              </a:spcAft>
            </a:pPr>
            <a:endParaRPr lang="en-US" sz="2800" dirty="0"/>
          </a:p>
        </p:txBody>
      </p:sp>
      <p:sp>
        <p:nvSpPr>
          <p:cNvPr id="3" name="Rectangle 2">
            <a:extLst>
              <a:ext uri="{FF2B5EF4-FFF2-40B4-BE49-F238E27FC236}">
                <a16:creationId xmlns:a16="http://schemas.microsoft.com/office/drawing/2014/main" id="{01E0A952-1F3C-49AC-92B0-7F69988B1152}"/>
              </a:ext>
            </a:extLst>
          </p:cNvPr>
          <p:cNvSpPr/>
          <p:nvPr/>
        </p:nvSpPr>
        <p:spPr>
          <a:xfrm>
            <a:off x="4106411" y="4460288"/>
            <a:ext cx="7390172" cy="2268985"/>
          </a:xfrm>
          <a:prstGeom prst="rect">
            <a:avLst/>
          </a:prstGeom>
        </p:spPr>
        <p:txBody>
          <a:bodyPr vert="horz" lIns="91440" tIns="45720" rIns="91440" bIns="45720" rtlCol="0" anchor="t">
            <a:normAutofit fontScale="77500" lnSpcReduction="20000"/>
          </a:bodyPr>
          <a:lstStyle/>
          <a:p>
            <a:pPr>
              <a:lnSpc>
                <a:spcPct val="90000"/>
              </a:lnSpc>
              <a:spcBef>
                <a:spcPct val="20000"/>
              </a:spcBef>
              <a:spcAft>
                <a:spcPts val="600"/>
              </a:spcAft>
              <a:buClr>
                <a:schemeClr val="tx1"/>
              </a:buClr>
              <a:buSzPct val="100000"/>
              <a:buFont typeface="Arial"/>
              <a:buChar char="•"/>
            </a:pPr>
            <a:r>
              <a:rPr lang="en-US" sz="2300"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Our dataset consists of all the players from the top 5 football leagues (Premier League, La Liga, Bundesliga, Serie A and Ligue 1) and also the Dutch and Indian leagues. It contains the data of around 3500 players. The total number of attributes for each player is 105, regardless of his position. For example, an attacker may have zeros in goalkeeping attributes, but still those attributes will be present.</a:t>
            </a:r>
          </a:p>
          <a:p>
            <a:pPr>
              <a:lnSpc>
                <a:spcPct val="90000"/>
              </a:lnSpc>
              <a:spcBef>
                <a:spcPct val="20000"/>
              </a:spcBef>
              <a:spcAft>
                <a:spcPts val="600"/>
              </a:spcAft>
              <a:buClr>
                <a:schemeClr val="tx1"/>
              </a:buClr>
              <a:buSzPct val="100000"/>
              <a:buFont typeface="Arial"/>
              <a:buChar char="•"/>
            </a:pPr>
            <a:r>
              <a:rPr lang="en-US" sz="2300"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We have split the attributes based on whether they are pertaining to one of the three basic divisions : attacking, defence and passing. </a:t>
            </a:r>
          </a:p>
          <a:p>
            <a:pPr>
              <a:lnSpc>
                <a:spcPct val="90000"/>
              </a:lnSpc>
              <a:spcBef>
                <a:spcPct val="20000"/>
              </a:spcBef>
              <a:spcAft>
                <a:spcPts val="600"/>
              </a:spcAft>
              <a:buClr>
                <a:schemeClr val="tx1"/>
              </a:buClr>
              <a:buSzPct val="100000"/>
              <a:buFont typeface="Arial"/>
              <a:buChar char="•"/>
            </a:pPr>
            <a:endParaRPr lang="en-US" sz="1400" cap="small" dirty="0">
              <a:ln w="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endParaRPr>
          </a:p>
        </p:txBody>
      </p:sp>
      <p:pic>
        <p:nvPicPr>
          <p:cNvPr id="4" name="Picture 3">
            <a:extLst>
              <a:ext uri="{FF2B5EF4-FFF2-40B4-BE49-F238E27FC236}">
                <a16:creationId xmlns:a16="http://schemas.microsoft.com/office/drawing/2014/main" id="{394762FA-000A-4563-B855-58E1FD06D134}"/>
              </a:ext>
            </a:extLst>
          </p:cNvPr>
          <p:cNvPicPr>
            <a:picLocks noChangeAspect="1"/>
          </p:cNvPicPr>
          <p:nvPr/>
        </p:nvPicPr>
        <p:blipFill>
          <a:blip r:embed="rId3"/>
          <a:stretch>
            <a:fillRect/>
          </a:stretch>
        </p:blipFill>
        <p:spPr>
          <a:xfrm>
            <a:off x="422979" y="1455568"/>
            <a:ext cx="6916633" cy="2593736"/>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836506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627A3-2F10-4DB1-B7C9-EB44A6F1F82D}"/>
              </a:ext>
            </a:extLst>
          </p:cNvPr>
          <p:cNvSpPr txBox="1">
            <a:spLocks/>
          </p:cNvSpPr>
          <p:nvPr/>
        </p:nvSpPr>
        <p:spPr>
          <a:xfrm>
            <a:off x="579159" y="440925"/>
            <a:ext cx="6949105" cy="704294"/>
          </a:xfrm>
          <a:prstGeom prst="rect">
            <a:avLst/>
          </a:prstGeom>
        </p:spPr>
        <p:txBody>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methodology</a:t>
            </a:r>
          </a:p>
          <a:p>
            <a:endParaRPr lang="en-IN" dirty="0"/>
          </a:p>
          <a:p>
            <a:r>
              <a:rPr lang="en-IN" sz="1800" dirty="0">
                <a:latin typeface="+mn-lt"/>
              </a:rPr>
              <a:t>Some of the important Machine learning techniques we used are :</a:t>
            </a:r>
          </a:p>
          <a:p>
            <a:endParaRPr lang="en-IN" sz="1800" dirty="0">
              <a:latin typeface="+mn-lt"/>
            </a:endParaRPr>
          </a:p>
          <a:p>
            <a:r>
              <a:rPr lang="en-IN" sz="1800" b="1" dirty="0">
                <a:latin typeface="+mn-lt"/>
              </a:rPr>
              <a:t>Elbow method</a:t>
            </a:r>
          </a:p>
          <a:p>
            <a:endParaRPr lang="en-IN" sz="1800" dirty="0">
              <a:latin typeface="+mn-lt"/>
            </a:endParaRPr>
          </a:p>
          <a:p>
            <a:r>
              <a:rPr lang="en-IN" sz="1600" dirty="0">
                <a:effectLst/>
              </a:rPr>
              <a:t>The elbow method is used to determine the number of clusters needed for effective performance of the model. The intuition is that increasing the number of clusters will naturally improve the fit (since there are more parameters to use) but that at some point this can lead to overfitting. The elbow model reflects this. </a:t>
            </a:r>
          </a:p>
          <a:p>
            <a:endParaRPr lang="en-IN" sz="1600" dirty="0">
              <a:effectLst/>
              <a:latin typeface="+mn-lt"/>
            </a:endParaRPr>
          </a:p>
          <a:p>
            <a:r>
              <a:rPr lang="en-IN" sz="1600" b="1" u="sng" dirty="0">
                <a:effectLst/>
              </a:rPr>
              <a:t>DISTORTION</a:t>
            </a:r>
            <a:r>
              <a:rPr lang="en-IN" sz="1600" dirty="0">
                <a:effectLst/>
              </a:rPr>
              <a:t> (Variance) : It is calculated as the average of the cosine distances from the cluster centers of the respective clusters.</a:t>
            </a:r>
          </a:p>
          <a:p>
            <a:r>
              <a:rPr lang="en-IN" sz="1600" b="1" u="sng" dirty="0">
                <a:effectLst/>
              </a:rPr>
              <a:t>INERTIA</a:t>
            </a:r>
            <a:r>
              <a:rPr lang="en-IN" sz="1600" dirty="0">
                <a:effectLst/>
              </a:rPr>
              <a:t> : It is the sum of distances of samples to their closest cluster centers.</a:t>
            </a:r>
          </a:p>
          <a:p>
            <a:endParaRPr lang="en-IN" sz="1800" dirty="0">
              <a:latin typeface="+mn-lt"/>
            </a:endParaRPr>
          </a:p>
        </p:txBody>
      </p:sp>
      <p:pic>
        <p:nvPicPr>
          <p:cNvPr id="4" name="Picture 3">
            <a:extLst>
              <a:ext uri="{FF2B5EF4-FFF2-40B4-BE49-F238E27FC236}">
                <a16:creationId xmlns:a16="http://schemas.microsoft.com/office/drawing/2014/main" id="{B7860928-F8B6-406C-96A7-FDF76859E0C4}"/>
              </a:ext>
            </a:extLst>
          </p:cNvPr>
          <p:cNvPicPr>
            <a:picLocks noChangeAspect="1"/>
          </p:cNvPicPr>
          <p:nvPr/>
        </p:nvPicPr>
        <p:blipFill>
          <a:blip r:embed="rId2"/>
          <a:stretch>
            <a:fillRect/>
          </a:stretch>
        </p:blipFill>
        <p:spPr>
          <a:xfrm>
            <a:off x="7892249" y="2313572"/>
            <a:ext cx="3661384" cy="4237210"/>
          </a:xfrm>
          <a:prstGeom prst="rect">
            <a:avLst/>
          </a:prstGeom>
        </p:spPr>
      </p:pic>
    </p:spTree>
    <p:extLst>
      <p:ext uri="{BB962C8B-B14F-4D97-AF65-F5344CB8AC3E}">
        <p14:creationId xmlns:p14="http://schemas.microsoft.com/office/powerpoint/2010/main" val="3622368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19807AE-9471-4693-8C4B-1DBBF6AC6891}"/>
              </a:ext>
            </a:extLst>
          </p:cNvPr>
          <p:cNvSpPr txBox="1">
            <a:spLocks/>
          </p:cNvSpPr>
          <p:nvPr/>
        </p:nvSpPr>
        <p:spPr>
          <a:xfrm>
            <a:off x="579159" y="440925"/>
            <a:ext cx="6949105" cy="704294"/>
          </a:xfrm>
          <a:prstGeom prst="rect">
            <a:avLst/>
          </a:prstGeom>
        </p:spPr>
        <p:txBody>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methodology</a:t>
            </a:r>
          </a:p>
          <a:p>
            <a:endParaRPr lang="en-IN" sz="1800" dirty="0">
              <a:latin typeface="+mn-lt"/>
            </a:endParaRPr>
          </a:p>
          <a:p>
            <a:r>
              <a:rPr lang="en-IN" sz="1800" b="1" dirty="0">
                <a:latin typeface="+mn-lt"/>
              </a:rPr>
              <a:t>Cosine similarity</a:t>
            </a:r>
          </a:p>
          <a:p>
            <a:endParaRPr lang="en-IN" sz="1800" dirty="0">
              <a:latin typeface="+mn-lt"/>
            </a:endParaRPr>
          </a:p>
          <a:p>
            <a:r>
              <a:rPr lang="en-IN" sz="1600" dirty="0">
                <a:effectLst/>
              </a:rPr>
              <a:t>Cosine similarity measures the similarity between two vectors by calculating the cosine of the angle between the two vectors.</a:t>
            </a:r>
          </a:p>
          <a:p>
            <a:r>
              <a:rPr lang="en-IN" sz="1600" dirty="0">
                <a:effectLst/>
              </a:rPr>
              <a:t> </a:t>
            </a:r>
          </a:p>
          <a:p>
            <a:r>
              <a:rPr lang="en-IN" sz="1600" dirty="0">
                <a:effectLst/>
              </a:rPr>
              <a:t>Cosine similarity is one of the most widely used and powerful similarity measures in Data Science. It is used in multiple applications such as finding similar documents in NLP, information retrieval, finding similar sequences to DNA in bioinformatics, detecting plagiarism and many more.</a:t>
            </a:r>
          </a:p>
          <a:p>
            <a:endParaRPr lang="en-IN" sz="1600" dirty="0">
              <a:effectLst/>
            </a:endParaRPr>
          </a:p>
          <a:p>
            <a:r>
              <a:rPr lang="en-IN" sz="1600" dirty="0">
                <a:effectLst/>
              </a:rPr>
              <a:t>Calculated as :</a:t>
            </a:r>
          </a:p>
          <a:p>
            <a:endParaRPr lang="en-IN" sz="1600" dirty="0">
              <a:effectLst/>
            </a:endParaRPr>
          </a:p>
          <a:p>
            <a:endParaRPr lang="en-IN" sz="1800" dirty="0">
              <a:latin typeface="+mn-lt"/>
            </a:endParaRPr>
          </a:p>
        </p:txBody>
      </p:sp>
      <p:pic>
        <p:nvPicPr>
          <p:cNvPr id="5" name="Picture 4">
            <a:extLst>
              <a:ext uri="{FF2B5EF4-FFF2-40B4-BE49-F238E27FC236}">
                <a16:creationId xmlns:a16="http://schemas.microsoft.com/office/drawing/2014/main" id="{BC644EBE-AC81-4467-9091-F7EBA4899088}"/>
              </a:ext>
            </a:extLst>
          </p:cNvPr>
          <p:cNvPicPr>
            <a:picLocks noChangeAspect="1"/>
          </p:cNvPicPr>
          <p:nvPr/>
        </p:nvPicPr>
        <p:blipFill>
          <a:blip r:embed="rId2"/>
          <a:stretch>
            <a:fillRect/>
          </a:stretch>
        </p:blipFill>
        <p:spPr>
          <a:xfrm>
            <a:off x="2666522" y="4718061"/>
            <a:ext cx="6858957" cy="1381318"/>
          </a:xfrm>
          <a:prstGeom prst="rect">
            <a:avLst/>
          </a:prstGeom>
        </p:spPr>
      </p:pic>
    </p:spTree>
    <p:extLst>
      <p:ext uri="{BB962C8B-B14F-4D97-AF65-F5344CB8AC3E}">
        <p14:creationId xmlns:p14="http://schemas.microsoft.com/office/powerpoint/2010/main" val="1883489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5FD-5BA8-4391-AB81-88C3D296AA4E}"/>
              </a:ext>
            </a:extLst>
          </p:cNvPr>
          <p:cNvSpPr txBox="1">
            <a:spLocks/>
          </p:cNvSpPr>
          <p:nvPr/>
        </p:nvSpPr>
        <p:spPr>
          <a:xfrm>
            <a:off x="579159" y="440925"/>
            <a:ext cx="6949105" cy="704294"/>
          </a:xfrm>
          <a:prstGeom prst="rect">
            <a:avLst/>
          </a:prstGeom>
        </p:spPr>
        <p:txBody>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methodology</a:t>
            </a:r>
          </a:p>
          <a:p>
            <a:endParaRPr lang="en-IN" sz="1800" dirty="0">
              <a:latin typeface="+mn-lt"/>
            </a:endParaRPr>
          </a:p>
          <a:p>
            <a:r>
              <a:rPr lang="en-IN" sz="1800" b="1" dirty="0">
                <a:latin typeface="+mn-lt"/>
              </a:rPr>
              <a:t>Cosine similarity vs Euclidean distance</a:t>
            </a:r>
          </a:p>
          <a:p>
            <a:endParaRPr lang="en-IN" sz="1800" dirty="0">
              <a:latin typeface="+mn-lt"/>
            </a:endParaRPr>
          </a:p>
          <a:p>
            <a:endParaRPr lang="en-IN" sz="1600" dirty="0">
              <a:effectLst/>
            </a:endParaRPr>
          </a:p>
          <a:p>
            <a:endParaRPr lang="en-IN" sz="1800" dirty="0">
              <a:latin typeface="+mn-lt"/>
            </a:endParaRPr>
          </a:p>
        </p:txBody>
      </p:sp>
      <p:pic>
        <p:nvPicPr>
          <p:cNvPr id="3" name="Picture 2">
            <a:extLst>
              <a:ext uri="{FF2B5EF4-FFF2-40B4-BE49-F238E27FC236}">
                <a16:creationId xmlns:a16="http://schemas.microsoft.com/office/drawing/2014/main" id="{F607DE7C-2488-41B9-A6BB-2830E3A861F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9158" y="2205354"/>
            <a:ext cx="4809587" cy="3281045"/>
          </a:xfrm>
          <a:prstGeom prst="rect">
            <a:avLst/>
          </a:prstGeom>
          <a:noFill/>
          <a:ln>
            <a:noFill/>
          </a:ln>
        </p:spPr>
      </p:pic>
      <p:pic>
        <p:nvPicPr>
          <p:cNvPr id="4" name="Picture 3">
            <a:extLst>
              <a:ext uri="{FF2B5EF4-FFF2-40B4-BE49-F238E27FC236}">
                <a16:creationId xmlns:a16="http://schemas.microsoft.com/office/drawing/2014/main" id="{24676B64-AFAB-49A6-9D84-88B6CCB898B2}"/>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2143" y="2181224"/>
            <a:ext cx="5040556" cy="3281045"/>
          </a:xfrm>
          <a:prstGeom prst="rect">
            <a:avLst/>
          </a:prstGeom>
          <a:noFill/>
          <a:ln>
            <a:noFill/>
          </a:ln>
        </p:spPr>
      </p:pic>
    </p:spTree>
    <p:extLst>
      <p:ext uri="{BB962C8B-B14F-4D97-AF65-F5344CB8AC3E}">
        <p14:creationId xmlns:p14="http://schemas.microsoft.com/office/powerpoint/2010/main" val="1870203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858FE-6B26-4F9C-A4A7-C8F6CB72E669}"/>
              </a:ext>
            </a:extLst>
          </p:cNvPr>
          <p:cNvSpPr txBox="1">
            <a:spLocks/>
          </p:cNvSpPr>
          <p:nvPr/>
        </p:nvSpPr>
        <p:spPr>
          <a:xfrm>
            <a:off x="579160" y="440925"/>
            <a:ext cx="6212258" cy="704294"/>
          </a:xfrm>
          <a:prstGeom prst="rect">
            <a:avLst/>
          </a:prstGeom>
        </p:spPr>
        <p:txBody>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methodology</a:t>
            </a:r>
          </a:p>
          <a:p>
            <a:endParaRPr lang="en-IN" sz="1800" dirty="0">
              <a:latin typeface="+mn-lt"/>
            </a:endParaRPr>
          </a:p>
          <a:p>
            <a:endParaRPr lang="en-IN" sz="1800" b="1" dirty="0">
              <a:latin typeface="+mn-lt"/>
            </a:endParaRPr>
          </a:p>
          <a:p>
            <a:endParaRPr lang="en-IN" sz="1800" b="1" dirty="0">
              <a:latin typeface="+mn-lt"/>
            </a:endParaRPr>
          </a:p>
          <a:p>
            <a:endParaRPr lang="en-IN" sz="1800" b="1" dirty="0">
              <a:latin typeface="+mn-lt"/>
            </a:endParaRPr>
          </a:p>
          <a:p>
            <a:r>
              <a:rPr lang="en-IN" sz="1800" b="1" dirty="0">
                <a:latin typeface="+mn-lt"/>
              </a:rPr>
              <a:t>Clustering</a:t>
            </a:r>
          </a:p>
          <a:p>
            <a:endParaRPr lang="en-IN" sz="1800" dirty="0">
              <a:latin typeface="+mn-lt"/>
            </a:endParaRPr>
          </a:p>
          <a:p>
            <a:r>
              <a:rPr lang="en-IN" sz="1600" dirty="0">
                <a:effectLst/>
              </a:rPr>
              <a:t>Clustering is one of the unsupervised learning techniques. We can cluster (or group) observations into the same subgroups so that observations within a subgroup are quite similar to each other and observations in different subgroups are quite different from each other.</a:t>
            </a:r>
          </a:p>
          <a:p>
            <a:endParaRPr lang="en-IN" sz="1600" dirty="0">
              <a:latin typeface="+mn-lt"/>
            </a:endParaRPr>
          </a:p>
          <a:p>
            <a:r>
              <a:rPr lang="en-IN" sz="1600" dirty="0">
                <a:effectLst/>
              </a:rPr>
              <a:t>We use the </a:t>
            </a:r>
            <a:r>
              <a:rPr lang="en-IN" sz="1600" b="1" dirty="0">
                <a:effectLst/>
              </a:rPr>
              <a:t>k-means clustering </a:t>
            </a:r>
            <a:r>
              <a:rPr lang="en-IN" sz="1600" dirty="0">
                <a:effectLst/>
              </a:rPr>
              <a:t>technique for this model.</a:t>
            </a:r>
          </a:p>
          <a:p>
            <a:endParaRPr lang="en-IN" sz="1800" dirty="0">
              <a:latin typeface="+mn-lt"/>
            </a:endParaRPr>
          </a:p>
        </p:txBody>
      </p:sp>
      <p:pic>
        <p:nvPicPr>
          <p:cNvPr id="3" name="Picture 2">
            <a:extLst>
              <a:ext uri="{FF2B5EF4-FFF2-40B4-BE49-F238E27FC236}">
                <a16:creationId xmlns:a16="http://schemas.microsoft.com/office/drawing/2014/main" id="{DE287D23-993A-4400-8F4F-C8DB08F4DB2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03474" y="1683612"/>
            <a:ext cx="4226560" cy="4076700"/>
          </a:xfrm>
          <a:prstGeom prst="rect">
            <a:avLst/>
          </a:prstGeom>
          <a:noFill/>
          <a:ln>
            <a:noFill/>
          </a:ln>
        </p:spPr>
      </p:pic>
    </p:spTree>
    <p:extLst>
      <p:ext uri="{BB962C8B-B14F-4D97-AF65-F5344CB8AC3E}">
        <p14:creationId xmlns:p14="http://schemas.microsoft.com/office/powerpoint/2010/main" val="3147812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6776F-3420-447E-A6E6-591FAFA317FE}"/>
              </a:ext>
            </a:extLst>
          </p:cNvPr>
          <p:cNvSpPr txBox="1">
            <a:spLocks/>
          </p:cNvSpPr>
          <p:nvPr/>
        </p:nvSpPr>
        <p:spPr>
          <a:xfrm>
            <a:off x="579160" y="440925"/>
            <a:ext cx="6212258" cy="704294"/>
          </a:xfrm>
          <a:prstGeom prst="rect">
            <a:avLst/>
          </a:prstGeom>
        </p:spPr>
        <p:txBody>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methodology</a:t>
            </a:r>
          </a:p>
          <a:p>
            <a:endParaRPr lang="en-IN" sz="1800" dirty="0">
              <a:latin typeface="+mn-lt"/>
            </a:endParaRPr>
          </a:p>
          <a:p>
            <a:endParaRPr lang="en-IN" sz="1800" b="1" dirty="0">
              <a:latin typeface="+mn-lt"/>
            </a:endParaRPr>
          </a:p>
          <a:p>
            <a:endParaRPr lang="en-IN" sz="1800" b="1" dirty="0">
              <a:latin typeface="+mn-lt"/>
            </a:endParaRPr>
          </a:p>
          <a:p>
            <a:endParaRPr lang="en-IN" sz="1800" b="1" dirty="0">
              <a:latin typeface="+mn-lt"/>
            </a:endParaRPr>
          </a:p>
          <a:p>
            <a:r>
              <a:rPr lang="en-IN" sz="1800" b="1" dirty="0">
                <a:latin typeface="+mn-lt"/>
              </a:rPr>
              <a:t>Vector interpolation</a:t>
            </a:r>
          </a:p>
          <a:p>
            <a:endParaRPr lang="en-IN" sz="1800" dirty="0">
              <a:latin typeface="+mn-lt"/>
            </a:endParaRPr>
          </a:p>
          <a:p>
            <a:r>
              <a:rPr lang="en-IN" sz="1600" dirty="0">
                <a:effectLst/>
              </a:rPr>
              <a:t>Many a times we come across use cases where the we need to find players with attributes of two or more players, to solve this problem we use vector interpolation. In mathematics, linear interpolation is a method of curve fitting using linear polynomials to construct new data points within the range of a discrete set of known data points.</a:t>
            </a:r>
          </a:p>
          <a:p>
            <a:endParaRPr lang="en-IN" sz="1600" dirty="0">
              <a:effectLst/>
            </a:endParaRPr>
          </a:p>
          <a:p>
            <a:r>
              <a:rPr lang="en-IN" sz="1600" dirty="0">
                <a:effectLst/>
              </a:rPr>
              <a:t>This is the general formula for vector interpolation.</a:t>
            </a:r>
          </a:p>
          <a:p>
            <a:endParaRPr lang="en-IN" sz="1800" dirty="0">
              <a:latin typeface="+mn-lt"/>
            </a:endParaRPr>
          </a:p>
        </p:txBody>
      </p:sp>
      <p:pic>
        <p:nvPicPr>
          <p:cNvPr id="4" name="Picture 3">
            <a:extLst>
              <a:ext uri="{FF2B5EF4-FFF2-40B4-BE49-F238E27FC236}">
                <a16:creationId xmlns:a16="http://schemas.microsoft.com/office/drawing/2014/main" id="{BEDB4E55-A5F1-4F62-961A-3D1C2CF914D4}"/>
              </a:ext>
            </a:extLst>
          </p:cNvPr>
          <p:cNvPicPr>
            <a:picLocks noChangeAspect="1"/>
          </p:cNvPicPr>
          <p:nvPr/>
        </p:nvPicPr>
        <p:blipFill>
          <a:blip r:embed="rId2"/>
          <a:stretch>
            <a:fillRect/>
          </a:stretch>
        </p:blipFill>
        <p:spPr>
          <a:xfrm>
            <a:off x="579159" y="5215822"/>
            <a:ext cx="4987787" cy="704294"/>
          </a:xfrm>
          <a:prstGeom prst="rect">
            <a:avLst/>
          </a:prstGeom>
        </p:spPr>
      </p:pic>
      <p:pic>
        <p:nvPicPr>
          <p:cNvPr id="5" name="Picture 4">
            <a:extLst>
              <a:ext uri="{FF2B5EF4-FFF2-40B4-BE49-F238E27FC236}">
                <a16:creationId xmlns:a16="http://schemas.microsoft.com/office/drawing/2014/main" id="{85BB1B71-1EC2-4435-BF81-F1F003C4DD8C}"/>
              </a:ext>
            </a:extLst>
          </p:cNvPr>
          <p:cNvPicPr>
            <a:picLocks noChangeAspect="1"/>
          </p:cNvPicPr>
          <p:nvPr/>
        </p:nvPicPr>
        <p:blipFill>
          <a:blip r:embed="rId3"/>
          <a:stretch>
            <a:fillRect/>
          </a:stretch>
        </p:blipFill>
        <p:spPr>
          <a:xfrm>
            <a:off x="7572651" y="1997472"/>
            <a:ext cx="3092989" cy="2863055"/>
          </a:xfrm>
          <a:prstGeom prst="rect">
            <a:avLst/>
          </a:prstGeom>
        </p:spPr>
      </p:pic>
    </p:spTree>
    <p:extLst>
      <p:ext uri="{BB962C8B-B14F-4D97-AF65-F5344CB8AC3E}">
        <p14:creationId xmlns:p14="http://schemas.microsoft.com/office/powerpoint/2010/main" val="3437515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7E881-FEEC-4E4C-962D-8930147DCE7B}"/>
              </a:ext>
            </a:extLst>
          </p:cNvPr>
          <p:cNvSpPr txBox="1">
            <a:spLocks/>
          </p:cNvSpPr>
          <p:nvPr/>
        </p:nvSpPr>
        <p:spPr>
          <a:xfrm>
            <a:off x="579160" y="440925"/>
            <a:ext cx="6212258" cy="704294"/>
          </a:xfrm>
          <a:prstGeom prst="rect">
            <a:avLst/>
          </a:prstGeom>
        </p:spPr>
        <p:txBody>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Sample results</a:t>
            </a:r>
          </a:p>
          <a:p>
            <a:endParaRPr lang="en-IN" sz="1800" dirty="0">
              <a:latin typeface="+mn-lt"/>
            </a:endParaRPr>
          </a:p>
          <a:p>
            <a:endParaRPr lang="en-IN" sz="1800" b="1" dirty="0">
              <a:latin typeface="+mn-lt"/>
            </a:endParaRPr>
          </a:p>
          <a:p>
            <a:endParaRPr lang="en-IN" sz="1800" b="1" dirty="0">
              <a:latin typeface="+mn-lt"/>
            </a:endParaRPr>
          </a:p>
          <a:p>
            <a:endParaRPr lang="en-IN" sz="1800" b="1" dirty="0">
              <a:latin typeface="+mn-lt"/>
            </a:endParaRPr>
          </a:p>
          <a:p>
            <a:endParaRPr lang="en-IN" sz="1800" dirty="0">
              <a:latin typeface="+mn-lt"/>
            </a:endParaRPr>
          </a:p>
        </p:txBody>
      </p:sp>
      <p:pic>
        <p:nvPicPr>
          <p:cNvPr id="3" name="Picture 2">
            <a:extLst>
              <a:ext uri="{FF2B5EF4-FFF2-40B4-BE49-F238E27FC236}">
                <a16:creationId xmlns:a16="http://schemas.microsoft.com/office/drawing/2014/main" id="{8627BA4E-7516-4470-9B78-234D8BAB141F}"/>
              </a:ext>
            </a:extLst>
          </p:cNvPr>
          <p:cNvPicPr>
            <a:picLocks noChangeAspect="1"/>
          </p:cNvPicPr>
          <p:nvPr/>
        </p:nvPicPr>
        <p:blipFill>
          <a:blip r:embed="rId2"/>
          <a:stretch>
            <a:fillRect/>
          </a:stretch>
        </p:blipFill>
        <p:spPr>
          <a:xfrm>
            <a:off x="675952" y="1441464"/>
            <a:ext cx="4200848" cy="4586473"/>
          </a:xfrm>
          <a:prstGeom prst="rect">
            <a:avLst/>
          </a:prstGeom>
        </p:spPr>
      </p:pic>
      <p:pic>
        <p:nvPicPr>
          <p:cNvPr id="4" name="Picture 3">
            <a:extLst>
              <a:ext uri="{FF2B5EF4-FFF2-40B4-BE49-F238E27FC236}">
                <a16:creationId xmlns:a16="http://schemas.microsoft.com/office/drawing/2014/main" id="{6E56ADE1-E99C-4E77-9BD5-83409CB68EA2}"/>
              </a:ext>
            </a:extLst>
          </p:cNvPr>
          <p:cNvPicPr>
            <a:picLocks noChangeAspect="1"/>
          </p:cNvPicPr>
          <p:nvPr/>
        </p:nvPicPr>
        <p:blipFill>
          <a:blip r:embed="rId3"/>
          <a:stretch>
            <a:fillRect/>
          </a:stretch>
        </p:blipFill>
        <p:spPr>
          <a:xfrm>
            <a:off x="6442229" y="1441464"/>
            <a:ext cx="4081134" cy="4471711"/>
          </a:xfrm>
          <a:prstGeom prst="rect">
            <a:avLst/>
          </a:prstGeom>
        </p:spPr>
      </p:pic>
    </p:spTree>
    <p:extLst>
      <p:ext uri="{BB962C8B-B14F-4D97-AF65-F5344CB8AC3E}">
        <p14:creationId xmlns:p14="http://schemas.microsoft.com/office/powerpoint/2010/main" val="32330062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52</TotalTime>
  <Words>670</Words>
  <Application>Microsoft Office PowerPoint</Application>
  <PresentationFormat>Widescreen</PresentationFormat>
  <Paragraphs>61</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Century Gothic</vt:lpstr>
      <vt:lpstr>Mesh</vt:lpstr>
      <vt:lpstr>Player similarity tool for recruitment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Player similarity tool for recruitment</dc:title>
  <dc:creator>Sreyas Venkataramanan</dc:creator>
  <cp:lastModifiedBy>Sreyas Venkataramanan</cp:lastModifiedBy>
  <cp:revision>6</cp:revision>
  <dcterms:created xsi:type="dcterms:W3CDTF">2021-04-12T16:21:45Z</dcterms:created>
  <dcterms:modified xsi:type="dcterms:W3CDTF">2021-04-12T17:14:34Z</dcterms:modified>
</cp:coreProperties>
</file>