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18" r:id="rId7"/>
    <p:sldId id="325" r:id="rId8"/>
    <p:sldId id="326" r:id="rId9"/>
    <p:sldId id="327" r:id="rId10"/>
    <p:sldId id="328" r:id="rId11"/>
    <p:sldId id="320" r:id="rId12"/>
    <p:sldId id="324" r:id="rId13"/>
    <p:sldId id="329" r:id="rId14"/>
    <p:sldId id="330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>
        <p:scale>
          <a:sx n="102" d="100"/>
          <a:sy n="102" d="100"/>
        </p:scale>
        <p:origin x="42" y="26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79521-01A8-5A7B-931E-DA924F43E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A169E2-7FEF-CE0F-C2CD-C2062C0D4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1E126-BB2F-4E27-483C-AB856070F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273A3-080E-43C3-BF8A-EBB8908D3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94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5603B-0DD4-16A6-A05E-ACF37950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6E682-2A49-DCB5-A508-F05BFE702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4CBA3-3643-2C6B-8499-3E427556F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827F2-DC93-D880-A78F-B958E723B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44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75F4-08A5-6CA1-6CC6-9C5E4135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EBF02-2D85-6F0D-AAAE-27067E1DF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60B9B-FDE7-7EF0-6B36-E1D2B4D22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F014-26D6-747A-DD71-CC5EDD011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12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3C6CE-B273-EF05-2DA2-5292C278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72E68-D157-6932-602B-B8976D5AF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52431-F6E7-8E38-C6AB-B7049D17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5E5C3-F3F8-ACD4-F32A-D805B5E7F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E467-AB79-4873-740D-E8725A41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4E22D-3137-40FB-A8FA-0BC4EE351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983BF-5138-453A-CE03-648E2D25B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6CB7-4CA3-7591-F347-6BA6531B5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35B44-559D-6F5A-D629-5F1E72CDF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7579C-02F5-D5FB-9008-E3AC7FEC5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36457-4AFD-AF41-D534-831881379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40D12-3C96-D7E8-FAFE-1E1ECD0F0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129" y="4589253"/>
            <a:ext cx="7940232" cy="138482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PHISHING EMAIL DETECTION</a:t>
            </a:r>
            <a:br>
              <a:rPr lang="en-US" dirty="0"/>
            </a:br>
            <a:r>
              <a:rPr lang="en-US" sz="1600" dirty="0"/>
              <a:t>CYBERSECURITY</a:t>
            </a:r>
            <a:br>
              <a:rPr lang="en-US" sz="1600" dirty="0"/>
            </a:br>
            <a:r>
              <a:rPr lang="en-US" sz="1600" dirty="0"/>
              <a:t>SRICHERAN CH</a:t>
            </a:r>
            <a:br>
              <a:rPr lang="en-US" sz="1600" dirty="0"/>
            </a:br>
            <a:r>
              <a:rPr lang="en-US" sz="1600" dirty="0"/>
              <a:t>AI&amp;DS–A </a:t>
            </a:r>
            <a:br>
              <a:rPr lang="en-US" sz="1600" dirty="0"/>
            </a:br>
            <a:r>
              <a:rPr lang="en-US" sz="1600" dirty="0"/>
              <a:t>22011101023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761D-7E14-C98B-2AE8-6EE8AEB2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48E9-481B-52C3-5E33-A4B28A72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Improvements: </a:t>
            </a:r>
            <a:r>
              <a:rPr lang="en-US" dirty="0" err="1"/>
              <a:t>Rnn</a:t>
            </a:r>
            <a:r>
              <a:rPr lang="en-US" dirty="0"/>
              <a:t> and </a:t>
            </a:r>
            <a:r>
              <a:rPr lang="en-US" dirty="0" err="1"/>
              <a:t>lstm</a:t>
            </a:r>
            <a:r>
              <a:rPr lang="en-US" dirty="0"/>
              <a:t> trained on 24 epochs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5FE08-FB04-6EEC-EEA0-56E797F66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BF0EE-DA1D-C46C-C789-D6011F6C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01" y="2148230"/>
            <a:ext cx="3339967" cy="1135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EEA38-FB6F-4C94-C0CC-45E68C65F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2138703"/>
            <a:ext cx="3137991" cy="11445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32A07-E15F-878E-5EFD-8AFAB28D9C1E}"/>
              </a:ext>
            </a:extLst>
          </p:cNvPr>
          <p:cNvSpPr txBox="1"/>
          <p:nvPr/>
        </p:nvSpPr>
        <p:spPr>
          <a:xfrm>
            <a:off x="914399" y="1780674"/>
            <a:ext cx="831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RNN:                                                                           LSTM: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EB9D6-B366-E787-8DC7-BF1351A16D96}"/>
              </a:ext>
            </a:extLst>
          </p:cNvPr>
          <p:cNvSpPr txBox="1"/>
          <p:nvPr/>
        </p:nvSpPr>
        <p:spPr>
          <a:xfrm>
            <a:off x="1029901" y="3907857"/>
            <a:ext cx="820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 ON REAL WORLD EMAIL:              =&gt;                Doesn’t work great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E7DF7-C915-6A23-F634-34F45F79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01" y="4572135"/>
            <a:ext cx="4119487" cy="1081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2D2DFF-4F0D-5FF4-AE92-0CE21E81E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96" y="4572135"/>
            <a:ext cx="5399357" cy="108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23482-2075-F4D0-9102-0CE150C55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76CE-383F-9B49-B342-E91E2D86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Improvements ON LSTM: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7095-84A7-B181-9768-18D02F9F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972A-2F34-4CF3-9E23-54B66DD24889}"/>
              </a:ext>
            </a:extLst>
          </p:cNvPr>
          <p:cNvSpPr txBox="1"/>
          <p:nvPr/>
        </p:nvSpPr>
        <p:spPr>
          <a:xfrm>
            <a:off x="1039528" y="1751798"/>
            <a:ext cx="52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Removal of Stop Words on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Explainable AI (XAI) LIME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A29646-5B05-4896-7FC3-D41C5524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30" y="2615741"/>
            <a:ext cx="4328700" cy="2749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ED2F94-84EC-CF6D-935D-DC17C718D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615741"/>
            <a:ext cx="4453289" cy="27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728263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128143"/>
            <a:ext cx="5181600" cy="503974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Initial Datasets:</a:t>
            </a:r>
          </a:p>
          <a:p>
            <a:r>
              <a:rPr lang="en-US" b="1" dirty="0"/>
              <a:t>Enron and Ling Datasets: These datasets focus on the core content of phishing emails, containing subject lines, email body text, and labels indicating whether the email is spam (phishing) or legitimate.</a:t>
            </a:r>
          </a:p>
          <a:p>
            <a:endParaRPr lang="en-US" b="1" dirty="0"/>
          </a:p>
          <a:p>
            <a:r>
              <a:rPr lang="en-US" b="1" dirty="0"/>
              <a:t>CEAS, Nazario, Nigerian Fraud, and </a:t>
            </a:r>
            <a:r>
              <a:rPr lang="en-US" b="1" dirty="0" err="1"/>
              <a:t>SpamAssassin</a:t>
            </a:r>
            <a:r>
              <a:rPr lang="en-US" b="1" dirty="0"/>
              <a:t> Datasets: These datasets provide broader context for the emails, including sender information, recipient information, date, and labels for spam/legitimate classification.</a:t>
            </a:r>
          </a:p>
          <a:p>
            <a:endParaRPr lang="en-US" b="1" dirty="0"/>
          </a:p>
          <a:p>
            <a:r>
              <a:rPr lang="en-US" b="1" dirty="0"/>
              <a:t>Final Dataset:</a:t>
            </a:r>
          </a:p>
          <a:p>
            <a:r>
              <a:rPr lang="en-US" b="1" dirty="0"/>
              <a:t>The final dataset combines the information from the initial datasets into a single resource for analysis. This dataset contains:</a:t>
            </a:r>
          </a:p>
          <a:p>
            <a:endParaRPr lang="en-US" b="1" dirty="0"/>
          </a:p>
          <a:p>
            <a:r>
              <a:rPr lang="en-US" b="1" dirty="0"/>
              <a:t>Approximately 82,500 emails</a:t>
            </a:r>
          </a:p>
          <a:p>
            <a:r>
              <a:rPr lang="en-US" b="1" dirty="0"/>
              <a:t>42,891 spam emails</a:t>
            </a:r>
          </a:p>
          <a:p>
            <a:r>
              <a:rPr lang="en-US" b="1" dirty="0"/>
              <a:t>39,595 legitimate emails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05B5A6-B06A-8FF0-08C6-5E0404CD5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926" y="2278571"/>
            <a:ext cx="4567201" cy="23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Initial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2011363"/>
            <a:ext cx="7910005" cy="4155757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cap="none" dirty="0"/>
              <a:t>Only </a:t>
            </a:r>
            <a:r>
              <a:rPr lang="en-US" sz="2000" cap="none" dirty="0" err="1"/>
              <a:t>SpamAssian</a:t>
            </a:r>
            <a:r>
              <a:rPr lang="en-US" sz="2000" cap="none" dirty="0"/>
              <a:t> dataset : Data</a:t>
            </a:r>
            <a:r>
              <a:rPr lang="en-US" dirty="0"/>
              <a:t> preprocessing (remove nan values) and Analysis                                                                Total:5809 rows</a:t>
            </a:r>
            <a:endParaRPr lang="en-US" sz="2000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A3A672-41C4-8FC2-9C86-7E966386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757309"/>
            <a:ext cx="2764137" cy="196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956FA5-C30A-FAD4-D7C9-CB0E473BC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8" y="2618000"/>
            <a:ext cx="2698906" cy="210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3971D1-2022-A1C4-0C4F-85FF08BA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8" y="4651840"/>
            <a:ext cx="3239039" cy="174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CC7C6-F9DE-024D-0962-7EE4025A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7E89-9A54-298F-F703-ECF4B014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en-US"/>
              <a:t>Initial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7972-6EB9-2C4D-B543-BDD3B4DE0D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cap="none" dirty="0"/>
              <a:t>Combine all sender, body, subject as single string, and get embeddings using </a:t>
            </a:r>
            <a:r>
              <a:rPr lang="en-US" b="0" cap="none" dirty="0" err="1"/>
              <a:t>Sbert</a:t>
            </a:r>
            <a:r>
              <a:rPr lang="en-US" b="0" cap="none" dirty="0"/>
              <a:t> and classified using Logistic Reg: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F1A96-149D-7145-1841-DFA6E185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418"/>
          <a:stretch/>
        </p:blipFill>
        <p:spPr>
          <a:xfrm>
            <a:off x="4602310" y="2018120"/>
            <a:ext cx="6751489" cy="374718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3513-9D41-B2B2-3F0B-0C290B5B0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937B-CF7F-9AC4-2C4F-6121F312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D833-498F-6495-143D-7C66BE85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en-US"/>
              <a:t>Initial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080F-9004-A962-748C-BF18D6B91B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cap="none" dirty="0"/>
              <a:t>Change of approach</a:t>
            </a:r>
            <a:endParaRPr lang="en-US" b="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cap="none" dirty="0"/>
              <a:t>Extract URLS from the body column using Regex and Instead of single string, Get separate embeddings of individual column and Word2Vec </a:t>
            </a:r>
            <a:r>
              <a:rPr lang="en-US" b="0" dirty="0"/>
              <a:t>for</a:t>
            </a:r>
            <a:r>
              <a:rPr lang="en-US" b="0" cap="none" dirty="0"/>
              <a:t> </a:t>
            </a:r>
            <a:r>
              <a:rPr lang="en-US" b="0" cap="none" dirty="0" err="1"/>
              <a:t>extracted_url</a:t>
            </a:r>
            <a:r>
              <a:rPr lang="en-US" b="0" cap="none" dirty="0"/>
              <a:t> and concatenate all as </a:t>
            </a:r>
            <a:r>
              <a:rPr lang="en-US" b="0" cap="none" dirty="0" err="1"/>
              <a:t>combined_embedding</a:t>
            </a:r>
            <a:r>
              <a:rPr lang="en-US" b="0" dirty="0"/>
              <a:t> and classifies using Logistic Reg:</a:t>
            </a:r>
            <a:endParaRPr lang="en-US" b="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7CB8-568D-79DF-D89B-A1E8DC550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F3C5E-D8D5-8E4E-EF5A-5160A116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82" y="2022250"/>
            <a:ext cx="7249213" cy="30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AEFE-3C9E-1887-5902-D8A99EFA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A369-8462-7961-A3D3-984ECCB0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en-US"/>
              <a:t>Initial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D3E3-77AB-222E-4EDB-C95F4E4FBE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cap="none" dirty="0"/>
              <a:t>Change of approach</a:t>
            </a:r>
            <a:endParaRPr lang="en-US" b="0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cap="none" dirty="0"/>
              <a:t>Extract URLS from the body column using Regex and Instead of single string, Get separate embeddings of individual column including </a:t>
            </a:r>
            <a:r>
              <a:rPr lang="en-US" b="0" cap="none" dirty="0" err="1"/>
              <a:t>extracted_url</a:t>
            </a:r>
            <a:r>
              <a:rPr lang="en-US" b="0" cap="none" dirty="0"/>
              <a:t> and concatenate all as </a:t>
            </a:r>
            <a:r>
              <a:rPr lang="en-US" b="0" cap="none" dirty="0" err="1"/>
              <a:t>combined_embedding</a:t>
            </a:r>
            <a:r>
              <a:rPr lang="en-US" b="0" dirty="0"/>
              <a:t> and classifies using Logistic Reg:</a:t>
            </a:r>
            <a:endParaRPr lang="en-US" b="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6F47-2DC3-F1CD-9A85-3492337EC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142A37-CAFD-5C18-B159-8CA11E4C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2" y="2251538"/>
            <a:ext cx="6927423" cy="27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9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5B5E-1713-7EB5-518F-A810796F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8A84-D7D7-1B9E-2064-BD2BDE3A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on combined dataset</a:t>
            </a:r>
            <a:r>
              <a:rPr lang="en-US" sz="3200" dirty="0"/>
              <a:t> [82486 rows]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E40A-D212-8756-6EAE-A1BA5E6B27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Merged Dataset was test on Logistic Reg model fit on 5809 rows </a:t>
            </a:r>
            <a:r>
              <a:rPr lang="en-US" dirty="0" err="1"/>
              <a:t>SpamAssian</a:t>
            </a:r>
            <a:r>
              <a:rPr lang="en-US" dirty="0"/>
              <a:t> dataset: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For improvement, Merged Dataset was fit to classify using Logistic Reg: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6936-21DA-1B3C-9CBF-2C0D3AD0A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464DF-ADAD-D3DE-3475-4569E5AB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451" y="2855739"/>
            <a:ext cx="3943340" cy="573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DC5AF-BC91-2FC5-382B-7A9071B2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053" y="4273059"/>
            <a:ext cx="4709766" cy="208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4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Comparison of various models on </a:t>
            </a:r>
            <a:r>
              <a:rPr lang="en-US" dirty="0" err="1"/>
              <a:t>merGed</a:t>
            </a:r>
            <a:r>
              <a:rPr lang="en-US" dirty="0"/>
              <a:t> 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3E52B-32CE-79D5-2869-01513FCE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4606401"/>
            <a:ext cx="3074379" cy="12712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1BE221-88C3-8866-1CA3-C6849D1D0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809" y="4603838"/>
            <a:ext cx="3074379" cy="12737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EFA57D-F8B4-0C88-269C-05671DA18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141" y="4603838"/>
            <a:ext cx="3084342" cy="12712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C861DD-599A-8B2B-B3D4-1DBCEC68C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32" y="2154824"/>
            <a:ext cx="4419600" cy="1781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E22E533-CC23-44D6-246C-86A85D3A9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1226" y="2154824"/>
            <a:ext cx="4120258" cy="17814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8110A9-B3A4-D622-9711-D21C9DE64A2F}"/>
              </a:ext>
            </a:extLst>
          </p:cNvPr>
          <p:cNvSpPr txBox="1"/>
          <p:nvPr/>
        </p:nvSpPr>
        <p:spPr>
          <a:xfrm>
            <a:off x="1133679" y="1809719"/>
            <a:ext cx="104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FOREST:                                                                  XGBOOST: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A0AE2E-850E-718C-0385-3BB5F5911FC3}"/>
              </a:ext>
            </a:extLst>
          </p:cNvPr>
          <p:cNvSpPr txBox="1"/>
          <p:nvPr/>
        </p:nvSpPr>
        <p:spPr>
          <a:xfrm>
            <a:off x="1133678" y="4243340"/>
            <a:ext cx="10435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SVM [linear] :                                 SVM [</a:t>
            </a:r>
            <a:r>
              <a:rPr lang="en-US" dirty="0" err="1"/>
              <a:t>rbf</a:t>
            </a:r>
            <a:r>
              <a:rPr lang="en-US" dirty="0"/>
              <a:t>]:                                        SVM [poly]:</a:t>
            </a: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SVM MODEL on real world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F2D05-6033-E483-FA94-54649A5D2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11367"/>
            <a:ext cx="7487695" cy="1428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4E0B0-BB1B-63E5-76C5-14069CFEF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249181"/>
            <a:ext cx="748769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{63907EB8-C259-4E4A-A382-1DAD1AC7EA53}tf22318419_win32</Template>
  <TotalTime>272</TotalTime>
  <Words>389</Words>
  <Application>Microsoft Office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PHISHING EMAIL DETECTION CYBERSECURITY SRICHERAN CH AI&amp;DS–A  22011101023</vt:lpstr>
      <vt:lpstr>DATASET DESCRIPTION</vt:lpstr>
      <vt:lpstr>Initial methods </vt:lpstr>
      <vt:lpstr>Initial methods </vt:lpstr>
      <vt:lpstr>Initial methods </vt:lpstr>
      <vt:lpstr>Initial methods </vt:lpstr>
      <vt:lpstr>Model evaluation on combined dataset [82486 rows]</vt:lpstr>
      <vt:lpstr>Comparison of various models on merGed dataset</vt:lpstr>
      <vt:lpstr>SVM MODEL on real world</vt:lpstr>
      <vt:lpstr>Improvements: Rnn and lstm trained on 24 epochs</vt:lpstr>
      <vt:lpstr>Improvements ON LSTM: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 Sricheran</dc:creator>
  <cp:lastModifiedBy>Ch Sricheran</cp:lastModifiedBy>
  <cp:revision>2</cp:revision>
  <dcterms:created xsi:type="dcterms:W3CDTF">2025-02-18T15:29:08Z</dcterms:created>
  <dcterms:modified xsi:type="dcterms:W3CDTF">2025-03-18T19:08:04Z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