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75" r:id="rId2"/>
    <p:sldId id="267" r:id="rId3"/>
    <p:sldId id="271" r:id="rId4"/>
    <p:sldId id="266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501" autoAdjust="0"/>
  </p:normalViewPr>
  <p:slideViewPr>
    <p:cSldViewPr>
      <p:cViewPr varScale="1">
        <p:scale>
          <a:sx n="87" d="100"/>
          <a:sy n="87" d="100"/>
        </p:scale>
        <p:origin x="14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DAB11-1E9F-4EFE-BA26-95848F701D0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893B-4456-47E0-A8DD-BB12EE67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F893B-4456-47E0-A8DD-BB12EE67E6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9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F893B-4456-47E0-A8DD-BB12EE67E6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0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4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3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8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2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805888"/>
            <a:ext cx="807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Cross Platform Operating Environment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3444814"/>
            <a:ext cx="1983262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lt1"/>
                </a:solidFill>
              </a:rPr>
              <a:t>App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4600" y="2078656"/>
            <a:ext cx="1828800" cy="3505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 </a:t>
            </a:r>
            <a:r>
              <a:rPr lang="en-US" dirty="0" smtClean="0">
                <a:solidFill>
                  <a:schemeClr val="tx1"/>
                </a:solidFill>
              </a:rPr>
              <a:t>Access API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Cross Platform</a:t>
            </a:r>
          </a:p>
          <a:p>
            <a:pPr algn="ctr"/>
            <a:r>
              <a:rPr lang="en-US" dirty="0" smtClean="0"/>
              <a:t>Operating Environment</a:t>
            </a:r>
          </a:p>
          <a:p>
            <a:pPr algn="ctr"/>
            <a:r>
              <a:rPr lang="en-US" dirty="0" smtClean="0"/>
              <a:t>(AAAS)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Reusable Component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0" y="1915543"/>
            <a:ext cx="1524000" cy="1127360"/>
          </a:xfrm>
          <a:prstGeom prst="roundRect">
            <a:avLst/>
          </a:prstGeom>
          <a:gradFill>
            <a:gsLst>
              <a:gs pos="0">
                <a:srgbClr val="92D050"/>
              </a:gs>
              <a:gs pos="57000">
                <a:schemeClr val="accent1">
                  <a:tint val="48000"/>
                  <a:satMod val="150000"/>
                </a:schemeClr>
              </a:gs>
              <a:gs pos="100000">
                <a:srgbClr val="00B050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Mobile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00600" y="3273363"/>
            <a:ext cx="1524000" cy="1127360"/>
          </a:xfrm>
          <a:prstGeom prst="roundRect">
            <a:avLst/>
          </a:prstGeom>
          <a:gradFill>
            <a:gsLst>
              <a:gs pos="0">
                <a:srgbClr val="92D050"/>
              </a:gs>
              <a:gs pos="57000">
                <a:schemeClr val="accent1">
                  <a:tint val="48000"/>
                  <a:satMod val="150000"/>
                </a:schemeClr>
              </a:gs>
              <a:gs pos="100000">
                <a:srgbClr val="00B050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Desktop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4800600" y="4663840"/>
            <a:ext cx="1524000" cy="1127360"/>
          </a:xfrm>
          <a:prstGeom prst="roundRect">
            <a:avLst/>
          </a:prstGeom>
          <a:gradFill>
            <a:gsLst>
              <a:gs pos="0">
                <a:srgbClr val="92D050"/>
              </a:gs>
              <a:gs pos="57000">
                <a:schemeClr val="accent1">
                  <a:tint val="48000"/>
                  <a:satMod val="150000"/>
                </a:schemeClr>
              </a:gs>
              <a:gs pos="100000">
                <a:srgbClr val="00B050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6324600" y="1891568"/>
            <a:ext cx="2438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324600" y="2281249"/>
            <a:ext cx="2438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IPhone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324600" y="2679438"/>
            <a:ext cx="2438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Win8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24600" y="3243428"/>
            <a:ext cx="2438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324600" y="3624428"/>
            <a:ext cx="241663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324599" y="4014799"/>
            <a:ext cx="2438401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324600" y="4621985"/>
            <a:ext cx="241663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</a:t>
            </a:r>
            <a:r>
              <a:rPr lang="en-US" sz="1200" dirty="0" smtClean="0"/>
              <a:t>(Godaddy)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324600" y="5002985"/>
            <a:ext cx="2394859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IAAS </a:t>
            </a:r>
            <a:r>
              <a:rPr lang="en-US" sz="1200" dirty="0" smtClean="0"/>
              <a:t>(Amazon EC2)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324600" y="5393356"/>
            <a:ext cx="241663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PAAS</a:t>
            </a:r>
            <a:r>
              <a:rPr lang="en-US" sz="1200" dirty="0" smtClean="0"/>
              <a:t> (Cloud Foundry)</a:t>
            </a:r>
            <a:endParaRPr lang="en-US" dirty="0"/>
          </a:p>
        </p:txBody>
      </p:sp>
      <p:cxnSp>
        <p:nvCxnSpPr>
          <p:cNvPr id="25" name="Elbow Connector 24"/>
          <p:cNvCxnSpPr>
            <a:stCxn id="6" idx="3"/>
            <a:endCxn id="9" idx="1"/>
          </p:cNvCxnSpPr>
          <p:nvPr/>
        </p:nvCxnSpPr>
        <p:spPr>
          <a:xfrm flipV="1">
            <a:off x="4343400" y="2479223"/>
            <a:ext cx="457200" cy="135203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3"/>
            <a:endCxn id="10" idx="1"/>
          </p:cNvCxnSpPr>
          <p:nvPr/>
        </p:nvCxnSpPr>
        <p:spPr>
          <a:xfrm>
            <a:off x="4343400" y="3831256"/>
            <a:ext cx="457200" cy="578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  <a:endCxn id="11" idx="1"/>
          </p:cNvCxnSpPr>
          <p:nvPr/>
        </p:nvCxnSpPr>
        <p:spPr>
          <a:xfrm>
            <a:off x="4343400" y="3831256"/>
            <a:ext cx="457200" cy="139626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990600" y="1371600"/>
            <a:ext cx="7391400" cy="3415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 Solving the pain due to fragmentation of Platforms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5" idx="3"/>
            <a:endCxn id="6" idx="1"/>
          </p:cNvCxnSpPr>
          <p:nvPr/>
        </p:nvCxnSpPr>
        <p:spPr>
          <a:xfrm flipV="1">
            <a:off x="2288062" y="3831256"/>
            <a:ext cx="226538" cy="3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1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152400"/>
            <a:ext cx="807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Separation of Skills/Concerns Architecture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763486" y="5847005"/>
            <a:ext cx="5617028" cy="79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Verifiable Delegation, </a:t>
            </a:r>
          </a:p>
          <a:p>
            <a:pPr algn="ctr"/>
            <a:r>
              <a:rPr lang="en-US" dirty="0" smtClean="0"/>
              <a:t>Parallel/Incremental Development </a:t>
            </a:r>
            <a:endParaRPr lang="en-US" dirty="0"/>
          </a:p>
          <a:p>
            <a:pPr algn="ctr"/>
            <a:r>
              <a:rPr lang="en-US" dirty="0" smtClean="0"/>
              <a:t>Easy Outsourcing for Individuals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3288" y="2058240"/>
            <a:ext cx="2004774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lt1"/>
                </a:solidFill>
              </a:rPr>
              <a:t>Content Layer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00300" y="2058240"/>
            <a:ext cx="2010217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lt1"/>
                </a:solidFill>
              </a:rPr>
              <a:t>Meta Layer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2057400"/>
            <a:ext cx="2010217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lt1"/>
                </a:solidFill>
              </a:rPr>
              <a:t>Code Layer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87017" y="2057400"/>
            <a:ext cx="1995550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Native Layer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3385458" y="970260"/>
            <a:ext cx="2321462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</a:p>
          <a:p>
            <a:pPr algn="ctr"/>
            <a:r>
              <a:rPr lang="en-US" dirty="0" smtClean="0"/>
              <a:t>Conceptualizer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6"/>
            <a:endCxn id="9" idx="0"/>
          </p:cNvCxnSpPr>
          <p:nvPr/>
        </p:nvCxnSpPr>
        <p:spPr>
          <a:xfrm>
            <a:off x="5706920" y="1313160"/>
            <a:ext cx="2177872" cy="7442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5"/>
            <a:endCxn id="8" idx="0"/>
          </p:cNvCxnSpPr>
          <p:nvPr/>
        </p:nvCxnSpPr>
        <p:spPr>
          <a:xfrm>
            <a:off x="5366950" y="1555627"/>
            <a:ext cx="362559" cy="5017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7" idx="0"/>
          </p:cNvCxnSpPr>
          <p:nvPr/>
        </p:nvCxnSpPr>
        <p:spPr>
          <a:xfrm flipH="1">
            <a:off x="3405409" y="1555627"/>
            <a:ext cx="320019" cy="5026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6" idx="0"/>
          </p:cNvCxnSpPr>
          <p:nvPr/>
        </p:nvCxnSpPr>
        <p:spPr>
          <a:xfrm flipH="1">
            <a:off x="1285675" y="1313160"/>
            <a:ext cx="2099783" cy="7450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5" idx="0"/>
          </p:cNvCxnSpPr>
          <p:nvPr/>
        </p:nvCxnSpPr>
        <p:spPr>
          <a:xfrm>
            <a:off x="4546189" y="1656060"/>
            <a:ext cx="25811" cy="419094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290132" y="3067057"/>
            <a:ext cx="1997930" cy="77357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Images, Audio, Video, Txt, Database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400300" y="3067056"/>
            <a:ext cx="2010217" cy="77357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Html, </a:t>
            </a:r>
            <a:r>
              <a:rPr lang="en-US" sz="1600" dirty="0" err="1" smtClean="0">
                <a:solidFill>
                  <a:schemeClr val="lt1"/>
                </a:solidFill>
              </a:rPr>
              <a:t>Js</a:t>
            </a:r>
            <a:r>
              <a:rPr lang="en-US" sz="1600" dirty="0" smtClean="0">
                <a:solidFill>
                  <a:schemeClr val="lt1"/>
                </a:solidFill>
              </a:rPr>
              <a:t>, </a:t>
            </a:r>
            <a:r>
              <a:rPr lang="en-US" sz="1600" dirty="0" err="1" smtClean="0">
                <a:solidFill>
                  <a:schemeClr val="lt1"/>
                </a:solidFill>
              </a:rPr>
              <a:t>Css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74" name="Smiley Face 73"/>
          <p:cNvSpPr/>
          <p:nvPr/>
        </p:nvSpPr>
        <p:spPr>
          <a:xfrm>
            <a:off x="370112" y="4191000"/>
            <a:ext cx="1830862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75" name="Smiley Face 74"/>
          <p:cNvSpPr/>
          <p:nvPr/>
        </p:nvSpPr>
        <p:spPr>
          <a:xfrm>
            <a:off x="2486985" y="4191000"/>
            <a:ext cx="1830862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Designer</a:t>
            </a:r>
            <a:endParaRPr lang="en-US" dirty="0"/>
          </a:p>
        </p:txBody>
      </p:sp>
      <p:sp>
        <p:nvSpPr>
          <p:cNvPr id="76" name="Smiley Face 75"/>
          <p:cNvSpPr/>
          <p:nvPr/>
        </p:nvSpPr>
        <p:spPr>
          <a:xfrm>
            <a:off x="4815270" y="4191000"/>
            <a:ext cx="1830862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</a:t>
            </a:r>
          </a:p>
        </p:txBody>
      </p:sp>
      <p:sp>
        <p:nvSpPr>
          <p:cNvPr id="77" name="Smiley Face 76"/>
          <p:cNvSpPr/>
          <p:nvPr/>
        </p:nvSpPr>
        <p:spPr>
          <a:xfrm>
            <a:off x="7055036" y="4191000"/>
            <a:ext cx="1664420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Developer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4724399" y="3064025"/>
            <a:ext cx="2010217" cy="77357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C# HTTP and JSON Handler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902461" y="3064024"/>
            <a:ext cx="1980106" cy="77357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C# Native API Access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81" name="Straight Arrow Connector 80"/>
          <p:cNvCxnSpPr>
            <a:stCxn id="74" idx="0"/>
            <a:endCxn id="72" idx="2"/>
          </p:cNvCxnSpPr>
          <p:nvPr/>
        </p:nvCxnSpPr>
        <p:spPr>
          <a:xfrm flipV="1">
            <a:off x="1285543" y="3840632"/>
            <a:ext cx="3554" cy="3503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0"/>
            <a:endCxn id="73" idx="2"/>
          </p:cNvCxnSpPr>
          <p:nvPr/>
        </p:nvCxnSpPr>
        <p:spPr>
          <a:xfrm flipV="1">
            <a:off x="3402416" y="3840631"/>
            <a:ext cx="2993" cy="3503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0"/>
            <a:endCxn id="78" idx="2"/>
          </p:cNvCxnSpPr>
          <p:nvPr/>
        </p:nvCxnSpPr>
        <p:spPr>
          <a:xfrm flipH="1" flipV="1">
            <a:off x="5729508" y="3837600"/>
            <a:ext cx="1193" cy="3534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7" idx="0"/>
            <a:endCxn id="79" idx="2"/>
          </p:cNvCxnSpPr>
          <p:nvPr/>
        </p:nvCxnSpPr>
        <p:spPr>
          <a:xfrm flipV="1">
            <a:off x="7887246" y="3837599"/>
            <a:ext cx="5268" cy="3534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33400" y="4953000"/>
            <a:ext cx="37338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Language/OS Independent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4876800" y="4953000"/>
            <a:ext cx="37338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Language/OS Dependent</a:t>
            </a:r>
            <a:endParaRPr lang="en-US" dirty="0"/>
          </a:p>
        </p:txBody>
      </p:sp>
      <p:sp>
        <p:nvSpPr>
          <p:cNvPr id="94" name="Curved Up Arrow 93"/>
          <p:cNvSpPr/>
          <p:nvPr/>
        </p:nvSpPr>
        <p:spPr>
          <a:xfrm>
            <a:off x="2537374" y="5410200"/>
            <a:ext cx="3939626" cy="3810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41914" y="5508170"/>
            <a:ext cx="2540439" cy="239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T4 Meta Data Generator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0600" y="685800"/>
            <a:ext cx="7391400" cy="2286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Idea to MVP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Making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 smtClean="0">
                <a:solidFill>
                  <a:srgbClr val="FF0000"/>
                </a:solidFill>
              </a:rPr>
              <a:t>reams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ome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rue)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8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3400" y="1143000"/>
            <a:ext cx="8305800" cy="2177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Native Wrapper Container running in different Operating 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20088"/>
            <a:ext cx="807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Abstracting an App – Development View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738166" y="1263088"/>
            <a:ext cx="2173275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lt1"/>
                </a:solidFill>
              </a:rPr>
              <a:t>Variable GUI</a:t>
            </a:r>
          </a:p>
          <a:p>
            <a:pPr algn="ctr"/>
            <a:r>
              <a:rPr lang="en-US" sz="1200" dirty="0" smtClean="0"/>
              <a:t>Generic/Specific</a:t>
            </a:r>
            <a:endParaRPr lang="en-US" sz="1200" dirty="0" smtClean="0">
              <a:solidFill>
                <a:schemeClr val="lt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0369" y="1263087"/>
            <a:ext cx="2039638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lt1"/>
                </a:solidFill>
              </a:rPr>
              <a:t>State less API</a:t>
            </a:r>
          </a:p>
          <a:p>
            <a:pPr algn="ctr"/>
            <a:r>
              <a:rPr lang="en-US" sz="1200" dirty="0" smtClean="0"/>
              <a:t>Generic/Specific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53200" y="1263088"/>
            <a:ext cx="2057400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State full Data</a:t>
            </a:r>
          </a:p>
          <a:p>
            <a:pPr algn="ctr"/>
            <a:r>
              <a:rPr lang="en-US" sz="1200" dirty="0" smtClean="0">
                <a:solidFill>
                  <a:schemeClr val="lt1"/>
                </a:solidFill>
              </a:rPr>
              <a:t>Generic/Specific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90600" y="685800"/>
            <a:ext cx="7391400" cy="3694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 Architecture is Abstraction which is Reusable and Understandable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142480" y="1905000"/>
            <a:ext cx="22870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05400" y="1926426"/>
            <a:ext cx="2209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11441" y="2297918"/>
            <a:ext cx="3733801" cy="5334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Infrastructure Glue</a:t>
            </a:r>
          </a:p>
          <a:p>
            <a:pPr algn="ctr"/>
            <a:r>
              <a:rPr lang="en-US" sz="1200" dirty="0" smtClean="0"/>
              <a:t>Generic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522514" y="3440575"/>
            <a:ext cx="8305800" cy="10229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GUI Meta Data Processor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582765" y="3565244"/>
            <a:ext cx="2081233" cy="51724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GUI Layer</a:t>
            </a:r>
          </a:p>
          <a:p>
            <a:pPr algn="ctr"/>
            <a:r>
              <a:rPr lang="en-US" sz="1200" dirty="0" smtClean="0"/>
              <a:t>Generic/Specific</a:t>
            </a:r>
            <a:endParaRPr lang="en-US" sz="1200" dirty="0" smtClean="0">
              <a:solidFill>
                <a:schemeClr val="lt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592" y="3554359"/>
            <a:ext cx="1744808" cy="51655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</a:t>
            </a:r>
            <a:r>
              <a:rPr lang="en-US" sz="1600" dirty="0" smtClean="0"/>
              <a:t>Metadata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4800600" y="3548745"/>
            <a:ext cx="1617849" cy="522168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Multi Language GUI Code</a:t>
            </a:r>
          </a:p>
        </p:txBody>
      </p:sp>
      <p:sp>
        <p:nvSpPr>
          <p:cNvPr id="18" name="Oval 17"/>
          <p:cNvSpPr/>
          <p:nvPr/>
        </p:nvSpPr>
        <p:spPr>
          <a:xfrm>
            <a:off x="2525486" y="3595266"/>
            <a:ext cx="215689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 </a:t>
            </a:r>
            <a:r>
              <a:rPr lang="en-US" sz="1600" dirty="0" smtClean="0"/>
              <a:t>Processor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533400" y="4572000"/>
            <a:ext cx="8305800" cy="10229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Resource Meta Data Processor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22514" y="5715000"/>
            <a:ext cx="8305800" cy="10229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Data Meta Data Processor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93592" y="5791200"/>
            <a:ext cx="1744808" cy="51655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sz="1600" dirty="0" smtClean="0"/>
              <a:t>Metadata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2501924" y="5791200"/>
            <a:ext cx="215689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sz="1600" dirty="0" smtClean="0"/>
              <a:t>Processor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4751614" y="5769429"/>
            <a:ext cx="1617849" cy="522168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Multi Language Data Code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553200" y="5791200"/>
            <a:ext cx="2081233" cy="51724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Data Layer</a:t>
            </a:r>
          </a:p>
          <a:p>
            <a:pPr algn="ctr"/>
            <a:r>
              <a:rPr lang="en-US" sz="1200" dirty="0" smtClean="0"/>
              <a:t>Generic/Specific</a:t>
            </a:r>
            <a:endParaRPr lang="en-US" sz="1200" dirty="0" smtClean="0">
              <a:solidFill>
                <a:schemeClr val="lt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2706" y="4687162"/>
            <a:ext cx="1744808" cy="51655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</a:t>
            </a:r>
            <a:r>
              <a:rPr lang="en-US" sz="1600" dirty="0" smtClean="0"/>
              <a:t>Metadata</a:t>
            </a:r>
            <a:endParaRPr 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2465069" y="4716839"/>
            <a:ext cx="215689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</a:t>
            </a:r>
            <a:r>
              <a:rPr lang="en-US" sz="1600" dirty="0" smtClean="0"/>
              <a:t>Processor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4751614" y="4651871"/>
            <a:ext cx="1617849" cy="522168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Multi Language Resource Code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615422" y="4656795"/>
            <a:ext cx="2081233" cy="51724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Resource Layer</a:t>
            </a:r>
          </a:p>
          <a:p>
            <a:pPr algn="ctr"/>
            <a:r>
              <a:rPr lang="en-US" sz="1200" dirty="0" smtClean="0"/>
              <a:t>Generic/Specific</a:t>
            </a:r>
            <a:endParaRPr lang="en-US" sz="1200" dirty="0" smtClean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2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splay 3"/>
          <p:cNvSpPr/>
          <p:nvPr/>
        </p:nvSpPr>
        <p:spPr>
          <a:xfrm>
            <a:off x="98553" y="3815686"/>
            <a:ext cx="1806448" cy="90871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Web GUI</a:t>
            </a:r>
          </a:p>
          <a:p>
            <a:pPr algn="ctr"/>
            <a:r>
              <a:rPr lang="en-US" sz="2000" dirty="0" smtClean="0"/>
              <a:t>Renderer</a:t>
            </a:r>
            <a:endParaRPr lang="en-US" sz="2000" dirty="0"/>
          </a:p>
        </p:txBody>
      </p:sp>
      <p:cxnSp>
        <p:nvCxnSpPr>
          <p:cNvPr id="7" name="Elbow Connector 6"/>
          <p:cNvCxnSpPr>
            <a:stCxn id="4" idx="0"/>
            <a:endCxn id="13" idx="1"/>
          </p:cNvCxnSpPr>
          <p:nvPr/>
        </p:nvCxnSpPr>
        <p:spPr>
          <a:xfrm rot="5400000" flipH="1" flipV="1">
            <a:off x="615240" y="2547697"/>
            <a:ext cx="1654527" cy="88145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850572" y="4963196"/>
            <a:ext cx="2211862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JSON </a:t>
            </a:r>
            <a:r>
              <a:rPr lang="en-US" sz="2400" dirty="0"/>
              <a:t>RPC Handler </a:t>
            </a:r>
            <a:r>
              <a:rPr lang="en-US" sz="2400" dirty="0" smtClean="0"/>
              <a:t>(</a:t>
            </a:r>
            <a:r>
              <a:rPr lang="en-US" sz="2400" dirty="0"/>
              <a:t>C#)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83229" y="1774371"/>
            <a:ext cx="2211862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lt1"/>
                </a:solidFill>
              </a:rPr>
              <a:t>Http Web Handler (C#)</a:t>
            </a:r>
          </a:p>
        </p:txBody>
      </p:sp>
      <p:cxnSp>
        <p:nvCxnSpPr>
          <p:cNvPr id="16" name="Elbow Connector 15"/>
          <p:cNvCxnSpPr>
            <a:stCxn id="4" idx="2"/>
            <a:endCxn id="12" idx="1"/>
          </p:cNvCxnSpPr>
          <p:nvPr/>
        </p:nvCxnSpPr>
        <p:spPr>
          <a:xfrm rot="16200000" flipH="1">
            <a:off x="1113382" y="4612794"/>
            <a:ext cx="625584" cy="84879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476091" y="1066800"/>
            <a:ext cx="2440462" cy="6810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Generated C#</a:t>
            </a:r>
            <a:endParaRPr lang="en-US" sz="2000" dirty="0"/>
          </a:p>
          <a:p>
            <a:pPr algn="ctr"/>
            <a:r>
              <a:rPr lang="en-US" sz="2000" dirty="0" smtClean="0"/>
              <a:t>Resource Model (T4)</a:t>
            </a:r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7239000" y="1082440"/>
            <a:ext cx="1524000" cy="648389"/>
          </a:xfrm>
          <a:prstGeom prst="roundRect">
            <a:avLst/>
          </a:prstGeom>
          <a:gradFill>
            <a:gsLst>
              <a:gs pos="0">
                <a:srgbClr val="92D050"/>
              </a:gs>
              <a:gs pos="57000">
                <a:schemeClr val="accent1">
                  <a:tint val="48000"/>
                  <a:satMod val="150000"/>
                </a:schemeClr>
              </a:gs>
              <a:gs pos="100000">
                <a:srgbClr val="00B050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JS/CSS/ Image</a:t>
            </a:r>
          </a:p>
        </p:txBody>
      </p:sp>
      <p:cxnSp>
        <p:nvCxnSpPr>
          <p:cNvPr id="39" name="Elbow Connector 38"/>
          <p:cNvCxnSpPr>
            <a:stCxn id="24" idx="1"/>
            <a:endCxn id="23" idx="3"/>
          </p:cNvCxnSpPr>
          <p:nvPr/>
        </p:nvCxnSpPr>
        <p:spPr>
          <a:xfrm rot="10800000" flipV="1">
            <a:off x="6916554" y="1406634"/>
            <a:ext cx="322447" cy="689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3" idx="0"/>
            <a:endCxn id="23" idx="1"/>
          </p:cNvCxnSpPr>
          <p:nvPr/>
        </p:nvCxnSpPr>
        <p:spPr>
          <a:xfrm rot="5400000" flipH="1" flipV="1">
            <a:off x="3549102" y="847383"/>
            <a:ext cx="367047" cy="148693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389321" y="2854949"/>
            <a:ext cx="1866417" cy="77495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Model </a:t>
            </a:r>
            <a:r>
              <a:rPr lang="en-US" sz="2400" dirty="0"/>
              <a:t>(C#)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391383" y="3902183"/>
            <a:ext cx="1866417" cy="767788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</a:t>
            </a:r>
            <a:r>
              <a:rPr lang="en-US" sz="2400" dirty="0" smtClean="0"/>
              <a:t>Model </a:t>
            </a:r>
            <a:r>
              <a:rPr lang="en-US" sz="2400" dirty="0"/>
              <a:t>(C#)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239000" y="2024743"/>
            <a:ext cx="1524000" cy="648254"/>
          </a:xfrm>
          <a:prstGeom prst="roundRect">
            <a:avLst/>
          </a:prstGeom>
          <a:gradFill>
            <a:gsLst>
              <a:gs pos="0">
                <a:srgbClr val="92D050"/>
              </a:gs>
              <a:gs pos="57000">
                <a:schemeClr val="accent1">
                  <a:tint val="48000"/>
                  <a:satMod val="150000"/>
                </a:schemeClr>
              </a:gs>
              <a:gs pos="100000">
                <a:srgbClr val="00B050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Html/JS Template</a:t>
            </a:r>
            <a:endParaRPr lang="en-US" sz="2400" dirty="0"/>
          </a:p>
        </p:txBody>
      </p:sp>
      <p:sp>
        <p:nvSpPr>
          <p:cNvPr id="45" name="Rounded Rectangle 44"/>
          <p:cNvSpPr/>
          <p:nvPr/>
        </p:nvSpPr>
        <p:spPr>
          <a:xfrm>
            <a:off x="4495800" y="2013858"/>
            <a:ext cx="2458798" cy="6749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Generated C#</a:t>
            </a:r>
          </a:p>
          <a:p>
            <a:pPr algn="ctr"/>
            <a:r>
              <a:rPr lang="en-US" sz="2000" dirty="0" smtClean="0"/>
              <a:t>View</a:t>
            </a:r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en-US" sz="2000" dirty="0" smtClean="0"/>
              <a:t> Template (T4)</a:t>
            </a:r>
            <a:endParaRPr lang="en-US" sz="2000" dirty="0"/>
          </a:p>
        </p:txBody>
      </p:sp>
      <p:cxnSp>
        <p:nvCxnSpPr>
          <p:cNvPr id="50" name="Elbow Connector 49"/>
          <p:cNvCxnSpPr>
            <a:endCxn id="42" idx="1"/>
          </p:cNvCxnSpPr>
          <p:nvPr/>
        </p:nvCxnSpPr>
        <p:spPr>
          <a:xfrm rot="5400000" flipH="1" flipV="1">
            <a:off x="2320175" y="3894053"/>
            <a:ext cx="1720771" cy="41752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3" idx="3"/>
            <a:endCxn id="42" idx="0"/>
          </p:cNvCxnSpPr>
          <p:nvPr/>
        </p:nvCxnSpPr>
        <p:spPr>
          <a:xfrm>
            <a:off x="4095091" y="2161159"/>
            <a:ext cx="227439" cy="69379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2" idx="2"/>
            <a:endCxn id="43" idx="0"/>
          </p:cNvCxnSpPr>
          <p:nvPr/>
        </p:nvCxnSpPr>
        <p:spPr>
          <a:xfrm rot="16200000" flipH="1">
            <a:off x="4187422" y="3765012"/>
            <a:ext cx="272279" cy="206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2" idx="3"/>
            <a:endCxn id="45" idx="2"/>
          </p:cNvCxnSpPr>
          <p:nvPr/>
        </p:nvCxnSpPr>
        <p:spPr>
          <a:xfrm flipV="1">
            <a:off x="5255738" y="2688772"/>
            <a:ext cx="469461" cy="55365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4" idx="1"/>
            <a:endCxn id="45" idx="3"/>
          </p:cNvCxnSpPr>
          <p:nvPr/>
        </p:nvCxnSpPr>
        <p:spPr>
          <a:xfrm rot="10800000" flipV="1">
            <a:off x="6954598" y="2348869"/>
            <a:ext cx="284402" cy="2445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2" idx="3"/>
            <a:endCxn id="43" idx="2"/>
          </p:cNvCxnSpPr>
          <p:nvPr/>
        </p:nvCxnSpPr>
        <p:spPr>
          <a:xfrm flipV="1">
            <a:off x="4062434" y="4669971"/>
            <a:ext cx="262158" cy="68001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4492943" y="4898571"/>
            <a:ext cx="2458798" cy="7013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Generated C#</a:t>
            </a:r>
          </a:p>
          <a:p>
            <a:pPr algn="ctr"/>
            <a:r>
              <a:rPr lang="en-US" sz="2400" dirty="0"/>
              <a:t>Data </a:t>
            </a:r>
            <a:r>
              <a:rPr lang="en-US" sz="2400" dirty="0" smtClean="0"/>
              <a:t>Model </a:t>
            </a:r>
            <a:r>
              <a:rPr lang="en-US" sz="2400" dirty="0"/>
              <a:t>(T4)</a:t>
            </a:r>
          </a:p>
        </p:txBody>
      </p:sp>
      <p:sp>
        <p:nvSpPr>
          <p:cNvPr id="79" name="Flowchart: Magnetic Disk 78"/>
          <p:cNvSpPr/>
          <p:nvPr/>
        </p:nvSpPr>
        <p:spPr>
          <a:xfrm>
            <a:off x="7239001" y="2919295"/>
            <a:ext cx="1523999" cy="1803929"/>
          </a:xfrm>
          <a:prstGeom prst="flowChartMagneticDisk">
            <a:avLst/>
          </a:prstGeom>
          <a:gradFill>
            <a:gsLst>
              <a:gs pos="0">
                <a:srgbClr val="92D050"/>
              </a:gs>
              <a:gs pos="57000">
                <a:schemeClr val="accent1">
                  <a:tint val="48000"/>
                  <a:satMod val="150000"/>
                </a:schemeClr>
              </a:gs>
              <a:gs pos="100000">
                <a:srgbClr val="00B050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Multiple</a:t>
            </a:r>
          </a:p>
          <a:p>
            <a:pPr algn="ctr"/>
            <a:r>
              <a:rPr lang="en-US" dirty="0" smtClean="0">
                <a:solidFill>
                  <a:schemeClr val="dk1"/>
                </a:solidFill>
              </a:rPr>
              <a:t>Databases</a:t>
            </a:r>
          </a:p>
          <a:p>
            <a:pPr algn="ctr"/>
            <a:r>
              <a:rPr lang="en-US" dirty="0" err="1" smtClean="0"/>
              <a:t>Json</a:t>
            </a:r>
            <a:r>
              <a:rPr lang="en-US" dirty="0" smtClean="0"/>
              <a:t> File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81" name="Elbow Connector 80"/>
          <p:cNvCxnSpPr>
            <a:stCxn id="79" idx="4"/>
            <a:endCxn id="77" idx="2"/>
          </p:cNvCxnSpPr>
          <p:nvPr/>
        </p:nvCxnSpPr>
        <p:spPr>
          <a:xfrm flipH="1">
            <a:off x="5722342" y="3821260"/>
            <a:ext cx="3040658" cy="1778637"/>
          </a:xfrm>
          <a:prstGeom prst="bentConnector4">
            <a:avLst>
              <a:gd name="adj1" fmla="val -7518"/>
              <a:gd name="adj2" fmla="val 112853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3" idx="3"/>
            <a:endCxn id="77" idx="0"/>
          </p:cNvCxnSpPr>
          <p:nvPr/>
        </p:nvCxnSpPr>
        <p:spPr>
          <a:xfrm>
            <a:off x="5257800" y="4286077"/>
            <a:ext cx="464542" cy="61249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77" idx="3"/>
            <a:endCxn id="79" idx="3"/>
          </p:cNvCxnSpPr>
          <p:nvPr/>
        </p:nvCxnSpPr>
        <p:spPr>
          <a:xfrm flipV="1">
            <a:off x="6951741" y="4723224"/>
            <a:ext cx="1049260" cy="52601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Display 108"/>
          <p:cNvSpPr/>
          <p:nvPr/>
        </p:nvSpPr>
        <p:spPr>
          <a:xfrm>
            <a:off x="1143000" y="2666847"/>
            <a:ext cx="1790217" cy="908713"/>
          </a:xfrm>
          <a:prstGeom prst="flowChartDispla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OpenGL  GUI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109" idx="2"/>
          </p:cNvCxnSpPr>
          <p:nvPr/>
        </p:nvCxnSpPr>
        <p:spPr>
          <a:xfrm flipH="1">
            <a:off x="2036080" y="3575560"/>
            <a:ext cx="2029" cy="14536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09" idx="3"/>
          </p:cNvCxnSpPr>
          <p:nvPr/>
        </p:nvCxnSpPr>
        <p:spPr>
          <a:xfrm>
            <a:off x="2933217" y="3121204"/>
            <a:ext cx="571983" cy="299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33400" y="119933"/>
            <a:ext cx="807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Platform/GUI </a:t>
            </a:r>
            <a:r>
              <a:rPr lang="en-US" sz="2800" dirty="0" smtClean="0"/>
              <a:t>Agnostic C# Framework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1850572" y="5942221"/>
            <a:ext cx="5617028" cy="79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Separation of Concern/Skill Enforced, Instrumented, </a:t>
            </a:r>
          </a:p>
          <a:p>
            <a:pPr algn="ctr"/>
            <a:r>
              <a:rPr lang="en-US" dirty="0"/>
              <a:t>Testable, Compose able, </a:t>
            </a:r>
            <a:r>
              <a:rPr lang="en-US" dirty="0" smtClean="0"/>
              <a:t>Changeable, Reusable</a:t>
            </a:r>
            <a:endParaRPr lang="en-US" dirty="0"/>
          </a:p>
          <a:p>
            <a:pPr algn="ctr"/>
            <a:r>
              <a:rPr lang="en-US" dirty="0"/>
              <a:t>Html Based Web and OpenGL App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6976842" y="4669971"/>
            <a:ext cx="775870" cy="510979"/>
          </a:xfrm>
          <a:prstGeom prst="wedgeEllipseCallout">
            <a:avLst>
              <a:gd name="adj1" fmla="val 59907"/>
              <a:gd name="adj2" fmla="val 61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 ORM</a:t>
            </a:r>
            <a:endParaRPr lang="en-US" sz="1200" dirty="0"/>
          </a:p>
        </p:txBody>
      </p:sp>
      <p:sp>
        <p:nvSpPr>
          <p:cNvPr id="15" name="Oval Callout 14"/>
          <p:cNvSpPr/>
          <p:nvPr/>
        </p:nvSpPr>
        <p:spPr>
          <a:xfrm>
            <a:off x="5526530" y="3424013"/>
            <a:ext cx="1581392" cy="533978"/>
          </a:xfrm>
          <a:prstGeom prst="wedgeEllipseCallout">
            <a:avLst>
              <a:gd name="adj1" fmla="val -18868"/>
              <a:gd name="adj2" fmla="val -199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*</a:t>
            </a:r>
            <a:r>
              <a:rPr lang="en-US" sz="1200" b="1" dirty="0"/>
              <a:t>Html &amp; </a:t>
            </a:r>
            <a:r>
              <a:rPr lang="en-US" sz="1200" b="1" dirty="0" smtClean="0"/>
              <a:t>OpenGL Views</a:t>
            </a:r>
            <a:endParaRPr lang="en-US" sz="12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964968" y="3707992"/>
            <a:ext cx="667440" cy="4999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Direct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18" name="Cube 17"/>
          <p:cNvSpPr/>
          <p:nvPr/>
        </p:nvSpPr>
        <p:spPr>
          <a:xfrm>
            <a:off x="988394" y="943338"/>
            <a:ext cx="1450006" cy="6786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Native API</a:t>
            </a:r>
            <a:endParaRPr lang="en-US" sz="2000" dirty="0"/>
          </a:p>
        </p:txBody>
      </p:sp>
      <p:cxnSp>
        <p:nvCxnSpPr>
          <p:cNvPr id="20" name="Elbow Connector 19"/>
          <p:cNvCxnSpPr>
            <a:stCxn id="13" idx="0"/>
            <a:endCxn id="18" idx="5"/>
          </p:cNvCxnSpPr>
          <p:nvPr/>
        </p:nvCxnSpPr>
        <p:spPr>
          <a:xfrm rot="16200000" flipV="1">
            <a:off x="2425507" y="1210718"/>
            <a:ext cx="576546" cy="55076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be 46"/>
          <p:cNvSpPr/>
          <p:nvPr/>
        </p:nvSpPr>
        <p:spPr>
          <a:xfrm>
            <a:off x="302594" y="5562600"/>
            <a:ext cx="1450006" cy="6786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Native API</a:t>
            </a:r>
            <a:endParaRPr lang="en-US" sz="2000" dirty="0"/>
          </a:p>
        </p:txBody>
      </p:sp>
      <p:cxnSp>
        <p:nvCxnSpPr>
          <p:cNvPr id="22" name="Elbow Connector 21"/>
          <p:cNvCxnSpPr>
            <a:stCxn id="12" idx="2"/>
            <a:endCxn id="47" idx="5"/>
          </p:cNvCxnSpPr>
          <p:nvPr/>
        </p:nvCxnSpPr>
        <p:spPr>
          <a:xfrm rot="5400000">
            <a:off x="2314394" y="5174978"/>
            <a:ext cx="80316" cy="120390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990600" y="685800"/>
            <a:ext cx="7391400" cy="2286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 Increase Reusable Components - Making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 smtClean="0">
                <a:solidFill>
                  <a:srgbClr val="FF0000"/>
                </a:solidFill>
              </a:rPr>
              <a:t>reams cost less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120088"/>
            <a:ext cx="807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Platform/GUI/Language Agnostic Architecture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295401"/>
            <a:ext cx="1983262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lt1"/>
                </a:solidFill>
              </a:rPr>
              <a:t>Content Layer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(User)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38400" y="1308158"/>
            <a:ext cx="1983262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lt1"/>
                </a:solidFill>
              </a:rPr>
              <a:t>Meta Layer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(Designer)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0" y="1295400"/>
            <a:ext cx="1983262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lt1"/>
                </a:solidFill>
              </a:rPr>
              <a:t>Code Layer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(Developer)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05600" y="1308158"/>
            <a:ext cx="1983262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Native Layer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(OS Developer)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1639" y="2998390"/>
            <a:ext cx="1781796" cy="77357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Images, Audio, Video, Txt, Database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73442" y="3051327"/>
            <a:ext cx="1790700" cy="77357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Html, </a:t>
            </a:r>
            <a:r>
              <a:rPr lang="en-US" sz="1600" dirty="0" err="1" smtClean="0">
                <a:solidFill>
                  <a:schemeClr val="lt1"/>
                </a:solidFill>
              </a:rPr>
              <a:t>Js</a:t>
            </a:r>
            <a:r>
              <a:rPr lang="en-US" sz="1600" dirty="0" smtClean="0">
                <a:solidFill>
                  <a:schemeClr val="lt1"/>
                </a:solidFill>
              </a:rPr>
              <a:t>, </a:t>
            </a:r>
            <a:r>
              <a:rPr lang="en-US" sz="1600" dirty="0" err="1" smtClean="0">
                <a:solidFill>
                  <a:schemeClr val="lt1"/>
                </a:solidFill>
              </a:rPr>
              <a:t>Css</a:t>
            </a:r>
            <a:r>
              <a:rPr lang="en-US" sz="1600" dirty="0" smtClean="0"/>
              <a:t>, Database</a:t>
            </a:r>
            <a:endParaRPr lang="en-US" sz="1600" dirty="0" smtClean="0">
              <a:solidFill>
                <a:schemeClr val="lt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76800" y="2286000"/>
            <a:ext cx="1338943" cy="781568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Written Code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76800" y="4331825"/>
            <a:ext cx="1338943" cy="7735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Code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798290" y="4327084"/>
            <a:ext cx="1341003" cy="7735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Processor</a:t>
            </a:r>
            <a:endParaRPr lang="en-US" dirty="0"/>
          </a:p>
        </p:txBody>
      </p:sp>
      <p:cxnSp>
        <p:nvCxnSpPr>
          <p:cNvPr id="15" name="Elbow Connector 14"/>
          <p:cNvCxnSpPr>
            <a:stCxn id="10" idx="0"/>
            <a:endCxn id="11" idx="1"/>
          </p:cNvCxnSpPr>
          <p:nvPr/>
        </p:nvCxnSpPr>
        <p:spPr>
          <a:xfrm rot="5400000" flipH="1" flipV="1">
            <a:off x="3985525" y="2160052"/>
            <a:ext cx="374543" cy="1408008"/>
          </a:xfrm>
          <a:prstGeom prst="bentConnector2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2" idx="1"/>
          </p:cNvCxnSpPr>
          <p:nvPr/>
        </p:nvCxnSpPr>
        <p:spPr>
          <a:xfrm>
            <a:off x="4139293" y="4713872"/>
            <a:ext cx="737507" cy="474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>
            <a:off x="3468792" y="3824902"/>
            <a:ext cx="0" cy="50218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53236" y="838200"/>
            <a:ext cx="84795" cy="47257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874516" y="5563976"/>
            <a:ext cx="7318768" cy="79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Platform Specific Code into OS API Wrapper/Runtime Wrapper</a:t>
            </a:r>
          </a:p>
          <a:p>
            <a:pPr algn="ctr"/>
            <a:r>
              <a:rPr lang="en-US" dirty="0" smtClean="0"/>
              <a:t>Reduce Language Specific Code by Generating using Metadata Processor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Disadvantage : Increase initial code base but gives adaptability and increase in quality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552327" y="2286001"/>
            <a:ext cx="381001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814457" y="2637158"/>
            <a:ext cx="1338943" cy="7815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API Wrapper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814088" y="3814090"/>
            <a:ext cx="1338943" cy="7815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Wrapper</a:t>
            </a:r>
          </a:p>
        </p:txBody>
      </p:sp>
      <p:cxnSp>
        <p:nvCxnSpPr>
          <p:cNvPr id="68" name="Elbow Connector 67"/>
          <p:cNvCxnSpPr>
            <a:stCxn id="11" idx="3"/>
            <a:endCxn id="65" idx="1"/>
          </p:cNvCxnSpPr>
          <p:nvPr/>
        </p:nvCxnSpPr>
        <p:spPr>
          <a:xfrm>
            <a:off x="6215743" y="2676784"/>
            <a:ext cx="598714" cy="351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1" idx="3"/>
            <a:endCxn id="66" idx="1"/>
          </p:cNvCxnSpPr>
          <p:nvPr/>
        </p:nvCxnSpPr>
        <p:spPr>
          <a:xfrm>
            <a:off x="6215743" y="2676784"/>
            <a:ext cx="598345" cy="1528090"/>
          </a:xfrm>
          <a:prstGeom prst="bent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2" idx="3"/>
            <a:endCxn id="65" idx="1"/>
          </p:cNvCxnSpPr>
          <p:nvPr/>
        </p:nvCxnSpPr>
        <p:spPr>
          <a:xfrm flipV="1">
            <a:off x="6215743" y="3027942"/>
            <a:ext cx="598714" cy="1690671"/>
          </a:xfrm>
          <a:prstGeom prst="bent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2" idx="3"/>
            <a:endCxn id="66" idx="1"/>
          </p:cNvCxnSpPr>
          <p:nvPr/>
        </p:nvCxnSpPr>
        <p:spPr>
          <a:xfrm flipV="1">
            <a:off x="6215743" y="4204874"/>
            <a:ext cx="598345" cy="513739"/>
          </a:xfrm>
          <a:prstGeom prst="bent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478441" y="838200"/>
            <a:ext cx="93559" cy="47257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11103" y="838200"/>
            <a:ext cx="94497" cy="47257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9" idx="2"/>
            <a:endCxn id="13" idx="1"/>
          </p:cNvCxnSpPr>
          <p:nvPr/>
        </p:nvCxnSpPr>
        <p:spPr>
          <a:xfrm rot="16200000" flipH="1">
            <a:off x="1579460" y="3495041"/>
            <a:ext cx="941907" cy="1495753"/>
          </a:xfrm>
          <a:prstGeom prst="bentConnector2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  <a:endCxn id="64" idx="1"/>
          </p:cNvCxnSpPr>
          <p:nvPr/>
        </p:nvCxnSpPr>
        <p:spPr>
          <a:xfrm>
            <a:off x="8153400" y="3027942"/>
            <a:ext cx="398927" cy="591559"/>
          </a:xfrm>
          <a:prstGeom prst="bent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6" idx="3"/>
            <a:endCxn id="64" idx="1"/>
          </p:cNvCxnSpPr>
          <p:nvPr/>
        </p:nvCxnSpPr>
        <p:spPr>
          <a:xfrm flipV="1">
            <a:off x="8153031" y="3619501"/>
            <a:ext cx="399296" cy="585373"/>
          </a:xfrm>
          <a:prstGeom prst="bent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90600" y="685800"/>
            <a:ext cx="7391400" cy="2286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 Increase Specialization - Making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 smtClean="0">
                <a:solidFill>
                  <a:srgbClr val="FF0000"/>
                </a:solidFill>
              </a:rPr>
              <a:t>reams cost less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5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412</Words>
  <Application>Microsoft Office PowerPoint</Application>
  <PresentationFormat>On-screen Show (4:3)</PresentationFormat>
  <Paragraphs>130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 – SMS for Audio</dc:title>
  <dc:creator>Sri</dc:creator>
  <cp:lastModifiedBy>Sridharan Srinivasan</cp:lastModifiedBy>
  <cp:revision>138</cp:revision>
  <dcterms:created xsi:type="dcterms:W3CDTF">2012-02-20T08:16:52Z</dcterms:created>
  <dcterms:modified xsi:type="dcterms:W3CDTF">2012-11-24T00:11:38Z</dcterms:modified>
</cp:coreProperties>
</file>