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0" r:id="rId2"/>
    <p:sldId id="256" r:id="rId3"/>
    <p:sldId id="271" r:id="rId4"/>
    <p:sldId id="260" r:id="rId5"/>
    <p:sldId id="258" r:id="rId6"/>
    <p:sldId id="259" r:id="rId7"/>
    <p:sldId id="263" r:id="rId8"/>
    <p:sldId id="262" r:id="rId9"/>
    <p:sldId id="266" r:id="rId10"/>
    <p:sldId id="267" r:id="rId11"/>
    <p:sldId id="268"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160" autoAdjust="0"/>
  </p:normalViewPr>
  <p:slideViewPr>
    <p:cSldViewPr snapToGrid="0">
      <p:cViewPr>
        <p:scale>
          <a:sx n="75" d="100"/>
          <a:sy n="75" d="100"/>
        </p:scale>
        <p:origin x="324" y="36"/>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5/16/2024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5/16/2024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4167736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5/16/2024</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5/16/2024</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5/16/2024</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5/16/2024</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5/16/2024</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5/16/2024</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5/16/2024</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5/16/2024</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E76D-E8E2-B714-BF2A-199D807CF665}"/>
              </a:ext>
            </a:extLst>
          </p:cNvPr>
          <p:cNvSpPr>
            <a:spLocks noGrp="1"/>
          </p:cNvSpPr>
          <p:nvPr>
            <p:ph type="title"/>
          </p:nvPr>
        </p:nvSpPr>
        <p:spPr/>
        <p:txBody>
          <a:bodyPr>
            <a:normAutofit/>
          </a:bodyPr>
          <a:lstStyle/>
          <a:p>
            <a:r>
              <a:rPr lang="en-US" b="0" dirty="0"/>
              <a:t>CSE2026 - Data Handling and Visualization</a:t>
            </a:r>
            <a:br>
              <a:rPr lang="en-GB" dirty="0"/>
            </a:br>
            <a:r>
              <a:rPr lang="en-GB" dirty="0"/>
              <a:t>Review 0/Review 1</a:t>
            </a:r>
            <a:endParaRPr lang="en-IN" dirty="0"/>
          </a:p>
        </p:txBody>
      </p:sp>
      <p:sp>
        <p:nvSpPr>
          <p:cNvPr id="3" name="Content Placeholder 2">
            <a:extLst>
              <a:ext uri="{FF2B5EF4-FFF2-40B4-BE49-F238E27FC236}">
                <a16:creationId xmlns:a16="http://schemas.microsoft.com/office/drawing/2014/main" id="{A73D77EA-D42F-FFB0-3722-6C3E139B45BD}"/>
              </a:ext>
            </a:extLst>
          </p:cNvPr>
          <p:cNvSpPr>
            <a:spLocks noGrp="1"/>
          </p:cNvSpPr>
          <p:nvPr>
            <p:ph idx="1"/>
          </p:nvPr>
        </p:nvSpPr>
        <p:spPr/>
        <p:txBody>
          <a:bodyPr>
            <a:normAutofit lnSpcReduction="10000"/>
          </a:bodyPr>
          <a:lstStyle/>
          <a:p>
            <a:pPr algn="ctr"/>
            <a:r>
              <a:rPr lang="en-GB" sz="1800" dirty="0">
                <a:latin typeface="Cooper Black" panose="0208090404030B020404" pitchFamily="18" charset="0"/>
              </a:rPr>
              <a:t>PROJECT TITLE </a:t>
            </a:r>
            <a:r>
              <a:rPr lang="en-GB" dirty="0"/>
              <a:t>:</a:t>
            </a:r>
            <a:r>
              <a:rPr lang="en-US" sz="2400" dirty="0">
                <a:latin typeface="Times New Roman" panose="02020603050405020304" pitchFamily="18" charset="0"/>
                <a:cs typeface="Times New Roman" panose="02020603050405020304" pitchFamily="18" charset="0"/>
              </a:rPr>
              <a:t>Investigating customer churn in banking</a:t>
            </a:r>
          </a:p>
          <a:p>
            <a:pPr algn="ctr"/>
            <a:r>
              <a:rPr lang="en-GB"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Batch: 8ISE02</a:t>
            </a:r>
          </a:p>
          <a:p>
            <a:pPr algn="ctr"/>
            <a:r>
              <a:rPr lang="en-GB" sz="20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Reviwer</a:t>
            </a:r>
            <a:r>
              <a:rPr lang="en-GB" sz="2400" dirty="0">
                <a:latin typeface="Times New Roman" panose="02020603050405020304" pitchFamily="18" charset="0"/>
                <a:cs typeface="Times New Roman" panose="02020603050405020304" pitchFamily="18" charset="0"/>
              </a:rPr>
              <a:t> : </a:t>
            </a:r>
            <a:r>
              <a:rPr lang="en-GB" sz="2400" dirty="0" err="1">
                <a:latin typeface="Times New Roman" panose="02020603050405020304" pitchFamily="18" charset="0"/>
                <a:cs typeface="Times New Roman" panose="02020603050405020304" pitchFamily="18" charset="0"/>
              </a:rPr>
              <a:t>Mrs.Poornima</a:t>
            </a:r>
            <a:endParaRPr lang="en-GB" sz="2400" dirty="0">
              <a:latin typeface="Times New Roman" panose="02020603050405020304" pitchFamily="18" charset="0"/>
              <a:cs typeface="Times New Roman" panose="02020603050405020304" pitchFamily="18" charset="0"/>
            </a:endParaRPr>
          </a:p>
          <a:p>
            <a:pPr algn="ctr"/>
            <a:endParaRPr lang="en-GB" sz="2400" dirty="0">
              <a:latin typeface="Times New Roman" panose="02020603050405020304" pitchFamily="18" charset="0"/>
              <a:cs typeface="Times New Roman" panose="02020603050405020304" pitchFamily="18" charset="0"/>
            </a:endParaRPr>
          </a:p>
          <a:p>
            <a:pPr marL="0" algn="ctr" rtl="0" eaLnBrk="1" fontAlgn="ctr" latinLnBrk="0" hangingPunct="1">
              <a:spcBef>
                <a:spcPts val="0"/>
              </a:spcBef>
              <a:spcAft>
                <a:spcPts val="0"/>
              </a:spcAft>
            </a:pPr>
            <a:r>
              <a:rPr lang="en-GB" sz="1800" b="1" i="0" u="sng" strike="noStrike" kern="1200" dirty="0">
                <a:effectLst/>
                <a:latin typeface="Times New Roman" panose="02020603050405020304" pitchFamily="18" charset="0"/>
                <a:cs typeface="Times New Roman" panose="02020603050405020304" pitchFamily="18" charset="0"/>
              </a:rPr>
              <a:t>Student Name – Roll number</a:t>
            </a:r>
            <a:endParaRPr lang="en-IN" sz="1800" b="0" i="0" u="none" strike="noStrike" dirty="0">
              <a:effectLst/>
              <a:latin typeface="Times New Roman" panose="02020603050405020304" pitchFamily="18" charset="0"/>
              <a:cs typeface="Times New Roman" panose="02020603050405020304" pitchFamily="18" charset="0"/>
            </a:endParaRPr>
          </a:p>
          <a:p>
            <a:pPr algn="ctr"/>
            <a:r>
              <a:rPr lang="en-IN" sz="2400" dirty="0" err="1">
                <a:latin typeface="Times New Roman" panose="02020603050405020304" pitchFamily="18" charset="0"/>
                <a:cs typeface="Times New Roman" panose="02020603050405020304" pitchFamily="18" charset="0"/>
              </a:rPr>
              <a:t>Sridar</a:t>
            </a:r>
            <a:r>
              <a:rPr lang="en-IN" sz="2400" dirty="0">
                <a:latin typeface="Times New Roman" panose="02020603050405020304" pitchFamily="18" charset="0"/>
                <a:cs typeface="Times New Roman" panose="02020603050405020304" pitchFamily="18" charset="0"/>
              </a:rPr>
              <a:t> S – 20201ISE0093</a:t>
            </a:r>
          </a:p>
          <a:p>
            <a:pPr algn="ctr"/>
            <a:r>
              <a:rPr lang="en-IN" sz="2400" dirty="0">
                <a:latin typeface="Times New Roman" panose="02020603050405020304" pitchFamily="18" charset="0"/>
                <a:cs typeface="Times New Roman" panose="02020603050405020304" pitchFamily="18" charset="0"/>
              </a:rPr>
              <a:t>Vikas H – 20201ISE0056</a:t>
            </a:r>
          </a:p>
          <a:p>
            <a:pPr algn="ctr"/>
            <a:r>
              <a:rPr lang="en-IN" sz="2400" dirty="0">
                <a:latin typeface="Times New Roman" panose="02020603050405020304" pitchFamily="18" charset="0"/>
                <a:cs typeface="Times New Roman" panose="02020603050405020304" pitchFamily="18" charset="0"/>
              </a:rPr>
              <a:t> Nishchay B N – 20201ISE0086</a:t>
            </a:r>
          </a:p>
        </p:txBody>
      </p:sp>
    </p:spTree>
    <p:extLst>
      <p:ext uri="{BB962C8B-B14F-4D97-AF65-F5344CB8AC3E}">
        <p14:creationId xmlns:p14="http://schemas.microsoft.com/office/powerpoint/2010/main" val="23435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8B510E7-C751-6ED1-0EE9-2A35E81EFF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200" y="1524000"/>
            <a:ext cx="9956800" cy="5105400"/>
          </a:xfrm>
        </p:spPr>
      </p:pic>
    </p:spTree>
    <p:extLst>
      <p:ext uri="{BB962C8B-B14F-4D97-AF65-F5344CB8AC3E}">
        <p14:creationId xmlns:p14="http://schemas.microsoft.com/office/powerpoint/2010/main" val="67756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447D-F971-7B81-8831-A9CE347BDFE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VIEW </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39EC791-277B-B387-B716-0FE2BC5E1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714500"/>
            <a:ext cx="10058399" cy="4457700"/>
          </a:xfrm>
        </p:spPr>
      </p:pic>
    </p:spTree>
    <p:extLst>
      <p:ext uri="{BB962C8B-B14F-4D97-AF65-F5344CB8AC3E}">
        <p14:creationId xmlns:p14="http://schemas.microsoft.com/office/powerpoint/2010/main" val="188687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8AF1-BA95-5C75-99AC-2F4D5A5EEE7D}"/>
              </a:ext>
            </a:extLst>
          </p:cNvPr>
          <p:cNvSpPr>
            <a:spLocks noGrp="1"/>
          </p:cNvSpPr>
          <p:nvPr>
            <p:ph type="title"/>
          </p:nvPr>
        </p:nvSpPr>
        <p:spPr/>
        <p:txBody>
          <a:bodyPr/>
          <a:lstStyle/>
          <a:p>
            <a:r>
              <a:rPr lang="en-US" dirty="0"/>
              <a:t>Dashboard </a:t>
            </a:r>
            <a:endParaRPr lang="en-IN" dirty="0"/>
          </a:p>
        </p:txBody>
      </p:sp>
      <p:pic>
        <p:nvPicPr>
          <p:cNvPr id="5" name="Content Placeholder 4">
            <a:extLst>
              <a:ext uri="{FF2B5EF4-FFF2-40B4-BE49-F238E27FC236}">
                <a16:creationId xmlns:a16="http://schemas.microsoft.com/office/drawing/2014/main" id="{0B264E04-B5CF-BE48-FA12-256D519DA0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714500"/>
            <a:ext cx="10312399" cy="4457700"/>
          </a:xfrm>
        </p:spPr>
      </p:pic>
    </p:spTree>
    <p:extLst>
      <p:ext uri="{BB962C8B-B14F-4D97-AF65-F5344CB8AC3E}">
        <p14:creationId xmlns:p14="http://schemas.microsoft.com/office/powerpoint/2010/main" val="328833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A92937D-1058-7B49-B949-F15BFB2748C6}"/>
              </a:ext>
            </a:extLst>
          </p:cNvPr>
          <p:cNvSpPr>
            <a:spLocks noGrp="1"/>
          </p:cNvSpPr>
          <p:nvPr>
            <p:ph type="title"/>
          </p:nvPr>
        </p:nvSpPr>
        <p:spPr/>
        <p:txBody>
          <a:bodyPr>
            <a:normAutofit/>
          </a:bodyPr>
          <a:lstStyle/>
          <a:p>
            <a:r>
              <a:rPr lang="en-US" sz="5200" dirty="0">
                <a:latin typeface="Times New Roman" panose="02020603050405020304" pitchFamily="18" charset="0"/>
                <a:cs typeface="Times New Roman" panose="02020603050405020304" pitchFamily="18" charset="0"/>
              </a:rPr>
              <a:t>Conclusion</a:t>
            </a:r>
            <a:endParaRPr lang="en-IN" sz="52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522AE556-145F-4249-B7E7-06A44ED6F09D}"/>
              </a:ext>
            </a:extLst>
          </p:cNvPr>
          <p:cNvSpPr>
            <a:spLocks noGrp="1"/>
          </p:cNvSpPr>
          <p:nvPr>
            <p:ph idx="1"/>
          </p:nvPr>
        </p:nvSpPr>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research contributes to the body of knowledge by providing a comprehensive approach to customer churn analysis and ML utilization in the banking sector. It offers insights into data preprocessing, model evaluation, and visualization techniques for effective churn prediction and management. The study highlights the significance of understanding customer attrition factors and provides practical recommendations for improving client retention strategies in the banking industry and beyond.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200" dirty="0">
                <a:latin typeface="Times New Roman" panose="02020603050405020304" pitchFamily="18" charset="0"/>
                <a:cs typeface="Times New Roman" panose="02020603050405020304" pitchFamily="18" charset="0"/>
              </a:rPr>
              <a:t>Investigating customer churn in banking</a:t>
            </a:r>
          </a:p>
        </p:txBody>
      </p:sp>
    </p:spTree>
    <p:extLst>
      <p:ext uri="{BB962C8B-B14F-4D97-AF65-F5344CB8AC3E}">
        <p14:creationId xmlns:p14="http://schemas.microsoft.com/office/powerpoint/2010/main" val="142078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8FA5-AFF2-19D5-4593-874FF216388E}"/>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Introduction</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A5D303-4E05-9D79-4E71-800D38B40475}"/>
              </a:ext>
            </a:extLst>
          </p:cNvPr>
          <p:cNvSpPr>
            <a:spLocks noGrp="1"/>
          </p:cNvSpPr>
          <p:nvPr>
            <p:ph idx="1"/>
          </p:nvPr>
        </p:nvSpPr>
        <p:spPr/>
        <p:txBody>
          <a:bodyPr/>
          <a:lstStyle/>
          <a:p>
            <a:pPr marL="0" indent="0">
              <a:buNone/>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Customer attrition, or churn, is when clients end their association with a business, notably in banking when they close accounts or cease services. Understanding and managing churn is vital for financial stability and reputation, as it leads to revenue loss and indicates underlying issues like poor experience or inefficiency. Monitoring churn aids in identifying at-risk customers, improving retention strategies, and enhancing overall customer lifetime value, crucial in the competitive banking landscape. Effective management mitigates reputation risks and fosters differentiation through tailored strategies, thus bolstering customer retention and profitability.</a:t>
            </a:r>
            <a:endParaRPr lang="en-IN" dirty="0"/>
          </a:p>
        </p:txBody>
      </p:sp>
    </p:spTree>
    <p:extLst>
      <p:ext uri="{BB962C8B-B14F-4D97-AF65-F5344CB8AC3E}">
        <p14:creationId xmlns:p14="http://schemas.microsoft.com/office/powerpoint/2010/main" val="61320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b="0" i="0" dirty="0">
                <a:effectLst/>
                <a:latin typeface="Times New Roman" panose="02020603050405020304" pitchFamily="18" charset="0"/>
                <a:cs typeface="Times New Roman" panose="02020603050405020304" pitchFamily="18" charset="0"/>
              </a:rPr>
              <a:t>Problem Statement</a:t>
            </a:r>
            <a:endParaRPr lang="en-US" sz="5200" dirty="0"/>
          </a:p>
        </p:txBody>
      </p:sp>
      <p:sp>
        <p:nvSpPr>
          <p:cNvPr id="5" name="Content Placeholder 4">
            <a:extLst>
              <a:ext uri="{FF2B5EF4-FFF2-40B4-BE49-F238E27FC236}">
                <a16:creationId xmlns:a16="http://schemas.microsoft.com/office/drawing/2014/main" id="{90C58CBE-E69D-DBA8-EA56-7D6E72DB54D0}"/>
              </a:ext>
            </a:extLst>
          </p:cNvPr>
          <p:cNvSpPr>
            <a:spLocks noGrp="1"/>
          </p:cNvSpPr>
          <p:nvPr>
            <p:ph idx="1"/>
          </p:nvPr>
        </p:nvSpPr>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study primarily aims to address the challenge of maintaining customers and predicting their patterns, crucial for solving the customer attrition problem in the banking industry. Previous studies have discussed customer relationship management (CRM) systems and various retention approaches but lack comprehensive predictive models and visualization tools for effective management.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dirty="0">
                <a:latin typeface="Times New Roman" panose="02020603050405020304" pitchFamily="18" charset="0"/>
                <a:cs typeface="Times New Roman" panose="02020603050405020304" pitchFamily="18" charset="0"/>
              </a:rPr>
              <a:t>Project Overview</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research investigates customer churn in the banking sector using a machine learning approach and a visualization application for data science and management. It addresses the importance of acquiring and retaining customers for business success and focuses on predicting customer patterns to solve the problem of customer attrition.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dirty="0">
                <a:latin typeface="Times New Roman" panose="02020603050405020304" pitchFamily="18" charset="0"/>
                <a:cs typeface="Times New Roman" panose="02020603050405020304" pitchFamily="18" charset="0"/>
              </a:rPr>
              <a:t>Research Points</a:t>
            </a:r>
          </a:p>
        </p:txBody>
      </p:sp>
      <p:sp>
        <p:nvSpPr>
          <p:cNvPr id="6" name="Rectangle 3">
            <a:extLst>
              <a:ext uri="{FF2B5EF4-FFF2-40B4-BE49-F238E27FC236}">
                <a16:creationId xmlns:a16="http://schemas.microsoft.com/office/drawing/2014/main" id="{FF236DB4-57BF-BA74-0DC2-0A9E0B2723D7}"/>
              </a:ext>
            </a:extLst>
          </p:cNvPr>
          <p:cNvSpPr>
            <a:spLocks noGrp="1" noChangeArrowheads="1"/>
          </p:cNvSpPr>
          <p:nvPr>
            <p:ph idx="1"/>
          </p:nvPr>
        </p:nvSpPr>
        <p:spPr bwMode="auto">
          <a:xfrm>
            <a:off x="721895" y="1542697"/>
            <a:ext cx="1040330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20040" lvl="1" indent="0">
              <a:buClr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20040" lvl="1" indent="0" algn="just">
              <a:buClrTx/>
              <a:buFontTx/>
              <a:buAutoNum type="arabicPeriod"/>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Comparison</a:t>
            </a:r>
          </a:p>
          <a:p>
            <a:pPr marL="320040" lvl="1" indent="0" algn="just">
              <a:buClrTx/>
              <a:buFontTx/>
              <a:buAutoNum type="arabicPeriod" startAt="2"/>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Importance</a:t>
            </a:r>
          </a:p>
          <a:p>
            <a:pPr marL="320040" lvl="1" indent="0" algn="just">
              <a:buClrTx/>
              <a:buFontTx/>
              <a:buAutoNum type="arabicPeriod" startAt="3"/>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Temporal Patterns</a:t>
            </a:r>
          </a:p>
          <a:p>
            <a:pPr marL="320040" lvl="1" indent="0" algn="just">
              <a:buClrTx/>
              <a:buFontTx/>
              <a:buAutoNum type="arabicPeriod" startAt="4"/>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Segmentation</a:t>
            </a:r>
          </a:p>
          <a:p>
            <a:pPr marL="320040" lvl="1" indent="0" algn="just">
              <a:buClrTx/>
              <a:buFontTx/>
              <a:buAutoNum type="arabicPeriod" startAt="5"/>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Explainable AI</a:t>
            </a:r>
          </a:p>
          <a:p>
            <a:pPr marL="320040" lvl="1" indent="0" algn="just">
              <a:buClrTx/>
              <a:buFontTx/>
              <a:buAutoNum type="arabicPeriod" startAt="6"/>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a:t>
            </a:r>
          </a:p>
          <a:p>
            <a:pPr marL="320040" lvl="1" indent="0" algn="just">
              <a:buClrTx/>
              <a:buFontTx/>
              <a:buAutoNum type="arabicPeriod" startAt="7"/>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Feedback Analysis</a:t>
            </a:r>
          </a:p>
          <a:p>
            <a:pPr marL="320040" lvl="1" indent="0" algn="just">
              <a:buClrTx/>
              <a:buFontTx/>
              <a:buAutoNum type="arabicPeriod" startAt="8"/>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Cross-Industry Comparison</a:t>
            </a:r>
          </a:p>
          <a:p>
            <a:pPr marL="320040" lvl="1" indent="0" algn="just">
              <a:buClrTx/>
              <a:buFontTx/>
              <a:buAutoNum type="arabicPeriod" startAt="9"/>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Longitudinal Study</a:t>
            </a:r>
          </a:p>
          <a:p>
            <a:pPr marL="320040" lvl="1" indent="0" algn="just">
              <a:buClrTx/>
              <a:buFontTx/>
              <a:buAutoNum type="arabicPeriod" startAt="10"/>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Ethical Considerations</a:t>
            </a:r>
          </a:p>
          <a:p>
            <a:pPr marL="320040" lvl="1" indent="0">
              <a:buClrTx/>
              <a:buNone/>
            </a:pPr>
            <a:b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200" dirty="0">
                <a:latin typeface="Times New Roman" panose="02020603050405020304" pitchFamily="18" charset="0"/>
                <a:cs typeface="Times New Roman" panose="02020603050405020304" pitchFamily="18" charset="0"/>
              </a:rPr>
              <a:t>Procedure</a:t>
            </a:r>
          </a:p>
        </p:txBody>
      </p:sp>
      <p:sp>
        <p:nvSpPr>
          <p:cNvPr id="5" name="Content Placeholder 4">
            <a:extLst>
              <a:ext uri="{FF2B5EF4-FFF2-40B4-BE49-F238E27FC236}">
                <a16:creationId xmlns:a16="http://schemas.microsoft.com/office/drawing/2014/main" id="{EEE82E57-1A94-F8DE-EB4D-AF446D175BA9}"/>
              </a:ext>
            </a:extLst>
          </p:cNvPr>
          <p:cNvSpPr>
            <a:spLocks noGrp="1"/>
          </p:cNvSpPr>
          <p:nvPr>
            <p:ph idx="1"/>
          </p:nvPr>
        </p:nvSpPr>
        <p:spPr/>
        <p:txBody>
          <a:bodyPr>
            <a:normAutofit lnSpcReduction="10000"/>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research employs a comprehensive preprocessing method to ensure data correctness and consistency. It evaluates different machine learning (ML) methods for predicting customer attrition and develops a user-friendly visualization app to display churn-related insights. The dataset used comprises diverse customer attributes such as credit scores, demographics, and product ownership.</a:t>
            </a:r>
          </a:p>
          <a:p>
            <a:pPr marL="0" indent="0" algn="just">
              <a:lnSpc>
                <a:spcPct val="150000"/>
              </a:lnSpc>
              <a:buNone/>
            </a:pPr>
            <a:br>
              <a:rPr lang="en-US" sz="2400" b="0" i="0" dirty="0">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3413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200" b="0" i="0" dirty="0">
                <a:effectLst/>
                <a:latin typeface="Times New Roman" panose="02020603050405020304" pitchFamily="18" charset="0"/>
                <a:cs typeface="Times New Roman" panose="02020603050405020304" pitchFamily="18" charset="0"/>
              </a:rPr>
              <a:t>Methodology</a:t>
            </a:r>
            <a:endParaRPr lang="en-US" sz="52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9459191-28E3-BB15-F30F-6069D0563C83}"/>
              </a:ext>
            </a:extLst>
          </p:cNvPr>
          <p:cNvSpPr>
            <a:spLocks noGrp="1"/>
          </p:cNvSpPr>
          <p:nvPr>
            <p:ph idx="1"/>
          </p:nvPr>
        </p:nvSpPr>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study explores core ML techniques including logistic regression, support vector machine (SVM), random forest, and </a:t>
            </a:r>
            <a:r>
              <a:rPr lang="en-US" sz="2400" b="0" i="0" dirty="0" err="1">
                <a:effectLst/>
                <a:latin typeface="Times New Roman" panose="02020603050405020304" pitchFamily="18" charset="0"/>
                <a:cs typeface="Times New Roman" panose="02020603050405020304" pitchFamily="18" charset="0"/>
              </a:rPr>
              <a:t>eXtreme</a:t>
            </a:r>
            <a:r>
              <a:rPr lang="en-US" sz="2400" b="0" i="0" dirty="0">
                <a:effectLst/>
                <a:latin typeface="Times New Roman" panose="02020603050405020304" pitchFamily="18" charset="0"/>
                <a:cs typeface="Times New Roman" panose="02020603050405020304" pitchFamily="18" charset="0"/>
              </a:rPr>
              <a:t> Gradient Boosting (</a:t>
            </a:r>
            <a:r>
              <a:rPr lang="en-US" sz="2400" b="0" i="0" dirty="0" err="1">
                <a:effectLst/>
                <a:latin typeface="Times New Roman" panose="02020603050405020304" pitchFamily="18" charset="0"/>
                <a:cs typeface="Times New Roman" panose="02020603050405020304" pitchFamily="18" charset="0"/>
              </a:rPr>
              <a:t>XGBoost</a:t>
            </a:r>
            <a:r>
              <a:rPr lang="en-US" sz="2400" b="0" i="0" dirty="0">
                <a:effectLst/>
                <a:latin typeface="Times New Roman" panose="02020603050405020304" pitchFamily="18" charset="0"/>
                <a:cs typeface="Times New Roman" panose="02020603050405020304" pitchFamily="18" charset="0"/>
              </a:rPr>
              <a:t>) for churn prediction. It conducts data analysis, model training, and evaluation using various metrics such as accuracy, sensitivity, specificity, and area under the curve (AUC). Additionally, the research develops a visualization  using </a:t>
            </a:r>
            <a:r>
              <a:rPr lang="en-US" sz="2400" dirty="0" err="1">
                <a:latin typeface="Times New Roman" panose="02020603050405020304" pitchFamily="18" charset="0"/>
                <a:cs typeface="Times New Roman" panose="02020603050405020304" pitchFamily="18" charset="0"/>
              </a:rPr>
              <a:t>PowerBI</a:t>
            </a:r>
            <a:r>
              <a:rPr lang="en-US" sz="2400">
                <a:latin typeface="Times New Roman" panose="02020603050405020304" pitchFamily="18" charset="0"/>
                <a:cs typeface="Times New Roman" panose="02020603050405020304" pitchFamily="18" charset="0"/>
              </a:rPr>
              <a:t> tool</a:t>
            </a:r>
            <a:r>
              <a:rPr lang="en-US" sz="2400" b="0" i="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for stakeholders to make informed decisions based on churn analysis insights.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D40F-AF54-A206-BD6D-C6F3DD8DD5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251D878-E741-F3E3-8DB2-1AC6A34883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25600"/>
            <a:ext cx="10363200" cy="4775200"/>
          </a:xfrm>
        </p:spPr>
      </p:pic>
    </p:spTree>
    <p:extLst>
      <p:ext uri="{BB962C8B-B14F-4D97-AF65-F5344CB8AC3E}">
        <p14:creationId xmlns:p14="http://schemas.microsoft.com/office/powerpoint/2010/main" val="342496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232</TotalTime>
  <Words>533</Words>
  <Application>Microsoft Office PowerPoint</Application>
  <PresentationFormat>Widescreen</PresentationFormat>
  <Paragraphs>44</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Cooper Black</vt:lpstr>
      <vt:lpstr>Times New Roman</vt:lpstr>
      <vt:lpstr>Science Project 16x9</vt:lpstr>
      <vt:lpstr>CSE2026 - Data Handling and Visualization Review 0/Review 1</vt:lpstr>
      <vt:lpstr>Investigating customer churn in banking</vt:lpstr>
      <vt:lpstr>Introduction </vt:lpstr>
      <vt:lpstr>Problem Statement</vt:lpstr>
      <vt:lpstr>Project Overview</vt:lpstr>
      <vt:lpstr>Research Points</vt:lpstr>
      <vt:lpstr>Procedure</vt:lpstr>
      <vt:lpstr>Methodology</vt:lpstr>
      <vt:lpstr>DATASET</vt:lpstr>
      <vt:lpstr>PowerPoint Presentation</vt:lpstr>
      <vt:lpstr>MODEL VIEW </vt:lpstr>
      <vt:lpstr>Dashboard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customer churn in banking</dc:title>
  <dc:creator>harshitha h</dc:creator>
  <cp:lastModifiedBy>Nishchay BN</cp:lastModifiedBy>
  <cp:revision>5</cp:revision>
  <dcterms:created xsi:type="dcterms:W3CDTF">2024-03-21T03:22:58Z</dcterms:created>
  <dcterms:modified xsi:type="dcterms:W3CDTF">2024-05-16T05:13:53Z</dcterms:modified>
</cp:coreProperties>
</file>