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73" r:id="rId4"/>
    <p:sldId id="275" r:id="rId5"/>
    <p:sldId id="265" r:id="rId6"/>
    <p:sldId id="279" r:id="rId7"/>
    <p:sldId id="289" r:id="rId8"/>
    <p:sldId id="290" r:id="rId9"/>
    <p:sldId id="356" r:id="rId10"/>
    <p:sldId id="357" r:id="rId11"/>
    <p:sldId id="365" r:id="rId12"/>
    <p:sldId id="293" r:id="rId13"/>
    <p:sldId id="281" r:id="rId14"/>
    <p:sldId id="284" r:id="rId15"/>
    <p:sldId id="360" r:id="rId16"/>
    <p:sldId id="361" r:id="rId17"/>
    <p:sldId id="349" r:id="rId18"/>
    <p:sldId id="350" r:id="rId19"/>
    <p:sldId id="358" r:id="rId20"/>
    <p:sldId id="370" r:id="rId21"/>
    <p:sldId id="314" r:id="rId22"/>
    <p:sldId id="355" r:id="rId23"/>
    <p:sldId id="353" r:id="rId24"/>
    <p:sldId id="354" r:id="rId25"/>
    <p:sldId id="303" r:id="rId26"/>
    <p:sldId id="260"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81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smtClean="0"/>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9334D819-9F07-4261-B09B-9E467E5D9002}" type="datetimeFigureOut">
              <a:rPr lang="en-US" dirty="0"/>
              <a:t>6/7/2019</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71766878-3199-4EAB-94E7-2D6D11070E14}" type="slidenum">
              <a:rPr lang="en-US" dirty="0"/>
              <a:t>‹#›</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6/7/2019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6/7/2019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6/7/2019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9334D819-9F07-4261-B09B-9E467E5D9002}" type="datetimeFigureOut">
              <a:rPr lang="en-US" dirty="0"/>
              <a:t>6/7/2019</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71766878-3199-4EAB-94E7-2D6D11070E14}" type="slidenum">
              <a:rPr lang="en-US" dirty="0"/>
              <a:t>‹#›</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ln>
          </p:spPr>
        </p:sp>
      </p:gr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334D819-9F07-4261-B09B-9E467E5D9002}" type="datetimeFigureOut">
              <a:rPr lang="en-US" dirty="0"/>
              <a:t>6/7/2019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dirty="0"/>
              <a:t>6/7/2019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334D819-9F07-4261-B09B-9E467E5D9002}" type="datetimeFigureOut">
              <a:rPr lang="en-US" dirty="0"/>
              <a:t>6/7/2019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4D819-9F07-4261-B09B-9E467E5D9002}" type="datetimeFigureOut">
              <a:rPr lang="en-US" dirty="0"/>
              <a:t>6/7/2019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smtClean="0"/>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65051" y="6375679"/>
            <a:ext cx="1233355" cy="348462"/>
          </a:xfrm>
        </p:spPr>
        <p:txBody>
          <a:bodyPr/>
          <a:lstStyle/>
          <a:p>
            <a:fld id="{9334D819-9F07-4261-B09B-9E467E5D9002}" type="datetimeFigureOut">
              <a:rPr lang="en-US" dirty="0"/>
              <a:t>6/7/2019</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71766878-3199-4EAB-94E7-2D6D11070E14}" type="slidenum">
              <a:rPr lang="en-US" dirty="0"/>
              <a:t>‹#›</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65950" y="6375679"/>
            <a:ext cx="1232456" cy="348462"/>
          </a:xfrm>
        </p:spPr>
        <p:txBody>
          <a:bodyPr/>
          <a:lstStyle/>
          <a:p>
            <a:fld id="{9334D819-9F07-4261-B09B-9E467E5D9002}" type="datetimeFigureOut">
              <a:rPr lang="en-US" dirty="0"/>
              <a:t>6/7/2019</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71766878-3199-4EAB-94E7-2D6D11070E14}"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9334D819-9F07-4261-B09B-9E467E5D9002}" type="datetimeFigureOut">
              <a:rPr lang="en-US" dirty="0"/>
              <a:t>6/7/2019</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1766878-3199-4EAB-94E7-2D6D11070E14}" type="slidenum">
              <a:rPr lang="en-US" dirty="0"/>
              <a:t>‹#›</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9.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uipath.co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Ai anywhere RPA-BOT</a:t>
            </a:r>
            <a:endParaRPr lang="en-IN" dirty="0"/>
          </a:p>
        </p:txBody>
      </p:sp>
      <p:sp>
        <p:nvSpPr>
          <p:cNvPr id="3" name="Subtitle 2"/>
          <p:cNvSpPr>
            <a:spLocks noGrp="1"/>
          </p:cNvSpPr>
          <p:nvPr>
            <p:ph type="subTitle" idx="1"/>
          </p:nvPr>
        </p:nvSpPr>
        <p:spPr/>
        <p:txBody>
          <a:bodyPr/>
          <a:lstStyle/>
          <a:p>
            <a:r>
              <a:rPr lang="en-IN" dirty="0" smtClean="0"/>
              <a:t>Powered by UI-PATH</a:t>
            </a:r>
            <a:endParaRPr lang="en-IN" dirty="0"/>
          </a:p>
        </p:txBody>
      </p:sp>
    </p:spTree>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SOLUTION/APPROACH</a:t>
            </a:r>
          </a:p>
        </p:txBody>
      </p:sp>
      <p:sp>
        <p:nvSpPr>
          <p:cNvPr id="4" name="Content Placeholder 2"/>
          <p:cNvSpPr>
            <a:spLocks noGrp="1"/>
          </p:cNvSpPr>
          <p:nvPr>
            <p:ph idx="1"/>
          </p:nvPr>
        </p:nvSpPr>
        <p:spPr>
          <a:xfrm>
            <a:off x="1096933" y="1128451"/>
            <a:ext cx="10178322" cy="5648177"/>
          </a:xfrm>
        </p:spPr>
        <p:txBody>
          <a:bodyPr>
            <a:normAutofit/>
          </a:bodyPr>
          <a:lstStyle/>
          <a:p>
            <a:pPr marL="0" indent="0">
              <a:buNone/>
            </a:pPr>
            <a:r>
              <a:rPr lang="en-US" sz="2800" b="1" dirty="0" smtClean="0"/>
              <a:t>			           UI PATH</a:t>
            </a:r>
          </a:p>
          <a:p>
            <a:pPr marL="457200" indent="-457200" algn="just">
              <a:buFont typeface="+mj-lt"/>
              <a:buAutoNum type="arabicPeriod"/>
            </a:pPr>
            <a:r>
              <a:rPr lang="en-US" sz="2800" dirty="0"/>
              <a:t>Many enterprises are adopting digital methods for their operation because they understood that future lies in routine operation being fully automated. Speed of execution and accuracy are the two biggest advantages of digitization</a:t>
            </a:r>
            <a:r>
              <a:rPr lang="en-US" sz="2800" dirty="0" smtClean="0"/>
              <a:t>.</a:t>
            </a:r>
          </a:p>
          <a:p>
            <a:pPr marL="457200" indent="-457200" algn="just">
              <a:buFont typeface="+mj-lt"/>
              <a:buAutoNum type="arabicPeriod"/>
            </a:pPr>
            <a:r>
              <a:rPr lang="en-US" sz="2800" dirty="0" err="1" smtClean="0"/>
              <a:t>Ui</a:t>
            </a:r>
            <a:r>
              <a:rPr lang="en-US" sz="2800" dirty="0" smtClean="0"/>
              <a:t> Path </a:t>
            </a:r>
            <a:r>
              <a:rPr lang="en-US" sz="2800" dirty="0"/>
              <a:t>is a Robotic process automation tool used for Windows desktop automation. It is founded in the year 2005 by the Romanian entrepreneurs Daniel Dines and Marius </a:t>
            </a:r>
            <a:r>
              <a:rPr lang="en-US" sz="2800" dirty="0" err="1" smtClean="0"/>
              <a:t>Tirca</a:t>
            </a:r>
            <a:r>
              <a:rPr lang="en-US" sz="2800" dirty="0" smtClean="0"/>
              <a:t>.</a:t>
            </a:r>
          </a:p>
          <a:p>
            <a:pPr marL="457200" indent="-457200" algn="just">
              <a:buFont typeface="+mj-lt"/>
              <a:buAutoNum type="arabicPeriod"/>
            </a:pPr>
            <a:r>
              <a:rPr lang="en-US" sz="2800" dirty="0" smtClean="0"/>
              <a:t>We have used to present our solution we need a software to automate our solution we need to use some tool and one of the best too we used is UI-Path			</a:t>
            </a:r>
          </a:p>
        </p:txBody>
      </p:sp>
    </p:spTree>
    <p:extLst>
      <p:ext uri="{BB962C8B-B14F-4D97-AF65-F5344CB8AC3E}">
        <p14:creationId xmlns:p14="http://schemas.microsoft.com/office/powerpoint/2010/main" val="422758290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269843"/>
            <a:ext cx="10178322" cy="1492132"/>
          </a:xfrm>
        </p:spPr>
        <p:txBody>
          <a:bodyPr/>
          <a:lstStyle/>
          <a:p>
            <a:r>
              <a:rPr lang="en-US" dirty="0"/>
              <a:t>SOLUTION/APPROACH</a:t>
            </a:r>
          </a:p>
        </p:txBody>
      </p:sp>
      <p:sp>
        <p:nvSpPr>
          <p:cNvPr id="4" name="Content Placeholder 2"/>
          <p:cNvSpPr>
            <a:spLocks noGrp="1"/>
          </p:cNvSpPr>
          <p:nvPr>
            <p:ph idx="1"/>
          </p:nvPr>
        </p:nvSpPr>
        <p:spPr>
          <a:xfrm>
            <a:off x="998459" y="984737"/>
            <a:ext cx="10178322" cy="5711485"/>
          </a:xfrm>
        </p:spPr>
        <p:txBody>
          <a:bodyPr>
            <a:noAutofit/>
          </a:bodyPr>
          <a:lstStyle/>
          <a:p>
            <a:pPr marL="0" indent="0">
              <a:buNone/>
            </a:pPr>
            <a:r>
              <a:rPr lang="en-US" sz="2400" b="1" dirty="0" smtClean="0"/>
              <a:t>		</a:t>
            </a:r>
            <a:r>
              <a:rPr lang="en-US" sz="2400" b="1" dirty="0"/>
              <a:t>	</a:t>
            </a:r>
            <a:r>
              <a:rPr lang="en-US" sz="2400" b="1" dirty="0" smtClean="0"/>
              <a:t>	Automation Anywhere</a:t>
            </a:r>
            <a:endParaRPr lang="en-US" sz="2400" b="1" dirty="0"/>
          </a:p>
          <a:p>
            <a:pPr marL="457200" indent="-457200">
              <a:buFont typeface="+mj-lt"/>
              <a:buAutoNum type="arabicPeriod"/>
            </a:pPr>
            <a:r>
              <a:rPr lang="en-US" sz="2400" dirty="0"/>
              <a:t>Automation Anywhere is one of the popular RPA vendors offering powerful &amp; user-friendly RPA capabilities to automate any complex tasks. It is one of the "Revolutionary Technology" that changes the way the enterprise operates</a:t>
            </a:r>
            <a:r>
              <a:rPr lang="en-US" sz="2400" dirty="0" smtClean="0"/>
              <a:t>.</a:t>
            </a:r>
          </a:p>
          <a:p>
            <a:pPr marL="457200" indent="-457200">
              <a:buFont typeface="+mj-lt"/>
              <a:buAutoNum type="arabicPeriod"/>
            </a:pPr>
            <a:r>
              <a:rPr lang="en-US" sz="2400" dirty="0" smtClean="0"/>
              <a:t>Automation </a:t>
            </a:r>
            <a:r>
              <a:rPr lang="en-US" sz="2400" dirty="0"/>
              <a:t>Anywhere allows organizations to automate the processes which are performed by the humans. It is a Web-Based Management System which uses a Control Room to run the Automated Tasks. </a:t>
            </a:r>
          </a:p>
          <a:p>
            <a:pPr marL="457200" indent="-457200">
              <a:buFont typeface="+mj-lt"/>
              <a:buAutoNum type="arabicPeriod"/>
            </a:pPr>
            <a:r>
              <a:rPr lang="en-US" sz="2400" dirty="0" smtClean="0"/>
              <a:t>Automation </a:t>
            </a:r>
            <a:r>
              <a:rPr lang="en-US" sz="2400" dirty="0"/>
              <a:t>Anywhere Architecture has 3 primary components</a:t>
            </a:r>
          </a:p>
          <a:p>
            <a:pPr lvl="2"/>
            <a:r>
              <a:rPr lang="en-US" sz="2400" dirty="0"/>
              <a:t>Control Room</a:t>
            </a:r>
          </a:p>
          <a:p>
            <a:pPr lvl="2"/>
            <a:r>
              <a:rPr lang="en-US" sz="2400" dirty="0"/>
              <a:t>Bot Creator</a:t>
            </a:r>
          </a:p>
          <a:p>
            <a:pPr lvl="2"/>
            <a:r>
              <a:rPr lang="en-US" sz="2400" dirty="0"/>
              <a:t>Bot </a:t>
            </a:r>
            <a:r>
              <a:rPr lang="en-US" sz="2400" dirty="0" smtClean="0"/>
              <a:t>Runner</a:t>
            </a:r>
            <a:endParaRPr lang="en-US" sz="2400" dirty="0"/>
          </a:p>
          <a:p>
            <a:pPr marL="457200" indent="-457200">
              <a:buFont typeface="+mj-lt"/>
              <a:buAutoNum type="arabicPeriod"/>
            </a:pPr>
            <a:endParaRPr lang="en-US" sz="2400" b="1" dirty="0" smtClean="0"/>
          </a:p>
        </p:txBody>
      </p:sp>
    </p:spTree>
    <p:extLst>
      <p:ext uri="{BB962C8B-B14F-4D97-AF65-F5344CB8AC3E}">
        <p14:creationId xmlns:p14="http://schemas.microsoft.com/office/powerpoint/2010/main" val="257413194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steps to execute</a:t>
            </a:r>
          </a:p>
        </p:txBody>
      </p:sp>
      <p:sp>
        <p:nvSpPr>
          <p:cNvPr id="3" name="Content Placeholder 2"/>
          <p:cNvSpPr>
            <a:spLocks noGrp="1"/>
          </p:cNvSpPr>
          <p:nvPr>
            <p:ph idx="1"/>
          </p:nvPr>
        </p:nvSpPr>
        <p:spPr>
          <a:xfrm>
            <a:off x="1251678" y="1209822"/>
            <a:ext cx="10178322" cy="5458263"/>
          </a:xfrm>
        </p:spPr>
        <p:txBody>
          <a:bodyPr>
            <a:noAutofit/>
          </a:bodyPr>
          <a:lstStyle/>
          <a:p>
            <a:pPr marL="457200" indent="-457200">
              <a:buFont typeface="+mj-lt"/>
              <a:buAutoNum type="arabicPeriod"/>
            </a:pPr>
            <a:r>
              <a:rPr lang="en-US" sz="2400" dirty="0" smtClean="0"/>
              <a:t>Install the free trail versions of any UI PATH community or Automation Anywhere community.</a:t>
            </a:r>
          </a:p>
          <a:p>
            <a:pPr marL="457200" indent="-457200">
              <a:buFont typeface="+mj-lt"/>
              <a:buAutoNum type="arabicPeriod"/>
            </a:pPr>
            <a:r>
              <a:rPr lang="en-US" sz="2400" dirty="0" smtClean="0"/>
              <a:t>Open Automation Anywhere client/UI Path client from the windows start menu and click on it .</a:t>
            </a:r>
          </a:p>
          <a:p>
            <a:pPr marL="457200" indent="-457200">
              <a:buFont typeface="+mj-lt"/>
              <a:buAutoNum type="arabicPeriod"/>
            </a:pPr>
            <a:r>
              <a:rPr lang="en-US" sz="2400" dirty="0" smtClean="0"/>
              <a:t>Give required information </a:t>
            </a:r>
            <a:r>
              <a:rPr lang="en-US" sz="2400" dirty="0" err="1" smtClean="0"/>
              <a:t>i.e</a:t>
            </a:r>
            <a:r>
              <a:rPr lang="en-US" sz="2400" dirty="0" smtClean="0"/>
              <a:t> credentials to open the dashboard of community.</a:t>
            </a:r>
            <a:endParaRPr lang="en-US" sz="2400" dirty="0"/>
          </a:p>
          <a:p>
            <a:pPr marL="457200" indent="-457200">
              <a:buFont typeface="+mj-lt"/>
              <a:buAutoNum type="arabicPeriod"/>
            </a:pPr>
            <a:r>
              <a:rPr lang="en-US" sz="2400" dirty="0" smtClean="0"/>
              <a:t>Select file menu open file and traverse through our folder and open the templates named </a:t>
            </a:r>
            <a:r>
              <a:rPr lang="en-US" sz="2400" dirty="0" err="1" smtClean="0"/>
              <a:t>tempa</a:t>
            </a:r>
            <a:r>
              <a:rPr lang="en-US" sz="2400" dirty="0" smtClean="0"/>
              <a:t> and later template b and later template c and template d and lastly Master.</a:t>
            </a:r>
          </a:p>
          <a:p>
            <a:pPr marL="457200" indent="-457200">
              <a:buFont typeface="+mj-lt"/>
              <a:buAutoNum type="arabicPeriod"/>
            </a:pPr>
            <a:r>
              <a:rPr lang="en-US" sz="2400" dirty="0" smtClean="0"/>
              <a:t>Run the templates and see the output generation files clearly .</a:t>
            </a:r>
          </a:p>
          <a:p>
            <a:pPr marL="457200" indent="-457200">
              <a:buFont typeface="+mj-lt"/>
              <a:buAutoNum type="arabicPeriod"/>
            </a:pPr>
            <a:r>
              <a:rPr lang="en-US" sz="2400" dirty="0" smtClean="0"/>
              <a:t>Finally after executing all the templates ,go through the RPA folder and open the Master.csv file which is final o/p file.</a:t>
            </a: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49773" y="252301"/>
            <a:ext cx="3092117" cy="1196670"/>
          </a:xfrm>
        </p:spPr>
        <p:txBody>
          <a:bodyPr>
            <a:normAutofit fontScale="90000"/>
          </a:bodyPr>
          <a:lstStyle/>
          <a:p>
            <a:r>
              <a:rPr lang="en-IN" altLang="en-US" dirty="0">
                <a:sym typeface="+mn-ea"/>
              </a:rPr>
              <a:t>Technology /tools/cloud used</a:t>
            </a:r>
            <a:r>
              <a:rPr lang="en-IN" altLang="en-US" dirty="0"/>
              <a:t/>
            </a:r>
            <a:br>
              <a:rPr lang="en-IN" altLang="en-US" dirty="0"/>
            </a:br>
            <a:endParaRPr lang="en-US" dirty="0"/>
          </a:p>
        </p:txBody>
      </p:sp>
      <p:sp>
        <p:nvSpPr>
          <p:cNvPr id="3" name="Text Placeholder 2"/>
          <p:cNvSpPr>
            <a:spLocks noGrp="1"/>
          </p:cNvSpPr>
          <p:nvPr>
            <p:ph type="body" sz="half" idx="2"/>
          </p:nvPr>
        </p:nvSpPr>
        <p:spPr>
          <a:xfrm>
            <a:off x="7709095" y="1448971"/>
            <a:ext cx="4206240" cy="5409029"/>
          </a:xfrm>
        </p:spPr>
        <p:txBody>
          <a:bodyPr>
            <a:noAutofit/>
          </a:bodyPr>
          <a:lstStyle/>
          <a:p>
            <a:r>
              <a:rPr lang="en-US" b="1" dirty="0"/>
              <a:t>R</a:t>
            </a:r>
            <a:r>
              <a:rPr lang="en-US" dirty="0"/>
              <a:t>obotics </a:t>
            </a:r>
            <a:r>
              <a:rPr lang="en-US" b="1" dirty="0"/>
              <a:t>P</a:t>
            </a:r>
            <a:r>
              <a:rPr lang="en-US" dirty="0"/>
              <a:t>rocess </a:t>
            </a:r>
            <a:r>
              <a:rPr lang="en-US" b="1" dirty="0"/>
              <a:t>A</a:t>
            </a:r>
            <a:r>
              <a:rPr lang="en-US" dirty="0"/>
              <a:t>utomation(RPA) allows organizations to automate task just like a human being was doing them across application and systems. Robotic automation interacts with the existing IT architecture with no complex system integration required</a:t>
            </a:r>
            <a:r>
              <a:rPr lang="en-US" dirty="0" smtClean="0"/>
              <a:t>.</a:t>
            </a:r>
          </a:p>
          <a:p>
            <a:r>
              <a:rPr lang="en-US" dirty="0" err="1"/>
              <a:t>Ui</a:t>
            </a:r>
            <a:r>
              <a:rPr lang="en-US" dirty="0"/>
              <a:t> Path is a Robotic process automation tool used for Windows desktop automation. It is founded in the year 2005 by the Romanian entrepreneurs Daniel Dines and Marius </a:t>
            </a:r>
            <a:r>
              <a:rPr lang="en-US" dirty="0" err="1" smtClean="0"/>
              <a:t>Tirca</a:t>
            </a:r>
            <a:r>
              <a:rPr lang="en-US" dirty="0" smtClean="0"/>
              <a:t>.</a:t>
            </a:r>
          </a:p>
          <a:p>
            <a:r>
              <a:rPr lang="en-US" dirty="0"/>
              <a:t>Automation Anywhere is one of the popular RPA vendors offering powerful &amp; user-friendly RPA capabilities to automate any complex tasks. It is one of the "Revolutionary Technology" that changes the way the enterprise operates.</a:t>
            </a:r>
          </a:p>
          <a:p>
            <a:endParaRPr lang="en-US" dirty="0"/>
          </a:p>
          <a:p>
            <a:endParaRPr lang="en-US" dirty="0"/>
          </a:p>
        </p:txBody>
      </p:sp>
      <p:pic>
        <p:nvPicPr>
          <p:cNvPr id="4" name="Picture 3"/>
          <p:cNvPicPr>
            <a:picLocks noChangeAspect="1"/>
          </p:cNvPicPr>
          <p:nvPr/>
        </p:nvPicPr>
        <p:blipFill>
          <a:blip r:embed="rId2"/>
          <a:stretch>
            <a:fillRect/>
          </a:stretch>
        </p:blipFill>
        <p:spPr>
          <a:xfrm>
            <a:off x="1622400" y="2583765"/>
            <a:ext cx="4497046" cy="1752600"/>
          </a:xfrm>
          <a:prstGeom prst="rect">
            <a:avLst/>
          </a:prstGeom>
        </p:spPr>
      </p:pic>
      <p:pic>
        <p:nvPicPr>
          <p:cNvPr id="5" name="Picture 4"/>
          <p:cNvPicPr>
            <a:picLocks noChangeAspect="1"/>
          </p:cNvPicPr>
          <p:nvPr/>
        </p:nvPicPr>
        <p:blipFill>
          <a:blip r:embed="rId3"/>
          <a:stretch>
            <a:fillRect/>
          </a:stretch>
        </p:blipFill>
        <p:spPr>
          <a:xfrm>
            <a:off x="1622400" y="432581"/>
            <a:ext cx="4497045" cy="1828800"/>
          </a:xfrm>
          <a:prstGeom prst="rect">
            <a:avLst/>
          </a:prstGeom>
        </p:spPr>
      </p:pic>
      <p:pic>
        <p:nvPicPr>
          <p:cNvPr id="12" name="Picture 11"/>
          <p:cNvPicPr>
            <a:picLocks noChangeAspect="1"/>
          </p:cNvPicPr>
          <p:nvPr/>
        </p:nvPicPr>
        <p:blipFill>
          <a:blip r:embed="rId4"/>
          <a:stretch>
            <a:fillRect/>
          </a:stretch>
        </p:blipFill>
        <p:spPr>
          <a:xfrm>
            <a:off x="1622400" y="4658749"/>
            <a:ext cx="4595520" cy="2009337"/>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SCREENS OF MY </a:t>
            </a:r>
            <a:r>
              <a:rPr lang="en-IN" altLang="en-US" dirty="0" err="1" smtClean="0"/>
              <a:t>rpa</a:t>
            </a:r>
            <a:r>
              <a:rPr lang="en-IN" altLang="en-US" dirty="0" smtClean="0"/>
              <a:t> BOT-temp a </a:t>
            </a:r>
            <a:endParaRPr lang="en-IN" altLang="en-US" dirty="0"/>
          </a:p>
        </p:txBody>
      </p:sp>
      <p:pic>
        <p:nvPicPr>
          <p:cNvPr id="4" name="Content Placeholder 3"/>
          <p:cNvPicPr>
            <a:picLocks noGrp="1" noChangeAspect="1"/>
          </p:cNvPicPr>
          <p:nvPr>
            <p:ph idx="1"/>
          </p:nvPr>
        </p:nvPicPr>
        <p:blipFill>
          <a:blip r:embed="rId2"/>
          <a:stretch>
            <a:fillRect/>
          </a:stretch>
        </p:blipFill>
        <p:spPr>
          <a:xfrm>
            <a:off x="1069145" y="1406771"/>
            <a:ext cx="10607040" cy="534572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SCREENS OF MY BOT </a:t>
            </a:r>
            <a:r>
              <a:rPr lang="en-IN" altLang="en-US" dirty="0" smtClean="0"/>
              <a:t> temp b</a:t>
            </a:r>
            <a:endParaRPr lang="en-US" dirty="0"/>
          </a:p>
        </p:txBody>
      </p:sp>
      <p:pic>
        <p:nvPicPr>
          <p:cNvPr id="5" name="Content Placeholder 4"/>
          <p:cNvPicPr>
            <a:picLocks noGrp="1" noChangeAspect="1"/>
          </p:cNvPicPr>
          <p:nvPr>
            <p:ph idx="1"/>
          </p:nvPr>
        </p:nvPicPr>
        <p:blipFill>
          <a:blip r:embed="rId2"/>
          <a:stretch>
            <a:fillRect/>
          </a:stretch>
        </p:blipFill>
        <p:spPr>
          <a:xfrm>
            <a:off x="1139483" y="1364566"/>
            <a:ext cx="10705514" cy="5233182"/>
          </a:xfrm>
          <a:prstGeom prst="rect">
            <a:avLst/>
          </a:prstGeom>
        </p:spPr>
      </p:pic>
    </p:spTree>
    <p:extLst>
      <p:ext uri="{BB962C8B-B14F-4D97-AF65-F5344CB8AC3E}">
        <p14:creationId xmlns:p14="http://schemas.microsoft.com/office/powerpoint/2010/main" val="209252211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SCREENS OF MY </a:t>
            </a:r>
            <a:r>
              <a:rPr lang="en-IN" altLang="en-US" dirty="0" smtClean="0"/>
              <a:t>BOT temp c </a:t>
            </a:r>
            <a:endParaRPr lang="en-US" dirty="0"/>
          </a:p>
        </p:txBody>
      </p:sp>
      <p:pic>
        <p:nvPicPr>
          <p:cNvPr id="7" name="Content Placeholder 6"/>
          <p:cNvPicPr>
            <a:picLocks noGrp="1" noChangeAspect="1"/>
          </p:cNvPicPr>
          <p:nvPr>
            <p:ph idx="1"/>
          </p:nvPr>
        </p:nvPicPr>
        <p:blipFill>
          <a:blip r:embed="rId2"/>
          <a:stretch>
            <a:fillRect/>
          </a:stretch>
        </p:blipFill>
        <p:spPr>
          <a:xfrm>
            <a:off x="1251678" y="1463040"/>
            <a:ext cx="10178322" cy="5219114"/>
          </a:xfrm>
          <a:prstGeom prst="rect">
            <a:avLst/>
          </a:prstGeom>
        </p:spPr>
      </p:pic>
    </p:spTree>
    <p:extLst>
      <p:ext uri="{BB962C8B-B14F-4D97-AF65-F5344CB8AC3E}">
        <p14:creationId xmlns:p14="http://schemas.microsoft.com/office/powerpoint/2010/main" val="224179218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SCREENS OF MY BOT  temp </a:t>
            </a:r>
            <a:r>
              <a:rPr lang="en-IN" altLang="en-US" dirty="0" smtClean="0"/>
              <a:t>d</a:t>
            </a:r>
            <a:endParaRPr lang="en-IN" altLang="en-US" dirty="0"/>
          </a:p>
        </p:txBody>
      </p:sp>
      <p:pic>
        <p:nvPicPr>
          <p:cNvPr id="5" name="Content Placeholder 4"/>
          <p:cNvPicPr>
            <a:picLocks noGrp="1" noChangeAspect="1"/>
          </p:cNvPicPr>
          <p:nvPr>
            <p:ph idx="1"/>
          </p:nvPr>
        </p:nvPicPr>
        <p:blipFill>
          <a:blip r:embed="rId2"/>
          <a:stretch>
            <a:fillRect/>
          </a:stretch>
        </p:blipFill>
        <p:spPr>
          <a:xfrm>
            <a:off x="1069145" y="1434905"/>
            <a:ext cx="10944663" cy="5423095"/>
          </a:xfrm>
          <a:prstGeom prst="rect">
            <a:avLst/>
          </a:prstGeom>
        </p:spPr>
      </p:pic>
    </p:spTree>
    <p:extLst>
      <p:ext uri="{BB962C8B-B14F-4D97-AF65-F5344CB8AC3E}">
        <p14:creationId xmlns:p14="http://schemas.microsoft.com/office/powerpoint/2010/main" val="362735683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altLang="en-US" dirty="0"/>
              <a:t>SCREENS OF MY BOT  temp </a:t>
            </a:r>
            <a:r>
              <a:rPr lang="en-IN" altLang="en-US" dirty="0" smtClean="0"/>
              <a:t>d</a:t>
            </a:r>
            <a:endParaRPr lang="en-IN" altLang="en-US" dirty="0"/>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2"/>
          <a:stretch>
            <a:fillRect/>
          </a:stretch>
        </p:blipFill>
        <p:spPr>
          <a:xfrm>
            <a:off x="942535" y="1463421"/>
            <a:ext cx="10902461" cy="5238750"/>
          </a:xfrm>
          <a:prstGeom prst="rect">
            <a:avLst/>
          </a:prstGeom>
        </p:spPr>
      </p:pic>
    </p:spTree>
    <p:extLst>
      <p:ext uri="{BB962C8B-B14F-4D97-AF65-F5344CB8AC3E}">
        <p14:creationId xmlns:p14="http://schemas.microsoft.com/office/powerpoint/2010/main" val="343533486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4738" y="281355"/>
            <a:ext cx="10930596" cy="1069144"/>
          </a:xfrm>
        </p:spPr>
        <p:txBody>
          <a:bodyPr/>
          <a:lstStyle/>
          <a:p>
            <a:r>
              <a:rPr lang="en-IN" altLang="en-US" dirty="0"/>
              <a:t>SCREENS OF MY BOT  </a:t>
            </a:r>
            <a:r>
              <a:rPr lang="en-IN" altLang="en-US" dirty="0" smtClean="0"/>
              <a:t>master template</a:t>
            </a:r>
            <a:endParaRPr lang="en-US" dirty="0"/>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2"/>
          <a:stretch>
            <a:fillRect/>
          </a:stretch>
        </p:blipFill>
        <p:spPr>
          <a:xfrm>
            <a:off x="984738" y="1350498"/>
            <a:ext cx="10635176" cy="5127835"/>
          </a:xfrm>
          <a:prstGeom prst="rect">
            <a:avLst/>
          </a:prstGeom>
        </p:spPr>
      </p:pic>
    </p:spTree>
    <p:extLst>
      <p:ext uri="{BB962C8B-B14F-4D97-AF65-F5344CB8AC3E}">
        <p14:creationId xmlns:p14="http://schemas.microsoft.com/office/powerpoint/2010/main" val="390291287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Team members</a:t>
            </a:r>
            <a:endParaRPr lang="en-IN" dirty="0"/>
          </a:p>
        </p:txBody>
      </p:sp>
      <p:sp>
        <p:nvSpPr>
          <p:cNvPr id="3" name="Content Placeholder 2"/>
          <p:cNvSpPr>
            <a:spLocks noGrp="1"/>
          </p:cNvSpPr>
          <p:nvPr>
            <p:ph idx="1"/>
          </p:nvPr>
        </p:nvSpPr>
        <p:spPr/>
        <p:txBody>
          <a:bodyPr/>
          <a:lstStyle/>
          <a:p>
            <a:pPr marL="0" indent="0">
              <a:buNone/>
            </a:pPr>
            <a:r>
              <a:rPr lang="en-IN" sz="4000" u="sng" dirty="0" smtClean="0"/>
              <a:t>TEAM NAME</a:t>
            </a:r>
            <a:r>
              <a:rPr lang="en-IN" sz="4000" dirty="0" smtClean="0"/>
              <a:t>: AI ANYWHERE</a:t>
            </a:r>
            <a:endParaRPr lang="en-IN" sz="4000" dirty="0"/>
          </a:p>
          <a:p>
            <a:pPr marL="0" indent="0">
              <a:buNone/>
            </a:pPr>
            <a:r>
              <a:rPr lang="en-IN" sz="4000" u="sng" dirty="0"/>
              <a:t>TEAM MEMBERS</a:t>
            </a:r>
          </a:p>
          <a:p>
            <a:pPr>
              <a:buFont typeface="Wingdings" panose="05000000000000000000" pitchFamily="2" charset="2"/>
              <a:buChar char="v"/>
            </a:pPr>
            <a:r>
              <a:rPr lang="en-IN" sz="4000" dirty="0"/>
              <a:t> </a:t>
            </a:r>
            <a:r>
              <a:rPr lang="en-IN" sz="4000" dirty="0" smtClean="0"/>
              <a:t>SRIDATTA SAI</a:t>
            </a:r>
            <a:endParaRPr lang="en-IN" sz="4000" dirty="0"/>
          </a:p>
          <a:p>
            <a:pPr>
              <a:buFont typeface="Wingdings" panose="05000000000000000000" pitchFamily="2" charset="2"/>
              <a:buChar char="v"/>
            </a:pPr>
            <a:r>
              <a:rPr lang="en-IN" sz="4000" dirty="0"/>
              <a:t> </a:t>
            </a:r>
            <a:r>
              <a:rPr lang="en-IN" sz="4000" dirty="0" smtClean="0"/>
              <a:t>SRAVANTI CHINTA</a:t>
            </a:r>
            <a:endParaRPr lang="en-IN" sz="4000" dirty="0"/>
          </a:p>
          <a:p>
            <a:pPr marL="0" indent="0">
              <a:buNone/>
            </a:pPr>
            <a:endParaRPr lang="en-IN" sz="4000" dirty="0"/>
          </a:p>
          <a:p>
            <a:endParaRPr lang="en-IN"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smtClean="0"/>
              <a:t>video demos</a:t>
            </a:r>
            <a:endParaRPr lang="en-IN" altLang="en-US" dirty="0"/>
          </a:p>
        </p:txBody>
      </p:sp>
      <p:sp>
        <p:nvSpPr>
          <p:cNvPr id="3" name="Content Placeholder 2"/>
          <p:cNvSpPr>
            <a:spLocks noGrp="1"/>
          </p:cNvSpPr>
          <p:nvPr>
            <p:ph idx="1"/>
          </p:nvPr>
        </p:nvSpPr>
        <p:spPr/>
        <p:txBody>
          <a:bodyPr>
            <a:normAutofit/>
          </a:bodyPr>
          <a:lstStyle/>
          <a:p>
            <a:r>
              <a:rPr lang="en-US" sz="8800" dirty="0" smtClean="0"/>
              <a:t>Please check in the VIDEOS folder</a:t>
            </a:r>
            <a:endParaRPr lang="en-US" sz="8800" dirty="0"/>
          </a:p>
        </p:txBody>
      </p:sp>
    </p:spTree>
    <p:extLst>
      <p:ext uri="{BB962C8B-B14F-4D97-AF65-F5344CB8AC3E}">
        <p14:creationId xmlns:p14="http://schemas.microsoft.com/office/powerpoint/2010/main" val="70731662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Challenges faced</a:t>
            </a:r>
            <a:endParaRPr lang="en-IN" dirty="0"/>
          </a:p>
        </p:txBody>
      </p:sp>
      <p:sp>
        <p:nvSpPr>
          <p:cNvPr id="3" name="Content Placeholder 2"/>
          <p:cNvSpPr>
            <a:spLocks noGrp="1"/>
          </p:cNvSpPr>
          <p:nvPr>
            <p:ph idx="1"/>
          </p:nvPr>
        </p:nvSpPr>
        <p:spPr>
          <a:xfrm>
            <a:off x="1251678" y="1631852"/>
            <a:ext cx="10178322" cy="4895557"/>
          </a:xfrm>
        </p:spPr>
        <p:txBody>
          <a:bodyPr>
            <a:noAutofit/>
          </a:bodyPr>
          <a:lstStyle/>
          <a:p>
            <a:pPr marL="514350" indent="-514350">
              <a:buFont typeface="+mj-lt"/>
              <a:buAutoNum type="arabicPeriod"/>
            </a:pPr>
            <a:r>
              <a:rPr lang="en-US" sz="2600" dirty="0"/>
              <a:t>Regarding </a:t>
            </a:r>
            <a:r>
              <a:rPr lang="en-US" sz="2600" dirty="0" smtClean="0"/>
              <a:t>UI Path </a:t>
            </a:r>
            <a:r>
              <a:rPr lang="en-US" sz="2600" dirty="0"/>
              <a:t>there are very few blogs, it was completely a new concept to </a:t>
            </a:r>
            <a:r>
              <a:rPr lang="en-US" sz="2600" dirty="0" smtClean="0"/>
              <a:t>us.</a:t>
            </a:r>
          </a:p>
          <a:p>
            <a:pPr marL="514350" indent="-514350">
              <a:buFont typeface="+mj-lt"/>
              <a:buAutoNum type="arabicPeriod"/>
            </a:pPr>
            <a:r>
              <a:rPr lang="en-US" sz="2600" dirty="0" smtClean="0"/>
              <a:t>We were not new to automation ,but new to automation in </a:t>
            </a:r>
            <a:r>
              <a:rPr lang="en-US" sz="2600" dirty="0" err="1" smtClean="0"/>
              <a:t>Ui</a:t>
            </a:r>
            <a:r>
              <a:rPr lang="en-US" sz="2600" dirty="0" smtClean="0"/>
              <a:t> path.</a:t>
            </a:r>
          </a:p>
          <a:p>
            <a:pPr marL="514350" indent="-514350">
              <a:buFont typeface="+mj-lt"/>
              <a:buAutoNum type="arabicPeriod"/>
            </a:pPr>
            <a:r>
              <a:rPr lang="en-US" sz="2600" dirty="0" smtClean="0"/>
              <a:t>Had a hard time with creating a task in UI path/Automation A. Making a this type of bot with UI path/AA was more a difficult task.</a:t>
            </a:r>
          </a:p>
          <a:p>
            <a:pPr marL="514350" indent="-514350">
              <a:buFont typeface="+mj-lt"/>
              <a:buAutoNum type="arabicPeriod"/>
            </a:pPr>
            <a:r>
              <a:rPr lang="en-US" sz="2600" dirty="0" smtClean="0"/>
              <a:t>Regarding our learning and use case selection is one most important task  , there are no proper tutorial for both editions. Its really difficult for a newbie, unexperienced. We had to sit studying books for doing best.</a:t>
            </a: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Possible Improvements</a:t>
            </a:r>
          </a:p>
        </p:txBody>
      </p:sp>
      <p:sp>
        <p:nvSpPr>
          <p:cNvPr id="3" name="Content Placeholder 2"/>
          <p:cNvSpPr>
            <a:spLocks noGrp="1"/>
          </p:cNvSpPr>
          <p:nvPr>
            <p:ph idx="1"/>
          </p:nvPr>
        </p:nvSpPr>
        <p:spPr/>
        <p:txBody>
          <a:bodyPr>
            <a:normAutofit/>
          </a:bodyPr>
          <a:lstStyle/>
          <a:p>
            <a:pPr marL="514350" indent="-514350">
              <a:buFont typeface="+mj-lt"/>
              <a:buAutoNum type="arabicParenR"/>
            </a:pPr>
            <a:r>
              <a:rPr lang="en-US" sz="3200" dirty="0" smtClean="0"/>
              <a:t>Our next use case to implement is More interesting use case is it is  more innovative regarding RPA in Instagram.</a:t>
            </a:r>
          </a:p>
          <a:p>
            <a:pPr marL="514350" indent="-514350">
              <a:buFont typeface="+mj-lt"/>
              <a:buAutoNum type="arabicParenR"/>
            </a:pPr>
            <a:r>
              <a:rPr lang="en-US" sz="3200" dirty="0" smtClean="0"/>
              <a:t>Adding </a:t>
            </a:r>
            <a:r>
              <a:rPr lang="en-US" sz="3200" dirty="0"/>
              <a:t>more features to the Bot for better user </a:t>
            </a:r>
            <a:r>
              <a:rPr lang="en-US" sz="3200" dirty="0" smtClean="0"/>
              <a:t>satisfaction.</a:t>
            </a:r>
          </a:p>
          <a:p>
            <a:pPr marL="514350" indent="-514350">
              <a:buFont typeface="+mj-lt"/>
              <a:buAutoNum type="arabicParenR"/>
            </a:pPr>
            <a:endParaRPr lang="en-US" sz="3200" dirty="0" smtClean="0"/>
          </a:p>
        </p:txBody>
      </p:sp>
    </p:spTree>
    <p:extLst>
      <p:ext uri="{BB962C8B-B14F-4D97-AF65-F5344CB8AC3E}">
        <p14:creationId xmlns:p14="http://schemas.microsoft.com/office/powerpoint/2010/main" val="422410344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382385"/>
            <a:ext cx="10178322" cy="658624"/>
          </a:xfrm>
        </p:spPr>
        <p:txBody>
          <a:bodyPr>
            <a:normAutofit fontScale="90000"/>
          </a:bodyPr>
          <a:lstStyle/>
          <a:p>
            <a:r>
              <a:rPr lang="en-US" dirty="0"/>
              <a:t>Associated attachments/ files</a:t>
            </a:r>
          </a:p>
        </p:txBody>
      </p:sp>
      <p:sp>
        <p:nvSpPr>
          <p:cNvPr id="3" name="Content Placeholder 2"/>
          <p:cNvSpPr>
            <a:spLocks noGrp="1"/>
          </p:cNvSpPr>
          <p:nvPr>
            <p:ph idx="1"/>
          </p:nvPr>
        </p:nvSpPr>
        <p:spPr>
          <a:xfrm>
            <a:off x="1251678" y="1561515"/>
            <a:ext cx="10178322" cy="5022166"/>
          </a:xfrm>
        </p:spPr>
        <p:txBody>
          <a:bodyPr>
            <a:normAutofit/>
          </a:bodyPr>
          <a:lstStyle/>
          <a:p>
            <a:r>
              <a:rPr lang="en-US" sz="2200" dirty="0" smtClean="0"/>
              <a:t>Here we developed AI ANYWHERE RPA Bot using RPA,UI PATH,AUTOMATION ANYWHERE etc.</a:t>
            </a:r>
            <a:endParaRPr lang="en-US" sz="2200" dirty="0"/>
          </a:p>
          <a:p>
            <a:r>
              <a:rPr lang="en-US" sz="2200" dirty="0" smtClean="0"/>
              <a:t>You can find two different folders in the folder TechgigChatbot2019 ,where the code folder contains FULL SOURCE CODE  files which is used for evaluation , finally there is Video Demo folder which contains 3 videos demos used for Evaluation.</a:t>
            </a:r>
          </a:p>
          <a:p>
            <a:endParaRPr lang="en-US" sz="2200" dirty="0"/>
          </a:p>
          <a:p>
            <a:r>
              <a:rPr lang="en-US" sz="2200" dirty="0" smtClean="0"/>
              <a:t>         CODE FOLDER------------All code scripts</a:t>
            </a:r>
          </a:p>
          <a:p>
            <a:r>
              <a:rPr lang="en-US" sz="2200" dirty="0"/>
              <a:t> </a:t>
            </a:r>
            <a:r>
              <a:rPr lang="en-US" sz="2200" dirty="0" smtClean="0"/>
              <a:t>         VIDEOS FOLDER----------</a:t>
            </a:r>
            <a:r>
              <a:rPr lang="en-US" sz="2200" smtClean="0"/>
              <a:t>VIDEO DEMOS</a:t>
            </a:r>
            <a:endParaRPr lang="en-US" sz="2200" dirty="0" smtClean="0"/>
          </a:p>
        </p:txBody>
      </p:sp>
    </p:spTree>
    <p:extLst>
      <p:ext uri="{BB962C8B-B14F-4D97-AF65-F5344CB8AC3E}">
        <p14:creationId xmlns:p14="http://schemas.microsoft.com/office/powerpoint/2010/main" val="233615673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our team is the best!</a:t>
            </a:r>
          </a:p>
        </p:txBody>
      </p:sp>
      <p:sp>
        <p:nvSpPr>
          <p:cNvPr id="3" name="Content Placeholder 2"/>
          <p:cNvSpPr>
            <a:spLocks noGrp="1"/>
          </p:cNvSpPr>
          <p:nvPr>
            <p:ph idx="1"/>
          </p:nvPr>
        </p:nvSpPr>
        <p:spPr>
          <a:xfrm>
            <a:off x="1251678" y="2286001"/>
            <a:ext cx="10178322" cy="3945987"/>
          </a:xfrm>
        </p:spPr>
        <p:txBody>
          <a:bodyPr>
            <a:noAutofit/>
          </a:bodyPr>
          <a:lstStyle/>
          <a:p>
            <a:r>
              <a:rPr lang="en-US" sz="3200" dirty="0"/>
              <a:t>We think that our team should be selected because even though our bot  still needs improvement but the features it provides are fascinating ones</a:t>
            </a:r>
            <a:r>
              <a:rPr lang="en-US" sz="3200" dirty="0" smtClean="0"/>
              <a:t>. The use case is  really helpful to the end users and it is something unique. We </a:t>
            </a:r>
            <a:r>
              <a:rPr lang="en-US" sz="3200" dirty="0"/>
              <a:t>aim to provide a bot which is useful for the bigger mass</a:t>
            </a:r>
            <a:r>
              <a:rPr lang="en-US" sz="3200" dirty="0" smtClean="0"/>
              <a:t>. We </a:t>
            </a:r>
            <a:r>
              <a:rPr lang="en-US" sz="3200" dirty="0"/>
              <a:t>will always look forward to improve our bot and provide more better services</a:t>
            </a:r>
          </a:p>
        </p:txBody>
      </p:sp>
    </p:spTree>
    <p:extLst>
      <p:ext uri="{BB962C8B-B14F-4D97-AF65-F5344CB8AC3E}">
        <p14:creationId xmlns:p14="http://schemas.microsoft.com/office/powerpoint/2010/main" val="37732577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Gratitude towards Techgig</a:t>
            </a:r>
            <a:br>
              <a:rPr lang="en-IN" dirty="0"/>
            </a:br>
            <a:endParaRPr lang="en-IN" dirty="0"/>
          </a:p>
        </p:txBody>
      </p:sp>
      <p:sp>
        <p:nvSpPr>
          <p:cNvPr id="3" name="Content Placeholder 2"/>
          <p:cNvSpPr>
            <a:spLocks noGrp="1"/>
          </p:cNvSpPr>
          <p:nvPr>
            <p:ph idx="1"/>
          </p:nvPr>
        </p:nvSpPr>
        <p:spPr/>
        <p:txBody>
          <a:bodyPr>
            <a:noAutofit/>
          </a:bodyPr>
          <a:lstStyle/>
          <a:p>
            <a:r>
              <a:rPr lang="en-IN" sz="2400" dirty="0" smtClean="0">
                <a:solidFill>
                  <a:schemeClr val="tx1">
                    <a:lumMod val="65000"/>
                    <a:lumOff val="35000"/>
                  </a:schemeClr>
                </a:solidFill>
                <a:uFillTx/>
              </a:rPr>
              <a:t>We would </a:t>
            </a:r>
            <a:r>
              <a:rPr lang="en-IN" sz="2400" dirty="0">
                <a:solidFill>
                  <a:schemeClr val="tx1">
                    <a:lumMod val="65000"/>
                    <a:lumOff val="35000"/>
                  </a:schemeClr>
                </a:solidFill>
                <a:uFillTx/>
              </a:rPr>
              <a:t>like to thank Techgig for organising such competitions and giving opportunity to exhibit our talent. </a:t>
            </a:r>
            <a:r>
              <a:rPr lang="en-IN" sz="2400" dirty="0" smtClean="0">
                <a:solidFill>
                  <a:schemeClr val="tx1">
                    <a:lumMod val="65000"/>
                    <a:lumOff val="35000"/>
                  </a:schemeClr>
                </a:solidFill>
                <a:uFillTx/>
              </a:rPr>
              <a:t>We have </a:t>
            </a:r>
            <a:r>
              <a:rPr lang="en-IN" sz="2400" dirty="0">
                <a:solidFill>
                  <a:schemeClr val="tx1">
                    <a:lumMod val="65000"/>
                    <a:lumOff val="35000"/>
                  </a:schemeClr>
                </a:solidFill>
                <a:uFillTx/>
              </a:rPr>
              <a:t>learnt many new things </a:t>
            </a:r>
            <a:r>
              <a:rPr lang="en-IN" sz="2400" dirty="0" smtClean="0">
                <a:solidFill>
                  <a:schemeClr val="tx1">
                    <a:lumMod val="65000"/>
                    <a:lumOff val="35000"/>
                  </a:schemeClr>
                </a:solidFill>
                <a:uFillTx/>
              </a:rPr>
              <a:t>,We </a:t>
            </a:r>
            <a:r>
              <a:rPr lang="en-IN" sz="2400" dirty="0">
                <a:solidFill>
                  <a:schemeClr val="tx1">
                    <a:lumMod val="65000"/>
                    <a:lumOff val="35000"/>
                  </a:schemeClr>
                </a:solidFill>
                <a:uFillTx/>
              </a:rPr>
              <a:t>learnt </a:t>
            </a:r>
            <a:r>
              <a:rPr lang="en-IN" sz="2400" dirty="0" smtClean="0">
                <a:solidFill>
                  <a:schemeClr val="tx1">
                    <a:lumMod val="65000"/>
                    <a:lumOff val="35000"/>
                  </a:schemeClr>
                </a:solidFill>
                <a:uFillTx/>
              </a:rPr>
              <a:t>ML ,We learnt </a:t>
            </a:r>
            <a:r>
              <a:rPr lang="en-IN" sz="2400" dirty="0" smtClean="0"/>
              <a:t>RPA</a:t>
            </a:r>
            <a:r>
              <a:rPr lang="en-IN" sz="2400" dirty="0" smtClean="0">
                <a:solidFill>
                  <a:schemeClr val="tx1">
                    <a:lumMod val="65000"/>
                    <a:lumOff val="35000"/>
                  </a:schemeClr>
                </a:solidFill>
                <a:uFillTx/>
              </a:rPr>
              <a:t>, UI –PATH ,We learned </a:t>
            </a:r>
            <a:r>
              <a:rPr lang="en-IN" sz="2400" dirty="0" smtClean="0"/>
              <a:t>many other technologies</a:t>
            </a:r>
            <a:r>
              <a:rPr lang="en-IN" sz="2400" dirty="0" smtClean="0">
                <a:solidFill>
                  <a:schemeClr val="tx1">
                    <a:lumMod val="65000"/>
                    <a:lumOff val="35000"/>
                  </a:schemeClr>
                </a:solidFill>
                <a:uFillTx/>
              </a:rPr>
              <a:t> and the most important we learned team work . We learned </a:t>
            </a:r>
            <a:r>
              <a:rPr lang="en-IN" sz="2400" dirty="0">
                <a:solidFill>
                  <a:schemeClr val="tx1">
                    <a:lumMod val="65000"/>
                    <a:lumOff val="35000"/>
                  </a:schemeClr>
                </a:solidFill>
                <a:uFillTx/>
              </a:rPr>
              <a:t>to work with new technology, </a:t>
            </a:r>
            <a:r>
              <a:rPr lang="en-IN" sz="2400" dirty="0" smtClean="0">
                <a:solidFill>
                  <a:schemeClr val="tx1">
                    <a:lumMod val="65000"/>
                    <a:lumOff val="35000"/>
                  </a:schemeClr>
                </a:solidFill>
                <a:uFillTx/>
              </a:rPr>
              <a:t>We </a:t>
            </a:r>
            <a:r>
              <a:rPr lang="en-IN" sz="2400" dirty="0">
                <a:solidFill>
                  <a:schemeClr val="tx1">
                    <a:lumMod val="65000"/>
                    <a:lumOff val="35000"/>
                  </a:schemeClr>
                </a:solidFill>
                <a:uFillTx/>
              </a:rPr>
              <a:t>learned to bring things in real life model. </a:t>
            </a:r>
            <a:r>
              <a:rPr lang="en-IN" sz="2400" dirty="0" smtClean="0">
                <a:solidFill>
                  <a:schemeClr val="tx1">
                    <a:lumMod val="65000"/>
                    <a:lumOff val="35000"/>
                  </a:schemeClr>
                </a:solidFill>
                <a:uFillTx/>
              </a:rPr>
              <a:t>Our </a:t>
            </a:r>
            <a:r>
              <a:rPr lang="en-IN" sz="2400" dirty="0">
                <a:solidFill>
                  <a:schemeClr val="tx1">
                    <a:lumMod val="65000"/>
                    <a:lumOff val="35000"/>
                  </a:schemeClr>
                </a:solidFill>
                <a:uFillTx/>
              </a:rPr>
              <a:t>experience with Techgig is very good. Being a Student from a Non IIT , its difficult to get a job in a reputed company. But </a:t>
            </a:r>
            <a:r>
              <a:rPr lang="en-IN" sz="2400" dirty="0" smtClean="0">
                <a:solidFill>
                  <a:schemeClr val="tx1">
                    <a:lumMod val="65000"/>
                    <a:lumOff val="35000"/>
                  </a:schemeClr>
                </a:solidFill>
                <a:uFillTx/>
              </a:rPr>
              <a:t>now we  </a:t>
            </a:r>
            <a:r>
              <a:rPr lang="en-IN" sz="2400" dirty="0">
                <a:solidFill>
                  <a:schemeClr val="tx1">
                    <a:lumMod val="65000"/>
                    <a:lumOff val="35000"/>
                  </a:schemeClr>
                </a:solidFill>
                <a:uFillTx/>
              </a:rPr>
              <a:t>believe that college wont matter, until Techgig will conduct such competitions . </a:t>
            </a:r>
            <a:r>
              <a:rPr lang="en-IN" sz="2400" dirty="0" smtClean="0">
                <a:solidFill>
                  <a:schemeClr val="tx1">
                    <a:lumMod val="65000"/>
                    <a:lumOff val="35000"/>
                  </a:schemeClr>
                </a:solidFill>
                <a:uFillTx/>
              </a:rPr>
              <a:t>We </a:t>
            </a:r>
            <a:r>
              <a:rPr lang="en-IN" sz="2400" dirty="0">
                <a:solidFill>
                  <a:schemeClr val="tx1">
                    <a:lumMod val="65000"/>
                    <a:lumOff val="35000"/>
                  </a:schemeClr>
                </a:solidFill>
                <a:uFillTx/>
              </a:rPr>
              <a:t>heartily thank Techgig and </a:t>
            </a:r>
            <a:r>
              <a:rPr lang="en-IN" sz="2400" dirty="0" smtClean="0">
                <a:solidFill>
                  <a:schemeClr val="tx1">
                    <a:lumMod val="65000"/>
                    <a:lumOff val="35000"/>
                  </a:schemeClr>
                </a:solidFill>
                <a:uFillTx/>
              </a:rPr>
              <a:t>We are </a:t>
            </a:r>
            <a:r>
              <a:rPr lang="en-IN" sz="2400" dirty="0">
                <a:solidFill>
                  <a:schemeClr val="tx1">
                    <a:lumMod val="65000"/>
                    <a:lumOff val="35000"/>
                  </a:schemeClr>
                </a:solidFill>
                <a:uFillTx/>
              </a:rPr>
              <a:t>happy to be a part of code </a:t>
            </a:r>
            <a:r>
              <a:rPr lang="en-IN" sz="2400" dirty="0" smtClean="0">
                <a:solidFill>
                  <a:schemeClr val="tx1">
                    <a:lumMod val="65000"/>
                    <a:lumOff val="35000"/>
                  </a:schemeClr>
                </a:solidFill>
                <a:uFillTx/>
              </a:rPr>
              <a:t>gladiators 2019.</a:t>
            </a:r>
            <a:endParaRPr lang="en-IN" sz="2400" dirty="0">
              <a:solidFill>
                <a:schemeClr val="tx1">
                  <a:lumMod val="65000"/>
                  <a:lumOff val="35000"/>
                </a:schemeClr>
              </a:solidFill>
              <a:uFillTx/>
            </a:endParaRPr>
          </a:p>
          <a:p>
            <a:endParaRPr lang="en-IN" sz="2400" dirty="0">
              <a:solidFill>
                <a:schemeClr val="tx1">
                  <a:lumMod val="65000"/>
                  <a:lumOff val="35000"/>
                </a:schemeClr>
              </a:solidFill>
              <a:uFillTx/>
            </a:endParaRPr>
          </a:p>
        </p:txBody>
      </p:sp>
      <p:pic>
        <p:nvPicPr>
          <p:cNvPr id="4" name="Picture 3" descr="A picture containing object&#10;&#10;Description automatically generated">
            <a:extLst>
              <a:ext uri="{FF2B5EF4-FFF2-40B4-BE49-F238E27FC236}">
                <a16:creationId xmlns:a16="http://schemas.microsoft.com/office/drawing/2014/main" id="{CC7C9A8E-B2BF-4233-9590-2178EE9EDC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13169" y="1369692"/>
            <a:ext cx="1400175" cy="504825"/>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242929" y="1073888"/>
            <a:ext cx="8187071" cy="2231015"/>
          </a:xfrm>
        </p:spPr>
        <p:txBody>
          <a:bodyPr/>
          <a:lstStyle/>
          <a:p>
            <a:r>
              <a:rPr lang="en-IN" dirty="0"/>
              <a:t>THANKING YOU</a:t>
            </a:r>
          </a:p>
        </p:txBody>
      </p:sp>
      <p:sp>
        <p:nvSpPr>
          <p:cNvPr id="8" name="Text Placeholder 7"/>
          <p:cNvSpPr>
            <a:spLocks noGrp="1"/>
          </p:cNvSpPr>
          <p:nvPr>
            <p:ph type="body" idx="1"/>
          </p:nvPr>
        </p:nvSpPr>
        <p:spPr>
          <a:xfrm>
            <a:off x="3242929" y="5159781"/>
            <a:ext cx="7575125" cy="951135"/>
          </a:xfrm>
        </p:spPr>
        <p:txBody>
          <a:bodyPr>
            <a:normAutofit/>
          </a:bodyPr>
          <a:lstStyle/>
          <a:p>
            <a:r>
              <a:rPr lang="en-IN" dirty="0" smtClean="0"/>
              <a:t>BY Sri DATTA SAI AND SRAVANTI CHINTA</a:t>
            </a:r>
          </a:p>
          <a:p>
            <a:endParaRPr lang="en-IN" dirty="0"/>
          </a:p>
          <a:p>
            <a:endParaRPr lang="en-IN" dirty="0"/>
          </a:p>
        </p:txBody>
      </p:sp>
    </p:spTree>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0"/>
            <a:ext cx="10178322" cy="1492132"/>
          </a:xfrm>
        </p:spPr>
        <p:txBody>
          <a:bodyPr/>
          <a:lstStyle/>
          <a:p>
            <a:r>
              <a:rPr lang="en-IN" altLang="en-US" dirty="0"/>
              <a:t>CONTENTS</a:t>
            </a:r>
          </a:p>
        </p:txBody>
      </p:sp>
      <p:sp>
        <p:nvSpPr>
          <p:cNvPr id="3" name="Content Placeholder 2"/>
          <p:cNvSpPr>
            <a:spLocks noGrp="1"/>
          </p:cNvSpPr>
          <p:nvPr>
            <p:ph idx="1"/>
          </p:nvPr>
        </p:nvSpPr>
        <p:spPr>
          <a:xfrm>
            <a:off x="1251678" y="1874517"/>
            <a:ext cx="10178322" cy="4005075"/>
          </a:xfrm>
        </p:spPr>
        <p:txBody>
          <a:bodyPr>
            <a:normAutofit/>
          </a:bodyPr>
          <a:lstStyle/>
          <a:p>
            <a:pPr marL="0" indent="0"/>
            <a:endParaRPr lang="en-US" dirty="0"/>
          </a:p>
          <a:p>
            <a:pPr marL="0" indent="0"/>
            <a:endParaRPr lang="en-IN" dirty="0" smtClean="0"/>
          </a:p>
          <a:p>
            <a:endParaRPr lang="en-IN" dirty="0"/>
          </a:p>
          <a:p>
            <a:endParaRPr lang="en-US" dirty="0"/>
          </a:p>
        </p:txBody>
      </p:sp>
      <p:sp>
        <p:nvSpPr>
          <p:cNvPr id="4" name="Content Placeholder 2"/>
          <p:cNvSpPr txBox="1">
            <a:spLocks/>
          </p:cNvSpPr>
          <p:nvPr/>
        </p:nvSpPr>
        <p:spPr>
          <a:xfrm>
            <a:off x="1251678" y="755418"/>
            <a:ext cx="10178322" cy="5940804"/>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a:buFont typeface="Wingdings" panose="05000000000000000000" pitchFamily="2" charset="2"/>
              <a:buChar char="v"/>
            </a:pPr>
            <a:r>
              <a:rPr lang="en-IN" dirty="0" smtClean="0">
                <a:sym typeface="+mn-ea"/>
              </a:rPr>
              <a:t>A GLANCE OF </a:t>
            </a:r>
            <a:r>
              <a:rPr lang="en-IN" dirty="0" smtClean="0">
                <a:sym typeface="+mn-ea"/>
              </a:rPr>
              <a:t>OUR PROJECT</a:t>
            </a:r>
            <a:endParaRPr lang="en-IN" dirty="0" smtClean="0"/>
          </a:p>
          <a:p>
            <a:pPr>
              <a:buFont typeface="Wingdings" panose="05000000000000000000" pitchFamily="2" charset="2"/>
              <a:buChar char="v"/>
            </a:pPr>
            <a:r>
              <a:rPr lang="en-IN" dirty="0" smtClean="0">
                <a:sym typeface="+mn-ea"/>
              </a:rPr>
              <a:t>ABOUT MY </a:t>
            </a:r>
            <a:r>
              <a:rPr lang="en-IN" dirty="0" smtClean="0">
                <a:sym typeface="+mn-ea"/>
              </a:rPr>
              <a:t>PROJECT</a:t>
            </a:r>
            <a:endParaRPr lang="en-IN" dirty="0" smtClean="0"/>
          </a:p>
          <a:p>
            <a:pPr>
              <a:buFont typeface="Wingdings" panose="05000000000000000000" pitchFamily="2" charset="2"/>
              <a:buChar char="v"/>
            </a:pPr>
            <a:r>
              <a:rPr lang="en-IN" dirty="0" smtClean="0">
                <a:sym typeface="+mn-ea"/>
              </a:rPr>
              <a:t>USE CASE DESCRIPTION</a:t>
            </a:r>
            <a:endParaRPr lang="en-IN" dirty="0" smtClean="0"/>
          </a:p>
          <a:p>
            <a:pPr>
              <a:buFont typeface="Wingdings" panose="05000000000000000000" pitchFamily="2" charset="2"/>
              <a:buChar char="v"/>
            </a:pPr>
            <a:r>
              <a:rPr lang="en-IN" dirty="0" smtClean="0">
                <a:sym typeface="+mn-ea"/>
              </a:rPr>
              <a:t>SOLUTION/APPROACH</a:t>
            </a:r>
          </a:p>
          <a:p>
            <a:pPr>
              <a:buFont typeface="Wingdings" panose="05000000000000000000" pitchFamily="2" charset="2"/>
              <a:buChar char="v"/>
            </a:pPr>
            <a:r>
              <a:rPr lang="en-IN" dirty="0" smtClean="0">
                <a:sym typeface="+mn-ea"/>
              </a:rPr>
              <a:t> TECHNOLOGY/TOOL/CLOUD/STACK</a:t>
            </a:r>
            <a:endParaRPr lang="en-IN" dirty="0"/>
          </a:p>
          <a:p>
            <a:pPr>
              <a:buFont typeface="Wingdings" panose="05000000000000000000" pitchFamily="2" charset="2"/>
              <a:buChar char="v"/>
            </a:pPr>
            <a:r>
              <a:rPr lang="en-IN" dirty="0" smtClean="0">
                <a:sym typeface="+mn-ea"/>
              </a:rPr>
              <a:t>SCREENS</a:t>
            </a:r>
          </a:p>
          <a:p>
            <a:pPr>
              <a:buFont typeface="Wingdings" panose="05000000000000000000" pitchFamily="2" charset="2"/>
              <a:buChar char="v"/>
            </a:pPr>
            <a:r>
              <a:rPr lang="en-IN" dirty="0" smtClean="0">
                <a:sym typeface="+mn-ea"/>
              </a:rPr>
              <a:t> VIDEO DEMOS</a:t>
            </a:r>
          </a:p>
          <a:p>
            <a:pPr>
              <a:buFont typeface="Wingdings" panose="05000000000000000000" pitchFamily="2" charset="2"/>
              <a:buChar char="v"/>
            </a:pPr>
            <a:r>
              <a:rPr lang="en-IN" dirty="0" smtClean="0">
                <a:sym typeface="+mn-ea"/>
              </a:rPr>
              <a:t>CHALLENGES FACED</a:t>
            </a:r>
          </a:p>
          <a:p>
            <a:pPr>
              <a:buFont typeface="Wingdings" panose="05000000000000000000" pitchFamily="2" charset="2"/>
              <a:buChar char="v"/>
            </a:pPr>
            <a:r>
              <a:rPr lang="en-IN" dirty="0" smtClean="0">
                <a:sym typeface="+mn-ea"/>
              </a:rPr>
              <a:t>POSSIBLE IMPROVEMENTS</a:t>
            </a:r>
          </a:p>
          <a:p>
            <a:pPr>
              <a:buFont typeface="Wingdings" panose="05000000000000000000" pitchFamily="2" charset="2"/>
              <a:buChar char="v"/>
            </a:pPr>
            <a:r>
              <a:rPr lang="en-IN" dirty="0" smtClean="0">
                <a:sym typeface="+mn-ea"/>
              </a:rPr>
              <a:t>ALTERNATE FILES</a:t>
            </a:r>
          </a:p>
          <a:p>
            <a:pPr>
              <a:buFont typeface="Wingdings" panose="05000000000000000000" pitchFamily="2" charset="2"/>
              <a:buChar char="v"/>
            </a:pPr>
            <a:r>
              <a:rPr lang="en-IN" dirty="0" smtClean="0">
                <a:sym typeface="+mn-ea"/>
              </a:rPr>
              <a:t>WHY OUR TEAM SHOULD BE BEST?</a:t>
            </a:r>
          </a:p>
          <a:p>
            <a:pPr>
              <a:buFont typeface="Wingdings" panose="05000000000000000000" pitchFamily="2" charset="2"/>
              <a:buChar char="v"/>
            </a:pPr>
            <a:r>
              <a:rPr lang="en-IN" dirty="0" smtClean="0">
                <a:sym typeface="+mn-ea"/>
              </a:rPr>
              <a:t>CHALLENGES BEING SOLVED</a:t>
            </a:r>
            <a:endParaRPr lang="en-IN" dirty="0" smtClean="0"/>
          </a:p>
          <a:p>
            <a:pPr>
              <a:buFont typeface="Wingdings" panose="05000000000000000000" pitchFamily="2" charset="2"/>
              <a:buChar char="v"/>
            </a:pPr>
            <a:endParaRPr lang="en-US" dirty="0" smtClean="0"/>
          </a:p>
          <a:p>
            <a:pPr>
              <a:buFont typeface="Wingdings" panose="05000000000000000000" pitchFamily="2" charset="2"/>
              <a:buChar char="v"/>
            </a:pPr>
            <a:endParaRPr lang="en-IN" dirty="0" smtClean="0"/>
          </a:p>
          <a:p>
            <a:pPr>
              <a:buFont typeface="Wingdings" panose="05000000000000000000" pitchFamily="2" charset="2"/>
              <a:buChar char="v"/>
            </a:pPr>
            <a:endParaRPr lang="en-IN" dirty="0" smtClean="0"/>
          </a:p>
          <a:p>
            <a:pPr>
              <a:buFont typeface="Wingdings" panose="05000000000000000000" pitchFamily="2" charset="2"/>
              <a:buChar char="v"/>
            </a:pP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78233" y="161778"/>
            <a:ext cx="3092117" cy="1196670"/>
          </a:xfrm>
        </p:spPr>
        <p:txBody>
          <a:bodyPr/>
          <a:lstStyle/>
          <a:p>
            <a:r>
              <a:rPr lang="en-IN" altLang="en-US" sz="2800"/>
              <a:t>a glance of my bot</a:t>
            </a:r>
          </a:p>
        </p:txBody>
      </p:sp>
      <p:sp>
        <p:nvSpPr>
          <p:cNvPr id="5" name="Text Placeholder 4"/>
          <p:cNvSpPr>
            <a:spLocks noGrp="1"/>
          </p:cNvSpPr>
          <p:nvPr>
            <p:ph type="body" sz="half" idx="2"/>
          </p:nvPr>
        </p:nvSpPr>
        <p:spPr>
          <a:xfrm>
            <a:off x="8018583" y="1459817"/>
            <a:ext cx="3953023" cy="5264540"/>
          </a:xfrm>
        </p:spPr>
        <p:txBody>
          <a:bodyPr>
            <a:noAutofit/>
          </a:bodyPr>
          <a:lstStyle/>
          <a:p>
            <a:r>
              <a:rPr lang="en-US" altLang="en-US" sz="2000" dirty="0"/>
              <a:t>Our </a:t>
            </a:r>
            <a:r>
              <a:rPr lang="en-US" altLang="en-US" sz="2000" dirty="0" smtClean="0"/>
              <a:t>bot </a:t>
            </a:r>
            <a:r>
              <a:rPr lang="en-US" altLang="en-US" sz="2000" dirty="0"/>
              <a:t>is purely </a:t>
            </a:r>
            <a:r>
              <a:rPr lang="en-US" altLang="en-US" sz="2000" dirty="0" smtClean="0"/>
              <a:t>RPA </a:t>
            </a:r>
            <a:r>
              <a:rPr lang="en-US" altLang="en-US" sz="2000" dirty="0"/>
              <a:t>based Bot. The bot is based on the main concept </a:t>
            </a:r>
            <a:r>
              <a:rPr lang="en-US" altLang="en-US" sz="2000" dirty="0" smtClean="0"/>
              <a:t>RPA.</a:t>
            </a:r>
            <a:r>
              <a:rPr lang="en-US" sz="2000" b="1" dirty="0"/>
              <a:t> </a:t>
            </a:r>
            <a:r>
              <a:rPr lang="en-US" sz="2000" dirty="0"/>
              <a:t>Credit</a:t>
            </a:r>
            <a:r>
              <a:rPr lang="en-US" sz="2000" b="1" dirty="0"/>
              <a:t> analysis</a:t>
            </a:r>
            <a:r>
              <a:rPr lang="en-US" sz="2000" dirty="0"/>
              <a:t> is the method by which one calculates the creditworthiness of a business or organization or an </a:t>
            </a:r>
            <a:r>
              <a:rPr lang="en-US" sz="2000" dirty="0" smtClean="0"/>
              <a:t>individual. This bot is very helpful to most of the businesses in the credit analysis or issuing loans to customers or dealing with decision making situations to issue loans to customers. So </a:t>
            </a:r>
            <a:r>
              <a:rPr lang="en-US" b="1" dirty="0"/>
              <a:t>Commercial Credit Risk – Credit </a:t>
            </a:r>
            <a:r>
              <a:rPr lang="en-US" b="1" dirty="0" smtClean="0"/>
              <a:t>Analysis is our use case in this RPA theme.</a:t>
            </a:r>
            <a:endParaRPr lang="en-IN" altLang="en-US" sz="2000" dirty="0"/>
          </a:p>
          <a:p>
            <a:endParaRPr lang="en-IN" altLang="en-US" sz="2000" dirty="0"/>
          </a:p>
        </p:txBody>
      </p:sp>
      <p:pic>
        <p:nvPicPr>
          <p:cNvPr id="8" name="Picture Placeholder 7"/>
          <p:cNvPicPr>
            <a:picLocks noGrp="1" noChangeAspect="1"/>
          </p:cNvPicPr>
          <p:nvPr>
            <p:ph type="pic" idx="1"/>
          </p:nvPr>
        </p:nvPicPr>
        <p:blipFill>
          <a:blip r:embed="rId2"/>
          <a:srcRect l="6784" r="6784"/>
          <a:stretch>
            <a:fillRect/>
          </a:stretch>
        </p:blipFill>
        <p:spPr>
          <a:xfrm>
            <a:off x="0" y="0"/>
            <a:ext cx="7639049" cy="6857999"/>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41009" y="382385"/>
            <a:ext cx="10388991" cy="1004309"/>
          </a:xfrm>
        </p:spPr>
        <p:txBody>
          <a:bodyPr>
            <a:normAutofit fontScale="90000"/>
          </a:bodyPr>
          <a:lstStyle/>
          <a:p>
            <a:r>
              <a:rPr lang="en-IN" dirty="0"/>
              <a:t>Presenting you </a:t>
            </a:r>
            <a:r>
              <a:rPr lang="en-IN" dirty="0" smtClean="0"/>
              <a:t>Ai anywhere </a:t>
            </a:r>
            <a:r>
              <a:rPr lang="en-IN" dirty="0" err="1" smtClean="0"/>
              <a:t>rpa</a:t>
            </a:r>
            <a:r>
              <a:rPr lang="en-IN" dirty="0" smtClean="0"/>
              <a:t>- </a:t>
            </a:r>
            <a:r>
              <a:rPr lang="en-IN" dirty="0"/>
              <a:t>Bot</a:t>
            </a:r>
            <a:br>
              <a:rPr lang="en-IN" dirty="0"/>
            </a:br>
            <a:endParaRPr lang="en-IN" dirty="0"/>
          </a:p>
        </p:txBody>
      </p:sp>
      <p:pic>
        <p:nvPicPr>
          <p:cNvPr id="2" name="Content Placeholder 1" descr="6N28C6iP"/>
          <p:cNvPicPr>
            <a:picLocks noGrp="1" noChangeAspect="1"/>
          </p:cNvPicPr>
          <p:nvPr>
            <p:ph idx="1"/>
          </p:nvPr>
        </p:nvPicPr>
        <p:blipFill>
          <a:blip r:embed="rId2"/>
          <a:stretch>
            <a:fillRect/>
          </a:stretch>
        </p:blipFill>
        <p:spPr>
          <a:xfrm>
            <a:off x="1856934" y="1386694"/>
            <a:ext cx="8665699" cy="4915632"/>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ABOUT MY </a:t>
            </a:r>
            <a:r>
              <a:rPr lang="en-IN" altLang="en-US" dirty="0" err="1" smtClean="0"/>
              <a:t>rpa</a:t>
            </a:r>
            <a:r>
              <a:rPr lang="en-IN" altLang="en-US" dirty="0" smtClean="0"/>
              <a:t>-BOT</a:t>
            </a:r>
            <a:endParaRPr lang="en-IN" altLang="en-US" dirty="0"/>
          </a:p>
        </p:txBody>
      </p:sp>
      <p:sp>
        <p:nvSpPr>
          <p:cNvPr id="3" name="Content Placeholder 2"/>
          <p:cNvSpPr>
            <a:spLocks noGrp="1"/>
          </p:cNvSpPr>
          <p:nvPr>
            <p:ph idx="1"/>
          </p:nvPr>
        </p:nvSpPr>
        <p:spPr>
          <a:xfrm>
            <a:off x="1251678" y="1294228"/>
            <a:ext cx="10178322" cy="2504049"/>
          </a:xfrm>
        </p:spPr>
        <p:txBody>
          <a:bodyPr>
            <a:noAutofit/>
          </a:bodyPr>
          <a:lstStyle/>
          <a:p>
            <a:r>
              <a:rPr lang="en-US" altLang="en-US" sz="2400" dirty="0"/>
              <a:t>Our bot is purely RPA based Bot. The bot is based on the main concept RPA.</a:t>
            </a:r>
            <a:r>
              <a:rPr lang="en-US" sz="2400" b="1" dirty="0"/>
              <a:t> </a:t>
            </a:r>
            <a:r>
              <a:rPr lang="en-US" sz="2400" dirty="0"/>
              <a:t>Credit</a:t>
            </a:r>
            <a:r>
              <a:rPr lang="en-US" sz="2400" b="1" dirty="0"/>
              <a:t> analysis</a:t>
            </a:r>
            <a:r>
              <a:rPr lang="en-US" sz="2400" dirty="0"/>
              <a:t> is the method by which one calculates the creditworthiness of a business or organization or an individual. This bot is very helpful to most of the businesses in the credit analysis or issuing loans to customers or dealing with decision making situations to issue loans to customers. So </a:t>
            </a:r>
            <a:r>
              <a:rPr lang="en-US" sz="2400" b="1" dirty="0"/>
              <a:t>Commercial Credit Risk – Credit Analysis is our use case in this RPA theme.</a:t>
            </a:r>
            <a:endParaRPr lang="en-IN" altLang="en-US" sz="2400" dirty="0"/>
          </a:p>
          <a:p>
            <a:endParaRPr lang="en-IN" altLang="en-US" sz="2400" dirty="0"/>
          </a:p>
        </p:txBody>
      </p:sp>
      <p:pic>
        <p:nvPicPr>
          <p:cNvPr id="4" name="Picture 3"/>
          <p:cNvPicPr>
            <a:picLocks noChangeAspect="1"/>
          </p:cNvPicPr>
          <p:nvPr/>
        </p:nvPicPr>
        <p:blipFill>
          <a:blip r:embed="rId2"/>
          <a:stretch>
            <a:fillRect/>
          </a:stretch>
        </p:blipFill>
        <p:spPr>
          <a:xfrm>
            <a:off x="647114" y="3896751"/>
            <a:ext cx="11544886" cy="2961249"/>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USE CASE DESCRIPTION</a:t>
            </a:r>
          </a:p>
        </p:txBody>
      </p:sp>
      <p:sp>
        <p:nvSpPr>
          <p:cNvPr id="4" name="Content Placeholder 2"/>
          <p:cNvSpPr>
            <a:spLocks noGrp="1"/>
          </p:cNvSpPr>
          <p:nvPr>
            <p:ph idx="1"/>
          </p:nvPr>
        </p:nvSpPr>
        <p:spPr>
          <a:xfrm>
            <a:off x="1250950" y="1652588"/>
            <a:ext cx="10179050" cy="5205412"/>
          </a:xfrm>
        </p:spPr>
        <p:txBody>
          <a:bodyPr>
            <a:noAutofit/>
          </a:bodyPr>
          <a:lstStyle/>
          <a:p>
            <a:pPr marL="0" indent="0">
              <a:buFont typeface="Wingdings" panose="05000000000000000000" charset="0"/>
              <a:buNone/>
            </a:pPr>
            <a:r>
              <a:rPr lang="en-IN" altLang="en-US" sz="2800" dirty="0">
                <a:solidFill>
                  <a:schemeClr val="tx1">
                    <a:lumMod val="65000"/>
                    <a:lumOff val="35000"/>
                  </a:schemeClr>
                </a:solidFill>
                <a:uFillTx/>
                <a:sym typeface="+mn-ea"/>
              </a:rPr>
              <a:t>My bot is unique because-</a:t>
            </a:r>
          </a:p>
          <a:p>
            <a:pPr marL="0" indent="0">
              <a:buFont typeface="Wingdings" panose="05000000000000000000" charset="0"/>
              <a:buChar char=""/>
            </a:pPr>
            <a:r>
              <a:rPr lang="en-IN" altLang="en-US" sz="2800" dirty="0">
                <a:solidFill>
                  <a:schemeClr val="tx1">
                    <a:lumMod val="65000"/>
                    <a:lumOff val="35000"/>
                  </a:schemeClr>
                </a:solidFill>
                <a:uFillTx/>
                <a:sym typeface="+mn-ea"/>
              </a:rPr>
              <a:t> This </a:t>
            </a:r>
            <a:r>
              <a:rPr lang="en-IN" altLang="en-US" sz="2800" dirty="0" smtClean="0">
                <a:solidFill>
                  <a:schemeClr val="tx1">
                    <a:lumMod val="65000"/>
                    <a:lumOff val="35000"/>
                  </a:schemeClr>
                </a:solidFill>
                <a:uFillTx/>
                <a:sym typeface="+mn-ea"/>
              </a:rPr>
              <a:t>RPA-bot </a:t>
            </a:r>
            <a:r>
              <a:rPr lang="en-IN" altLang="en-US" sz="2800" dirty="0">
                <a:solidFill>
                  <a:schemeClr val="tx1">
                    <a:lumMod val="65000"/>
                    <a:lumOff val="35000"/>
                  </a:schemeClr>
                </a:solidFill>
                <a:uFillTx/>
                <a:sym typeface="+mn-ea"/>
              </a:rPr>
              <a:t>maximizes the user's readability and </a:t>
            </a:r>
            <a:r>
              <a:rPr lang="en-IN" altLang="en-US" sz="2800" dirty="0" smtClean="0">
                <a:solidFill>
                  <a:schemeClr val="tx1">
                    <a:lumMod val="65000"/>
                    <a:lumOff val="35000"/>
                  </a:schemeClr>
                </a:solidFill>
                <a:uFillTx/>
                <a:sym typeface="+mn-ea"/>
              </a:rPr>
              <a:t>understand ability by doing the innovative tasks </a:t>
            </a:r>
            <a:r>
              <a:rPr lang="en-IN" altLang="en-US" sz="2800" dirty="0">
                <a:solidFill>
                  <a:schemeClr val="tx1">
                    <a:lumMod val="65000"/>
                    <a:lumOff val="35000"/>
                  </a:schemeClr>
                </a:solidFill>
                <a:uFillTx/>
                <a:sym typeface="+mn-ea"/>
              </a:rPr>
              <a:t>which attracts a lot of people. In a way this can be used to gain more </a:t>
            </a:r>
            <a:r>
              <a:rPr lang="en-IN" altLang="en-US" sz="2800" dirty="0" smtClean="0">
                <a:solidFill>
                  <a:schemeClr val="tx1">
                    <a:lumMod val="65000"/>
                    <a:lumOff val="35000"/>
                  </a:schemeClr>
                </a:solidFill>
                <a:uFillTx/>
                <a:sym typeface="+mn-ea"/>
              </a:rPr>
              <a:t>users.</a:t>
            </a:r>
            <a:endParaRPr lang="en-IN" altLang="en-US" sz="2800" dirty="0">
              <a:solidFill>
                <a:schemeClr val="tx1">
                  <a:lumMod val="65000"/>
                  <a:lumOff val="35000"/>
                </a:schemeClr>
              </a:solidFill>
              <a:uFillTx/>
              <a:sym typeface="+mn-ea"/>
            </a:endParaRPr>
          </a:p>
          <a:p>
            <a:pPr marL="0" indent="0">
              <a:buFont typeface="Wingdings" panose="05000000000000000000" charset="0"/>
              <a:buChar char=""/>
            </a:pPr>
            <a:r>
              <a:rPr lang="en-IN" altLang="en-US" sz="2800" dirty="0">
                <a:solidFill>
                  <a:schemeClr val="tx1">
                    <a:lumMod val="65000"/>
                    <a:lumOff val="35000"/>
                  </a:schemeClr>
                </a:solidFill>
                <a:uFillTx/>
                <a:sym typeface="+mn-ea"/>
              </a:rPr>
              <a:t> </a:t>
            </a:r>
            <a:r>
              <a:rPr lang="en-US" altLang="en-US" sz="2800" dirty="0"/>
              <a:t>The bot is based on the main concept </a:t>
            </a:r>
            <a:r>
              <a:rPr lang="en-US" altLang="en-US" sz="2800" dirty="0" smtClean="0"/>
              <a:t>RPA. </a:t>
            </a:r>
            <a:r>
              <a:rPr lang="en-IN" altLang="en-US" sz="2800" dirty="0" smtClean="0">
                <a:solidFill>
                  <a:schemeClr val="tx1">
                    <a:lumMod val="65000"/>
                    <a:lumOff val="35000"/>
                  </a:schemeClr>
                </a:solidFill>
                <a:uFillTx/>
                <a:sym typeface="+mn-ea"/>
              </a:rPr>
              <a:t>This bot is main dealing with the concept of </a:t>
            </a:r>
            <a:r>
              <a:rPr lang="en-US" sz="2800" b="1" dirty="0"/>
              <a:t>Commercial Credit Risk – Credit </a:t>
            </a:r>
            <a:r>
              <a:rPr lang="en-US" sz="2800" b="1" dirty="0" smtClean="0"/>
              <a:t>Analysis.</a:t>
            </a:r>
            <a:r>
              <a:rPr lang="en-US" sz="2800" dirty="0"/>
              <a:t> </a:t>
            </a:r>
            <a:r>
              <a:rPr lang="en-US" sz="2800" dirty="0" smtClean="0"/>
              <a:t>Which is mainly useful for commercial businesses such as banks, insurance companies etc. The fundamental goal of our application is Credit Analysis which is the method </a:t>
            </a:r>
            <a:r>
              <a:rPr lang="en-US" sz="2800" dirty="0"/>
              <a:t>by which one calculates the creditworthiness of a business or organization or an individual</a:t>
            </a:r>
            <a:r>
              <a:rPr lang="en-US" sz="2800" dirty="0" smtClean="0"/>
              <a:t>.</a:t>
            </a:r>
            <a:endParaRPr lang="en-IN" sz="2800" dirty="0">
              <a:sym typeface="+mn-ea"/>
            </a:endParaRP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smtClean="0"/>
              <a:t>Use case </a:t>
            </a:r>
            <a:r>
              <a:rPr lang="en-IN" altLang="en-US" dirty="0"/>
              <a:t>description</a:t>
            </a:r>
          </a:p>
        </p:txBody>
      </p:sp>
      <p:sp>
        <p:nvSpPr>
          <p:cNvPr id="4" name="Content Placeholder 2"/>
          <p:cNvSpPr>
            <a:spLocks noGrp="1"/>
          </p:cNvSpPr>
          <p:nvPr>
            <p:ph idx="1"/>
          </p:nvPr>
        </p:nvSpPr>
        <p:spPr>
          <a:xfrm>
            <a:off x="1250950" y="1603717"/>
            <a:ext cx="10179050" cy="5092505"/>
          </a:xfrm>
        </p:spPr>
        <p:txBody>
          <a:bodyPr>
            <a:noAutofit/>
          </a:bodyPr>
          <a:lstStyle/>
          <a:p>
            <a:pPr>
              <a:buFont typeface="Wingdings" panose="05000000000000000000" charset="0"/>
              <a:buChar char=""/>
            </a:pPr>
            <a:r>
              <a:rPr lang="en-IN" altLang="en-US" sz="2200" dirty="0">
                <a:sym typeface="+mn-ea"/>
              </a:rPr>
              <a:t>Here we </a:t>
            </a:r>
            <a:r>
              <a:rPr lang="en-IN" altLang="en-US" sz="2200" dirty="0" smtClean="0">
                <a:sym typeface="+mn-ea"/>
              </a:rPr>
              <a:t>are taking an important task which most of banks are working is loan generation we are automating this task using RPA to decide whether to issue a loan or not to the customer.</a:t>
            </a:r>
          </a:p>
          <a:p>
            <a:pPr>
              <a:buFont typeface="Wingdings" panose="05000000000000000000" charset="0"/>
              <a:buChar char=""/>
            </a:pPr>
            <a:r>
              <a:rPr lang="en-IN" altLang="en-US" sz="2200" dirty="0" smtClean="0">
                <a:sym typeface="+mn-ea"/>
              </a:rPr>
              <a:t>Many of the banks are facing more issues when doing this task manually. Yes it is possible to do this task when there is less number of customers .But present situation is not that we should automate the task to achieve the best results in dealing with Issuing loans to the customers.</a:t>
            </a:r>
          </a:p>
          <a:p>
            <a:pPr>
              <a:buFont typeface="Wingdings" panose="05000000000000000000" charset="0"/>
              <a:buChar char=""/>
            </a:pPr>
            <a:r>
              <a:rPr lang="en-IN" altLang="en-US" sz="2200" dirty="0" smtClean="0">
                <a:sym typeface="+mn-ea"/>
              </a:rPr>
              <a:t>Here we are taking </a:t>
            </a:r>
            <a:r>
              <a:rPr lang="en-US" sz="2200" dirty="0"/>
              <a:t>data received in multiple spreadsheets and PDF files</a:t>
            </a:r>
            <a:r>
              <a:rPr lang="en-US" sz="2200" dirty="0" smtClean="0"/>
              <a:t>.</a:t>
            </a:r>
          </a:p>
          <a:p>
            <a:pPr>
              <a:buFont typeface="Wingdings" panose="05000000000000000000" charset="0"/>
              <a:buChar char=""/>
            </a:pPr>
            <a:r>
              <a:rPr lang="en-US" sz="2200" dirty="0"/>
              <a:t>The task of updating the customer details is manual. User has to copy the data from the spreadsheet and create 6 templates and a final master template based on the </a:t>
            </a:r>
            <a:r>
              <a:rPr lang="en-US" sz="2200" dirty="0" smtClean="0"/>
              <a:t>data.</a:t>
            </a:r>
            <a:endParaRPr lang="en-IN" altLang="en-US" sz="2200" dirty="0" smtClean="0">
              <a:solidFill>
                <a:schemeClr val="tx1">
                  <a:lumMod val="65000"/>
                  <a:lumOff val="35000"/>
                </a:schemeClr>
              </a:solidFill>
              <a:uFillTx/>
            </a:endParaRPr>
          </a:p>
          <a:p>
            <a:pPr>
              <a:buFont typeface="Wingdings" panose="05000000000000000000" charset="0"/>
              <a:buChar char=""/>
            </a:pPr>
            <a:r>
              <a:rPr lang="en-IN" altLang="en-US" sz="2200" dirty="0" smtClean="0">
                <a:solidFill>
                  <a:schemeClr val="tx1">
                    <a:lumMod val="65000"/>
                    <a:lumOff val="35000"/>
                  </a:schemeClr>
                </a:solidFill>
                <a:uFillTx/>
              </a:rPr>
              <a:t>Making this bot is quite economic and its a good way of presenting.</a:t>
            </a: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r>
              <a:rPr lang="en-US" dirty="0"/>
              <a:t>APPROACH</a:t>
            </a:r>
          </a:p>
        </p:txBody>
      </p:sp>
      <p:sp>
        <p:nvSpPr>
          <p:cNvPr id="3" name="Content Placeholder 2"/>
          <p:cNvSpPr>
            <a:spLocks noGrp="1"/>
          </p:cNvSpPr>
          <p:nvPr>
            <p:ph idx="1"/>
          </p:nvPr>
        </p:nvSpPr>
        <p:spPr>
          <a:xfrm>
            <a:off x="1251678" y="1209822"/>
            <a:ext cx="10178322" cy="5648177"/>
          </a:xfrm>
        </p:spPr>
        <p:txBody>
          <a:bodyPr>
            <a:normAutofit/>
          </a:bodyPr>
          <a:lstStyle/>
          <a:p>
            <a:r>
              <a:rPr lang="en-US" sz="2200" dirty="0"/>
              <a:t>Coming with the solution here we are using  </a:t>
            </a:r>
            <a:r>
              <a:rPr lang="en-US" sz="2200" dirty="0" smtClean="0"/>
              <a:t>RPA,  Automation Anywhere , UI Path. We </a:t>
            </a:r>
            <a:r>
              <a:rPr lang="en-US" sz="2200" dirty="0"/>
              <a:t>are going to </a:t>
            </a:r>
            <a:r>
              <a:rPr lang="en-US" sz="2200" dirty="0" smtClean="0"/>
              <a:t>explain </a:t>
            </a:r>
            <a:r>
              <a:rPr lang="en-US" sz="2200" dirty="0"/>
              <a:t>each one and where we have used it in the bot</a:t>
            </a:r>
            <a:r>
              <a:rPr lang="en-US" sz="2200" dirty="0" smtClean="0"/>
              <a:t>.</a:t>
            </a:r>
          </a:p>
          <a:p>
            <a:pPr marL="0" indent="0">
              <a:buNone/>
            </a:pPr>
            <a:r>
              <a:rPr lang="en-US" sz="2200" b="1" dirty="0" smtClean="0"/>
              <a:t>                                                  RPA</a:t>
            </a:r>
          </a:p>
          <a:p>
            <a:pPr marL="457200" indent="-457200">
              <a:buFont typeface="+mj-lt"/>
              <a:buAutoNum type="arabicPeriod"/>
            </a:pPr>
            <a:r>
              <a:rPr lang="en-US" sz="2200" b="1" dirty="0" smtClean="0"/>
              <a:t>R</a:t>
            </a:r>
            <a:r>
              <a:rPr lang="en-US" sz="2200" dirty="0" smtClean="0"/>
              <a:t>obotics </a:t>
            </a:r>
            <a:r>
              <a:rPr lang="en-US" sz="2200" b="1" dirty="0" smtClean="0"/>
              <a:t>P</a:t>
            </a:r>
            <a:r>
              <a:rPr lang="en-US" sz="2200" dirty="0" smtClean="0"/>
              <a:t>rocess </a:t>
            </a:r>
            <a:r>
              <a:rPr lang="en-US" sz="2200" b="1" dirty="0" smtClean="0"/>
              <a:t>A</a:t>
            </a:r>
            <a:r>
              <a:rPr lang="en-US" sz="2200" dirty="0" smtClean="0"/>
              <a:t>utomation(RPA) allows organizations to automate task just like a human being was doing them across application and systems. Robotic automation interacts with the existing IT architecture with no complex system integration required.</a:t>
            </a:r>
          </a:p>
          <a:p>
            <a:pPr marL="457200" indent="-457200">
              <a:buFont typeface="+mj-lt"/>
              <a:buAutoNum type="arabicPeriod"/>
            </a:pPr>
            <a:r>
              <a:rPr lang="en-US" sz="2200" dirty="0" smtClean="0"/>
              <a:t>We have used it to present the solution to automate the process.</a:t>
            </a:r>
          </a:p>
          <a:p>
            <a:pPr marL="0" indent="0">
              <a:buNone/>
            </a:pPr>
            <a:r>
              <a:rPr lang="en-US" sz="2200" dirty="0"/>
              <a:t>				</a:t>
            </a:r>
            <a:r>
              <a:rPr lang="en-US" sz="2200" b="1" dirty="0"/>
              <a:t> </a:t>
            </a:r>
            <a:r>
              <a:rPr lang="en-US" sz="2200" b="1" dirty="0" smtClean="0"/>
              <a:t>UI path</a:t>
            </a:r>
          </a:p>
          <a:p>
            <a:pPr marL="457200" indent="-457200">
              <a:buFont typeface="+mj-lt"/>
              <a:buAutoNum type="arabicPeriod"/>
            </a:pPr>
            <a:r>
              <a:rPr lang="en-US" sz="2200" dirty="0" smtClean="0"/>
              <a:t>Automation</a:t>
            </a:r>
            <a:r>
              <a:rPr lang="en-US" sz="2200" dirty="0"/>
              <a:t> is the technology by which a process or procedure is performed with minimal human </a:t>
            </a:r>
            <a:r>
              <a:rPr lang="en-US" sz="2200" dirty="0" smtClean="0"/>
              <a:t>assistance.</a:t>
            </a:r>
          </a:p>
          <a:p>
            <a:pPr marL="457200" indent="-457200">
              <a:buFont typeface="+mj-lt"/>
              <a:buAutoNum type="arabicPeriod"/>
            </a:pPr>
            <a:r>
              <a:rPr lang="en-US" dirty="0"/>
              <a:t>It is a RPA software. It helps organizations to automate processes efficiently. It can be downloaded from </a:t>
            </a:r>
            <a:r>
              <a:rPr lang="en-US" dirty="0">
                <a:hlinkClick r:id="rId2"/>
              </a:rPr>
              <a:t>https://www.uipath.com/</a:t>
            </a:r>
            <a:endParaRPr lang="en-US" sz="2200" b="1" dirty="0"/>
          </a:p>
        </p:txBody>
      </p:sp>
    </p:spTree>
    <p:extLst>
      <p:ext uri="{BB962C8B-B14F-4D97-AF65-F5344CB8AC3E}">
        <p14:creationId xmlns:p14="http://schemas.microsoft.com/office/powerpoint/2010/main" val="221417826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TM10001106[[fn=Badge]]</Template>
  <TotalTime>686</TotalTime>
  <Words>1001</Words>
  <Application>Microsoft Office PowerPoint</Application>
  <PresentationFormat>Widescreen</PresentationFormat>
  <Paragraphs>99</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Gill Sans MT</vt:lpstr>
      <vt:lpstr>Impact</vt:lpstr>
      <vt:lpstr>Wingdings</vt:lpstr>
      <vt:lpstr>Badge</vt:lpstr>
      <vt:lpstr>Ai anywhere RPA-BOT</vt:lpstr>
      <vt:lpstr>Team members</vt:lpstr>
      <vt:lpstr>CONTENTS</vt:lpstr>
      <vt:lpstr>a glance of my bot</vt:lpstr>
      <vt:lpstr>Presenting you Ai anywhere rpa- Bot </vt:lpstr>
      <vt:lpstr>ABOUT MY rpa-BOT</vt:lpstr>
      <vt:lpstr>USE CASE DESCRIPTION</vt:lpstr>
      <vt:lpstr>Use case description</vt:lpstr>
      <vt:lpstr>SOLUTION/APPROACH</vt:lpstr>
      <vt:lpstr>SOLUTION/APPROACH</vt:lpstr>
      <vt:lpstr>SOLUTION/APPROACH</vt:lpstr>
      <vt:lpstr>steps to execute</vt:lpstr>
      <vt:lpstr>Technology /tools/cloud used </vt:lpstr>
      <vt:lpstr>SCREENS OF MY rpa BOT-temp a </vt:lpstr>
      <vt:lpstr>SCREENS OF MY BOT  temp b</vt:lpstr>
      <vt:lpstr>SCREENS OF MY BOT temp c </vt:lpstr>
      <vt:lpstr>SCREENS OF MY BOT  temp d</vt:lpstr>
      <vt:lpstr>SCREENS OF MY BOT  temp d</vt:lpstr>
      <vt:lpstr>SCREENS OF MY BOT  master template</vt:lpstr>
      <vt:lpstr>video demos</vt:lpstr>
      <vt:lpstr>Challenges faced</vt:lpstr>
      <vt:lpstr>Possible Improvements</vt:lpstr>
      <vt:lpstr>Associated attachments/ files</vt:lpstr>
      <vt:lpstr>Why our team is the best!</vt:lpstr>
      <vt:lpstr>Gratitude towards Techgig </vt:lpstr>
      <vt:lpstr>THANKING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COGNITIVE BOT</dc:title>
  <dc:creator>Windows User</dc:creator>
  <cp:lastModifiedBy>sridatta ch</cp:lastModifiedBy>
  <cp:revision>75</cp:revision>
  <dcterms:created xsi:type="dcterms:W3CDTF">2018-05-05T16:17:00Z</dcterms:created>
  <dcterms:modified xsi:type="dcterms:W3CDTF">2019-06-07T11:54:24Z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1033-10.2.0.6020</vt:lpwstr>
  </property>
</Properties>
</file>