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2"/>
  </p:notesMasterIdLst>
  <p:sldIdLst>
    <p:sldId id="256" r:id="rId2"/>
    <p:sldId id="258" r:id="rId3"/>
    <p:sldId id="261" r:id="rId4"/>
    <p:sldId id="259" r:id="rId5"/>
    <p:sldId id="317" r:id="rId6"/>
    <p:sldId id="327" r:id="rId7"/>
    <p:sldId id="328" r:id="rId8"/>
    <p:sldId id="260" r:id="rId9"/>
    <p:sldId id="263" r:id="rId10"/>
    <p:sldId id="329" r:id="rId11"/>
    <p:sldId id="319" r:id="rId12"/>
    <p:sldId id="265" r:id="rId13"/>
    <p:sldId id="279" r:id="rId14"/>
    <p:sldId id="320" r:id="rId15"/>
    <p:sldId id="271" r:id="rId16"/>
    <p:sldId id="323" r:id="rId17"/>
    <p:sldId id="268" r:id="rId18"/>
    <p:sldId id="270" r:id="rId19"/>
    <p:sldId id="325" r:id="rId20"/>
    <p:sldId id="324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ivvic" pitchFamily="2" charset="0"/>
      <p:regular r:id="rId27"/>
      <p:bold r:id="rId28"/>
      <p:italic r:id="rId29"/>
      <p:boldItalic r:id="rId30"/>
    </p:embeddedFont>
    <p:embeddedFont>
      <p:font typeface="Montserrat Black" panose="00000A00000000000000" pitchFamily="2" charset="0"/>
      <p:bold r:id="rId31"/>
      <p:boldItalic r:id="rId32"/>
    </p:embeddedFont>
    <p:embeddedFont>
      <p:font typeface="Roboto Condensed Light" panose="02000000000000000000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154A32-2EC0-4357-A2D5-CCE891A579DE}">
  <a:tblStyle styleId="{EA154A32-2EC0-4357-A2D5-CCE891A579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719638b58c9b6fb/Pictures/Documents/Book1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1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719638b58c9b6fb/Pictures/Documents/Book1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719638b58c9b6fb/Pictures/Documents/Book1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excel.xlsx]gender!PivotTable4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gender!$B$3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FC-444D-B22F-25C05741B0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FC-444D-B22F-25C05741B0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gender!$A$4:$A$6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gender!$B$4:$B$6</c:f>
              <c:numCache>
                <c:formatCode>General</c:formatCode>
                <c:ptCount val="2"/>
                <c:pt idx="0">
                  <c:v>164</c:v>
                </c:pt>
                <c:pt idx="1">
                  <c:v>171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FC-444D-B22F-25C05741B0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[Book1 excel.xlsx]Sheet2!PivotTable1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Sheet2!$A$4:$A$9</c:f>
              <c:strCache>
                <c:ptCount val="5"/>
                <c:pt idx="0">
                  <c:v>Infant</c:v>
                </c:pt>
                <c:pt idx="1">
                  <c:v>Pre schooler</c:v>
                </c:pt>
                <c:pt idx="2">
                  <c:v>School aged child</c:v>
                </c:pt>
                <c:pt idx="3">
                  <c:v>Teens</c:v>
                </c:pt>
                <c:pt idx="4">
                  <c:v>Toddler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5"/>
                <c:pt idx="0">
                  <c:v>23</c:v>
                </c:pt>
                <c:pt idx="1">
                  <c:v>41</c:v>
                </c:pt>
                <c:pt idx="2">
                  <c:v>192</c:v>
                </c:pt>
                <c:pt idx="3">
                  <c:v>56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7B-4248-BD14-A621F827D8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379114256"/>
        <c:axId val="1405085376"/>
        <c:axId val="0"/>
      </c:bar3DChart>
      <c:catAx>
        <c:axId val="137911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5085376"/>
        <c:crosses val="autoZero"/>
        <c:auto val="1"/>
        <c:lblAlgn val="ctr"/>
        <c:lblOffset val="100"/>
        <c:noMultiLvlLbl val="0"/>
      </c:catAx>
      <c:valAx>
        <c:axId val="140508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11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excel.xlsx]age C vs nps!PivotTable2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'age C vs nps'!$B$3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C vs nps'!$A$4:$A$9</c:f>
              <c:strCache>
                <c:ptCount val="5"/>
                <c:pt idx="0">
                  <c:v>Infant</c:v>
                </c:pt>
                <c:pt idx="1">
                  <c:v>Pre schooler</c:v>
                </c:pt>
                <c:pt idx="2">
                  <c:v>School aged child</c:v>
                </c:pt>
                <c:pt idx="3">
                  <c:v>Teens</c:v>
                </c:pt>
                <c:pt idx="4">
                  <c:v>Toddler</c:v>
                </c:pt>
              </c:strCache>
            </c:strRef>
          </c:cat>
          <c:val>
            <c:numRef>
              <c:f>'age C vs nps'!$B$4:$B$9</c:f>
              <c:numCache>
                <c:formatCode>0.00%</c:formatCode>
                <c:ptCount val="5"/>
                <c:pt idx="0">
                  <c:v>6.8656716417910449E-2</c:v>
                </c:pt>
                <c:pt idx="1">
                  <c:v>0.12238805970149254</c:v>
                </c:pt>
                <c:pt idx="2">
                  <c:v>0.57313432835820899</c:v>
                </c:pt>
                <c:pt idx="3">
                  <c:v>0.16716417910447762</c:v>
                </c:pt>
                <c:pt idx="4">
                  <c:v>6.8656716417910449E-2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F5-417E-963D-25E221173E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06248639"/>
        <c:axId val="1004347423"/>
        <c:axId val="0"/>
      </c:bar3DChart>
      <c:catAx>
        <c:axId val="1006248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4347423"/>
        <c:crosses val="autoZero"/>
        <c:auto val="1"/>
        <c:lblAlgn val="ctr"/>
        <c:lblOffset val="100"/>
        <c:noMultiLvlLbl val="0"/>
      </c:catAx>
      <c:valAx>
        <c:axId val="10043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248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excel.xlsx]age vs gender vs satis!PivotTable7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7209044997657617"/>
          <c:y val="0"/>
          <c:w val="0.49402195687750639"/>
          <c:h val="0.87947344923736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'age vs gender vs satis'!$B$3:$B$4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vs gender vs satis'!$A$5:$A$10</c:f>
              <c:strCache>
                <c:ptCount val="5"/>
                <c:pt idx="0">
                  <c:v>Infant</c:v>
                </c:pt>
                <c:pt idx="1">
                  <c:v>Pre schooler</c:v>
                </c:pt>
                <c:pt idx="2">
                  <c:v>School aged child</c:v>
                </c:pt>
                <c:pt idx="3">
                  <c:v>Teens</c:v>
                </c:pt>
                <c:pt idx="4">
                  <c:v>Toddler</c:v>
                </c:pt>
              </c:strCache>
            </c:strRef>
          </c:cat>
          <c:val>
            <c:numRef>
              <c:f>'age vs gender vs satis'!$B$5:$B$10</c:f>
              <c:numCache>
                <c:formatCode>0.00%</c:formatCode>
                <c:ptCount val="5"/>
                <c:pt idx="0">
                  <c:v>4.0816326530612242E-2</c:v>
                </c:pt>
                <c:pt idx="1">
                  <c:v>6.1224489795918366E-2</c:v>
                </c:pt>
                <c:pt idx="2">
                  <c:v>0.29251700680272108</c:v>
                </c:pt>
                <c:pt idx="3">
                  <c:v>4.7619047619047616E-2</c:v>
                </c:pt>
                <c:pt idx="4">
                  <c:v>1.3605442176870748E-2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CA-47B8-8377-B1AB951835D7}"/>
            </c:ext>
          </c:extLst>
        </c:ser>
        <c:ser>
          <c:idx val="1"/>
          <c:order val="1"/>
          <c:tx>
            <c:strRef>
              <c:f>'age vs gender vs satis'!$C$3:$C$4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vs gender vs satis'!$A$5:$A$10</c:f>
              <c:strCache>
                <c:ptCount val="5"/>
                <c:pt idx="0">
                  <c:v>Infant</c:v>
                </c:pt>
                <c:pt idx="1">
                  <c:v>Pre schooler</c:v>
                </c:pt>
                <c:pt idx="2">
                  <c:v>School aged child</c:v>
                </c:pt>
                <c:pt idx="3">
                  <c:v>Teens</c:v>
                </c:pt>
                <c:pt idx="4">
                  <c:v>Toddler</c:v>
                </c:pt>
              </c:strCache>
            </c:strRef>
          </c:cat>
          <c:val>
            <c:numRef>
              <c:f>'age vs gender vs satis'!$C$5:$C$10</c:f>
              <c:numCache>
                <c:formatCode>0.00%</c:formatCode>
                <c:ptCount val="5"/>
                <c:pt idx="0">
                  <c:v>4.0816326530612242E-2</c:v>
                </c:pt>
                <c:pt idx="1">
                  <c:v>6.8027210884353748E-2</c:v>
                </c:pt>
                <c:pt idx="2">
                  <c:v>0.2857142857142857</c:v>
                </c:pt>
                <c:pt idx="3">
                  <c:v>8.1632653061224483E-2</c:v>
                </c:pt>
                <c:pt idx="4">
                  <c:v>6.8027210884353748E-2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CA-47B8-8377-B1AB951835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06275039"/>
        <c:axId val="1009518495"/>
      </c:barChart>
      <c:catAx>
        <c:axId val="10062750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518495"/>
        <c:crosses val="autoZero"/>
        <c:auto val="1"/>
        <c:lblAlgn val="ctr"/>
        <c:lblOffset val="100"/>
        <c:noMultiLvlLbl val="0"/>
      </c:catAx>
      <c:valAx>
        <c:axId val="10095184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27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5bbeb8a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15bbeb8a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937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5bbeb8a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15bbeb8a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66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15bbeb8a9b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15bbeb8a9b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115bbeb8a9b_0_5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115bbeb8a9b_0_5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15bbeb8a9b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15bbeb8a9b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894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15bbeb8a9b_0_5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15bbeb8a9b_0_5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15bbeb8a9b_0_1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15bbeb8a9b_0_1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257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15bbeb8a9b_0_28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15bbeb8a9b_0_28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15bbeb8a9b_0_3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15bbeb8a9b_0_3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15bbeb8a9b_0_28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15bbeb8a9b_0_28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16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15bbeb8a9b_0_6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15bbeb8a9b_0_6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86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5bbeb8a9b_0_9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15bbeb8a9b_0_9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15bbeb8a9b_0_6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15bbeb8a9b_0_6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111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15bbeb8a9b_0_6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15bbeb8a9b_0_6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14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g115bbeb8a9b_0_6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0" name="Google Shape;1280;g115bbeb8a9b_0_6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022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283250"/>
            <a:ext cx="4344000" cy="22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23393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752825" y="0"/>
            <a:ext cx="2391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20000" y="2805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2619075" y="4794850"/>
            <a:ext cx="3939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1889700" y="1518575"/>
            <a:ext cx="23529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1889700" y="1900727"/>
            <a:ext cx="23529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/>
          </p:nvPr>
        </p:nvSpPr>
        <p:spPr>
          <a:xfrm>
            <a:off x="5743050" y="1518575"/>
            <a:ext cx="23529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3"/>
          </p:nvPr>
        </p:nvSpPr>
        <p:spPr>
          <a:xfrm>
            <a:off x="5743052" y="1900727"/>
            <a:ext cx="23529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4"/>
          </p:nvPr>
        </p:nvSpPr>
        <p:spPr>
          <a:xfrm>
            <a:off x="1889700" y="2804524"/>
            <a:ext cx="23529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5"/>
          </p:nvPr>
        </p:nvSpPr>
        <p:spPr>
          <a:xfrm>
            <a:off x="1889700" y="3186686"/>
            <a:ext cx="23529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6"/>
          </p:nvPr>
        </p:nvSpPr>
        <p:spPr>
          <a:xfrm>
            <a:off x="5743050" y="2804524"/>
            <a:ext cx="23529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7"/>
          </p:nvPr>
        </p:nvSpPr>
        <p:spPr>
          <a:xfrm>
            <a:off x="5743052" y="3186686"/>
            <a:ext cx="23529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1651023"/>
            <a:ext cx="10482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2936923"/>
            <a:ext cx="10482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0175" y="1651023"/>
            <a:ext cx="10482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4" hasCustomPrompt="1"/>
          </p:nvPr>
        </p:nvSpPr>
        <p:spPr>
          <a:xfrm>
            <a:off x="4570175" y="2936923"/>
            <a:ext cx="10482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302500" y="2805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0" y="4513500"/>
            <a:ext cx="9144000" cy="6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3"/>
          <p:cNvCxnSpPr/>
          <p:nvPr/>
        </p:nvCxnSpPr>
        <p:spPr>
          <a:xfrm>
            <a:off x="2617800" y="4794850"/>
            <a:ext cx="580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idx="2"/>
          </p:nvPr>
        </p:nvSpPr>
        <p:spPr>
          <a:xfrm>
            <a:off x="1154800" y="2623001"/>
            <a:ext cx="20988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1154800" y="3313300"/>
            <a:ext cx="2098800" cy="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title" idx="3"/>
          </p:nvPr>
        </p:nvSpPr>
        <p:spPr>
          <a:xfrm>
            <a:off x="3522600" y="2623001"/>
            <a:ext cx="20988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4"/>
          </p:nvPr>
        </p:nvSpPr>
        <p:spPr>
          <a:xfrm>
            <a:off x="3522598" y="3313300"/>
            <a:ext cx="2098800" cy="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5"/>
          </p:nvPr>
        </p:nvSpPr>
        <p:spPr>
          <a:xfrm>
            <a:off x="5890400" y="2623001"/>
            <a:ext cx="20988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6"/>
          </p:nvPr>
        </p:nvSpPr>
        <p:spPr>
          <a:xfrm>
            <a:off x="5890402" y="3313300"/>
            <a:ext cx="2098800" cy="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8303775" y="2805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0" y="4513500"/>
            <a:ext cx="9144000" cy="6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2619075" y="4794850"/>
            <a:ext cx="580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 idx="2"/>
          </p:nvPr>
        </p:nvSpPr>
        <p:spPr>
          <a:xfrm>
            <a:off x="1887300" y="1516300"/>
            <a:ext cx="25626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1"/>
          </p:nvPr>
        </p:nvSpPr>
        <p:spPr>
          <a:xfrm>
            <a:off x="1887300" y="2021650"/>
            <a:ext cx="25626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 idx="3"/>
          </p:nvPr>
        </p:nvSpPr>
        <p:spPr>
          <a:xfrm>
            <a:off x="5861375" y="1516300"/>
            <a:ext cx="25626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4"/>
          </p:nvPr>
        </p:nvSpPr>
        <p:spPr>
          <a:xfrm>
            <a:off x="5861388" y="2021643"/>
            <a:ext cx="25626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title" idx="5"/>
          </p:nvPr>
        </p:nvSpPr>
        <p:spPr>
          <a:xfrm>
            <a:off x="1887300" y="2963781"/>
            <a:ext cx="25626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6"/>
          </p:nvPr>
        </p:nvSpPr>
        <p:spPr>
          <a:xfrm>
            <a:off x="1887300" y="3469125"/>
            <a:ext cx="25626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 idx="7"/>
          </p:nvPr>
        </p:nvSpPr>
        <p:spPr>
          <a:xfrm>
            <a:off x="5861375" y="2963783"/>
            <a:ext cx="25626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8"/>
          </p:nvPr>
        </p:nvSpPr>
        <p:spPr>
          <a:xfrm>
            <a:off x="5861388" y="3469125"/>
            <a:ext cx="2562600" cy="4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8303775" y="2805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0" y="4513500"/>
            <a:ext cx="9144000" cy="6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Google Shape;137;p19"/>
          <p:cNvCxnSpPr/>
          <p:nvPr/>
        </p:nvCxnSpPr>
        <p:spPr>
          <a:xfrm>
            <a:off x="2619075" y="4794850"/>
            <a:ext cx="580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subTitle" idx="1"/>
          </p:nvPr>
        </p:nvSpPr>
        <p:spPr>
          <a:xfrm>
            <a:off x="4297775" y="3172123"/>
            <a:ext cx="4126200" cy="9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4297800" y="945000"/>
            <a:ext cx="4126200" cy="20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0" y="0"/>
            <a:ext cx="2391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2789563" y="2850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0" name="Google Shape;160;p21"/>
          <p:cNvCxnSpPr/>
          <p:nvPr/>
        </p:nvCxnSpPr>
        <p:spPr>
          <a:xfrm>
            <a:off x="4688638" y="4794850"/>
            <a:ext cx="374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3"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1633850" y="1295200"/>
            <a:ext cx="58764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1"/>
          </p:nvPr>
        </p:nvSpPr>
        <p:spPr>
          <a:xfrm>
            <a:off x="2275613" y="2870750"/>
            <a:ext cx="45927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8303775" y="280551"/>
            <a:ext cx="121500" cy="1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0" name="Google Shape;210;p27"/>
          <p:cNvCxnSpPr/>
          <p:nvPr/>
        </p:nvCxnSpPr>
        <p:spPr>
          <a:xfrm>
            <a:off x="720000" y="341300"/>
            <a:ext cx="742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7"/>
          <p:cNvCxnSpPr/>
          <p:nvPr/>
        </p:nvCxnSpPr>
        <p:spPr>
          <a:xfrm>
            <a:off x="2619075" y="4794850"/>
            <a:ext cx="580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/>
          <p:nvPr/>
        </p:nvSpPr>
        <p:spPr>
          <a:xfrm>
            <a:off x="8303775" y="280551"/>
            <a:ext cx="121500" cy="1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7" name="Google Shape;237;p31"/>
          <p:cNvCxnSpPr/>
          <p:nvPr/>
        </p:nvCxnSpPr>
        <p:spPr>
          <a:xfrm>
            <a:off x="720000" y="341300"/>
            <a:ext cx="742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2619075" y="4794850"/>
            <a:ext cx="580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31"/>
          <p:cNvSpPr txBox="1"/>
          <p:nvPr/>
        </p:nvSpPr>
        <p:spPr>
          <a:xfrm>
            <a:off x="635853" y="4640962"/>
            <a:ext cx="193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www.traditionalmedicine.com</a:t>
            </a:r>
            <a:endParaRPr sz="8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/>
        </p:nvSpPr>
        <p:spPr>
          <a:xfrm>
            <a:off x="0" y="0"/>
            <a:ext cx="2391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2789563" y="2850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3" name="Google Shape;243;p32"/>
          <p:cNvCxnSpPr/>
          <p:nvPr/>
        </p:nvCxnSpPr>
        <p:spPr>
          <a:xfrm>
            <a:off x="4688638" y="4794850"/>
            <a:ext cx="374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" name="Google Shape;244;p32"/>
          <p:cNvSpPr txBox="1"/>
          <p:nvPr/>
        </p:nvSpPr>
        <p:spPr>
          <a:xfrm>
            <a:off x="6587113" y="191903"/>
            <a:ext cx="193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#TraditionalMedicineWorkshop</a:t>
            </a:r>
            <a:endParaRPr sz="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2705416" y="4640962"/>
            <a:ext cx="1930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www.traditionalmedicine.com</a:t>
            </a:r>
            <a:endParaRPr sz="8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0000" y="1812050"/>
            <a:ext cx="3224400" cy="17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7509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20000" y="3651350"/>
            <a:ext cx="3224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6752825" y="0"/>
            <a:ext cx="2391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20000" y="2850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2619075" y="4794850"/>
            <a:ext cx="3939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2"/>
          </p:nvPr>
        </p:nvSpPr>
        <p:spPr>
          <a:xfrm>
            <a:off x="777254" y="2639575"/>
            <a:ext cx="36927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idx="3"/>
          </p:nvPr>
        </p:nvSpPr>
        <p:spPr>
          <a:xfrm>
            <a:off x="4674046" y="2639575"/>
            <a:ext cx="36927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2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163196" y="3079972"/>
            <a:ext cx="27144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1266704" y="3079972"/>
            <a:ext cx="27138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0" y="4513500"/>
            <a:ext cx="9144000" cy="6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2619075" y="4794850"/>
            <a:ext cx="580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5"/>
          <p:cNvSpPr/>
          <p:nvPr/>
        </p:nvSpPr>
        <p:spPr>
          <a:xfrm>
            <a:off x="8302500" y="2805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0" y="4513500"/>
            <a:ext cx="9144000" cy="63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2619075" y="4794850"/>
            <a:ext cx="580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/>
          <p:nvPr/>
        </p:nvSpPr>
        <p:spPr>
          <a:xfrm>
            <a:off x="8303775" y="2805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86700" cy="10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20000" y="1660075"/>
            <a:ext cx="4286700" cy="2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6752825" y="0"/>
            <a:ext cx="2391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2619075" y="4794850"/>
            <a:ext cx="3939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46;p7"/>
          <p:cNvSpPr/>
          <p:nvPr/>
        </p:nvSpPr>
        <p:spPr>
          <a:xfrm>
            <a:off x="720000" y="2850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797550" y="1307100"/>
            <a:ext cx="7548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9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8303775" y="280551"/>
            <a:ext cx="121500" cy="1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720000" y="341300"/>
            <a:ext cx="742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2619075" y="4794850"/>
            <a:ext cx="580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3889200" y="2458588"/>
            <a:ext cx="46281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889225" y="1696013"/>
            <a:ext cx="462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0" y="0"/>
            <a:ext cx="2391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2789563" y="285051"/>
            <a:ext cx="121500" cy="1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4688638" y="4794850"/>
            <a:ext cx="3747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154363"/>
            <a:ext cx="6576000" cy="19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284000" y="3138788"/>
            <a:ext cx="6576000" cy="3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9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8303775" y="280551"/>
            <a:ext cx="121500" cy="1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11"/>
          <p:cNvCxnSpPr/>
          <p:nvPr/>
        </p:nvCxnSpPr>
        <p:spPr>
          <a:xfrm>
            <a:off x="720000" y="341300"/>
            <a:ext cx="742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1"/>
          <p:cNvCxnSpPr/>
          <p:nvPr/>
        </p:nvCxnSpPr>
        <p:spPr>
          <a:xfrm>
            <a:off x="2619075" y="4794850"/>
            <a:ext cx="5806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sz="3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sz="3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sz="3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sz="3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sz="3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sz="3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sz="3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sz="3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Black"/>
              <a:buNone/>
              <a:defRPr sz="34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3" r:id="rId11"/>
    <p:sldLayoutId id="2147483665" r:id="rId12"/>
    <p:sldLayoutId id="2147483667" r:id="rId13"/>
    <p:sldLayoutId id="2147483673" r:id="rId14"/>
    <p:sldLayoutId id="2147483677" r:id="rId15"/>
    <p:sldLayoutId id="214748367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ctrTitle"/>
          </p:nvPr>
        </p:nvSpPr>
        <p:spPr>
          <a:xfrm>
            <a:off x="527824" y="1662392"/>
            <a:ext cx="5835804" cy="1445081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Measuring Out-Patient Satisfaction of Lotus Hospital</a:t>
            </a:r>
            <a:endParaRPr sz="3200" dirty="0"/>
          </a:p>
        </p:txBody>
      </p:sp>
      <p:sp>
        <p:nvSpPr>
          <p:cNvPr id="257" name="Google Shape;257;p36"/>
          <p:cNvSpPr txBox="1">
            <a:spLocks noGrp="1"/>
          </p:cNvSpPr>
          <p:nvPr>
            <p:ph type="subTitle" idx="1"/>
          </p:nvPr>
        </p:nvSpPr>
        <p:spPr>
          <a:xfrm>
            <a:off x="7135668" y="3382144"/>
            <a:ext cx="1651493" cy="691768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/>
                </a:solidFill>
              </a:rPr>
              <a:t>Polkam Sridevi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2"/>
                </a:solidFill>
              </a:rPr>
              <a:t>[22401024]</a:t>
            </a:r>
            <a:endParaRPr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93716AB-B726-6050-0280-A9899B23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37" y="430156"/>
            <a:ext cx="1000358" cy="447074"/>
          </a:xfrm>
        </p:spPr>
        <p:txBody>
          <a:bodyPr/>
          <a:lstStyle/>
          <a:p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 Black" panose="00000A00000000000000" pitchFamily="2" charset="0"/>
                <a:cs typeface="Arial" panose="020B0604020202020204" pitchFamily="34" charset="0"/>
              </a:rPr>
              <a:t>Age</a:t>
            </a:r>
            <a:endParaRPr lang="en-IN" sz="2400" u="sng" dirty="0">
              <a:solidFill>
                <a:schemeClr val="tx1"/>
              </a:solidFill>
              <a:latin typeface="Montserrat Black" panose="00000A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1CB858-4965-EF59-726B-13676231A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022397"/>
              </p:ext>
            </p:extLst>
          </p:nvPr>
        </p:nvGraphicFramePr>
        <p:xfrm>
          <a:off x="594731" y="1414810"/>
          <a:ext cx="3278458" cy="2034769"/>
        </p:xfrm>
        <a:graphic>
          <a:graphicData uri="http://schemas.openxmlformats.org/drawingml/2006/table">
            <a:tbl>
              <a:tblPr>
                <a:tableStyleId>{EA154A32-2EC0-4357-A2D5-CCE891A579DE}</a:tableStyleId>
              </a:tblPr>
              <a:tblGrid>
                <a:gridCol w="1625330">
                  <a:extLst>
                    <a:ext uri="{9D8B030D-6E8A-4147-A177-3AD203B41FA5}">
                      <a16:colId xmlns:a16="http://schemas.microsoft.com/office/drawing/2014/main" val="128138894"/>
                    </a:ext>
                  </a:extLst>
                </a:gridCol>
                <a:gridCol w="1653128">
                  <a:extLst>
                    <a:ext uri="{9D8B030D-6E8A-4147-A177-3AD203B41FA5}">
                      <a16:colId xmlns:a16="http://schemas.microsoft.com/office/drawing/2014/main" val="1394417774"/>
                    </a:ext>
                  </a:extLst>
                </a:gridCol>
              </a:tblGrid>
              <a:tr h="3545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 Group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  <a:latin typeface="+mj-lt"/>
                        </a:rPr>
                        <a:t>Count of Age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65562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100" u="none" strike="noStrike" dirty="0">
                          <a:effectLst/>
                          <a:latin typeface="+mj-lt"/>
                        </a:rPr>
                        <a:t>Infant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+mj-lt"/>
                        </a:rPr>
                        <a:t>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0271644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100" u="none" strike="noStrike" dirty="0">
                          <a:effectLst/>
                          <a:latin typeface="+mj-lt"/>
                        </a:rPr>
                        <a:t>Pre </a:t>
                      </a:r>
                      <a:r>
                        <a:rPr lang="en-IN" sz="1100" u="none" strike="noStrike" dirty="0">
                          <a:effectLst/>
                          <a:latin typeface="+mn-lt"/>
                        </a:rPr>
                        <a:t>schooler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+mj-lt"/>
                        </a:rPr>
                        <a:t>41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3436767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100" u="none" strike="noStrike" dirty="0">
                          <a:effectLst/>
                          <a:latin typeface="+mj-lt"/>
                        </a:rPr>
                        <a:t>School aged child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+mj-lt"/>
                        </a:rPr>
                        <a:t>192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2851634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100" u="none" strike="noStrike" dirty="0">
                          <a:effectLst/>
                          <a:latin typeface="+mj-lt"/>
                        </a:rPr>
                        <a:t>Teens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+mj-lt"/>
                        </a:rPr>
                        <a:t>56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7715217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100" u="none" strike="noStrike" dirty="0">
                          <a:effectLst/>
                          <a:latin typeface="+mj-lt"/>
                        </a:rPr>
                        <a:t>Toddler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+mj-lt"/>
                        </a:rPr>
                        <a:t>23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16113881"/>
                  </a:ext>
                </a:extLst>
              </a:tr>
              <a:tr h="280042">
                <a:tc>
                  <a:txBody>
                    <a:bodyPr/>
                    <a:lstStyle/>
                    <a:p>
                      <a:pPr algn="just" fontAlgn="b"/>
                      <a:r>
                        <a:rPr lang="en-IN" sz="1100" u="none" strike="noStrike" dirty="0">
                          <a:effectLst/>
                          <a:latin typeface="+mj-lt"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  <a:latin typeface="+mj-lt"/>
                        </a:rPr>
                        <a:t>335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9755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9E49D19-B1DA-C049-F33F-1694188AC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6374008"/>
              </p:ext>
            </p:extLst>
          </p:nvPr>
        </p:nvGraphicFramePr>
        <p:xfrm>
          <a:off x="4230029" y="1048215"/>
          <a:ext cx="4557132" cy="2601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176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B605B9-EA8E-6B1E-8611-ECF99DABE9CB}"/>
              </a:ext>
            </a:extLst>
          </p:cNvPr>
          <p:cNvSpPr/>
          <p:nvPr/>
        </p:nvSpPr>
        <p:spPr>
          <a:xfrm>
            <a:off x="5876691" y="3352803"/>
            <a:ext cx="2995962" cy="1132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6F5EA79-8C72-C412-7998-E4CDF672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922" y="310267"/>
            <a:ext cx="5709426" cy="572700"/>
          </a:xfrm>
        </p:spPr>
        <p:txBody>
          <a:bodyPr/>
          <a:lstStyle/>
          <a:p>
            <a:r>
              <a:rPr lang="en-IN" dirty="0"/>
              <a:t>Age group vs NPS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6EA0BA-2619-DD64-D684-6EBB1216966F}"/>
              </a:ext>
            </a:extLst>
          </p:cNvPr>
          <p:cNvSpPr txBox="1"/>
          <p:nvPr/>
        </p:nvSpPr>
        <p:spPr>
          <a:xfrm>
            <a:off x="5993779" y="3313480"/>
            <a:ext cx="27617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(0 -1) - Infant</a:t>
            </a:r>
          </a:p>
          <a:p>
            <a:r>
              <a:rPr lang="en-IN" dirty="0"/>
              <a:t>(1 – 2) – Toddler</a:t>
            </a:r>
          </a:p>
          <a:p>
            <a:r>
              <a:rPr lang="en-IN" dirty="0"/>
              <a:t>(3 – 4) – Pre schooler</a:t>
            </a:r>
          </a:p>
          <a:p>
            <a:r>
              <a:rPr lang="en-IN" dirty="0"/>
              <a:t>(5 – 12) – Schooled aged child</a:t>
            </a:r>
          </a:p>
          <a:p>
            <a:r>
              <a:rPr lang="en-IN" dirty="0"/>
              <a:t>(13 – 15) - Teens</a:t>
            </a:r>
          </a:p>
          <a:p>
            <a:endParaRPr lang="en-IN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68B4CED-239C-52FA-4605-B7B010F7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28676"/>
              </p:ext>
            </p:extLst>
          </p:nvPr>
        </p:nvGraphicFramePr>
        <p:xfrm>
          <a:off x="327102" y="1162517"/>
          <a:ext cx="4088780" cy="2273046"/>
        </p:xfrm>
        <a:graphic>
          <a:graphicData uri="http://schemas.openxmlformats.org/drawingml/2006/table">
            <a:tbl>
              <a:tblPr firstRow="1" bandRow="1">
                <a:tableStyleId>{EA154A32-2EC0-4357-A2D5-CCE891A579DE}</a:tableStyleId>
              </a:tblPr>
              <a:tblGrid>
                <a:gridCol w="817756">
                  <a:extLst>
                    <a:ext uri="{9D8B030D-6E8A-4147-A177-3AD203B41FA5}">
                      <a16:colId xmlns:a16="http://schemas.microsoft.com/office/drawing/2014/main" val="2533987246"/>
                    </a:ext>
                  </a:extLst>
                </a:gridCol>
                <a:gridCol w="817756">
                  <a:extLst>
                    <a:ext uri="{9D8B030D-6E8A-4147-A177-3AD203B41FA5}">
                      <a16:colId xmlns:a16="http://schemas.microsoft.com/office/drawing/2014/main" val="2796057173"/>
                    </a:ext>
                  </a:extLst>
                </a:gridCol>
                <a:gridCol w="817756">
                  <a:extLst>
                    <a:ext uri="{9D8B030D-6E8A-4147-A177-3AD203B41FA5}">
                      <a16:colId xmlns:a16="http://schemas.microsoft.com/office/drawing/2014/main" val="3248500835"/>
                    </a:ext>
                  </a:extLst>
                </a:gridCol>
                <a:gridCol w="817756">
                  <a:extLst>
                    <a:ext uri="{9D8B030D-6E8A-4147-A177-3AD203B41FA5}">
                      <a16:colId xmlns:a16="http://schemas.microsoft.com/office/drawing/2014/main" val="2109152787"/>
                    </a:ext>
                  </a:extLst>
                </a:gridCol>
                <a:gridCol w="817756">
                  <a:extLst>
                    <a:ext uri="{9D8B030D-6E8A-4147-A177-3AD203B41FA5}">
                      <a16:colId xmlns:a16="http://schemas.microsoft.com/office/drawing/2014/main" val="1239009034"/>
                    </a:ext>
                  </a:extLst>
                </a:gridCol>
              </a:tblGrid>
              <a:tr h="3090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Age Group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Detractors 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Passives 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Promoters 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Grand Total 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382147"/>
                  </a:ext>
                </a:extLst>
              </a:tr>
              <a:tr h="2520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Infant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0.00%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0.90%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5.97%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6.87%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23545574"/>
                  </a:ext>
                </a:extLst>
              </a:tr>
              <a:tr h="3090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Pre schooler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0.30%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1.79%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10.15%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12.24%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74295732"/>
                  </a:ext>
                </a:extLst>
              </a:tr>
              <a:tr h="4675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School aged child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0.30%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8.66%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48.36%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57.31%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37784451"/>
                  </a:ext>
                </a:extLst>
              </a:tr>
              <a:tr h="2520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Teens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0.00%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2.39%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14.33%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16.72%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6819076"/>
                  </a:ext>
                </a:extLst>
              </a:tr>
              <a:tr h="2520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Toddler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0.00%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>
                          <a:effectLst/>
                        </a:rPr>
                        <a:t>1.19%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5.67%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6.87%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37533194"/>
                  </a:ext>
                </a:extLst>
              </a:tr>
              <a:tr h="3090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Grand Total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0.60%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14.93%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84.48%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0" dirty="0">
                          <a:effectLst/>
                        </a:rPr>
                        <a:t>100.00%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83439"/>
                  </a:ext>
                </a:extLst>
              </a:tr>
            </a:tbl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A28693F-BB15-6EC2-88A5-211C2F1266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570847"/>
              </p:ext>
            </p:extLst>
          </p:nvPr>
        </p:nvGraphicFramePr>
        <p:xfrm>
          <a:off x="4728120" y="1162518"/>
          <a:ext cx="3962397" cy="2093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661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64DFC-6A00-3F7E-EC90-64D33BF6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2800" dirty="0"/>
              <a:t>Age group vs Gender vs Satisfaction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FBC022D-1F1B-4669-002D-7D7E3615A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91773"/>
              </p:ext>
            </p:extLst>
          </p:nvPr>
        </p:nvGraphicFramePr>
        <p:xfrm>
          <a:off x="720000" y="1266376"/>
          <a:ext cx="3709638" cy="2330095"/>
        </p:xfrm>
        <a:graphic>
          <a:graphicData uri="http://schemas.openxmlformats.org/drawingml/2006/table">
            <a:tbl>
              <a:tblPr firstRow="1" bandRow="1">
                <a:tableStyleId>{EA154A32-2EC0-4357-A2D5-CCE891A579DE}</a:tableStyleId>
              </a:tblPr>
              <a:tblGrid>
                <a:gridCol w="882591">
                  <a:extLst>
                    <a:ext uri="{9D8B030D-6E8A-4147-A177-3AD203B41FA5}">
                      <a16:colId xmlns:a16="http://schemas.microsoft.com/office/drawing/2014/main" val="881234452"/>
                    </a:ext>
                  </a:extLst>
                </a:gridCol>
                <a:gridCol w="942349">
                  <a:extLst>
                    <a:ext uri="{9D8B030D-6E8A-4147-A177-3AD203B41FA5}">
                      <a16:colId xmlns:a16="http://schemas.microsoft.com/office/drawing/2014/main" val="2716722095"/>
                    </a:ext>
                  </a:extLst>
                </a:gridCol>
                <a:gridCol w="942349">
                  <a:extLst>
                    <a:ext uri="{9D8B030D-6E8A-4147-A177-3AD203B41FA5}">
                      <a16:colId xmlns:a16="http://schemas.microsoft.com/office/drawing/2014/main" val="2228173170"/>
                    </a:ext>
                  </a:extLst>
                </a:gridCol>
                <a:gridCol w="942349">
                  <a:extLst>
                    <a:ext uri="{9D8B030D-6E8A-4147-A177-3AD203B41FA5}">
                      <a16:colId xmlns:a16="http://schemas.microsoft.com/office/drawing/2014/main" val="542881870"/>
                    </a:ext>
                  </a:extLst>
                </a:gridCol>
              </a:tblGrid>
              <a:tr h="328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Group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 in Female %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Satisfaction in Male %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 %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134248"/>
                  </a:ext>
                </a:extLst>
              </a:tr>
              <a:tr h="328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Infant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4.08%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8.16%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0801208"/>
                  </a:ext>
                </a:extLst>
              </a:tr>
              <a:tr h="328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 schooler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6.12%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6.80%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12.93%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8020378"/>
                  </a:ext>
                </a:extLst>
              </a:tr>
              <a:tr h="328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School aged child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29.25%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28.57%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57.82%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4055723"/>
                  </a:ext>
                </a:extLst>
              </a:tr>
              <a:tr h="328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Teens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4.76%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8.16%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12.93%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7056716"/>
                  </a:ext>
                </a:extLst>
              </a:tr>
              <a:tr h="328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Toddler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1.36%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6.80%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8.16%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7498923"/>
                  </a:ext>
                </a:extLst>
              </a:tr>
              <a:tr h="32885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45.58%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54.42%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7620" marR="7620" marT="7620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63261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0749815-AD1A-D654-640F-9FDC32C9A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293344"/>
              </p:ext>
            </p:extLst>
          </p:nvPr>
        </p:nvGraphicFramePr>
        <p:xfrm>
          <a:off x="4884234" y="1266376"/>
          <a:ext cx="3980985" cy="2316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9"/>
          <p:cNvSpPr txBox="1">
            <a:spLocks noGrp="1"/>
          </p:cNvSpPr>
          <p:nvPr>
            <p:ph type="title"/>
          </p:nvPr>
        </p:nvSpPr>
        <p:spPr>
          <a:xfrm>
            <a:off x="1284000" y="428585"/>
            <a:ext cx="6576000" cy="800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Factor Analysis</a:t>
            </a:r>
            <a:endParaRPr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30DE4F-4D64-6E31-5F57-7CD375D6B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46252"/>
              </p:ext>
            </p:extLst>
          </p:nvPr>
        </p:nvGraphicFramePr>
        <p:xfrm>
          <a:off x="735786" y="1856494"/>
          <a:ext cx="7672428" cy="1430512"/>
        </p:xfrm>
        <a:graphic>
          <a:graphicData uri="http://schemas.openxmlformats.org/drawingml/2006/table">
            <a:tbl>
              <a:tblPr/>
              <a:tblGrid>
                <a:gridCol w="2557476">
                  <a:extLst>
                    <a:ext uri="{9D8B030D-6E8A-4147-A177-3AD203B41FA5}">
                      <a16:colId xmlns:a16="http://schemas.microsoft.com/office/drawing/2014/main" val="2036214930"/>
                    </a:ext>
                  </a:extLst>
                </a:gridCol>
                <a:gridCol w="2557476">
                  <a:extLst>
                    <a:ext uri="{9D8B030D-6E8A-4147-A177-3AD203B41FA5}">
                      <a16:colId xmlns:a16="http://schemas.microsoft.com/office/drawing/2014/main" val="1773104808"/>
                    </a:ext>
                  </a:extLst>
                </a:gridCol>
                <a:gridCol w="2557476">
                  <a:extLst>
                    <a:ext uri="{9D8B030D-6E8A-4147-A177-3AD203B41FA5}">
                      <a16:colId xmlns:a16="http://schemas.microsoft.com/office/drawing/2014/main" val="1416308429"/>
                    </a:ext>
                  </a:extLst>
                </a:gridCol>
              </a:tblGrid>
              <a:tr h="357628">
                <a:tc>
                  <a:txBody>
                    <a:bodyPr/>
                    <a:lstStyle/>
                    <a:p>
                      <a:pPr algn="r" fontAlgn="b"/>
                      <a:endParaRPr lang="en-IN" sz="1400" dirty="0">
                        <a:solidFill>
                          <a:srgbClr val="F4F5F7"/>
                        </a:solidFill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F4F5F7"/>
                          </a:solidFill>
                          <a:effectLst/>
                        </a:rPr>
                        <a:t>Factor1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>
                          <a:solidFill>
                            <a:srgbClr val="F4F5F7"/>
                          </a:solidFill>
                          <a:effectLst/>
                        </a:rPr>
                        <a:t>Factor2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259999"/>
                  </a:ext>
                </a:extLst>
              </a:tr>
              <a:tr h="357628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SS loadings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12.3140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1.0870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475383"/>
                  </a:ext>
                </a:extLst>
              </a:tr>
              <a:tr h="357628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Proportion Var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0.6480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0.0570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12912"/>
                  </a:ext>
                </a:extLst>
              </a:tr>
              <a:tr h="357628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Cumulative Var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0.6480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0.7050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8895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51642B-599C-BEFD-0138-CE49C9E8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040" y="463943"/>
            <a:ext cx="6281853" cy="706893"/>
          </a:xfrm>
        </p:spPr>
        <p:txBody>
          <a:bodyPr/>
          <a:lstStyle/>
          <a:p>
            <a:pPr algn="ctr"/>
            <a:r>
              <a:rPr lang="en-IN" sz="3600" dirty="0"/>
              <a:t>Hypothesis Testing</a:t>
            </a:r>
            <a:br>
              <a:rPr lang="en-IN" sz="3600" dirty="0"/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FC8140-329E-994C-CBBA-B335F9E39D5F}"/>
              </a:ext>
            </a:extLst>
          </p:cNvPr>
          <p:cNvSpPr txBox="1"/>
          <p:nvPr/>
        </p:nvSpPr>
        <p:spPr>
          <a:xfrm>
            <a:off x="854927" y="3449444"/>
            <a:ext cx="7567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Livvic" pitchFamily="2" charset="0"/>
              </a:rPr>
              <a:t>The chi square statistic is </a:t>
            </a:r>
            <a:r>
              <a:rPr lang="en-US" dirty="0">
                <a:solidFill>
                  <a:schemeClr val="tx1"/>
                </a:solidFill>
                <a:latin typeface="Livvic" pitchFamily="2" charset="0"/>
              </a:rPr>
              <a:t>820.78</a:t>
            </a:r>
            <a:r>
              <a:rPr lang="en-US" b="0" i="0" dirty="0">
                <a:solidFill>
                  <a:schemeClr val="tx1"/>
                </a:solidFill>
                <a:effectLst/>
                <a:latin typeface="Livvic" pitchFamily="2" charset="0"/>
              </a:rPr>
              <a:t> on 134 degrees of freedom.</a:t>
            </a:r>
            <a:br>
              <a:rPr lang="en-US" dirty="0">
                <a:solidFill>
                  <a:schemeClr val="tx1"/>
                </a:solidFill>
                <a:latin typeface="Livvic" pitchFamily="2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Livvic" pitchFamily="2" charset="0"/>
              </a:rPr>
              <a:t>The p-value is 3.8000e-99</a:t>
            </a:r>
            <a:endParaRPr lang="en-IN" dirty="0">
              <a:solidFill>
                <a:schemeClr val="tx1"/>
              </a:solidFill>
              <a:latin typeface="Livvic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F47B74-18F8-0A95-03E9-224B3CF45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17637"/>
              </p:ext>
            </p:extLst>
          </p:nvPr>
        </p:nvGraphicFramePr>
        <p:xfrm>
          <a:off x="787463" y="1548140"/>
          <a:ext cx="7702550" cy="1524000"/>
        </p:xfrm>
        <a:graphic>
          <a:graphicData uri="http://schemas.openxmlformats.org/drawingml/2006/table">
            <a:tbl>
              <a:tblPr/>
              <a:tblGrid>
                <a:gridCol w="3851275">
                  <a:extLst>
                    <a:ext uri="{9D8B030D-6E8A-4147-A177-3AD203B41FA5}">
                      <a16:colId xmlns:a16="http://schemas.microsoft.com/office/drawing/2014/main" val="1304347430"/>
                    </a:ext>
                  </a:extLst>
                </a:gridCol>
                <a:gridCol w="3851275">
                  <a:extLst>
                    <a:ext uri="{9D8B030D-6E8A-4147-A177-3AD203B41FA5}">
                      <a16:colId xmlns:a16="http://schemas.microsoft.com/office/drawing/2014/main" val="3631831065"/>
                    </a:ext>
                  </a:extLst>
                </a:gridCol>
              </a:tblGrid>
              <a:tr h="247181">
                <a:tc gridSpan="2"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solidFill>
                      <a:srgbClr val="F4F5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99779"/>
                  </a:ext>
                </a:extLst>
              </a:tr>
              <a:tr h="247181">
                <a:tc>
                  <a:txBody>
                    <a:bodyPr/>
                    <a:lstStyle/>
                    <a:p>
                      <a:pPr algn="r" fontAlgn="b"/>
                      <a:endParaRPr lang="en-IN">
                        <a:solidFill>
                          <a:srgbClr val="F4F5F7"/>
                        </a:solidFill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>
                          <a:solidFill>
                            <a:srgbClr val="F4F5F7"/>
                          </a:solidFill>
                          <a:effectLst/>
                        </a:rPr>
                        <a:t>Values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176000"/>
                  </a:ext>
                </a:extLst>
              </a:tr>
              <a:tr h="247181"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Chi-sq statistic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820.7800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071903"/>
                  </a:ext>
                </a:extLst>
              </a:tr>
              <a:tr h="247181"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Degress of freedom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134.0000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97602"/>
                  </a:ext>
                </a:extLst>
              </a:tr>
              <a:tr h="247181"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dirty="0">
                          <a:effectLst/>
                        </a:rPr>
                        <a:t>3.8000e-99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971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48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718812-5342-996D-44BE-18E694DD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7483" y="370418"/>
            <a:ext cx="4469034" cy="572700"/>
          </a:xfrm>
        </p:spPr>
        <p:txBody>
          <a:bodyPr/>
          <a:lstStyle/>
          <a:p>
            <a:pPr algn="ctr"/>
            <a:r>
              <a:rPr lang="en-IN" dirty="0"/>
              <a:t>Linear Regression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CB4B97-BDEA-3115-B629-8BF6BA095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841583"/>
              </p:ext>
            </p:extLst>
          </p:nvPr>
        </p:nvGraphicFramePr>
        <p:xfrm>
          <a:off x="720725" y="1300043"/>
          <a:ext cx="7702552" cy="1554480"/>
        </p:xfrm>
        <a:graphic>
          <a:graphicData uri="http://schemas.openxmlformats.org/drawingml/2006/table">
            <a:tbl>
              <a:tblPr/>
              <a:tblGrid>
                <a:gridCol w="962819">
                  <a:extLst>
                    <a:ext uri="{9D8B030D-6E8A-4147-A177-3AD203B41FA5}">
                      <a16:colId xmlns:a16="http://schemas.microsoft.com/office/drawing/2014/main" val="478592578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3216999003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3495906416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439083954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237630254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2731839167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1230521567"/>
                    </a:ext>
                  </a:extLst>
                </a:gridCol>
                <a:gridCol w="962819">
                  <a:extLst>
                    <a:ext uri="{9D8B030D-6E8A-4147-A177-3AD203B41FA5}">
                      <a16:colId xmlns:a16="http://schemas.microsoft.com/office/drawing/2014/main" val="833890629"/>
                    </a:ext>
                  </a:extLst>
                </a:gridCol>
              </a:tblGrid>
              <a:tr h="304800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IN" sz="1400">
                          <a:solidFill>
                            <a:srgbClr val="F4F5F7"/>
                          </a:solidFill>
                          <a:effectLst/>
                        </a:rPr>
                        <a:t>LM Summary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098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45B6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957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Residual Std. Error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df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R-squared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Adjusted R-squared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F-statistic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numdf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dendf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p-value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04192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0.3278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144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0.7063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0.7022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173.1266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>
                          <a:effectLst/>
                        </a:rPr>
                        <a:t>144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400" dirty="0">
                          <a:effectLst/>
                        </a:rPr>
                        <a:t>p-value &lt; 2.2e-16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3955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8CEB68-A02D-0114-D9C7-1D63D3CE8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99017"/>
              </p:ext>
            </p:extLst>
          </p:nvPr>
        </p:nvGraphicFramePr>
        <p:xfrm>
          <a:off x="720727" y="3632905"/>
          <a:ext cx="7702550" cy="609600"/>
        </p:xfrm>
        <a:graphic>
          <a:graphicData uri="http://schemas.openxmlformats.org/drawingml/2006/table">
            <a:tbl>
              <a:tblPr/>
              <a:tblGrid>
                <a:gridCol w="1540510">
                  <a:extLst>
                    <a:ext uri="{9D8B030D-6E8A-4147-A177-3AD203B41FA5}">
                      <a16:colId xmlns:a16="http://schemas.microsoft.com/office/drawing/2014/main" val="340778340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2083945033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1365117597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2239849141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892285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IN" dirty="0">
                          <a:solidFill>
                            <a:srgbClr val="F4F5F7"/>
                          </a:solidFill>
                          <a:effectLst/>
                        </a:rPr>
                        <a:t>Min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>
                          <a:solidFill>
                            <a:srgbClr val="F4F5F7"/>
                          </a:solidFill>
                          <a:effectLst/>
                        </a:rPr>
                        <a:t>1Q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>
                          <a:solidFill>
                            <a:srgbClr val="F4F5F7"/>
                          </a:solidFill>
                          <a:effectLst/>
                        </a:rPr>
                        <a:t>Median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>
                          <a:solidFill>
                            <a:srgbClr val="F4F5F7"/>
                          </a:solidFill>
                          <a:effectLst/>
                        </a:rPr>
                        <a:t>3Q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>
                          <a:solidFill>
                            <a:srgbClr val="F4F5F7"/>
                          </a:solidFill>
                          <a:effectLst/>
                        </a:rPr>
                        <a:t>Max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614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-0.8211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-0.1147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-0.0298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0.0545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dirty="0">
                          <a:effectLst/>
                        </a:rPr>
                        <a:t>0.9623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38780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139DF82-D605-A78D-6F18-0172E55F0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5" y="3211448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Residuals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0A9870-08C2-EA53-79D4-25A622C7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76820"/>
              </p:ext>
            </p:extLst>
          </p:nvPr>
        </p:nvGraphicFramePr>
        <p:xfrm>
          <a:off x="720726" y="1188530"/>
          <a:ext cx="7702548" cy="2164080"/>
        </p:xfrm>
        <a:graphic>
          <a:graphicData uri="http://schemas.openxmlformats.org/drawingml/2006/table">
            <a:tbl>
              <a:tblPr/>
              <a:tblGrid>
                <a:gridCol w="1100364">
                  <a:extLst>
                    <a:ext uri="{9D8B030D-6E8A-4147-A177-3AD203B41FA5}">
                      <a16:colId xmlns:a16="http://schemas.microsoft.com/office/drawing/2014/main" val="2355802867"/>
                    </a:ext>
                  </a:extLst>
                </a:gridCol>
                <a:gridCol w="1100364">
                  <a:extLst>
                    <a:ext uri="{9D8B030D-6E8A-4147-A177-3AD203B41FA5}">
                      <a16:colId xmlns:a16="http://schemas.microsoft.com/office/drawing/2014/main" val="741461590"/>
                    </a:ext>
                  </a:extLst>
                </a:gridCol>
                <a:gridCol w="1100364">
                  <a:extLst>
                    <a:ext uri="{9D8B030D-6E8A-4147-A177-3AD203B41FA5}">
                      <a16:colId xmlns:a16="http://schemas.microsoft.com/office/drawing/2014/main" val="374881386"/>
                    </a:ext>
                  </a:extLst>
                </a:gridCol>
                <a:gridCol w="1100364">
                  <a:extLst>
                    <a:ext uri="{9D8B030D-6E8A-4147-A177-3AD203B41FA5}">
                      <a16:colId xmlns:a16="http://schemas.microsoft.com/office/drawing/2014/main" val="2876397247"/>
                    </a:ext>
                  </a:extLst>
                </a:gridCol>
                <a:gridCol w="1100364">
                  <a:extLst>
                    <a:ext uri="{9D8B030D-6E8A-4147-A177-3AD203B41FA5}">
                      <a16:colId xmlns:a16="http://schemas.microsoft.com/office/drawing/2014/main" val="2586268480"/>
                    </a:ext>
                  </a:extLst>
                </a:gridCol>
                <a:gridCol w="1100364">
                  <a:extLst>
                    <a:ext uri="{9D8B030D-6E8A-4147-A177-3AD203B41FA5}">
                      <a16:colId xmlns:a16="http://schemas.microsoft.com/office/drawing/2014/main" val="294910794"/>
                    </a:ext>
                  </a:extLst>
                </a:gridCol>
                <a:gridCol w="1100364">
                  <a:extLst>
                    <a:ext uri="{9D8B030D-6E8A-4147-A177-3AD203B41FA5}">
                      <a16:colId xmlns:a16="http://schemas.microsoft.com/office/drawing/2014/main" val="1899299783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r>
                        <a:rPr lang="en-IN"/>
                        <a:t>Coefficients</a:t>
                      </a:r>
                    </a:p>
                  </a:txBody>
                  <a:tcPr anchor="ctr">
                    <a:solidFill>
                      <a:srgbClr val="F4F5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8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endParaRPr lang="en-IN">
                        <a:solidFill>
                          <a:srgbClr val="F4F5F7"/>
                        </a:solidFill>
                        <a:effectLst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>
                          <a:solidFill>
                            <a:srgbClr val="F4F5F7"/>
                          </a:solidFill>
                          <a:effectLst/>
                        </a:rPr>
                        <a:t>Estimate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>
                          <a:solidFill>
                            <a:srgbClr val="F4F5F7"/>
                          </a:solidFill>
                          <a:effectLst/>
                        </a:rPr>
                        <a:t>Std. Error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>
                          <a:solidFill>
                            <a:srgbClr val="F4F5F7"/>
                          </a:solidFill>
                          <a:effectLst/>
                        </a:rPr>
                        <a:t>t value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>
                          <a:solidFill>
                            <a:srgbClr val="F4F5F7"/>
                          </a:solidFill>
                          <a:effectLst/>
                        </a:rPr>
                        <a:t>Pr(&gt;|t|)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>
                          <a:solidFill>
                            <a:srgbClr val="F4F5F7"/>
                          </a:solidFill>
                          <a:effectLst/>
                        </a:rPr>
                        <a:t>2.5 %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>
                          <a:solidFill>
                            <a:srgbClr val="F4F5F7"/>
                          </a:solidFill>
                          <a:effectLst/>
                        </a:rPr>
                        <a:t>97.5 %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5B6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0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(Intercept)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0.4543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0.2257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2.0131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0.0460 *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0.0082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0.9003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5240" cap="flat" cmpd="sng" algn="ctr">
                      <a:solidFill>
                        <a:srgbClr val="545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521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Employee.Efficiency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0.3373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0.1470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2.2944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0.0232 *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0.0467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0.6280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04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Patient.Relationship.Practices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0.5778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0.1454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3.9743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0.0001 ***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>
                          <a:effectLst/>
                        </a:rPr>
                        <a:t>0.2904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dirty="0">
                          <a:effectLst/>
                        </a:rPr>
                        <a:t>0.8651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098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7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205D8-EB64-6C83-EDD7-73BFB8E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86" y="348381"/>
            <a:ext cx="5814615" cy="737004"/>
          </a:xfrm>
        </p:spPr>
        <p:txBody>
          <a:bodyPr/>
          <a:lstStyle/>
          <a:p>
            <a:pPr algn="ctr"/>
            <a:r>
              <a:rPr lang="en-IN" dirty="0"/>
              <a:t>Findings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086D3-58EB-9BE2-61F1-AE3A207DD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854" y="1011044"/>
            <a:ext cx="6388180" cy="3945967"/>
          </a:xfrm>
        </p:spPr>
        <p:txBody>
          <a:bodyPr/>
          <a:lstStyle/>
          <a:p>
            <a:pPr marL="285750" indent="-285750">
              <a:lnSpc>
                <a:spcPct val="107000"/>
              </a:lnSpc>
            </a:pPr>
            <a:r>
              <a:rPr lang="en-IN" sz="1700" kern="100" dirty="0">
                <a:effectLst/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84% are promoters </a:t>
            </a:r>
          </a:p>
          <a:p>
            <a:pPr marL="285750" indent="-285750">
              <a:lnSpc>
                <a:spcPct val="107000"/>
              </a:lnSpc>
            </a:pPr>
            <a:r>
              <a:rPr lang="en-IN" sz="1700" kern="100" dirty="0"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14% are passives</a:t>
            </a:r>
          </a:p>
          <a:p>
            <a:pPr marL="285750" indent="-285750">
              <a:lnSpc>
                <a:spcPct val="107000"/>
              </a:lnSpc>
            </a:pPr>
            <a:r>
              <a:rPr lang="en-IN" sz="1700" kern="100" dirty="0"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Male footfall ratio (51%) is higher than the female ratio (48%)</a:t>
            </a:r>
          </a:p>
          <a:p>
            <a:pPr marL="285750" indent="-285750">
              <a:lnSpc>
                <a:spcPct val="107000"/>
              </a:lnSpc>
            </a:pPr>
            <a:r>
              <a:rPr lang="en-IN" sz="1700" kern="100" dirty="0"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School aged child group has highest promoters followed by teens respectively</a:t>
            </a:r>
          </a:p>
          <a:p>
            <a:pPr marL="285750" indent="-285750">
              <a:lnSpc>
                <a:spcPct val="107000"/>
              </a:lnSpc>
            </a:pPr>
            <a:r>
              <a:rPr lang="en-IN" sz="1700" kern="100" dirty="0"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Females of School aged child group is having higher satisfaction than males</a:t>
            </a:r>
          </a:p>
          <a:p>
            <a:pPr marL="285750" indent="-285750">
              <a:lnSpc>
                <a:spcPct val="107000"/>
              </a:lnSpc>
            </a:pPr>
            <a:r>
              <a:rPr lang="en-IN" sz="1700" kern="100" dirty="0"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Infant and toddler group are having same satisfaction levels</a:t>
            </a:r>
          </a:p>
          <a:p>
            <a:pPr marL="285750" indent="-285750">
              <a:lnSpc>
                <a:spcPct val="107000"/>
              </a:lnSpc>
            </a:pPr>
            <a:r>
              <a:rPr lang="en-IN" sz="1700" kern="100" dirty="0"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people who are dissatisfied with some or the other services provided at Lotus hospital but still they are promoters</a:t>
            </a:r>
          </a:p>
          <a:p>
            <a:pPr marL="285750" indent="-285750">
              <a:lnSpc>
                <a:spcPct val="107000"/>
              </a:lnSpc>
            </a:pPr>
            <a:r>
              <a:rPr lang="en-IN" sz="1700" kern="100" dirty="0"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The critical factors are Employee efficiency and Patient Relationship Practices.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7EAB89-CC04-BFF0-974E-C28260E0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1556" y="321494"/>
            <a:ext cx="4126200" cy="713777"/>
          </a:xfrm>
        </p:spPr>
        <p:txBody>
          <a:bodyPr/>
          <a:lstStyle/>
          <a:p>
            <a:r>
              <a:rPr lang="en-IN" dirty="0"/>
              <a:t>Suggestions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AF3031-8C85-2DE8-C80B-CAA6CA610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0249" y="1353015"/>
            <a:ext cx="5813726" cy="2741308"/>
          </a:xfrm>
        </p:spPr>
        <p:txBody>
          <a:bodyPr/>
          <a:lstStyle/>
          <a:p>
            <a:pPr marL="139700" indent="0"/>
            <a:r>
              <a:rPr lang="en-US" altLang="ko-KR" sz="1800" dirty="0">
                <a:latin typeface="Livvic" pitchFamily="2" charset="0"/>
                <a:ea typeface="Calibri" panose="020F0502020204030204" pitchFamily="34" charset="0"/>
              </a:rPr>
              <a:t>Services that need immediate attention are: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Livvic" pitchFamily="2" charset="0"/>
                <a:ea typeface="Calibri" panose="020F0502020204030204" pitchFamily="34" charset="0"/>
              </a:rPr>
              <a:t>Parking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Livvic" pitchFamily="2" charset="0"/>
                <a:ea typeface="Calibri" panose="020F0502020204030204" pitchFamily="34" charset="0"/>
              </a:rPr>
              <a:t>Pharmacy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Livvic" pitchFamily="2" charset="0"/>
                <a:ea typeface="Calibri" panose="020F0502020204030204" pitchFamily="34" charset="0"/>
              </a:rPr>
              <a:t>Housekeeping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Livvic" pitchFamily="2" charset="0"/>
                <a:ea typeface="Calibri" panose="020F0502020204030204" pitchFamily="34" charset="0"/>
              </a:rPr>
              <a:t>Reception</a:t>
            </a:r>
          </a:p>
          <a:p>
            <a:pPr marL="139700" indent="0"/>
            <a:endParaRPr lang="en-IN" altLang="ko-KR" sz="1800" dirty="0">
              <a:latin typeface="Livvic" pitchFamily="2" charset="0"/>
              <a:ea typeface="Calibri" panose="020F0502020204030204" pitchFamily="34" charset="0"/>
            </a:endParaRPr>
          </a:p>
          <a:p>
            <a:pPr marL="139700" indent="0"/>
            <a:r>
              <a:rPr lang="en-US" altLang="ko-KR" sz="1800" dirty="0">
                <a:latin typeface="Livvic" pitchFamily="2" charset="0"/>
                <a:ea typeface="Calibri" panose="020F0502020204030204" pitchFamily="34" charset="0"/>
              </a:rPr>
              <a:t>Overall Suggestion: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Livvic" pitchFamily="2" charset="0"/>
                <a:ea typeface="Calibri" panose="020F0502020204030204" pitchFamily="34" charset="0"/>
              </a:rPr>
              <a:t>Reduce wait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Livvic" pitchFamily="2" charset="0"/>
                <a:ea typeface="Calibri" panose="020F0502020204030204" pitchFamily="34" charset="0"/>
              </a:rPr>
              <a:t>Improve basic services</a:t>
            </a:r>
            <a:endParaRPr lang="ko-KR" altLang="en-US" sz="1800" dirty="0">
              <a:latin typeface="Livvic" pitchFamily="2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205D8-EB64-6C83-EDD7-73BFB8E0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86" y="348381"/>
            <a:ext cx="5814615" cy="737004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086D3-58EB-9BE2-61F1-AE3A207DD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366" y="1085385"/>
            <a:ext cx="6326458" cy="377654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700" kern="100" dirty="0">
                <a:effectLst/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 light of these findings, it is evident that Children's Hospital has several strengths that contribute to positive patient experiences.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700" kern="100" dirty="0">
                <a:effectLst/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However, there are areas for improvement, particularly in enhancing the parking, housekeeping, courtesy and competency of staff, and addressing specific feedback from patients.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700" b="0" i="0" dirty="0">
                <a:solidFill>
                  <a:schemeClr val="tx1"/>
                </a:solidFill>
                <a:effectLst/>
                <a:latin typeface="Livvic" pitchFamily="2" charset="0"/>
              </a:rPr>
              <a:t>Therefore, by examining outpatient satisfaction, this project aims to provide valuable insights that can drive improvements in healthcare services, foster patient engagement, and contribute to a more patient-centered healthcare system. </a:t>
            </a:r>
            <a:endParaRPr lang="en-IN" sz="1700" dirty="0">
              <a:solidFill>
                <a:schemeClr val="tx1"/>
              </a:solidFill>
              <a:latin typeface="Livv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82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 of presentation</a:t>
            </a:r>
            <a:br>
              <a:rPr lang="en" dirty="0"/>
            </a:br>
            <a:endParaRPr dirty="0"/>
          </a:p>
        </p:txBody>
      </p:sp>
      <p:sp>
        <p:nvSpPr>
          <p:cNvPr id="333" name="Google Shape;333;p38"/>
          <p:cNvSpPr txBox="1">
            <a:spLocks noGrp="1"/>
          </p:cNvSpPr>
          <p:nvPr>
            <p:ph type="title"/>
          </p:nvPr>
        </p:nvSpPr>
        <p:spPr>
          <a:xfrm>
            <a:off x="1080255" y="1307032"/>
            <a:ext cx="23529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br>
              <a:rPr lang="en" dirty="0"/>
            </a:br>
            <a:endParaRPr dirty="0"/>
          </a:p>
        </p:txBody>
      </p:sp>
      <p:sp>
        <p:nvSpPr>
          <p:cNvPr id="335" name="Google Shape;335;p38"/>
          <p:cNvSpPr txBox="1">
            <a:spLocks noGrp="1"/>
          </p:cNvSpPr>
          <p:nvPr>
            <p:ph type="title" idx="2"/>
          </p:nvPr>
        </p:nvSpPr>
        <p:spPr>
          <a:xfrm>
            <a:off x="1080255" y="2423910"/>
            <a:ext cx="23529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Hypothesis</a:t>
            </a:r>
            <a:endParaRPr dirty="0"/>
          </a:p>
        </p:txBody>
      </p:sp>
      <p:sp>
        <p:nvSpPr>
          <p:cNvPr id="337" name="Google Shape;337;p38"/>
          <p:cNvSpPr txBox="1">
            <a:spLocks noGrp="1"/>
          </p:cNvSpPr>
          <p:nvPr>
            <p:ph type="title" idx="4"/>
          </p:nvPr>
        </p:nvSpPr>
        <p:spPr>
          <a:xfrm>
            <a:off x="1080255" y="1865471"/>
            <a:ext cx="23529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 idx="6"/>
          </p:nvPr>
        </p:nvSpPr>
        <p:spPr>
          <a:xfrm>
            <a:off x="1080255" y="3029865"/>
            <a:ext cx="2196618" cy="488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12" name="Google Shape;339;p38">
            <a:extLst>
              <a:ext uri="{FF2B5EF4-FFF2-40B4-BE49-F238E27FC236}">
                <a16:creationId xmlns:a16="http://schemas.microsoft.com/office/drawing/2014/main" id="{C77CC438-1D96-175D-13A2-882ED3495119}"/>
              </a:ext>
            </a:extLst>
          </p:cNvPr>
          <p:cNvSpPr txBox="1">
            <a:spLocks/>
          </p:cNvSpPr>
          <p:nvPr/>
        </p:nvSpPr>
        <p:spPr>
          <a:xfrm>
            <a:off x="1080255" y="3713923"/>
            <a:ext cx="2196618" cy="4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000" b="0" i="0" u="none" strike="noStrike" cap="none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-IN" dirty="0"/>
              <a:t>Demographics</a:t>
            </a:r>
          </a:p>
          <a:p>
            <a:endParaRPr lang="en-IN" dirty="0"/>
          </a:p>
        </p:txBody>
      </p:sp>
      <p:sp>
        <p:nvSpPr>
          <p:cNvPr id="13" name="Google Shape;339;p38">
            <a:extLst>
              <a:ext uri="{FF2B5EF4-FFF2-40B4-BE49-F238E27FC236}">
                <a16:creationId xmlns:a16="http://schemas.microsoft.com/office/drawing/2014/main" id="{AB600239-7AA9-7046-000D-9FF381E6E69D}"/>
              </a:ext>
            </a:extLst>
          </p:cNvPr>
          <p:cNvSpPr txBox="1">
            <a:spLocks/>
          </p:cNvSpPr>
          <p:nvPr/>
        </p:nvSpPr>
        <p:spPr>
          <a:xfrm>
            <a:off x="5191334" y="2468320"/>
            <a:ext cx="3436323" cy="73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000" b="0" i="0" u="none" strike="noStrike" cap="none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-IN" dirty="0"/>
              <a:t>Findings &amp; Suggestions</a:t>
            </a:r>
          </a:p>
        </p:txBody>
      </p:sp>
      <p:sp>
        <p:nvSpPr>
          <p:cNvPr id="14" name="Google Shape;339;p38">
            <a:extLst>
              <a:ext uri="{FF2B5EF4-FFF2-40B4-BE49-F238E27FC236}">
                <a16:creationId xmlns:a16="http://schemas.microsoft.com/office/drawing/2014/main" id="{99C90736-1370-F7B5-BDB1-1E7BC04BBF55}"/>
              </a:ext>
            </a:extLst>
          </p:cNvPr>
          <p:cNvSpPr txBox="1">
            <a:spLocks/>
          </p:cNvSpPr>
          <p:nvPr/>
        </p:nvSpPr>
        <p:spPr>
          <a:xfrm>
            <a:off x="5191334" y="1909854"/>
            <a:ext cx="2718291" cy="4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000" b="0" i="0" u="none" strike="noStrike" cap="none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-IN" dirty="0"/>
              <a:t>Linear Regression</a:t>
            </a:r>
          </a:p>
        </p:txBody>
      </p:sp>
      <p:sp>
        <p:nvSpPr>
          <p:cNvPr id="15" name="Google Shape;339;p38">
            <a:extLst>
              <a:ext uri="{FF2B5EF4-FFF2-40B4-BE49-F238E27FC236}">
                <a16:creationId xmlns:a16="http://schemas.microsoft.com/office/drawing/2014/main" id="{482E346E-BD4B-8142-FE13-57CFB2028E93}"/>
              </a:ext>
            </a:extLst>
          </p:cNvPr>
          <p:cNvSpPr txBox="1">
            <a:spLocks/>
          </p:cNvSpPr>
          <p:nvPr/>
        </p:nvSpPr>
        <p:spPr>
          <a:xfrm>
            <a:off x="5191334" y="1307032"/>
            <a:ext cx="2532744" cy="4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000" b="0" i="0" u="none" strike="noStrike" cap="none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-IN" dirty="0"/>
              <a:t>Factor Analysis</a:t>
            </a:r>
          </a:p>
        </p:txBody>
      </p:sp>
      <p:sp>
        <p:nvSpPr>
          <p:cNvPr id="16" name="Google Shape;339;p38">
            <a:extLst>
              <a:ext uri="{FF2B5EF4-FFF2-40B4-BE49-F238E27FC236}">
                <a16:creationId xmlns:a16="http://schemas.microsoft.com/office/drawing/2014/main" id="{FD1EB4B5-8CF2-B3A4-3738-84926E821E52}"/>
              </a:ext>
            </a:extLst>
          </p:cNvPr>
          <p:cNvSpPr txBox="1">
            <a:spLocks/>
          </p:cNvSpPr>
          <p:nvPr/>
        </p:nvSpPr>
        <p:spPr>
          <a:xfrm>
            <a:off x="5191334" y="3026161"/>
            <a:ext cx="2196618" cy="48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000" b="0" i="0" u="none" strike="noStrike" cap="none">
                <a:solidFill>
                  <a:schemeClr val="accent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Black"/>
              <a:buNone/>
              <a:defRPr sz="2400" b="0" i="0" u="none" strike="noStrike" cap="none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r>
              <a:rPr lang="en-IN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ADBFA4-FC5D-01DD-4AE1-F164A1FFB1DA}"/>
              </a:ext>
            </a:extLst>
          </p:cNvPr>
          <p:cNvSpPr txBox="1"/>
          <p:nvPr/>
        </p:nvSpPr>
        <p:spPr>
          <a:xfrm>
            <a:off x="1765609" y="1501698"/>
            <a:ext cx="56127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solidFill>
                  <a:schemeClr val="bg2"/>
                </a:solidFill>
                <a:latin typeface="Livvic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0583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1"/>
          <p:cNvSpPr txBox="1">
            <a:spLocks noGrp="1"/>
          </p:cNvSpPr>
          <p:nvPr>
            <p:ph type="title"/>
          </p:nvPr>
        </p:nvSpPr>
        <p:spPr>
          <a:xfrm>
            <a:off x="3235021" y="341924"/>
            <a:ext cx="462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31" name="Google Shape;431;p41"/>
          <p:cNvSpPr txBox="1">
            <a:spLocks noGrp="1"/>
          </p:cNvSpPr>
          <p:nvPr>
            <p:ph type="subTitle" idx="1"/>
          </p:nvPr>
        </p:nvSpPr>
        <p:spPr>
          <a:xfrm>
            <a:off x="2483005" y="1536755"/>
            <a:ext cx="6567882" cy="3102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dirty="0"/>
              <a:t>This project explores the relationship between out-patient feedback and satisfaction in healthcare.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dirty="0"/>
              <a:t> Patient feedback is a vital resource for evaluating service quality, and satisfaction is the ultimate goal of healthcare delivery.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q"/>
            </a:pPr>
            <a:r>
              <a:rPr lang="en-US" dirty="0"/>
              <a:t>Analyzing this correlation through data-driven approaches will provide evidence-based recommendations for improving healthcare services with a focus on enhancing healthcare quality and patient-centered care.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title"/>
          </p:nvPr>
        </p:nvSpPr>
        <p:spPr>
          <a:xfrm>
            <a:off x="1693323" y="670888"/>
            <a:ext cx="5540101" cy="8324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Objectives</a:t>
            </a:r>
            <a:endParaRPr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65A9C-CFDE-ABD5-6CEC-01F822CB2329}"/>
              </a:ext>
            </a:extLst>
          </p:cNvPr>
          <p:cNvSpPr txBox="1"/>
          <p:nvPr/>
        </p:nvSpPr>
        <p:spPr>
          <a:xfrm>
            <a:off x="1100253" y="1925444"/>
            <a:ext cx="7567961" cy="149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"/>
            </a:pP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 study the conceptual understanding of patient Satisfaction.</a:t>
            </a:r>
            <a:endParaRPr lang="en-IN" sz="1600" dirty="0">
              <a:solidFill>
                <a:schemeClr val="bg2"/>
              </a:solidFill>
              <a:effectLst/>
              <a:latin typeface="Livvic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"/>
            </a:pP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 identify the Critical Factors of Patient Satisfaction at Lotus Hospital.</a:t>
            </a:r>
            <a:endParaRPr lang="en-IN" sz="1600" dirty="0">
              <a:solidFill>
                <a:schemeClr val="bg2"/>
              </a:solidFill>
              <a:effectLst/>
              <a:latin typeface="Livvic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600" dirty="0">
                <a:solidFill>
                  <a:schemeClr val="bg2"/>
                </a:solidFill>
                <a:effectLst/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 examine the level of Patient Satisfaction at Lotus Hospital.</a:t>
            </a:r>
            <a:endParaRPr lang="en-IN" sz="1600" dirty="0">
              <a:solidFill>
                <a:schemeClr val="bg2"/>
              </a:solidFill>
              <a:effectLst/>
              <a:latin typeface="Livvic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65"/>
          <p:cNvSpPr txBox="1">
            <a:spLocks noGrp="1"/>
          </p:cNvSpPr>
          <p:nvPr>
            <p:ph type="title"/>
          </p:nvPr>
        </p:nvSpPr>
        <p:spPr>
          <a:xfrm>
            <a:off x="635853" y="489344"/>
            <a:ext cx="7548900" cy="893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752EC-263A-D286-6B2B-6C8BA719DCC0}"/>
              </a:ext>
            </a:extLst>
          </p:cNvPr>
          <p:cNvSpPr txBox="1"/>
          <p:nvPr/>
        </p:nvSpPr>
        <p:spPr>
          <a:xfrm>
            <a:off x="635853" y="1330712"/>
            <a:ext cx="7548900" cy="2506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2"/>
                </a:solidFill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Primary data is collected from the patients, post their OP consultation, </a:t>
            </a:r>
            <a:r>
              <a:rPr lang="en-IN" sz="1400" dirty="0">
                <a:solidFill>
                  <a:schemeClr val="bg2"/>
                </a:solidFill>
                <a:effectLst/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using a 3</a:t>
            </a:r>
            <a:r>
              <a:rPr lang="en-IN" sz="1400" baseline="30000" dirty="0">
                <a:solidFill>
                  <a:schemeClr val="bg2"/>
                </a:solidFill>
                <a:effectLst/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IN" sz="1400" dirty="0">
                <a:solidFill>
                  <a:schemeClr val="bg2"/>
                </a:solidFill>
                <a:effectLst/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party software called  “</a:t>
            </a:r>
            <a:r>
              <a:rPr lang="en-IN" dirty="0">
                <a:solidFill>
                  <a:schemeClr val="bg2"/>
                </a:solidFill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400" dirty="0">
                <a:solidFill>
                  <a:schemeClr val="bg2"/>
                </a:solidFill>
                <a:effectLst/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reatwell”.</a:t>
            </a:r>
          </a:p>
          <a:p>
            <a:pPr marL="742950" indent="-28575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chemeClr val="bg2"/>
                </a:solidFill>
                <a:effectLst/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Collected Data is a real time </a:t>
            </a:r>
            <a:r>
              <a:rPr lang="en-IN" dirty="0">
                <a:solidFill>
                  <a:schemeClr val="bg2"/>
                </a:solidFill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data from 21 August 2023 to 20 September 2023</a:t>
            </a:r>
          </a:p>
          <a:p>
            <a:pPr marL="742950" indent="-285750" algn="just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chemeClr val="bg2"/>
                </a:solidFill>
                <a:effectLst/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Tools used for </a:t>
            </a:r>
            <a:r>
              <a:rPr lang="en-IN" dirty="0">
                <a:solidFill>
                  <a:schemeClr val="bg2"/>
                </a:solidFill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Analysis are :</a:t>
            </a:r>
          </a:p>
          <a:p>
            <a:pPr marL="457200" algn="just">
              <a:lnSpc>
                <a:spcPct val="150000"/>
              </a:lnSpc>
              <a:spcAft>
                <a:spcPts val="1000"/>
              </a:spcAft>
            </a:pPr>
            <a:r>
              <a:rPr lang="en-IN" dirty="0">
                <a:solidFill>
                  <a:schemeClr val="bg2"/>
                </a:solidFill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1. Excel</a:t>
            </a:r>
          </a:p>
          <a:p>
            <a:pPr marL="457200" algn="just">
              <a:lnSpc>
                <a:spcPct val="150000"/>
              </a:lnSpc>
              <a:spcAft>
                <a:spcPts val="1000"/>
              </a:spcAft>
            </a:pPr>
            <a:r>
              <a:rPr lang="en-IN" dirty="0">
                <a:solidFill>
                  <a:schemeClr val="bg2"/>
                </a:solidFill>
                <a:latin typeface="Livvic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   2. BlueSky statistics</a:t>
            </a:r>
          </a:p>
        </p:txBody>
      </p:sp>
    </p:spTree>
    <p:extLst>
      <p:ext uri="{BB962C8B-B14F-4D97-AF65-F5344CB8AC3E}">
        <p14:creationId xmlns:p14="http://schemas.microsoft.com/office/powerpoint/2010/main" val="404879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65"/>
          <p:cNvSpPr txBox="1">
            <a:spLocks noGrp="1"/>
          </p:cNvSpPr>
          <p:nvPr>
            <p:ph type="title"/>
          </p:nvPr>
        </p:nvSpPr>
        <p:spPr>
          <a:xfrm>
            <a:off x="635853" y="288622"/>
            <a:ext cx="7548900" cy="7224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BE01C-C9F1-FFA6-C64D-A29204AB2C5B}"/>
              </a:ext>
            </a:extLst>
          </p:cNvPr>
          <p:cNvSpPr txBox="1"/>
          <p:nvPr/>
        </p:nvSpPr>
        <p:spPr>
          <a:xfrm>
            <a:off x="4869367" y="739841"/>
            <a:ext cx="4007004" cy="4115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 algn="just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  <a:tab pos="184785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Radiology Services(Primary Keyword)</a:t>
            </a:r>
          </a:p>
          <a:p>
            <a:pPr marL="742950" indent="-28575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  <a:tab pos="184785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Housekeeping &amp; Facilities(Primary Keyword)</a:t>
            </a:r>
          </a:p>
          <a:p>
            <a:pPr marL="742950" indent="-285750" algn="just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  <a:tab pos="184785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Parking and Security(Primary Keyword)</a:t>
            </a:r>
          </a:p>
          <a:p>
            <a:pPr marL="742950" indent="-28575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  <a:tab pos="184785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I will recommend Lotus Hospital(Primary Keyword)</a:t>
            </a:r>
          </a:p>
          <a:p>
            <a:pPr marL="742950" indent="-28575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  <a:tab pos="1847850" algn="l"/>
              </a:tabLst>
            </a:pPr>
            <a:r>
              <a:rPr lang="en-IN" dirty="0"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Courtesy of reception staff and Lab staff</a:t>
            </a:r>
          </a:p>
          <a:p>
            <a:pPr marL="742950" indent="-285750">
              <a:lnSpc>
                <a:spcPct val="20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457200" algn="l"/>
                <a:tab pos="184785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</a:rPr>
              <a:t>Explanation to your 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1531B-EB15-AB92-1F6C-9BA6F2B2AF99}"/>
              </a:ext>
            </a:extLst>
          </p:cNvPr>
          <p:cNvSpPr txBox="1"/>
          <p:nvPr/>
        </p:nvSpPr>
        <p:spPr>
          <a:xfrm>
            <a:off x="635853" y="739841"/>
            <a:ext cx="4177991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Arial"/>
              <a:buNone/>
              <a:tabLst>
                <a:tab pos="457200" algn="l"/>
                <a:tab pos="1847850" algn="l"/>
              </a:tabLst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  <a:sym typeface="Arial"/>
              </a:rPr>
              <a:t>Dependent variable: Overall satisfaction</a:t>
            </a:r>
          </a:p>
          <a:p>
            <a:pPr marL="45720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Arial"/>
              <a:buNone/>
              <a:tabLst>
                <a:tab pos="457200" algn="l"/>
                <a:tab pos="1847850" algn="l"/>
              </a:tabLst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  <a:sym typeface="Arial"/>
              </a:rPr>
              <a:t>Independent variables: </a:t>
            </a:r>
          </a:p>
          <a:p>
            <a:pPr marL="7429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1847850" algn="l"/>
              </a:tabLst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  <a:sym typeface="Arial"/>
              </a:rPr>
              <a:t>Appointment Experience(Primary Keyword)</a:t>
            </a:r>
          </a:p>
          <a:p>
            <a:pPr marL="742950" marR="0" lvl="0" indent="-28575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1847850" algn="l"/>
              </a:tabLst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  <a:sym typeface="Arial"/>
              </a:rPr>
              <a:t>OPD Reception(Primary Keyword)</a:t>
            </a:r>
          </a:p>
          <a:p>
            <a:pPr marL="742950" marR="0" lvl="0" indent="-28575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1847850" algn="l"/>
              </a:tabLst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  <a:sym typeface="Arial"/>
              </a:rPr>
              <a:t>Doctor's Experience(Primary Keyword)</a:t>
            </a:r>
          </a:p>
          <a:p>
            <a:pPr marL="742950" marR="0" lvl="0" indent="-28575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1847850" algn="l"/>
              </a:tabLst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  <a:sym typeface="Arial"/>
              </a:rPr>
              <a:t>Laboratory Services(Primary Keyword)</a:t>
            </a:r>
          </a:p>
          <a:p>
            <a:pPr marL="742950" marR="0" lvl="0" indent="-28575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  <a:tab pos="1847850" algn="l"/>
              </a:tabLst>
              <a:defRPr/>
            </a:pPr>
            <a:r>
              <a:rPr kumimoji="0" lang="en-I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onsolas" panose="020B0609020204030204" pitchFamily="49" charset="0"/>
                <a:cs typeface="Times New Roman" panose="02020603050405020304" pitchFamily="18" charset="0"/>
                <a:sym typeface="Arial"/>
              </a:rPr>
              <a:t>Time taken for registration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84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65"/>
          <p:cNvSpPr txBox="1">
            <a:spLocks noGrp="1"/>
          </p:cNvSpPr>
          <p:nvPr>
            <p:ph type="title"/>
          </p:nvPr>
        </p:nvSpPr>
        <p:spPr>
          <a:xfrm>
            <a:off x="635853" y="489344"/>
            <a:ext cx="7548900" cy="7001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25372-9196-AFE6-8CD5-5ECDD12468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6595" r="1058" b="35537"/>
          <a:stretch/>
        </p:blipFill>
        <p:spPr>
          <a:xfrm>
            <a:off x="572429" y="1367882"/>
            <a:ext cx="7924800" cy="17060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E187BE-C2D2-86A5-90E5-D14450DC71A5}"/>
              </a:ext>
            </a:extLst>
          </p:cNvPr>
          <p:cNvSpPr txBox="1"/>
          <p:nvPr/>
        </p:nvSpPr>
        <p:spPr>
          <a:xfrm>
            <a:off x="635853" y="3352798"/>
            <a:ext cx="785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bg2"/>
                </a:solidFill>
              </a:rPr>
              <a:t>No. of rows = 335                                  No. of entries = 335</a:t>
            </a:r>
          </a:p>
          <a:p>
            <a:r>
              <a:rPr lang="en-IN" sz="1800" dirty="0">
                <a:solidFill>
                  <a:schemeClr val="bg2"/>
                </a:solidFill>
              </a:rPr>
              <a:t>No. of columns =29</a:t>
            </a:r>
          </a:p>
        </p:txBody>
      </p:sp>
    </p:spTree>
    <p:extLst>
      <p:ext uri="{BB962C8B-B14F-4D97-AF65-F5344CB8AC3E}">
        <p14:creationId xmlns:p14="http://schemas.microsoft.com/office/powerpoint/2010/main" val="247631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>
            <a:spLocks noGrp="1"/>
          </p:cNvSpPr>
          <p:nvPr>
            <p:ph type="title"/>
          </p:nvPr>
        </p:nvSpPr>
        <p:spPr>
          <a:xfrm>
            <a:off x="401443" y="709527"/>
            <a:ext cx="6490010" cy="1052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NPS CATEGORY DISTRIBUTION</a:t>
            </a:r>
            <a:endParaRPr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E1579F-8171-94BA-0D6C-51252E773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225669"/>
              </p:ext>
            </p:extLst>
          </p:nvPr>
        </p:nvGraphicFramePr>
        <p:xfrm>
          <a:off x="2163336" y="1842820"/>
          <a:ext cx="2439841" cy="1219968"/>
        </p:xfrm>
        <a:graphic>
          <a:graphicData uri="http://schemas.openxmlformats.org/drawingml/2006/table">
            <a:tbl>
              <a:tblPr firstRow="1" bandRow="1">
                <a:tableStyleId>{EA154A32-2EC0-4357-A2D5-CCE891A579DE}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1389218898"/>
                    </a:ext>
                  </a:extLst>
                </a:gridCol>
                <a:gridCol w="1390186">
                  <a:extLst>
                    <a:ext uri="{9D8B030D-6E8A-4147-A177-3AD203B41FA5}">
                      <a16:colId xmlns:a16="http://schemas.microsoft.com/office/drawing/2014/main" val="3057391464"/>
                    </a:ext>
                  </a:extLst>
                </a:gridCol>
              </a:tblGrid>
              <a:tr h="26788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NPS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Count of NPS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161019"/>
                  </a:ext>
                </a:extLst>
              </a:tr>
              <a:tr h="30505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Detractors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01778"/>
                  </a:ext>
                </a:extLst>
              </a:tr>
              <a:tr h="30505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Passives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361591"/>
                  </a:ext>
                </a:extLst>
              </a:tr>
              <a:tr h="30505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Promoters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443684"/>
                  </a:ext>
                </a:extLst>
              </a:tr>
            </a:tbl>
          </a:graphicData>
        </a:graphic>
      </p:graphicFrame>
      <p:sp>
        <p:nvSpPr>
          <p:cNvPr id="8" name="Google Shape;509;p43">
            <a:extLst>
              <a:ext uri="{FF2B5EF4-FFF2-40B4-BE49-F238E27FC236}">
                <a16:creationId xmlns:a16="http://schemas.microsoft.com/office/drawing/2014/main" id="{3A716916-55A3-399A-245B-CE975C1C414A}"/>
              </a:ext>
            </a:extLst>
          </p:cNvPr>
          <p:cNvSpPr/>
          <p:nvPr/>
        </p:nvSpPr>
        <p:spPr>
          <a:xfrm>
            <a:off x="7470398" y="1977004"/>
            <a:ext cx="951600" cy="951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20;p43">
            <a:extLst>
              <a:ext uri="{FF2B5EF4-FFF2-40B4-BE49-F238E27FC236}">
                <a16:creationId xmlns:a16="http://schemas.microsoft.com/office/drawing/2014/main" id="{41709C51-3B42-EC4E-D818-D8953A6E2157}"/>
              </a:ext>
            </a:extLst>
          </p:cNvPr>
          <p:cNvSpPr/>
          <p:nvPr/>
        </p:nvSpPr>
        <p:spPr>
          <a:xfrm>
            <a:off x="7732420" y="2239044"/>
            <a:ext cx="427555" cy="427519"/>
          </a:xfrm>
          <a:custGeom>
            <a:avLst/>
            <a:gdLst/>
            <a:ahLst/>
            <a:cxnLst/>
            <a:rect l="l" t="t" r="r" b="b"/>
            <a:pathLst>
              <a:path w="11879" h="11878" extrusionOk="0">
                <a:moveTo>
                  <a:pt x="5451" y="6995"/>
                </a:moveTo>
                <a:lnTo>
                  <a:pt x="5451" y="7688"/>
                </a:lnTo>
                <a:lnTo>
                  <a:pt x="4443" y="7688"/>
                </a:lnTo>
                <a:cubicBezTo>
                  <a:pt x="4223" y="7688"/>
                  <a:pt x="4065" y="7530"/>
                  <a:pt x="4065" y="7341"/>
                </a:cubicBezTo>
                <a:cubicBezTo>
                  <a:pt x="4065" y="7152"/>
                  <a:pt x="4223" y="6995"/>
                  <a:pt x="4443" y="6995"/>
                </a:cubicBezTo>
                <a:close/>
                <a:moveTo>
                  <a:pt x="6491" y="8349"/>
                </a:moveTo>
                <a:lnTo>
                  <a:pt x="6491" y="8381"/>
                </a:lnTo>
                <a:cubicBezTo>
                  <a:pt x="6680" y="8381"/>
                  <a:pt x="6837" y="8538"/>
                  <a:pt x="6837" y="8727"/>
                </a:cubicBezTo>
                <a:cubicBezTo>
                  <a:pt x="6837" y="8916"/>
                  <a:pt x="6680" y="9074"/>
                  <a:pt x="6491" y="9074"/>
                </a:cubicBezTo>
                <a:lnTo>
                  <a:pt x="6113" y="9074"/>
                </a:lnTo>
                <a:lnTo>
                  <a:pt x="6113" y="8349"/>
                </a:lnTo>
                <a:close/>
                <a:moveTo>
                  <a:pt x="5451" y="9736"/>
                </a:moveTo>
                <a:lnTo>
                  <a:pt x="5451" y="10460"/>
                </a:lnTo>
                <a:lnTo>
                  <a:pt x="5105" y="10460"/>
                </a:lnTo>
                <a:cubicBezTo>
                  <a:pt x="4916" y="10460"/>
                  <a:pt x="4758" y="10303"/>
                  <a:pt x="4758" y="10114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262" y="1"/>
                  <a:pt x="4821" y="473"/>
                  <a:pt x="4821" y="1040"/>
                </a:cubicBezTo>
                <a:cubicBezTo>
                  <a:pt x="4821" y="1481"/>
                  <a:pt x="5105" y="1859"/>
                  <a:pt x="5546" y="2017"/>
                </a:cubicBezTo>
                <a:lnTo>
                  <a:pt x="5546" y="3340"/>
                </a:lnTo>
                <a:cubicBezTo>
                  <a:pt x="4441" y="2451"/>
                  <a:pt x="3936" y="2115"/>
                  <a:pt x="3379" y="2115"/>
                </a:cubicBezTo>
                <a:cubicBezTo>
                  <a:pt x="3285" y="2115"/>
                  <a:pt x="3189" y="2125"/>
                  <a:pt x="3088" y="2143"/>
                </a:cubicBezTo>
                <a:cubicBezTo>
                  <a:pt x="2584" y="2237"/>
                  <a:pt x="2301" y="2679"/>
                  <a:pt x="2080" y="3183"/>
                </a:cubicBezTo>
                <a:cubicBezTo>
                  <a:pt x="1734" y="3750"/>
                  <a:pt x="1324" y="4506"/>
                  <a:pt x="221" y="4947"/>
                </a:cubicBezTo>
                <a:cubicBezTo>
                  <a:pt x="64" y="5010"/>
                  <a:pt x="1" y="5167"/>
                  <a:pt x="32" y="5325"/>
                </a:cubicBezTo>
                <a:cubicBezTo>
                  <a:pt x="64" y="5482"/>
                  <a:pt x="190" y="5608"/>
                  <a:pt x="379" y="5608"/>
                </a:cubicBezTo>
                <a:lnTo>
                  <a:pt x="1104" y="5608"/>
                </a:lnTo>
                <a:cubicBezTo>
                  <a:pt x="1104" y="5608"/>
                  <a:pt x="2584" y="5577"/>
                  <a:pt x="3372" y="3750"/>
                </a:cubicBezTo>
                <a:cubicBezTo>
                  <a:pt x="3446" y="3626"/>
                  <a:pt x="3579" y="3541"/>
                  <a:pt x="3724" y="3541"/>
                </a:cubicBezTo>
                <a:cubicBezTo>
                  <a:pt x="3764" y="3541"/>
                  <a:pt x="3804" y="3547"/>
                  <a:pt x="3844" y="3561"/>
                </a:cubicBezTo>
                <a:cubicBezTo>
                  <a:pt x="4002" y="3655"/>
                  <a:pt x="4128" y="3844"/>
                  <a:pt x="4034" y="4033"/>
                </a:cubicBezTo>
                <a:cubicBezTo>
                  <a:pt x="3718" y="4789"/>
                  <a:pt x="3309" y="5293"/>
                  <a:pt x="2868" y="5640"/>
                </a:cubicBezTo>
                <a:lnTo>
                  <a:pt x="3655" y="5640"/>
                </a:lnTo>
                <a:cubicBezTo>
                  <a:pt x="3971" y="5388"/>
                  <a:pt x="4254" y="5010"/>
                  <a:pt x="4254" y="4632"/>
                </a:cubicBezTo>
                <a:cubicBezTo>
                  <a:pt x="4254" y="4443"/>
                  <a:pt x="4412" y="4285"/>
                  <a:pt x="4601" y="4285"/>
                </a:cubicBezTo>
                <a:cubicBezTo>
                  <a:pt x="4790" y="4285"/>
                  <a:pt x="4947" y="4443"/>
                  <a:pt x="4947" y="4632"/>
                </a:cubicBezTo>
                <a:cubicBezTo>
                  <a:pt x="4947" y="5010"/>
                  <a:pt x="4821" y="5388"/>
                  <a:pt x="4601" y="5640"/>
                </a:cubicBezTo>
                <a:lnTo>
                  <a:pt x="5609" y="5640"/>
                </a:lnTo>
                <a:lnTo>
                  <a:pt x="5609" y="6365"/>
                </a:lnTo>
                <a:lnTo>
                  <a:pt x="4601" y="6365"/>
                </a:lnTo>
                <a:cubicBezTo>
                  <a:pt x="4002" y="6365"/>
                  <a:pt x="3561" y="6837"/>
                  <a:pt x="3561" y="7373"/>
                </a:cubicBezTo>
                <a:cubicBezTo>
                  <a:pt x="3561" y="7971"/>
                  <a:pt x="4034" y="8412"/>
                  <a:pt x="4601" y="8412"/>
                </a:cubicBezTo>
                <a:lnTo>
                  <a:pt x="5609" y="8412"/>
                </a:lnTo>
                <a:lnTo>
                  <a:pt x="5609" y="9106"/>
                </a:lnTo>
                <a:lnTo>
                  <a:pt x="5262" y="9106"/>
                </a:lnTo>
                <a:cubicBezTo>
                  <a:pt x="4664" y="9106"/>
                  <a:pt x="4254" y="9578"/>
                  <a:pt x="4254" y="10145"/>
                </a:cubicBezTo>
                <a:cubicBezTo>
                  <a:pt x="4254" y="10744"/>
                  <a:pt x="4727" y="11153"/>
                  <a:pt x="5262" y="11153"/>
                </a:cubicBezTo>
                <a:lnTo>
                  <a:pt x="5609" y="11153"/>
                </a:lnTo>
                <a:lnTo>
                  <a:pt x="5609" y="11531"/>
                </a:lnTo>
                <a:cubicBezTo>
                  <a:pt x="5609" y="11720"/>
                  <a:pt x="5766" y="11878"/>
                  <a:pt x="5987" y="11878"/>
                </a:cubicBezTo>
                <a:cubicBezTo>
                  <a:pt x="6176" y="11878"/>
                  <a:pt x="6333" y="11720"/>
                  <a:pt x="6333" y="11531"/>
                </a:cubicBezTo>
                <a:lnTo>
                  <a:pt x="6333" y="11153"/>
                </a:lnTo>
                <a:lnTo>
                  <a:pt x="6680" y="11153"/>
                </a:lnTo>
                <a:cubicBezTo>
                  <a:pt x="6869" y="11153"/>
                  <a:pt x="7026" y="10996"/>
                  <a:pt x="7026" y="10807"/>
                </a:cubicBezTo>
                <a:cubicBezTo>
                  <a:pt x="7026" y="10618"/>
                  <a:pt x="6869" y="10460"/>
                  <a:pt x="6680" y="10460"/>
                </a:cubicBezTo>
                <a:lnTo>
                  <a:pt x="6333" y="10460"/>
                </a:lnTo>
                <a:lnTo>
                  <a:pt x="6333" y="9736"/>
                </a:lnTo>
                <a:lnTo>
                  <a:pt x="6680" y="9736"/>
                </a:lnTo>
                <a:cubicBezTo>
                  <a:pt x="7279" y="9736"/>
                  <a:pt x="7720" y="9263"/>
                  <a:pt x="7720" y="8727"/>
                </a:cubicBezTo>
                <a:cubicBezTo>
                  <a:pt x="7720" y="8129"/>
                  <a:pt x="7247" y="7688"/>
                  <a:pt x="6680" y="7688"/>
                </a:cubicBezTo>
                <a:lnTo>
                  <a:pt x="6333" y="7688"/>
                </a:lnTo>
                <a:lnTo>
                  <a:pt x="6333" y="6995"/>
                </a:lnTo>
                <a:lnTo>
                  <a:pt x="7342" y="6995"/>
                </a:lnTo>
                <a:cubicBezTo>
                  <a:pt x="7751" y="6995"/>
                  <a:pt x="8098" y="6743"/>
                  <a:pt x="8255" y="6428"/>
                </a:cubicBezTo>
                <a:cubicBezTo>
                  <a:pt x="8066" y="6333"/>
                  <a:pt x="7877" y="6176"/>
                  <a:pt x="7657" y="6018"/>
                </a:cubicBezTo>
                <a:cubicBezTo>
                  <a:pt x="7625" y="6176"/>
                  <a:pt x="7499" y="6270"/>
                  <a:pt x="7310" y="6270"/>
                </a:cubicBezTo>
                <a:lnTo>
                  <a:pt x="6302" y="6270"/>
                </a:lnTo>
                <a:lnTo>
                  <a:pt x="6302" y="5577"/>
                </a:lnTo>
                <a:lnTo>
                  <a:pt x="7310" y="5577"/>
                </a:lnTo>
                <a:cubicBezTo>
                  <a:pt x="7121" y="5262"/>
                  <a:pt x="6963" y="4947"/>
                  <a:pt x="6963" y="4537"/>
                </a:cubicBezTo>
                <a:cubicBezTo>
                  <a:pt x="6963" y="4348"/>
                  <a:pt x="7121" y="4191"/>
                  <a:pt x="7310" y="4191"/>
                </a:cubicBezTo>
                <a:cubicBezTo>
                  <a:pt x="7499" y="4191"/>
                  <a:pt x="7657" y="4348"/>
                  <a:pt x="7657" y="4537"/>
                </a:cubicBezTo>
                <a:cubicBezTo>
                  <a:pt x="7657" y="4978"/>
                  <a:pt x="7940" y="5293"/>
                  <a:pt x="8255" y="5577"/>
                </a:cubicBezTo>
                <a:lnTo>
                  <a:pt x="9043" y="5577"/>
                </a:lnTo>
                <a:cubicBezTo>
                  <a:pt x="8602" y="5230"/>
                  <a:pt x="8224" y="4758"/>
                  <a:pt x="7877" y="3970"/>
                </a:cubicBezTo>
                <a:cubicBezTo>
                  <a:pt x="7783" y="3813"/>
                  <a:pt x="7877" y="3561"/>
                  <a:pt x="8066" y="3498"/>
                </a:cubicBezTo>
                <a:cubicBezTo>
                  <a:pt x="8108" y="3472"/>
                  <a:pt x="8155" y="3461"/>
                  <a:pt x="8203" y="3461"/>
                </a:cubicBezTo>
                <a:cubicBezTo>
                  <a:pt x="8333" y="3461"/>
                  <a:pt x="8470" y="3548"/>
                  <a:pt x="8539" y="3687"/>
                </a:cubicBezTo>
                <a:cubicBezTo>
                  <a:pt x="9326" y="5545"/>
                  <a:pt x="10807" y="5545"/>
                  <a:pt x="10807" y="5545"/>
                </a:cubicBezTo>
                <a:lnTo>
                  <a:pt x="11532" y="5545"/>
                </a:lnTo>
                <a:cubicBezTo>
                  <a:pt x="11689" y="5545"/>
                  <a:pt x="11847" y="5419"/>
                  <a:pt x="11878" y="5262"/>
                </a:cubicBezTo>
                <a:cubicBezTo>
                  <a:pt x="11721" y="5167"/>
                  <a:pt x="11626" y="5010"/>
                  <a:pt x="11469" y="4947"/>
                </a:cubicBezTo>
                <a:cubicBezTo>
                  <a:pt x="10366" y="4506"/>
                  <a:pt x="9988" y="3750"/>
                  <a:pt x="9641" y="3183"/>
                </a:cubicBezTo>
                <a:cubicBezTo>
                  <a:pt x="9358" y="2710"/>
                  <a:pt x="9106" y="2269"/>
                  <a:pt x="8602" y="2143"/>
                </a:cubicBezTo>
                <a:cubicBezTo>
                  <a:pt x="8535" y="2127"/>
                  <a:pt x="8466" y="2119"/>
                  <a:pt x="8393" y="2119"/>
                </a:cubicBezTo>
                <a:cubicBezTo>
                  <a:pt x="7880" y="2119"/>
                  <a:pt x="7197" y="2512"/>
                  <a:pt x="6176" y="3340"/>
                </a:cubicBezTo>
                <a:lnTo>
                  <a:pt x="6176" y="2017"/>
                </a:lnTo>
                <a:cubicBezTo>
                  <a:pt x="6554" y="1859"/>
                  <a:pt x="6869" y="1513"/>
                  <a:pt x="6869" y="1040"/>
                </a:cubicBezTo>
                <a:cubicBezTo>
                  <a:pt x="6869" y="442"/>
                  <a:pt x="6396" y="1"/>
                  <a:pt x="58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"/>
          <p:cNvSpPr txBox="1">
            <a:spLocks noGrp="1"/>
          </p:cNvSpPr>
          <p:nvPr>
            <p:ph type="title"/>
          </p:nvPr>
        </p:nvSpPr>
        <p:spPr>
          <a:xfrm>
            <a:off x="2543954" y="333512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Demographics</a:t>
            </a:r>
            <a:endParaRPr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A6F4D6F-9E9D-BD6F-6650-AB308E8BBC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6817309"/>
              </p:ext>
            </p:extLst>
          </p:nvPr>
        </p:nvGraphicFramePr>
        <p:xfrm>
          <a:off x="4572000" y="1273379"/>
          <a:ext cx="3572107" cy="2596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FA4653-A546-6655-48F6-FA76B0131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19705"/>
              </p:ext>
            </p:extLst>
          </p:nvPr>
        </p:nvGraphicFramePr>
        <p:xfrm>
          <a:off x="1261217" y="2017126"/>
          <a:ext cx="2202781" cy="1109248"/>
        </p:xfrm>
        <a:graphic>
          <a:graphicData uri="http://schemas.openxmlformats.org/drawingml/2006/table">
            <a:tbl>
              <a:tblPr>
                <a:tableStyleId>{EA154A32-2EC0-4357-A2D5-CCE891A579DE}</a:tableStyleId>
              </a:tblPr>
              <a:tblGrid>
                <a:gridCol w="838686">
                  <a:extLst>
                    <a:ext uri="{9D8B030D-6E8A-4147-A177-3AD203B41FA5}">
                      <a16:colId xmlns:a16="http://schemas.microsoft.com/office/drawing/2014/main" val="4127637397"/>
                    </a:ext>
                  </a:extLst>
                </a:gridCol>
                <a:gridCol w="1364095">
                  <a:extLst>
                    <a:ext uri="{9D8B030D-6E8A-4147-A177-3AD203B41FA5}">
                      <a16:colId xmlns:a16="http://schemas.microsoft.com/office/drawing/2014/main" val="1690362058"/>
                    </a:ext>
                  </a:extLst>
                </a:gridCol>
              </a:tblGrid>
              <a:tr h="277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Gender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Count of Gender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518761"/>
                  </a:ext>
                </a:extLst>
              </a:tr>
              <a:tr h="277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Female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48.96%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203644"/>
                  </a:ext>
                </a:extLst>
              </a:tr>
              <a:tr h="277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Male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51.04%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7527197"/>
                  </a:ext>
                </a:extLst>
              </a:tr>
              <a:tr h="2773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Grand Total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100.00%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46826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D91C712-E988-F154-FF39-CAF00FB327FA}"/>
              </a:ext>
            </a:extLst>
          </p:cNvPr>
          <p:cNvSpPr txBox="1"/>
          <p:nvPr/>
        </p:nvSpPr>
        <p:spPr>
          <a:xfrm>
            <a:off x="1192858" y="1273379"/>
            <a:ext cx="116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dirty="0">
                <a:latin typeface="Montserrat Black" panose="00000A00000000000000" pitchFamily="2" charset="0"/>
              </a:rPr>
              <a:t>Gender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ditional Medicine Workshop by Slidesgo">
  <a:themeElements>
    <a:clrScheme name="Simple Light">
      <a:dk1>
        <a:srgbClr val="212D3D"/>
      </a:dk1>
      <a:lt1>
        <a:srgbClr val="476BAC"/>
      </a:lt1>
      <a:dk2>
        <a:srgbClr val="FFFFFF"/>
      </a:dk2>
      <a:lt2>
        <a:srgbClr val="EED9DE"/>
      </a:lt2>
      <a:accent1>
        <a:srgbClr val="72839B"/>
      </a:accent1>
      <a:accent2>
        <a:srgbClr val="FFD1AB"/>
      </a:accent2>
      <a:accent3>
        <a:srgbClr val="FFB3A9"/>
      </a:accent3>
      <a:accent4>
        <a:srgbClr val="FF998D"/>
      </a:accent4>
      <a:accent5>
        <a:srgbClr val="E5A5A1"/>
      </a:accent5>
      <a:accent6>
        <a:srgbClr val="FFEEDC"/>
      </a:accent6>
      <a:hlink>
        <a:srgbClr val="212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835</Words>
  <Application>Microsoft Office PowerPoint</Application>
  <PresentationFormat>On-screen Show (16:9)</PresentationFormat>
  <Paragraphs>250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Symbol</vt:lpstr>
      <vt:lpstr>Montserrat Black</vt:lpstr>
      <vt:lpstr>Arial</vt:lpstr>
      <vt:lpstr>Livvic</vt:lpstr>
      <vt:lpstr>Roboto Condensed Light</vt:lpstr>
      <vt:lpstr>Calibri</vt:lpstr>
      <vt:lpstr>Wingdings</vt:lpstr>
      <vt:lpstr>Times New Roman</vt:lpstr>
      <vt:lpstr>Traditional Medicine Workshop by Slidesgo</vt:lpstr>
      <vt:lpstr>Measuring Out-Patient Satisfaction of Lotus Hospital</vt:lpstr>
      <vt:lpstr>Outline of presentation </vt:lpstr>
      <vt:lpstr>INTRODUCTION</vt:lpstr>
      <vt:lpstr>Objectives</vt:lpstr>
      <vt:lpstr>Data Analysis</vt:lpstr>
      <vt:lpstr>Features</vt:lpstr>
      <vt:lpstr>DATASET</vt:lpstr>
      <vt:lpstr>NPS CATEGORY DISTRIBUTION</vt:lpstr>
      <vt:lpstr>Demographics</vt:lpstr>
      <vt:lpstr>Age</vt:lpstr>
      <vt:lpstr>Age group vs NPS</vt:lpstr>
      <vt:lpstr>Age group vs Gender vs Satisfaction</vt:lpstr>
      <vt:lpstr>Factor Analysis</vt:lpstr>
      <vt:lpstr>Hypothesis Testing </vt:lpstr>
      <vt:lpstr>Linear Regression </vt:lpstr>
      <vt:lpstr>PowerPoint Presentation</vt:lpstr>
      <vt:lpstr>Findings</vt:lpstr>
      <vt:lpstr>Suggestions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Out-Patient     feedback vs Satisfaction</dc:title>
  <cp:lastModifiedBy>Sridevi Polkam</cp:lastModifiedBy>
  <cp:revision>25</cp:revision>
  <dcterms:modified xsi:type="dcterms:W3CDTF">2024-01-08T03:23:05Z</dcterms:modified>
</cp:coreProperties>
</file>