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70" r:id="rId12"/>
    <p:sldId id="269"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970A786-D598-4AC0-8484-0A631CBCEA2F}">
          <p14:sldIdLst>
            <p14:sldId id="257"/>
            <p14:sldId id="258"/>
            <p14:sldId id="259"/>
            <p14:sldId id="260"/>
            <p14:sldId id="261"/>
            <p14:sldId id="262"/>
            <p14:sldId id="263"/>
            <p14:sldId id="264"/>
            <p14:sldId id="265"/>
            <p14:sldId id="266"/>
            <p14:sldId id="270"/>
            <p14:sldId id="269"/>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754"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oni4\Downloads\SRIDEVI\Sridevi.K%20NM%20Datase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[Sridevi.K NM Dataset.xlsx]Result!PivotTable1</c:name>
    <c:fmtId val="34"/>
  </c:pivotSource>
  <c:chart>
    <c:title>
      <c:tx>
        <c:rich>
          <a:bodyPr rot="0" spcFirstLastPara="1" vertOverflow="ellipsis" vert="horz" wrap="square" anchor="ctr" anchorCtr="1"/>
          <a:lstStyle/>
          <a:p>
            <a:pPr>
              <a:defRPr sz="1600" b="1" i="0" u="sng"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u="sng">
                <a:solidFill>
                  <a:schemeClr val="accent2"/>
                </a:solidFill>
                <a:latin typeface="Minion Pro SmBd" panose="02040603060306020203" pitchFamily="18" charset="0"/>
              </a:rPr>
              <a:t>Employee</a:t>
            </a:r>
            <a:r>
              <a:rPr lang="en-US" u="sng" baseline="0">
                <a:solidFill>
                  <a:schemeClr val="accent2"/>
                </a:solidFill>
                <a:latin typeface="Minion Pro SmBd" panose="02040603060306020203" pitchFamily="18" charset="0"/>
              </a:rPr>
              <a:t> Salary &amp; Type Analysis </a:t>
            </a:r>
            <a:endParaRPr lang="en-US" u="sng">
              <a:solidFill>
                <a:schemeClr val="accent2"/>
              </a:solidFill>
              <a:latin typeface="Minion Pro SmBd" panose="02040603060306020203" pitchFamily="18" charset="0"/>
            </a:endParaRPr>
          </a:p>
        </c:rich>
      </c:tx>
      <c:layout>
        <c:manualLayout>
          <c:xMode val="edge"/>
          <c:yMode val="edge"/>
          <c:x val="0.34110056925996202"/>
          <c:y val="7.612885871058718E-2"/>
        </c:manualLayout>
      </c:layout>
      <c:overlay val="0"/>
      <c:spPr>
        <a:noFill/>
        <a:ln>
          <a:noFill/>
        </a:ln>
        <a:effectLst/>
      </c:spPr>
      <c:txPr>
        <a:bodyPr rot="0" spcFirstLastPara="1" vertOverflow="ellipsis" vert="horz" wrap="square" anchor="ctr" anchorCtr="1"/>
        <a:lstStyle/>
        <a:p>
          <a:pPr>
            <a:defRPr sz="1600" b="1" i="0" u="sng"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solidFill>
            <a:srgbClr val="00B050"/>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rgbClr val="00B050"/>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rgbClr val="00B050"/>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2991426071741033"/>
          <c:y val="0.25041229221347333"/>
          <c:w val="0.63665004374453193"/>
          <c:h val="0.28013815981335666"/>
        </c:manualLayout>
      </c:layout>
      <c:barChart>
        <c:barDir val="col"/>
        <c:grouping val="clustered"/>
        <c:varyColors val="0"/>
        <c:ser>
          <c:idx val="0"/>
          <c:order val="0"/>
          <c:tx>
            <c:strRef>
              <c:f>Result!$B$5</c:f>
              <c:strCache>
                <c:ptCount val="1"/>
                <c:pt idx="0">
                  <c:v>Sum of Salary</c:v>
                </c:pt>
              </c:strCache>
            </c:strRef>
          </c:tx>
          <c:spPr>
            <a:solidFill>
              <a:srgbClr val="00B050"/>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multiLvlStrRef>
              <c:f>Result!$A$6:$A$59</c:f>
              <c:multiLvlStrCache>
                <c:ptCount val="39"/>
                <c:lvl>
                  <c:pt idx="0">
                    <c:v>Fixed Term</c:v>
                  </c:pt>
                  <c:pt idx="1">
                    <c:v>Permanent</c:v>
                  </c:pt>
                  <c:pt idx="2">
                    <c:v>Temporary</c:v>
                  </c:pt>
                  <c:pt idx="3">
                    <c:v>Fixed Term</c:v>
                  </c:pt>
                  <c:pt idx="4">
                    <c:v>Permanent</c:v>
                  </c:pt>
                  <c:pt idx="5">
                    <c:v>Temporary</c:v>
                  </c:pt>
                  <c:pt idx="6">
                    <c:v>Fixed Term</c:v>
                  </c:pt>
                  <c:pt idx="7">
                    <c:v>Permanent</c:v>
                  </c:pt>
                  <c:pt idx="8">
                    <c:v>Temporary</c:v>
                  </c:pt>
                  <c:pt idx="9">
                    <c:v>Fixed Term</c:v>
                  </c:pt>
                  <c:pt idx="10">
                    <c:v>Permanent</c:v>
                  </c:pt>
                  <c:pt idx="11">
                    <c:v>Temporary</c:v>
                  </c:pt>
                  <c:pt idx="12">
                    <c:v>Fixed Term</c:v>
                  </c:pt>
                  <c:pt idx="13">
                    <c:v>Permanent</c:v>
                  </c:pt>
                  <c:pt idx="14">
                    <c:v>Temporary</c:v>
                  </c:pt>
                  <c:pt idx="15">
                    <c:v>Fixed Term</c:v>
                  </c:pt>
                  <c:pt idx="16">
                    <c:v>Permanent</c:v>
                  </c:pt>
                  <c:pt idx="17">
                    <c:v>Temporary</c:v>
                  </c:pt>
                  <c:pt idx="18">
                    <c:v>Fixed Term</c:v>
                  </c:pt>
                  <c:pt idx="19">
                    <c:v>Permanent</c:v>
                  </c:pt>
                  <c:pt idx="20">
                    <c:v>Fixed Term</c:v>
                  </c:pt>
                  <c:pt idx="21">
                    <c:v>Permanent</c:v>
                  </c:pt>
                  <c:pt idx="22">
                    <c:v>Temporary</c:v>
                  </c:pt>
                  <c:pt idx="23">
                    <c:v>Fixed Term</c:v>
                  </c:pt>
                  <c:pt idx="24">
                    <c:v>Permanent</c:v>
                  </c:pt>
                  <c:pt idx="25">
                    <c:v>Temporary</c:v>
                  </c:pt>
                  <c:pt idx="26">
                    <c:v>Fixed Term</c:v>
                  </c:pt>
                  <c:pt idx="27">
                    <c:v>Permanent</c:v>
                  </c:pt>
                  <c:pt idx="28">
                    <c:v>Temporary</c:v>
                  </c:pt>
                  <c:pt idx="29">
                    <c:v>Fixed Term</c:v>
                  </c:pt>
                  <c:pt idx="30">
                    <c:v>Permanent</c:v>
                  </c:pt>
                  <c:pt idx="31">
                    <c:v>Temporary</c:v>
                  </c:pt>
                  <c:pt idx="32">
                    <c:v>Fixed Term</c:v>
                  </c:pt>
                  <c:pt idx="33">
                    <c:v>Permanent</c:v>
                  </c:pt>
                  <c:pt idx="34">
                    <c:v>Temporary</c:v>
                  </c:pt>
                  <c:pt idx="35">
                    <c:v>Fixed Term</c:v>
                  </c:pt>
                  <c:pt idx="36">
                    <c:v>Permanent</c:v>
                  </c:pt>
                  <c:pt idx="37">
                    <c:v>Temporary</c:v>
                  </c:pt>
                  <c:pt idx="38">
                    <c:v>(blank)</c:v>
                  </c:pt>
                </c:lvl>
                <c:lvl>
                  <c:pt idx="0">
                    <c:v>Accounting</c:v>
                  </c:pt>
                  <c:pt idx="3">
                    <c:v>Business Development</c:v>
                  </c:pt>
                  <c:pt idx="6">
                    <c:v>Engineering</c:v>
                  </c:pt>
                  <c:pt idx="9">
                    <c:v>Human Resources</c:v>
                  </c:pt>
                  <c:pt idx="12">
                    <c:v>Legal</c:v>
                  </c:pt>
                  <c:pt idx="15">
                    <c:v>Marketing</c:v>
                  </c:pt>
                  <c:pt idx="18">
                    <c:v>NULL</c:v>
                  </c:pt>
                  <c:pt idx="20">
                    <c:v>Product Management</c:v>
                  </c:pt>
                  <c:pt idx="23">
                    <c:v>Research and Development</c:v>
                  </c:pt>
                  <c:pt idx="26">
                    <c:v>Sales</c:v>
                  </c:pt>
                  <c:pt idx="29">
                    <c:v>Services</c:v>
                  </c:pt>
                  <c:pt idx="32">
                    <c:v>Support</c:v>
                  </c:pt>
                  <c:pt idx="35">
                    <c:v>Training</c:v>
                  </c:pt>
                  <c:pt idx="38">
                    <c:v>(blank)</c:v>
                  </c:pt>
                </c:lvl>
              </c:multiLvlStrCache>
            </c:multiLvlStrRef>
          </c:cat>
          <c:val>
            <c:numRef>
              <c:f>Result!$B$6:$B$59</c:f>
              <c:numCache>
                <c:formatCode>General</c:formatCode>
                <c:ptCount val="39"/>
                <c:pt idx="0">
                  <c:v>210026.99000000002</c:v>
                </c:pt>
                <c:pt idx="1">
                  <c:v>970133.37999999989</c:v>
                </c:pt>
                <c:pt idx="2">
                  <c:v>195893.41</c:v>
                </c:pt>
                <c:pt idx="3">
                  <c:v>282340.75</c:v>
                </c:pt>
                <c:pt idx="4">
                  <c:v>1170550.3900000001</c:v>
                </c:pt>
                <c:pt idx="5">
                  <c:v>146720.76</c:v>
                </c:pt>
                <c:pt idx="6">
                  <c:v>183397.77</c:v>
                </c:pt>
                <c:pt idx="7">
                  <c:v>578659.92000000004</c:v>
                </c:pt>
                <c:pt idx="8">
                  <c:v>238334.53</c:v>
                </c:pt>
                <c:pt idx="9">
                  <c:v>338518.85</c:v>
                </c:pt>
                <c:pt idx="10">
                  <c:v>403495.27999999997</c:v>
                </c:pt>
                <c:pt idx="11">
                  <c:v>159716.94</c:v>
                </c:pt>
                <c:pt idx="12">
                  <c:v>103885.73999999999</c:v>
                </c:pt>
                <c:pt idx="13">
                  <c:v>739156.17</c:v>
                </c:pt>
                <c:pt idx="14">
                  <c:v>238172.67</c:v>
                </c:pt>
                <c:pt idx="15">
                  <c:v>31816.57</c:v>
                </c:pt>
                <c:pt idx="16">
                  <c:v>549282.11</c:v>
                </c:pt>
                <c:pt idx="17">
                  <c:v>70755.5</c:v>
                </c:pt>
                <c:pt idx="18">
                  <c:v>51165.37</c:v>
                </c:pt>
                <c:pt idx="19">
                  <c:v>548965.36</c:v>
                </c:pt>
                <c:pt idx="20">
                  <c:v>281368.42</c:v>
                </c:pt>
                <c:pt idx="21">
                  <c:v>763450.46000000008</c:v>
                </c:pt>
                <c:pt idx="22">
                  <c:v>307401.34999999998</c:v>
                </c:pt>
                <c:pt idx="23">
                  <c:v>99683.67</c:v>
                </c:pt>
                <c:pt idx="24">
                  <c:v>523726.74000000005</c:v>
                </c:pt>
                <c:pt idx="25">
                  <c:v>184150.5</c:v>
                </c:pt>
                <c:pt idx="26">
                  <c:v>84598.88</c:v>
                </c:pt>
                <c:pt idx="27">
                  <c:v>426234.76</c:v>
                </c:pt>
                <c:pt idx="28">
                  <c:v>83191.95</c:v>
                </c:pt>
                <c:pt idx="29">
                  <c:v>121134.11</c:v>
                </c:pt>
                <c:pt idx="30">
                  <c:v>895624.29000000015</c:v>
                </c:pt>
                <c:pt idx="31">
                  <c:v>223630.98</c:v>
                </c:pt>
                <c:pt idx="32">
                  <c:v>299427.31</c:v>
                </c:pt>
                <c:pt idx="33">
                  <c:v>605920.33000000007</c:v>
                </c:pt>
                <c:pt idx="34">
                  <c:v>157212.28</c:v>
                </c:pt>
                <c:pt idx="35">
                  <c:v>499439.95000000007</c:v>
                </c:pt>
                <c:pt idx="36">
                  <c:v>573746.16999999993</c:v>
                </c:pt>
                <c:pt idx="37">
                  <c:v>476941.57999999996</c:v>
                </c:pt>
              </c:numCache>
            </c:numRef>
          </c:val>
          <c:extLst>
            <c:ext xmlns:c16="http://schemas.microsoft.com/office/drawing/2014/chart" uri="{C3380CC4-5D6E-409C-BE32-E72D297353CC}">
              <c16:uniqueId val="{00000000-2C30-4345-A39F-EE21279E4EE8}"/>
            </c:ext>
          </c:extLst>
        </c:ser>
        <c:ser>
          <c:idx val="1"/>
          <c:order val="1"/>
          <c:tx>
            <c:strRef>
              <c:f>Result!$C$5</c:f>
              <c:strCache>
                <c:ptCount val="1"/>
                <c:pt idx="0">
                  <c:v>Sum of FTE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multiLvlStrRef>
              <c:f>Result!$A$6:$A$59</c:f>
              <c:multiLvlStrCache>
                <c:ptCount val="39"/>
                <c:lvl>
                  <c:pt idx="0">
                    <c:v>Fixed Term</c:v>
                  </c:pt>
                  <c:pt idx="1">
                    <c:v>Permanent</c:v>
                  </c:pt>
                  <c:pt idx="2">
                    <c:v>Temporary</c:v>
                  </c:pt>
                  <c:pt idx="3">
                    <c:v>Fixed Term</c:v>
                  </c:pt>
                  <c:pt idx="4">
                    <c:v>Permanent</c:v>
                  </c:pt>
                  <c:pt idx="5">
                    <c:v>Temporary</c:v>
                  </c:pt>
                  <c:pt idx="6">
                    <c:v>Fixed Term</c:v>
                  </c:pt>
                  <c:pt idx="7">
                    <c:v>Permanent</c:v>
                  </c:pt>
                  <c:pt idx="8">
                    <c:v>Temporary</c:v>
                  </c:pt>
                  <c:pt idx="9">
                    <c:v>Fixed Term</c:v>
                  </c:pt>
                  <c:pt idx="10">
                    <c:v>Permanent</c:v>
                  </c:pt>
                  <c:pt idx="11">
                    <c:v>Temporary</c:v>
                  </c:pt>
                  <c:pt idx="12">
                    <c:v>Fixed Term</c:v>
                  </c:pt>
                  <c:pt idx="13">
                    <c:v>Permanent</c:v>
                  </c:pt>
                  <c:pt idx="14">
                    <c:v>Temporary</c:v>
                  </c:pt>
                  <c:pt idx="15">
                    <c:v>Fixed Term</c:v>
                  </c:pt>
                  <c:pt idx="16">
                    <c:v>Permanent</c:v>
                  </c:pt>
                  <c:pt idx="17">
                    <c:v>Temporary</c:v>
                  </c:pt>
                  <c:pt idx="18">
                    <c:v>Fixed Term</c:v>
                  </c:pt>
                  <c:pt idx="19">
                    <c:v>Permanent</c:v>
                  </c:pt>
                  <c:pt idx="20">
                    <c:v>Fixed Term</c:v>
                  </c:pt>
                  <c:pt idx="21">
                    <c:v>Permanent</c:v>
                  </c:pt>
                  <c:pt idx="22">
                    <c:v>Temporary</c:v>
                  </c:pt>
                  <c:pt idx="23">
                    <c:v>Fixed Term</c:v>
                  </c:pt>
                  <c:pt idx="24">
                    <c:v>Permanent</c:v>
                  </c:pt>
                  <c:pt idx="25">
                    <c:v>Temporary</c:v>
                  </c:pt>
                  <c:pt idx="26">
                    <c:v>Fixed Term</c:v>
                  </c:pt>
                  <c:pt idx="27">
                    <c:v>Permanent</c:v>
                  </c:pt>
                  <c:pt idx="28">
                    <c:v>Temporary</c:v>
                  </c:pt>
                  <c:pt idx="29">
                    <c:v>Fixed Term</c:v>
                  </c:pt>
                  <c:pt idx="30">
                    <c:v>Permanent</c:v>
                  </c:pt>
                  <c:pt idx="31">
                    <c:v>Temporary</c:v>
                  </c:pt>
                  <c:pt idx="32">
                    <c:v>Fixed Term</c:v>
                  </c:pt>
                  <c:pt idx="33">
                    <c:v>Permanent</c:v>
                  </c:pt>
                  <c:pt idx="34">
                    <c:v>Temporary</c:v>
                  </c:pt>
                  <c:pt idx="35">
                    <c:v>Fixed Term</c:v>
                  </c:pt>
                  <c:pt idx="36">
                    <c:v>Permanent</c:v>
                  </c:pt>
                  <c:pt idx="37">
                    <c:v>Temporary</c:v>
                  </c:pt>
                  <c:pt idx="38">
                    <c:v>(blank)</c:v>
                  </c:pt>
                </c:lvl>
                <c:lvl>
                  <c:pt idx="0">
                    <c:v>Accounting</c:v>
                  </c:pt>
                  <c:pt idx="3">
                    <c:v>Business Development</c:v>
                  </c:pt>
                  <c:pt idx="6">
                    <c:v>Engineering</c:v>
                  </c:pt>
                  <c:pt idx="9">
                    <c:v>Human Resources</c:v>
                  </c:pt>
                  <c:pt idx="12">
                    <c:v>Legal</c:v>
                  </c:pt>
                  <c:pt idx="15">
                    <c:v>Marketing</c:v>
                  </c:pt>
                  <c:pt idx="18">
                    <c:v>NULL</c:v>
                  </c:pt>
                  <c:pt idx="20">
                    <c:v>Product Management</c:v>
                  </c:pt>
                  <c:pt idx="23">
                    <c:v>Research and Development</c:v>
                  </c:pt>
                  <c:pt idx="26">
                    <c:v>Sales</c:v>
                  </c:pt>
                  <c:pt idx="29">
                    <c:v>Services</c:v>
                  </c:pt>
                  <c:pt idx="32">
                    <c:v>Support</c:v>
                  </c:pt>
                  <c:pt idx="35">
                    <c:v>Training</c:v>
                  </c:pt>
                  <c:pt idx="38">
                    <c:v>(blank)</c:v>
                  </c:pt>
                </c:lvl>
              </c:multiLvlStrCache>
            </c:multiLvlStrRef>
          </c:cat>
          <c:val>
            <c:numRef>
              <c:f>Result!$C$6:$C$59</c:f>
              <c:numCache>
                <c:formatCode>General</c:formatCode>
                <c:ptCount val="39"/>
                <c:pt idx="0">
                  <c:v>4</c:v>
                </c:pt>
                <c:pt idx="1">
                  <c:v>10.8</c:v>
                </c:pt>
                <c:pt idx="2">
                  <c:v>1.6</c:v>
                </c:pt>
                <c:pt idx="3">
                  <c:v>4</c:v>
                </c:pt>
                <c:pt idx="4">
                  <c:v>13.9</c:v>
                </c:pt>
                <c:pt idx="5">
                  <c:v>2</c:v>
                </c:pt>
                <c:pt idx="6">
                  <c:v>1.8</c:v>
                </c:pt>
                <c:pt idx="7">
                  <c:v>6</c:v>
                </c:pt>
                <c:pt idx="8">
                  <c:v>4</c:v>
                </c:pt>
                <c:pt idx="9">
                  <c:v>3.4</c:v>
                </c:pt>
                <c:pt idx="10">
                  <c:v>4.7</c:v>
                </c:pt>
                <c:pt idx="11">
                  <c:v>1.8</c:v>
                </c:pt>
                <c:pt idx="12">
                  <c:v>1.3</c:v>
                </c:pt>
                <c:pt idx="13">
                  <c:v>11.8</c:v>
                </c:pt>
                <c:pt idx="14">
                  <c:v>3.7</c:v>
                </c:pt>
                <c:pt idx="15">
                  <c:v>0.3</c:v>
                </c:pt>
                <c:pt idx="16">
                  <c:v>7.5</c:v>
                </c:pt>
                <c:pt idx="17">
                  <c:v>0.8</c:v>
                </c:pt>
                <c:pt idx="18">
                  <c:v>1</c:v>
                </c:pt>
                <c:pt idx="19">
                  <c:v>6.3000000000000007</c:v>
                </c:pt>
                <c:pt idx="20">
                  <c:v>2.6</c:v>
                </c:pt>
                <c:pt idx="21">
                  <c:v>12</c:v>
                </c:pt>
                <c:pt idx="22">
                  <c:v>3</c:v>
                </c:pt>
                <c:pt idx="23">
                  <c:v>1</c:v>
                </c:pt>
                <c:pt idx="24">
                  <c:v>10</c:v>
                </c:pt>
                <c:pt idx="25">
                  <c:v>2.2000000000000002</c:v>
                </c:pt>
                <c:pt idx="26">
                  <c:v>1</c:v>
                </c:pt>
                <c:pt idx="27">
                  <c:v>5.7</c:v>
                </c:pt>
                <c:pt idx="28">
                  <c:v>0.6</c:v>
                </c:pt>
                <c:pt idx="29">
                  <c:v>2.2999999999999998</c:v>
                </c:pt>
                <c:pt idx="30">
                  <c:v>10.8</c:v>
                </c:pt>
                <c:pt idx="31">
                  <c:v>1.4</c:v>
                </c:pt>
                <c:pt idx="32">
                  <c:v>2.8</c:v>
                </c:pt>
                <c:pt idx="33">
                  <c:v>9</c:v>
                </c:pt>
                <c:pt idx="34">
                  <c:v>3</c:v>
                </c:pt>
                <c:pt idx="35">
                  <c:v>5</c:v>
                </c:pt>
                <c:pt idx="36">
                  <c:v>6.5</c:v>
                </c:pt>
                <c:pt idx="37">
                  <c:v>5.4</c:v>
                </c:pt>
              </c:numCache>
            </c:numRef>
          </c:val>
          <c:extLst>
            <c:ext xmlns:c16="http://schemas.microsoft.com/office/drawing/2014/chart" uri="{C3380CC4-5D6E-409C-BE32-E72D297353CC}">
              <c16:uniqueId val="{00000001-2C30-4345-A39F-EE21279E4EE8}"/>
            </c:ext>
          </c:extLst>
        </c:ser>
        <c:dLbls>
          <c:showLegendKey val="0"/>
          <c:showVal val="0"/>
          <c:showCatName val="0"/>
          <c:showSerName val="0"/>
          <c:showPercent val="0"/>
          <c:showBubbleSize val="0"/>
        </c:dLbls>
        <c:gapWidth val="100"/>
        <c:overlap val="-24"/>
        <c:axId val="489620432"/>
        <c:axId val="489621392"/>
      </c:barChart>
      <c:catAx>
        <c:axId val="489620432"/>
        <c:scaling>
          <c:orientation val="minMax"/>
        </c:scaling>
        <c:delete val="0"/>
        <c:axPos val="b"/>
        <c:numFmt formatCode="General" sourceLinked="1"/>
        <c:majorTickMark val="out"/>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89621392"/>
        <c:crosses val="autoZero"/>
        <c:auto val="1"/>
        <c:lblAlgn val="ctr"/>
        <c:lblOffset val="100"/>
        <c:noMultiLvlLbl val="0"/>
      </c:catAx>
      <c:valAx>
        <c:axId val="489621392"/>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8962043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2">
        <a:lumMod val="50000"/>
      </a:schemeClr>
    </a:soli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0"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1"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1048702"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03"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4"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05"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8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87" name="Holder 3"/>
          <p:cNvSpPr>
            <a:spLocks noGrp="1"/>
          </p:cNvSpPr>
          <p:nvPr>
            <p:ph type="body" idx="1"/>
          </p:nvPr>
        </p:nvSpPr>
        <p:spPr/>
        <p:txBody>
          <a:bodyPr lIns="0" tIns="0" rIns="0" bIns="0"/>
          <a:lstStyle/>
          <a:p>
            <a:endParaRPr/>
          </a:p>
        </p:txBody>
      </p:sp>
      <p:sp>
        <p:nvSpPr>
          <p:cNvPr id="1048688"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9"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90"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1"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2"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693"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694"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5"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96"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697"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8"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99"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200400" y="584835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466725" y="489822"/>
            <a:ext cx="9982200" cy="1001556"/>
          </a:xfrm>
          <a:prstGeom prst="rect">
            <a:avLst/>
          </a:prstGeom>
        </p:spPr>
        <p:txBody>
          <a:bodyPr vert="horz" wrap="square" lIns="0" tIns="16510" rIns="0" bIns="0" rtlCol="0">
            <a:spAutoFit/>
          </a:bodyPr>
          <a:lstStyle/>
          <a:p>
            <a:pPr marL="3213735">
              <a:spcBef>
                <a:spcPts val="130"/>
              </a:spcBef>
            </a:pPr>
            <a:r>
              <a:rPr lang="en-US" b="1" u="sng" dirty="0">
                <a:solidFill>
                  <a:srgbClr val="0F0F0F"/>
                </a:solidFill>
                <a:latin typeface="Sitka Heading" panose="02000505000000020004" pitchFamily="2" charset="0"/>
                <a:cs typeface="Times New Roman" panose="02020603050405020304" pitchFamily="18" charset="0"/>
              </a:rPr>
              <a:t>Employee Data Analysis using Excel</a:t>
            </a:r>
            <a:r>
              <a:rPr lang="en-US" b="1" i="0" u="sng" dirty="0">
                <a:solidFill>
                  <a:srgbClr val="0F0F0F"/>
                </a:solidFill>
                <a:effectLst/>
                <a:latin typeface="Sitka Heading" panose="02000505000000020004" pitchFamily="2"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303529" y="2801362"/>
            <a:ext cx="11201018" cy="2677656"/>
          </a:xfrm>
          <a:prstGeom prst="rect">
            <a:avLst/>
          </a:prstGeom>
          <a:noFill/>
        </p:spPr>
        <p:txBody>
          <a:bodyPr wrap="square" rtlCol="0">
            <a:spAutoFit/>
          </a:bodyPr>
          <a:lstStyle/>
          <a:p>
            <a:r>
              <a:rPr lang="en-US" sz="2800" dirty="0">
                <a:latin typeface="Adobe Caslon Pro Bold" panose="0205070206050A020403" pitchFamily="18" charset="0"/>
              </a:rPr>
              <a:t>STUDENT NAME :   SRIDEVI K</a:t>
            </a:r>
          </a:p>
          <a:p>
            <a:pPr algn="just"/>
            <a:r>
              <a:rPr lang="en-US" sz="2800" dirty="0">
                <a:latin typeface="Adobe Caslon Pro Bold" panose="0205070206050A020403" pitchFamily="18" charset="0"/>
              </a:rPr>
              <a:t>REGISTER NO       :   221339103</a:t>
            </a:r>
            <a:r>
              <a:rPr lang="en-US" altLang="en-US" sz="2800" dirty="0">
                <a:latin typeface="Adobe Caslon Pro Bold" panose="0205070206050A020403" pitchFamily="18" charset="0"/>
              </a:rPr>
              <a:t>6049</a:t>
            </a:r>
            <a:endParaRPr lang="zh-CN" altLang="en-US" sz="2800" dirty="0">
              <a:latin typeface="Adobe Caslon Pro Bold" panose="0205070206050A020403" pitchFamily="18" charset="0"/>
            </a:endParaRPr>
          </a:p>
          <a:p>
            <a:pPr algn="just"/>
            <a:r>
              <a:rPr lang="en-US" sz="2800" dirty="0">
                <a:latin typeface="Adobe Caslon Pro Bold" panose="0205070206050A020403" pitchFamily="18" charset="0"/>
              </a:rPr>
              <a:t>DEPARTMENT      :   B.COM (GENERAL)- COMMERCE</a:t>
            </a:r>
            <a:endParaRPr lang="zh-CN" altLang="en-US" sz="2800" dirty="0">
              <a:latin typeface="Adobe Caslon Pro Bold" panose="0205070206050A020403" pitchFamily="18" charset="0"/>
            </a:endParaRPr>
          </a:p>
          <a:p>
            <a:r>
              <a:rPr lang="en-US" altLang="en-US" sz="2800" dirty="0">
                <a:latin typeface="Adobe Caslon Pro Bold" panose="0205070206050A020403" pitchFamily="18" charset="0"/>
              </a:rPr>
              <a:t>NM USER NAME   :  2EE40401071766BAE174C66E4229BB68 </a:t>
            </a:r>
            <a:endParaRPr lang="zh-CN" altLang="en-US" sz="2800" dirty="0">
              <a:latin typeface="Adobe Caslon Pro Bold" panose="0205070206050A020403" pitchFamily="18" charset="0"/>
            </a:endParaRPr>
          </a:p>
          <a:p>
            <a:r>
              <a:rPr lang="en-US" sz="2800" dirty="0">
                <a:latin typeface="Adobe Caslon Pro Bold" panose="0205070206050A020403" pitchFamily="18" charset="0"/>
              </a:rPr>
              <a:t>COLLEGE                  :   QUEEN MARY’S COLLEGE</a:t>
            </a:r>
            <a:endParaRPr lang="zh-CN" altLang="en-US" sz="2800" dirty="0">
              <a:latin typeface="Adobe Caslon Pro Bold" panose="0205070206050A020403" pitchFamily="18" charset="0"/>
            </a:endParaRPr>
          </a:p>
          <a:p>
            <a:r>
              <a:rPr lang="en-US" sz="2800" dirty="0"/>
              <a:t>           </a:t>
            </a:r>
            <a:endParaRPr lang="en-IN"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1666875" y="6467475"/>
            <a:ext cx="76200" cy="177800"/>
          </a:xfrm>
          <a:prstGeom prst="rect">
            <a:avLst/>
          </a:prstGeom>
        </p:spPr>
      </p:pic>
      <p:sp>
        <p:nvSpPr>
          <p:cNvPr id="1048675"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76" name="object 8"/>
          <p:cNvSpPr txBox="1"/>
          <p:nvPr/>
        </p:nvSpPr>
        <p:spPr>
          <a:xfrm>
            <a:off x="413910" y="369612"/>
            <a:ext cx="5693813"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r>
              <a:rPr lang="en-IN" sz="4800" b="1" spc="5" dirty="0">
                <a:latin typeface="Trebuchet MS"/>
                <a:cs typeface="Trebuchet MS"/>
              </a:rPr>
              <a:t> :</a:t>
            </a:r>
            <a:endParaRPr sz="4800" dirty="0">
              <a:latin typeface="Trebuchet MS"/>
              <a:cs typeface="Trebuchet MS"/>
            </a:endParaRPr>
          </a:p>
        </p:txBody>
      </p:sp>
      <p:sp>
        <p:nvSpPr>
          <p:cNvPr id="1048677"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8" name="TextBox 1048677"/>
          <p:cNvSpPr txBox="1"/>
          <p:nvPr/>
        </p:nvSpPr>
        <p:spPr>
          <a:xfrm>
            <a:off x="228600" y="1716681"/>
            <a:ext cx="11734800" cy="3785652"/>
          </a:xfrm>
          <a:prstGeom prst="rect">
            <a:avLst/>
          </a:prstGeom>
        </p:spPr>
        <p:txBody>
          <a:bodyPr wrap="square" rtlCol="0">
            <a:spAutoFit/>
          </a:bodyPr>
          <a:lstStyle/>
          <a:p>
            <a:r>
              <a:rPr lang="en-US" sz="4400" b="1" dirty="0">
                <a:solidFill>
                  <a:srgbClr val="000000"/>
                </a:solidFill>
              </a:rPr>
              <a:t>Steps :</a:t>
            </a:r>
          </a:p>
          <a:p>
            <a:endParaRPr lang="en-IN" sz="2800" dirty="0">
              <a:solidFill>
                <a:srgbClr val="000000"/>
              </a:solidFill>
            </a:endParaRPr>
          </a:p>
          <a:p>
            <a:r>
              <a:rPr lang="en-US" sz="2800" b="0" dirty="0">
                <a:solidFill>
                  <a:srgbClr val="000000"/>
                </a:solidFill>
              </a:rPr>
              <a:t>1.Data collection - Download form website of Kaggle </a:t>
            </a:r>
          </a:p>
          <a:p>
            <a:r>
              <a:rPr lang="en-US" sz="2800" dirty="0">
                <a:solidFill>
                  <a:srgbClr val="000000"/>
                </a:solidFill>
              </a:rPr>
              <a:t>2.Data Preparation – Clean and organize data , ensure accuracy and consistency </a:t>
            </a:r>
            <a:endParaRPr lang="en-IN" sz="2800" dirty="0">
              <a:solidFill>
                <a:srgbClr val="000000"/>
              </a:solidFill>
            </a:endParaRPr>
          </a:p>
          <a:p>
            <a:r>
              <a:rPr lang="en-US" sz="2800" dirty="0">
                <a:solidFill>
                  <a:srgbClr val="000000"/>
                </a:solidFill>
              </a:rPr>
              <a:t>3.</a:t>
            </a:r>
            <a:r>
              <a:rPr lang="en-US" sz="2800" b="0" dirty="0">
                <a:solidFill>
                  <a:srgbClr val="000000"/>
                </a:solidFill>
              </a:rPr>
              <a:t>Features collection - employee ID ,department ,employee type , salary </a:t>
            </a:r>
            <a:endParaRPr lang="en-IN" sz="2800" dirty="0">
              <a:solidFill>
                <a:srgbClr val="000000"/>
              </a:solidFill>
            </a:endParaRPr>
          </a:p>
          <a:p>
            <a:r>
              <a:rPr lang="en-US" sz="2800" dirty="0">
                <a:solidFill>
                  <a:srgbClr val="000000"/>
                </a:solidFill>
              </a:rPr>
              <a:t>4</a:t>
            </a:r>
            <a:r>
              <a:rPr lang="en-US" sz="2800" b="0" dirty="0">
                <a:solidFill>
                  <a:srgbClr val="000000"/>
                </a:solidFill>
              </a:rPr>
              <a:t>.Pivot table-Name ,Gender ,</a:t>
            </a:r>
            <a:r>
              <a:rPr lang="en-US" sz="2800" dirty="0">
                <a:solidFill>
                  <a:srgbClr val="000000"/>
                </a:solidFill>
              </a:rPr>
              <a:t>Employee salary </a:t>
            </a:r>
            <a:r>
              <a:rPr lang="en-US" sz="2800" b="0" dirty="0">
                <a:solidFill>
                  <a:srgbClr val="000000"/>
                </a:solidFill>
              </a:rPr>
              <a:t>,department ,employee type , FTE </a:t>
            </a:r>
            <a:endParaRPr lang="en-IN" sz="2800" dirty="0">
              <a:solidFill>
                <a:srgbClr val="000000"/>
              </a:solidFill>
            </a:endParaRPr>
          </a:p>
          <a:p>
            <a:r>
              <a:rPr lang="en-US" sz="2800" dirty="0">
                <a:solidFill>
                  <a:srgbClr val="000000"/>
                </a:solidFill>
              </a:rPr>
              <a:t>5</a:t>
            </a:r>
            <a:r>
              <a:rPr lang="en-US" sz="2800" b="0" dirty="0">
                <a:solidFill>
                  <a:srgbClr val="000000"/>
                </a:solidFill>
              </a:rPr>
              <a:t>.</a:t>
            </a:r>
            <a:r>
              <a:rPr lang="en-US" sz="2800" dirty="0">
                <a:solidFill>
                  <a:srgbClr val="000000"/>
                </a:solidFill>
              </a:rPr>
              <a:t>P</a:t>
            </a:r>
            <a:r>
              <a:rPr lang="en-US" sz="2800" b="0" dirty="0">
                <a:solidFill>
                  <a:srgbClr val="000000"/>
                </a:solidFill>
              </a:rPr>
              <a:t>ivot bar chart – To visualize the data given in the pivot data </a:t>
            </a:r>
            <a:endParaRPr lang="en-IN" sz="2800" dirty="0">
              <a:solidFill>
                <a:srgbClr val="000000"/>
              </a:solidFill>
            </a:endParaRPr>
          </a:p>
          <a:p>
            <a:endParaRPr lang="en-IN" sz="2800" dirty="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3CE4B-EB23-491B-934C-F979A40D9A07}"/>
              </a:ext>
            </a:extLst>
          </p:cNvPr>
          <p:cNvSpPr>
            <a:spLocks noGrp="1"/>
          </p:cNvSpPr>
          <p:nvPr>
            <p:ph type="title"/>
          </p:nvPr>
        </p:nvSpPr>
        <p:spPr/>
        <p:txBody>
          <a:bodyPr/>
          <a:lstStyle/>
          <a:p>
            <a:r>
              <a:rPr lang="en-IN" dirty="0"/>
              <a:t>RESULT :</a:t>
            </a:r>
            <a:endParaRPr lang="en-US" dirty="0"/>
          </a:p>
        </p:txBody>
      </p:sp>
      <p:graphicFrame>
        <p:nvGraphicFramePr>
          <p:cNvPr id="4" name="Chart 3">
            <a:extLst>
              <a:ext uri="{FF2B5EF4-FFF2-40B4-BE49-F238E27FC236}">
                <a16:creationId xmlns:a16="http://schemas.microsoft.com/office/drawing/2014/main" id="{9CB9FAF0-8E12-4D05-A160-E0D06FC742BC}"/>
              </a:ext>
            </a:extLst>
          </p:cNvPr>
          <p:cNvGraphicFramePr>
            <a:graphicFrameLocks/>
          </p:cNvGraphicFramePr>
          <p:nvPr>
            <p:extLst>
              <p:ext uri="{D42A27DB-BD31-4B8C-83A1-F6EECF244321}">
                <p14:modId xmlns:p14="http://schemas.microsoft.com/office/powerpoint/2010/main" val="3688141290"/>
              </p:ext>
            </p:extLst>
          </p:nvPr>
        </p:nvGraphicFramePr>
        <p:xfrm>
          <a:off x="1295400" y="1447800"/>
          <a:ext cx="7622858" cy="426719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92183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4" name="Title 1"/>
          <p:cNvSpPr>
            <a:spLocks noGrp="1"/>
          </p:cNvSpPr>
          <p:nvPr>
            <p:ph type="title"/>
          </p:nvPr>
        </p:nvSpPr>
        <p:spPr>
          <a:xfrm>
            <a:off x="755332" y="385444"/>
            <a:ext cx="10681335" cy="738664"/>
          </a:xfrm>
        </p:spPr>
        <p:txBody>
          <a:bodyPr/>
          <a:lstStyle/>
          <a:p>
            <a:r>
              <a:rPr lang="en-US" dirty="0">
                <a:latin typeface="Times New Roman" panose="02020603050405020304" pitchFamily="18" charset="0"/>
                <a:cs typeface="Times New Roman" panose="02020603050405020304" pitchFamily="18" charset="0"/>
              </a:rPr>
              <a:t>Conclusion :</a:t>
            </a:r>
            <a:endParaRPr lang="en-IN" dirty="0">
              <a:latin typeface="Times New Roman" panose="02020603050405020304" pitchFamily="18" charset="0"/>
              <a:cs typeface="Times New Roman" panose="02020603050405020304" pitchFamily="18" charset="0"/>
            </a:endParaRPr>
          </a:p>
        </p:txBody>
      </p:sp>
      <p:sp>
        <p:nvSpPr>
          <p:cNvPr id="1048685" name="TextBox 1048684"/>
          <p:cNvSpPr txBox="1"/>
          <p:nvPr/>
        </p:nvSpPr>
        <p:spPr>
          <a:xfrm>
            <a:off x="1042415" y="1639074"/>
            <a:ext cx="9715000" cy="4832092"/>
          </a:xfrm>
          <a:prstGeom prst="rect">
            <a:avLst/>
          </a:prstGeom>
        </p:spPr>
        <p:txBody>
          <a:bodyPr wrap="square" rtlCol="0">
            <a:spAutoFit/>
          </a:bodyPr>
          <a:lstStyle/>
          <a:p>
            <a:r>
              <a:rPr lang="en-US" sz="2800" dirty="0">
                <a:solidFill>
                  <a:srgbClr val="000000"/>
                </a:solidFill>
              </a:rPr>
              <a:t>From the above analysis of employment type in various department shows that the permanent employee are decrease in numbers in marketing which is back bone of company and fixed term Employee are less in various department.</a:t>
            </a:r>
          </a:p>
          <a:p>
            <a:endParaRPr lang="en-IN" sz="2800" dirty="0">
              <a:solidFill>
                <a:srgbClr val="000000"/>
              </a:solidFill>
            </a:endParaRPr>
          </a:p>
          <a:p>
            <a:r>
              <a:rPr lang="en-US" sz="2800" b="1" dirty="0">
                <a:solidFill>
                  <a:srgbClr val="000000"/>
                </a:solidFill>
              </a:rPr>
              <a:t>Suggestion :</a:t>
            </a:r>
            <a:endParaRPr lang="en-IN" sz="2800" dirty="0">
              <a:solidFill>
                <a:srgbClr val="000000"/>
              </a:solidFill>
            </a:endParaRPr>
          </a:p>
          <a:p>
            <a:r>
              <a:rPr lang="en-US" sz="2800" dirty="0">
                <a:solidFill>
                  <a:srgbClr val="000000"/>
                </a:solidFill>
              </a:rPr>
              <a:t>So we conclude that permanent employee are to increase in number for making the company as competitors in the existing business world by recruiting temporary employee by giving trainings and compare performance </a:t>
            </a:r>
            <a:r>
              <a:rPr lang="en-US" sz="2800" dirty="0" err="1">
                <a:solidFill>
                  <a:srgbClr val="000000"/>
                </a:solidFill>
              </a:rPr>
              <a:t>levelat</a:t>
            </a:r>
            <a:r>
              <a:rPr lang="en-US" sz="2800" dirty="0">
                <a:solidFill>
                  <a:srgbClr val="000000"/>
                </a:solidFill>
              </a:rPr>
              <a:t> the end of period to take decision of making permanent with top level management </a:t>
            </a:r>
            <a:endParaRPr lang="en-IN" sz="2800" dirty="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9411539" y="79468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4365625" cy="670696"/>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r>
              <a:rPr lang="en-IN" sz="4250" spc="25" dirty="0"/>
              <a:t> : </a:t>
            </a:r>
            <a:endParaRPr sz="4250" dirty="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6" name="TextBox 22"/>
          <p:cNvSpPr txBox="1"/>
          <p:nvPr/>
        </p:nvSpPr>
        <p:spPr>
          <a:xfrm>
            <a:off x="1217522" y="2123271"/>
            <a:ext cx="8593228" cy="207264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Analysis of Employee type in various department of PS Corporation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3742574" cy="752129"/>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r>
              <a:rPr lang="en-IN" dirty="0"/>
              <a:t> :</a:t>
            </a:r>
            <a:endParaRPr dirty="0"/>
          </a:p>
        </p:txBody>
      </p:sp>
      <p:sp>
        <p:nvSpPr>
          <p:cNvPr id="104864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3" name="TextBox 22"/>
          <p:cNvSpPr txBox="1"/>
          <p:nvPr/>
        </p:nvSpPr>
        <p:spPr>
          <a:xfrm>
            <a:off x="2551022" y="1179932"/>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6"/>
          <p:cNvSpPr/>
          <p:nvPr/>
        </p:nvSpPr>
        <p:spPr>
          <a:xfrm>
            <a:off x="9424987" y="7810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7" name="object 7"/>
          <p:cNvSpPr txBox="1">
            <a:spLocks noGrp="1"/>
          </p:cNvSpPr>
          <p:nvPr>
            <p:ph type="title"/>
          </p:nvPr>
        </p:nvSpPr>
        <p:spPr>
          <a:xfrm>
            <a:off x="798700" y="781050"/>
            <a:ext cx="6511738" cy="4340932"/>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a:t>
            </a:r>
            <a:r>
              <a:rPr lang="en-US" sz="4250" spc="10" dirty="0"/>
              <a:t>T :</a:t>
            </a:r>
            <a:br>
              <a:rPr lang="en-US" sz="4250" spc="10" dirty="0"/>
            </a:br>
            <a:br>
              <a:rPr lang="en-US" sz="4250" spc="10" dirty="0"/>
            </a:br>
            <a:r>
              <a:rPr lang="en-US" sz="2800" spc="10" dirty="0"/>
              <a:t>The problem is to identify that the HR (Human resources) of PS Corporation aims to evaluate the employee type based on various department in the concern firm and helps to identify the number recruitment based on type of permanent or fixed of employee </a:t>
            </a:r>
            <a:endParaRPr sz="4250" dirty="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2" name="object 7"/>
          <p:cNvSpPr txBox="1">
            <a:spLocks noGrp="1"/>
          </p:cNvSpPr>
          <p:nvPr>
            <p:ph type="title"/>
          </p:nvPr>
        </p:nvSpPr>
        <p:spPr>
          <a:xfrm>
            <a:off x="676275" y="801273"/>
            <a:ext cx="8519333" cy="5656677"/>
          </a:xfrm>
          <a:prstGeom prst="rect">
            <a:avLst/>
          </a:prstGeom>
        </p:spPr>
        <p:txBody>
          <a:bodyPr vert="horz" wrap="square" lIns="0" tIns="16510" rIns="0" bIns="0" rtlCol="0">
            <a:spAutoFit/>
          </a:bodyPr>
          <a:lstStyle/>
          <a:p>
            <a:pPr>
              <a:lnSpc>
                <a:spcPct val="100000"/>
              </a:lnSpc>
              <a:spcBef>
                <a:spcPts val="130"/>
              </a:spcBef>
              <a:tabLst>
                <a:tab pos="2642870" algn="l"/>
              </a:tabLst>
            </a:pPr>
            <a:r>
              <a:rPr sz="4250" spc="5" dirty="0"/>
              <a:t>PROJECT	</a:t>
            </a:r>
            <a:r>
              <a:rPr sz="4250" spc="-20" dirty="0"/>
              <a:t>OVER</a:t>
            </a:r>
            <a:r>
              <a:rPr lang="en-US" sz="4250" spc="-20" dirty="0"/>
              <a:t>VIEW :</a:t>
            </a:r>
            <a:br>
              <a:rPr lang="en-US" sz="4250" spc="-20" dirty="0"/>
            </a:br>
            <a:r>
              <a:rPr lang="en-US" sz="3600" b="0" spc="-20" dirty="0"/>
              <a:t>Analyze of employee type on Various department </a:t>
            </a:r>
            <a:br>
              <a:rPr lang="en-US" sz="3600" b="0" spc="-20" dirty="0"/>
            </a:br>
            <a:r>
              <a:rPr lang="en-US" sz="3600" b="0" spc="-20" dirty="0"/>
              <a:t>Implement of pivot table to ascertain the overall employee type of department</a:t>
            </a:r>
            <a:br>
              <a:rPr lang="en-US" sz="3600" b="0" spc="-20" dirty="0"/>
            </a:br>
            <a:r>
              <a:rPr lang="en-US" sz="3600" b="0" spc="-20" dirty="0"/>
              <a:t>Inserting of bar charts for visual representation</a:t>
            </a:r>
            <a:br>
              <a:rPr lang="en-US" sz="3600" b="0" spc="-20" dirty="0"/>
            </a:br>
            <a:r>
              <a:rPr lang="en-US" sz="3600" b="0" spc="-20" dirty="0"/>
              <a:t>Share analysis results with the top management for employment recruitment</a:t>
            </a:r>
            <a:endParaRPr sz="4250" dirty="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3"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5"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6" name="object 3"/>
          <p:cNvSpPr/>
          <p:nvPr/>
        </p:nvSpPr>
        <p:spPr>
          <a:xfrm>
            <a:off x="9444037" y="8763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7"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8" name="object 5"/>
          <p:cNvSpPr txBox="1">
            <a:spLocks noGrp="1"/>
          </p:cNvSpPr>
          <p:nvPr>
            <p:ph type="title"/>
          </p:nvPr>
        </p:nvSpPr>
        <p:spPr>
          <a:xfrm>
            <a:off x="457200" y="951035"/>
            <a:ext cx="8218458" cy="3956211"/>
          </a:xfrm>
          <a:prstGeom prst="rect">
            <a:avLst/>
          </a:prstGeom>
        </p:spPr>
        <p:txBody>
          <a:bodyPr vert="horz" wrap="square" lIns="0" tIns="16510" rIns="0" bIns="0" rtlCol="0">
            <a:spAutoFit/>
          </a:bodyPr>
          <a:lstStyle/>
          <a:p>
            <a:pPr marL="4763" algn="l">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US" sz="3200" spc="5" dirty="0"/>
            </a:br>
            <a:br>
              <a:rPr lang="en-US" sz="3200" spc="5" dirty="0"/>
            </a:br>
            <a:br>
              <a:rPr lang="en-US" sz="3200" spc="5" dirty="0"/>
            </a:br>
            <a:r>
              <a:rPr lang="en-US" sz="3200" b="0" spc="5" dirty="0"/>
              <a:t>Human Resources Team</a:t>
            </a:r>
            <a:br>
              <a:rPr lang="en-US" sz="3200" b="0" spc="5" dirty="0"/>
            </a:br>
            <a:r>
              <a:rPr lang="en-US" sz="3200" b="0" spc="5" dirty="0"/>
              <a:t>Mangers</a:t>
            </a:r>
            <a:br>
              <a:rPr lang="en-US" sz="3200" b="0" spc="5" dirty="0"/>
            </a:br>
            <a:r>
              <a:rPr lang="en-US" sz="3200" b="0" spc="5" dirty="0"/>
              <a:t>Executives</a:t>
            </a:r>
            <a:br>
              <a:rPr lang="en-US" sz="3200" b="0" spc="5" dirty="0"/>
            </a:br>
            <a:r>
              <a:rPr lang="en-US" sz="3200" b="0" spc="5" dirty="0"/>
              <a:t>Training and development team</a:t>
            </a:r>
            <a:br>
              <a:rPr lang="en-US" sz="4000" b="0" spc="5" dirty="0"/>
            </a:br>
            <a:endParaRPr sz="3200" b="0" dirty="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59"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0" y="1476375"/>
            <a:ext cx="2695574" cy="3248025"/>
          </a:xfrm>
          <a:prstGeom prst="rect">
            <a:avLst/>
          </a:prstGeom>
        </p:spPr>
      </p:pic>
      <p:sp>
        <p:nvSpPr>
          <p:cNvPr id="104866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1" name="object 4"/>
          <p:cNvSpPr/>
          <p:nvPr/>
        </p:nvSpPr>
        <p:spPr>
          <a:xfrm>
            <a:off x="9609113" y="195814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2"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3" name="object 6"/>
          <p:cNvSpPr txBox="1">
            <a:spLocks noGrp="1"/>
          </p:cNvSpPr>
          <p:nvPr>
            <p:ph type="title"/>
          </p:nvPr>
        </p:nvSpPr>
        <p:spPr>
          <a:xfrm>
            <a:off x="558165" y="857885"/>
            <a:ext cx="9763125" cy="567463"/>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r>
              <a:rPr lang="en-IN" sz="3600" dirty="0"/>
              <a:t> :</a:t>
            </a:r>
            <a:endParaRPr sz="3600" dirty="0"/>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
        <p:nvSpPr>
          <p:cNvPr id="1048664"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65" name="TextBox 1048664"/>
          <p:cNvSpPr txBox="1"/>
          <p:nvPr/>
        </p:nvSpPr>
        <p:spPr>
          <a:xfrm>
            <a:off x="2286000" y="2301923"/>
            <a:ext cx="7067550" cy="1815882"/>
          </a:xfrm>
          <a:prstGeom prst="rect">
            <a:avLst/>
          </a:prstGeom>
        </p:spPr>
        <p:txBody>
          <a:bodyPr wrap="square" rtlCol="0">
            <a:spAutoFit/>
          </a:bodyPr>
          <a:lstStyle/>
          <a:p>
            <a:r>
              <a:rPr lang="en-IN" sz="2800" dirty="0">
                <a:solidFill>
                  <a:srgbClr val="000000"/>
                </a:solidFill>
              </a:rPr>
              <a:t>Conditional formatting- Missing values (Blank)</a:t>
            </a:r>
          </a:p>
          <a:p>
            <a:r>
              <a:rPr lang="en-IN" sz="2800" dirty="0">
                <a:solidFill>
                  <a:srgbClr val="000000"/>
                </a:solidFill>
              </a:rPr>
              <a:t>Filter – To fill the missing values</a:t>
            </a:r>
          </a:p>
          <a:p>
            <a:r>
              <a:rPr lang="en-IN" sz="2800" dirty="0">
                <a:solidFill>
                  <a:srgbClr val="000000"/>
                </a:solidFill>
              </a:rPr>
              <a:t>Pivot Table – Summary of data set </a:t>
            </a:r>
          </a:p>
          <a:p>
            <a:r>
              <a:rPr lang="en-IN" sz="2800" dirty="0">
                <a:solidFill>
                  <a:srgbClr val="000000"/>
                </a:solidFill>
              </a:rPr>
              <a:t>Graph – Data visualization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6" name="Title 1"/>
          <p:cNvSpPr>
            <a:spLocks noGrp="1"/>
          </p:cNvSpPr>
          <p:nvPr>
            <p:ph type="title"/>
          </p:nvPr>
        </p:nvSpPr>
        <p:spPr>
          <a:xfrm>
            <a:off x="755332" y="385445"/>
            <a:ext cx="10681335" cy="2891156"/>
          </a:xfrm>
        </p:spPr>
        <p:txBody>
          <a:bodyPr/>
          <a:lstStyle/>
          <a:p>
            <a:r>
              <a:rPr lang="en-IN" dirty="0"/>
              <a:t>Dataset Description :</a:t>
            </a:r>
            <a:br>
              <a:rPr lang="en-US" dirty="0"/>
            </a:br>
            <a:br>
              <a:rPr lang="en-US" dirty="0"/>
            </a:br>
            <a:r>
              <a:rPr lang="en-US" sz="2800" dirty="0"/>
              <a:t>Employee data set – Kaggle</a:t>
            </a:r>
            <a:br>
              <a:rPr lang="en-US" sz="2800" dirty="0"/>
            </a:br>
            <a:r>
              <a:rPr lang="en-US" sz="2800" dirty="0"/>
              <a:t>There are 9 features </a:t>
            </a:r>
            <a:br>
              <a:rPr lang="en-US" sz="2800" dirty="0"/>
            </a:br>
            <a:r>
              <a:rPr lang="en-US" sz="2800" dirty="0"/>
              <a:t>The important six features are : </a:t>
            </a:r>
            <a:br>
              <a:rPr lang="en-US" sz="2800" dirty="0"/>
            </a:br>
            <a:endParaRPr lang="zh-CN" altLang="en-US" b="0" dirty="0"/>
          </a:p>
        </p:txBody>
      </p:sp>
      <p:sp>
        <p:nvSpPr>
          <p:cNvPr id="4" name="TextBox 3">
            <a:extLst>
              <a:ext uri="{FF2B5EF4-FFF2-40B4-BE49-F238E27FC236}">
                <a16:creationId xmlns:a16="http://schemas.microsoft.com/office/drawing/2014/main" id="{D1D2D55E-38D3-4E47-BB87-CD61B4E2D9E9}"/>
              </a:ext>
            </a:extLst>
          </p:cNvPr>
          <p:cNvSpPr txBox="1"/>
          <p:nvPr/>
        </p:nvSpPr>
        <p:spPr>
          <a:xfrm>
            <a:off x="1143000" y="3429000"/>
            <a:ext cx="4648200" cy="2677656"/>
          </a:xfrm>
          <a:prstGeom prst="rect">
            <a:avLst/>
          </a:prstGeom>
          <a:noFill/>
        </p:spPr>
        <p:txBody>
          <a:bodyPr wrap="square" rtlCol="0">
            <a:spAutoFit/>
          </a:bodyPr>
          <a:lstStyle/>
          <a:p>
            <a:pPr marL="285750" indent="-285750">
              <a:buFont typeface="Wingdings" panose="05000000000000000000" pitchFamily="2" charset="2"/>
              <a:buChar char="v"/>
            </a:pPr>
            <a:r>
              <a:rPr lang="en-IN" sz="2800" dirty="0"/>
              <a:t>Name</a:t>
            </a:r>
          </a:p>
          <a:p>
            <a:pPr marL="285750" indent="-285750">
              <a:buFont typeface="Wingdings" panose="05000000000000000000" pitchFamily="2" charset="2"/>
              <a:buChar char="v"/>
            </a:pPr>
            <a:r>
              <a:rPr lang="en-IN" sz="2800" dirty="0"/>
              <a:t>Gender</a:t>
            </a:r>
          </a:p>
          <a:p>
            <a:pPr marL="285750" indent="-285750">
              <a:buFont typeface="Wingdings" panose="05000000000000000000" pitchFamily="2" charset="2"/>
              <a:buChar char="v"/>
            </a:pPr>
            <a:r>
              <a:rPr lang="en-IN" sz="2800" dirty="0"/>
              <a:t>Department</a:t>
            </a:r>
          </a:p>
          <a:p>
            <a:pPr marL="285750" indent="-285750">
              <a:buFont typeface="Wingdings" panose="05000000000000000000" pitchFamily="2" charset="2"/>
              <a:buChar char="v"/>
            </a:pPr>
            <a:r>
              <a:rPr lang="en-IN" sz="2800" dirty="0"/>
              <a:t>Salary</a:t>
            </a:r>
          </a:p>
          <a:p>
            <a:pPr marL="285750" indent="-285750">
              <a:buFont typeface="Wingdings" panose="05000000000000000000" pitchFamily="2" charset="2"/>
              <a:buChar char="v"/>
            </a:pPr>
            <a:r>
              <a:rPr lang="en-IN" sz="2800" dirty="0"/>
              <a:t>FTE</a:t>
            </a:r>
          </a:p>
          <a:p>
            <a:pPr marL="285750" indent="-285750">
              <a:buFont typeface="Wingdings" panose="05000000000000000000" pitchFamily="2" charset="2"/>
              <a:buChar char="v"/>
            </a:pPr>
            <a:r>
              <a:rPr lang="en-IN" sz="2800" dirty="0"/>
              <a:t>Employee type</a:t>
            </a:r>
            <a:endParaRPr lang="en-US"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7"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68"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9" name="object 4"/>
          <p:cNvSpPr/>
          <p:nvPr/>
        </p:nvSpPr>
        <p:spPr>
          <a:xfrm>
            <a:off x="9424987" y="10382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0"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5" name="object 6"/>
          <p:cNvPicPr>
            <a:picLocks/>
          </p:cNvPicPr>
          <p:nvPr/>
        </p:nvPicPr>
        <p:blipFill>
          <a:blip r:embed="rId2" cstate="print"/>
          <a:stretch>
            <a:fillRect/>
          </a:stretch>
        </p:blipFill>
        <p:spPr>
          <a:xfrm>
            <a:off x="66675" y="3381373"/>
            <a:ext cx="2466975" cy="3419475"/>
          </a:xfrm>
          <a:prstGeom prst="rect">
            <a:avLst/>
          </a:prstGeom>
        </p:spPr>
      </p:pic>
      <p:sp>
        <p:nvSpPr>
          <p:cNvPr id="1048671"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r>
              <a:rPr lang="en-IN" sz="4250" spc="20" dirty="0"/>
              <a:t> :</a:t>
            </a:r>
            <a:endParaRPr sz="4250" dirty="0"/>
          </a:p>
        </p:txBody>
      </p:sp>
      <p:sp>
        <p:nvSpPr>
          <p:cNvPr id="1048672"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73" name="TextBox 8"/>
          <p:cNvSpPr txBox="1"/>
          <p:nvPr/>
        </p:nvSpPr>
        <p:spPr>
          <a:xfrm>
            <a:off x="2539512" y="1920973"/>
            <a:ext cx="7685426" cy="3600986"/>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US" sz="4000" dirty="0">
                <a:latin typeface="Times New Roman" panose="02020603050405020304" pitchFamily="18" charset="0"/>
                <a:cs typeface="Times New Roman" panose="02020603050405020304" pitchFamily="18" charset="0"/>
              </a:rPr>
              <a:t>In the anlysis of employee type in various department we arrive at the solution to improve permanent employee in marketing solution by applying pivot table and chart</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TotalTime>
  <Words>470</Words>
  <Application>Microsoft Office PowerPoint</Application>
  <PresentationFormat>Widescreen</PresentationFormat>
  <Paragraphs>64</Paragraphs>
  <Slides>12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Adobe Caslon Pro Bold</vt:lpstr>
      <vt:lpstr>Calibri</vt:lpstr>
      <vt:lpstr>Minion Pro SmBd</vt:lpstr>
      <vt:lpstr>Roboto</vt:lpstr>
      <vt:lpstr>Sitka Heading</vt:lpstr>
      <vt:lpstr>Times New Roman</vt:lpstr>
      <vt:lpstr>Trebuchet MS</vt:lpstr>
      <vt:lpstr>Wingdings</vt:lpstr>
      <vt:lpstr>Office Theme</vt:lpstr>
      <vt:lpstr>Employee Data Analysis using Excel  </vt:lpstr>
      <vt:lpstr>PROJECT TITLE : </vt:lpstr>
      <vt:lpstr>AGENDA :</vt:lpstr>
      <vt:lpstr>PROBLEM STATEMENT :  The problem is to identify that the HR (Human resources) of PS Corporation aims to evaluate the employee type based on various department in the concern firm and helps to identify the number recruitment based on type of permanent or fixed of employee </vt:lpstr>
      <vt:lpstr>PROJECT OVERVIEW : Analyze of employee type on Various department  Implement of pivot table to ascertain the overall employee type of department Inserting of bar charts for visual representation Share analysis results with the top management for employment recruitment</vt:lpstr>
      <vt:lpstr>WHO ARE THE END USERS?   Human Resources Team Mangers Executives Training and development team </vt:lpstr>
      <vt:lpstr>OUR SOLUTION AND ITS VALUE PROPOSITION :</vt:lpstr>
      <vt:lpstr>Dataset Description :  Employee data set – Kaggle There are 9 features  The important six features are :  </vt:lpstr>
      <vt:lpstr>THE "WOW" IN OUR SOLUTION :</vt:lpstr>
      <vt:lpstr>PowerPoint Presentation</vt:lpstr>
      <vt:lpstr>RESULT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moni40048@gmail.com</cp:lastModifiedBy>
  <cp:revision>12</cp:revision>
  <dcterms:created xsi:type="dcterms:W3CDTF">2024-03-27T19:07:22Z</dcterms:created>
  <dcterms:modified xsi:type="dcterms:W3CDTF">2024-08-31T10:24:06Z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75898e884e8449c0b71fc554c12e1728</vt:lpwstr>
  </property>
</Properties>
</file>