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57" r:id="rId3"/>
    <p:sldId id="259" r:id="rId4"/>
    <p:sldId id="291" r:id="rId5"/>
    <p:sldId id="261" r:id="rId6"/>
    <p:sldId id="288" r:id="rId7"/>
    <p:sldId id="289" r:id="rId8"/>
    <p:sldId id="290" r:id="rId9"/>
    <p:sldId id="263" r:id="rId10"/>
    <p:sldId id="286" r:id="rId11"/>
    <p:sldId id="264" r:id="rId12"/>
    <p:sldId id="265" r:id="rId13"/>
    <p:sldId id="266" r:id="rId14"/>
    <p:sldId id="292" r:id="rId15"/>
    <p:sldId id="267" r:id="rId16"/>
    <p:sldId id="268" r:id="rId17"/>
    <p:sldId id="271" r:id="rId18"/>
    <p:sldId id="272" r:id="rId19"/>
    <p:sldId id="280" r:id="rId20"/>
    <p:sldId id="281" r:id="rId21"/>
    <p:sldId id="282" r:id="rId22"/>
    <p:sldId id="283" r:id="rId23"/>
    <p:sldId id="284" r:id="rId24"/>
    <p:sldId id="285"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64" d="100"/>
          <a:sy n="64" d="100"/>
        </p:scale>
        <p:origin x="748" y="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3284890-85D2-4D7B-8EF5-15A9C1DB8F42}" type="datetimeFigureOut">
              <a:rPr lang="en-US" dirty="0"/>
              <a:t>7/24/2018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157CC2-0FC8-4686-B024-99790E0F5162}" type="datetimeFigureOut">
              <a:rPr lang="en-US" dirty="0"/>
              <a:t>7/24/2018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764DA5-CD3D-4590-A511-FCD3BC7A793E}" type="datetimeFigureOut">
              <a:rPr lang="en-US" dirty="0"/>
              <a:t>7/24/2018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F5661D-6934-4B32-B92C-470368BF1EC6}" type="datetimeFigureOut">
              <a:rPr lang="en-US" dirty="0"/>
              <a:t>7/24/2018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8593667" y="6272784"/>
            <a:ext cx="2644309" cy="365125"/>
          </a:xfrm>
        </p:spPr>
        <p:txBody>
          <a:bodyPr/>
          <a:lstStyle/>
          <a:p>
            <a:fld id="{C6F822A4-8DA6-4447-9B1F-C5DB58435268}" type="datetimeFigureOut">
              <a:rPr lang="en-US" dirty="0"/>
              <a:t>7/24/2018</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548D31E-DCDA-41A7-9C67-C4B11B94D21D}" type="datetimeFigureOut">
              <a:rPr lang="en-US" dirty="0"/>
              <a:t>7/24/2018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B3762C0-B258-48F1-ADE6-176B4174CCDD}" type="datetimeFigureOut">
              <a:rPr lang="en-US" dirty="0"/>
              <a:t>7/24/2018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7919A6-33EB-49BD-A62F-1FA56B9F9712}" type="datetimeFigureOut">
              <a:rPr lang="en-US" dirty="0"/>
              <a:t>7/24/2018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4E7D1B-D673-4CF6-8672-009D42ABD2A0}" type="datetimeFigureOut">
              <a:rPr lang="en-US" dirty="0"/>
              <a:t>7/24/2018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DA16AA21-1863-4931-97CB-99D0A168701B}" type="datetimeFigureOut">
              <a:rPr lang="en-US" dirty="0"/>
              <a:t>7/24/2018</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772C379-9A7C-4C87-A116-CBE9F58B04C5}" type="datetimeFigureOut">
              <a:rPr lang="en-US" dirty="0"/>
              <a:t>7/24/2018</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8664C608-40B1-4030-A28D-5B74BC98ADCE}" type="datetimeFigureOut">
              <a:rPr lang="en-US" dirty="0"/>
              <a:t>7/24/2018</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5.jpeg"/></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4664CB4-B2D2-4732-AB2C-939321E99D8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1" name="Rectangle 10">
            <a:extLst>
              <a:ext uri="{FF2B5EF4-FFF2-40B4-BE49-F238E27FC236}">
                <a16:creationId xmlns:a16="http://schemas.microsoft.com/office/drawing/2014/main" id="{D03168EC-D910-4109-8158-A433124BB01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928117"/>
            <a:ext cx="10351008"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52EB50A5-ED88-4DB9-A0A0-1370FEEE64D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3" y="1110053"/>
            <a:ext cx="6631431" cy="4580301"/>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BFE1A4C-EBDD-4A68-B25F-5D20C713B9F6}"/>
              </a:ext>
            </a:extLst>
          </p:cNvPr>
          <p:cNvSpPr>
            <a:spLocks noGrp="1"/>
          </p:cNvSpPr>
          <p:nvPr>
            <p:ph type="ctrTitle"/>
          </p:nvPr>
        </p:nvSpPr>
        <p:spPr>
          <a:xfrm>
            <a:off x="833120" y="1432223"/>
            <a:ext cx="8813800" cy="3357976"/>
          </a:xfrm>
        </p:spPr>
        <p:txBody>
          <a:bodyPr anchor="ctr">
            <a:normAutofit fontScale="90000"/>
          </a:bodyPr>
          <a:lstStyle/>
          <a:p>
            <a:r>
              <a:rPr lang="en-US" sz="8000" dirty="0"/>
              <a:t>Challenges of Different types of Distributed file systems</a:t>
            </a:r>
          </a:p>
        </p:txBody>
      </p:sp>
      <p:sp>
        <p:nvSpPr>
          <p:cNvPr id="3" name="Subtitle 2">
            <a:extLst>
              <a:ext uri="{FF2B5EF4-FFF2-40B4-BE49-F238E27FC236}">
                <a16:creationId xmlns:a16="http://schemas.microsoft.com/office/drawing/2014/main" id="{278B8258-EF86-40D3-B2E5-2848FE728B50}"/>
              </a:ext>
            </a:extLst>
          </p:cNvPr>
          <p:cNvSpPr>
            <a:spLocks noGrp="1"/>
          </p:cNvSpPr>
          <p:nvPr>
            <p:ph type="subTitle" idx="1"/>
          </p:nvPr>
        </p:nvSpPr>
        <p:spPr>
          <a:xfrm>
            <a:off x="7871791" y="4261047"/>
            <a:ext cx="3344478" cy="818431"/>
          </a:xfrm>
        </p:spPr>
        <p:txBody>
          <a:bodyPr>
            <a:normAutofit fontScale="85000" lnSpcReduction="10000"/>
          </a:bodyPr>
          <a:lstStyle/>
          <a:p>
            <a:r>
              <a:rPr lang="en-US" sz="2000" dirty="0">
                <a:solidFill>
                  <a:srgbClr val="000000"/>
                </a:solidFill>
              </a:rPr>
              <a:t>Team : Pragathi Thammaneni</a:t>
            </a:r>
          </a:p>
          <a:p>
            <a:r>
              <a:rPr lang="en-US" sz="2000" dirty="0">
                <a:solidFill>
                  <a:srgbClr val="000000"/>
                </a:solidFill>
              </a:rPr>
              <a:t>	</a:t>
            </a:r>
            <a:r>
              <a:rPr lang="en-US" sz="2000" dirty="0" err="1">
                <a:solidFill>
                  <a:srgbClr val="000000"/>
                </a:solidFill>
              </a:rPr>
              <a:t>Sridevi</a:t>
            </a:r>
            <a:r>
              <a:rPr lang="en-US" sz="2000" dirty="0">
                <a:solidFill>
                  <a:srgbClr val="000000"/>
                </a:solidFill>
              </a:rPr>
              <a:t> </a:t>
            </a:r>
            <a:r>
              <a:rPr lang="en-US" sz="2000" dirty="0" err="1">
                <a:solidFill>
                  <a:srgbClr val="000000"/>
                </a:solidFill>
              </a:rPr>
              <a:t>Mallipudi</a:t>
            </a:r>
            <a:r>
              <a:rPr lang="en-US" sz="2000" dirty="0">
                <a:solidFill>
                  <a:srgbClr val="000000"/>
                </a:solidFill>
              </a:rPr>
              <a:t> </a:t>
            </a:r>
          </a:p>
          <a:p>
            <a:endParaRPr lang="en-US" sz="2000" dirty="0">
              <a:solidFill>
                <a:srgbClr val="000000"/>
              </a:solidFill>
            </a:endParaRPr>
          </a:p>
        </p:txBody>
      </p:sp>
      <p:pic>
        <p:nvPicPr>
          <p:cNvPr id="4" name="Picture 2" descr="Related image">
            <a:extLst>
              <a:ext uri="{FF2B5EF4-FFF2-40B4-BE49-F238E27FC236}">
                <a16:creationId xmlns:a16="http://schemas.microsoft.com/office/drawing/2014/main" id="{98215403-F208-49B9-81AB-4A4EF8165F48}"/>
              </a:ext>
            </a:extLst>
          </p:cNvPr>
          <p:cNvPicPr>
            <a:picLocks noChangeAspect="1" noChangeArrowheads="1"/>
          </p:cNvPicPr>
          <p:nvPr/>
        </p:nvPicPr>
        <p:blipFill>
          <a:blip r:embed="rId4"/>
          <a:srcRect/>
          <a:stretch>
            <a:fillRect/>
          </a:stretch>
        </p:blipFill>
        <p:spPr bwMode="auto">
          <a:xfrm>
            <a:off x="9652692" y="1099011"/>
            <a:ext cx="1674963" cy="1168286"/>
          </a:xfrm>
          <a:prstGeom prst="rect">
            <a:avLst/>
          </a:prstGeom>
          <a:noFill/>
        </p:spPr>
      </p:pic>
      <p:sp>
        <p:nvSpPr>
          <p:cNvPr id="15" name="Rectangle 14">
            <a:extLst>
              <a:ext uri="{FF2B5EF4-FFF2-40B4-BE49-F238E27FC236}">
                <a16:creationId xmlns:a16="http://schemas.microsoft.com/office/drawing/2014/main" id="{0AA47C27-8894-42A7-8D01-C902DA9B703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5780565"/>
            <a:ext cx="10351008"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a:extLst>
              <a:ext uri="{FF2B5EF4-FFF2-40B4-BE49-F238E27FC236}">
                <a16:creationId xmlns:a16="http://schemas.microsoft.com/office/drawing/2014/main" id="{8B4BD81D-EAC7-4C48-A5FD-A1156EC849E9}"/>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6920" y="5257800"/>
            <a:ext cx="1080904" cy="1080902"/>
            <a:chOff x="9685338" y="4460675"/>
            <a:chExt cx="1080904" cy="1080902"/>
          </a:xfrm>
        </p:grpSpPr>
        <p:sp>
          <p:nvSpPr>
            <p:cNvPr id="18" name="Oval 17">
              <a:extLst>
                <a:ext uri="{FF2B5EF4-FFF2-40B4-BE49-F238E27FC236}">
                  <a16:creationId xmlns:a16="http://schemas.microsoft.com/office/drawing/2014/main" id="{9CAF43F4-8892-4C5D-A8ED-C423F51756D7}"/>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5">
                <a:duotone>
                  <a:schemeClr val="accent1">
                    <a:shade val="45000"/>
                    <a:satMod val="135000"/>
                  </a:schemeClr>
                  <a:prstClr val="white"/>
                </a:duotone>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9" name="Oval 18">
              <a:extLst>
                <a:ext uri="{FF2B5EF4-FFF2-40B4-BE49-F238E27FC236}">
                  <a16:creationId xmlns:a16="http://schemas.microsoft.com/office/drawing/2014/main" id="{2D028E2F-5F35-49A4-86F5-81814931EB29}"/>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Tree>
    <p:extLst>
      <p:ext uri="{BB962C8B-B14F-4D97-AF65-F5344CB8AC3E}">
        <p14:creationId xmlns:p14="http://schemas.microsoft.com/office/powerpoint/2010/main" val="18288443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EFEF2E-78C7-4A01-8372-5E43E1A125B2}"/>
              </a:ext>
            </a:extLst>
          </p:cNvPr>
          <p:cNvSpPr txBox="1">
            <a:spLocks/>
          </p:cNvSpPr>
          <p:nvPr/>
        </p:nvSpPr>
        <p:spPr>
          <a:xfrm>
            <a:off x="785191" y="447262"/>
            <a:ext cx="10664687" cy="685800"/>
          </a:xfrm>
          <a:prstGeom prst="rect">
            <a:avLst/>
          </a:prstGeom>
        </p:spPr>
        <p:txBody>
          <a:bodyPr>
            <a:normAutofit fontScale="90000" lnSpcReduction="20000"/>
          </a:bodyPr>
          <a:lstStyle>
            <a:lvl1pPr algn="l" defTabSz="914400" rtl="0" eaLnBrk="1" latinLnBrk="0" hangingPunct="1">
              <a:lnSpc>
                <a:spcPct val="90000"/>
              </a:lnSpc>
              <a:spcBef>
                <a:spcPct val="0"/>
              </a:spcBef>
              <a:buNone/>
              <a:defRPr sz="5400" kern="1200" cap="all"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en-US" dirty="0"/>
              <a:t>Desirable Features of DFS : </a:t>
            </a:r>
          </a:p>
        </p:txBody>
      </p:sp>
      <p:sp>
        <p:nvSpPr>
          <p:cNvPr id="3" name="Content Placeholder 2">
            <a:extLst>
              <a:ext uri="{FF2B5EF4-FFF2-40B4-BE49-F238E27FC236}">
                <a16:creationId xmlns:a16="http://schemas.microsoft.com/office/drawing/2014/main" id="{B8CEBA57-0196-4233-B56A-9ECE1ECC541D}"/>
              </a:ext>
            </a:extLst>
          </p:cNvPr>
          <p:cNvSpPr txBox="1">
            <a:spLocks/>
          </p:cNvSpPr>
          <p:nvPr/>
        </p:nvSpPr>
        <p:spPr>
          <a:xfrm>
            <a:off x="785191" y="1282149"/>
            <a:ext cx="10664687" cy="4890052"/>
          </a:xfrm>
          <a:prstGeom prst="rect">
            <a:avLst/>
          </a:prstGeom>
        </p:spPr>
        <p:txBody>
          <a:bodyPr>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r>
              <a:rPr lang="en-US" sz="3200" dirty="0"/>
              <a:t>Fault Tolerance </a:t>
            </a:r>
          </a:p>
          <a:p>
            <a:pPr lvl="1">
              <a:lnSpc>
                <a:spcPct val="80000"/>
              </a:lnSpc>
            </a:pPr>
            <a:r>
              <a:rPr lang="en-US" sz="1700" dirty="0"/>
              <a:t>DFS should respond appropriately in case of failure</a:t>
            </a:r>
          </a:p>
          <a:p>
            <a:pPr marL="274320" lvl="1" indent="0">
              <a:buNone/>
            </a:pPr>
            <a:endParaRPr lang="en-US" sz="2400" dirty="0"/>
          </a:p>
          <a:p>
            <a:r>
              <a:rPr lang="en-US" sz="3200" dirty="0"/>
              <a:t>Consistency </a:t>
            </a:r>
          </a:p>
          <a:p>
            <a:pPr lvl="1">
              <a:lnSpc>
                <a:spcPct val="80000"/>
              </a:lnSpc>
            </a:pPr>
            <a:r>
              <a:rPr lang="en-US" sz="1700" dirty="0"/>
              <a:t>Different clients must see same file contents at same time</a:t>
            </a:r>
          </a:p>
          <a:p>
            <a:pPr marL="274320" lvl="1" indent="0">
              <a:buNone/>
            </a:pPr>
            <a:endParaRPr lang="en-US" sz="2400" dirty="0"/>
          </a:p>
          <a:p>
            <a:r>
              <a:rPr lang="en-US" sz="3200" dirty="0"/>
              <a:t>Security </a:t>
            </a:r>
          </a:p>
          <a:p>
            <a:pPr lvl="1"/>
            <a:r>
              <a:rPr lang="en-US" sz="1700" dirty="0"/>
              <a:t>Authentication and secure communication must be provided</a:t>
            </a:r>
          </a:p>
          <a:p>
            <a:pPr marL="274320" lvl="1" indent="0">
              <a:buNone/>
            </a:pPr>
            <a:endParaRPr lang="en-US" sz="3000" dirty="0"/>
          </a:p>
        </p:txBody>
      </p:sp>
    </p:spTree>
    <p:extLst>
      <p:ext uri="{BB962C8B-B14F-4D97-AF65-F5344CB8AC3E}">
        <p14:creationId xmlns:p14="http://schemas.microsoft.com/office/powerpoint/2010/main" val="24019041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99C182-CAD5-4893-8664-E20F09C76A46}"/>
              </a:ext>
            </a:extLst>
          </p:cNvPr>
          <p:cNvSpPr txBox="1">
            <a:spLocks/>
          </p:cNvSpPr>
          <p:nvPr/>
        </p:nvSpPr>
        <p:spPr>
          <a:xfrm>
            <a:off x="785191" y="447262"/>
            <a:ext cx="10664687" cy="685800"/>
          </a:xfrm>
          <a:prstGeom prst="rect">
            <a:avLst/>
          </a:prstGeom>
        </p:spPr>
        <p:txBody>
          <a:bodyPr>
            <a:normAutofit fontScale="90000" lnSpcReduction="20000"/>
          </a:bodyPr>
          <a:lstStyle>
            <a:lvl1pPr algn="l" defTabSz="914400" rtl="0" eaLnBrk="1" latinLnBrk="0" hangingPunct="1">
              <a:lnSpc>
                <a:spcPct val="90000"/>
              </a:lnSpc>
              <a:spcBef>
                <a:spcPct val="0"/>
              </a:spcBef>
              <a:buNone/>
              <a:defRPr sz="5400" kern="1200" cap="all"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en-US" b="1" dirty="0"/>
              <a:t>LITERATURE REVIEW :</a:t>
            </a:r>
            <a:endParaRPr lang="en-US" dirty="0"/>
          </a:p>
        </p:txBody>
      </p:sp>
      <p:sp>
        <p:nvSpPr>
          <p:cNvPr id="3" name="Content Placeholder 2">
            <a:extLst>
              <a:ext uri="{FF2B5EF4-FFF2-40B4-BE49-F238E27FC236}">
                <a16:creationId xmlns:a16="http://schemas.microsoft.com/office/drawing/2014/main" id="{1D7E3AE3-03F8-439A-9375-C3A1EC87A653}"/>
              </a:ext>
            </a:extLst>
          </p:cNvPr>
          <p:cNvSpPr txBox="1">
            <a:spLocks/>
          </p:cNvSpPr>
          <p:nvPr/>
        </p:nvSpPr>
        <p:spPr>
          <a:xfrm>
            <a:off x="785191" y="1282149"/>
            <a:ext cx="10664687" cy="4890052"/>
          </a:xfrm>
          <a:prstGeom prst="rect">
            <a:avLst/>
          </a:prstGeom>
        </p:spPr>
        <p:txBody>
          <a:bodyPr>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endParaRPr lang="en-US" b="1" dirty="0"/>
          </a:p>
          <a:p>
            <a:endParaRPr lang="en-US" b="1" dirty="0"/>
          </a:p>
          <a:p>
            <a:r>
              <a:rPr lang="en-US" sz="2800" b="1" dirty="0"/>
              <a:t>Lazy replication technique in HDFS</a:t>
            </a:r>
          </a:p>
          <a:p>
            <a:r>
              <a:rPr lang="en-US" sz="2800" b="1" dirty="0"/>
              <a:t>Evolution and analysis of Distributed File System in Cloud Storage</a:t>
            </a:r>
          </a:p>
          <a:p>
            <a:r>
              <a:rPr lang="en-US" sz="2800" b="1" dirty="0"/>
              <a:t>Load Balancing in distributed File System</a:t>
            </a:r>
          </a:p>
          <a:p>
            <a:endParaRPr lang="en-US" sz="2800" b="1" dirty="0"/>
          </a:p>
          <a:p>
            <a:endParaRPr lang="en-US" sz="3200" dirty="0"/>
          </a:p>
        </p:txBody>
      </p:sp>
    </p:spTree>
    <p:extLst>
      <p:ext uri="{BB962C8B-B14F-4D97-AF65-F5344CB8AC3E}">
        <p14:creationId xmlns:p14="http://schemas.microsoft.com/office/powerpoint/2010/main" val="42595725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23D74-200E-4979-8D75-D8624E5B30D7}"/>
              </a:ext>
            </a:extLst>
          </p:cNvPr>
          <p:cNvSpPr txBox="1">
            <a:spLocks/>
          </p:cNvSpPr>
          <p:nvPr/>
        </p:nvSpPr>
        <p:spPr>
          <a:xfrm>
            <a:off x="785191" y="447262"/>
            <a:ext cx="10664687" cy="685800"/>
          </a:xfrm>
          <a:prstGeom prst="rect">
            <a:avLst/>
          </a:prstGeom>
        </p:spPr>
        <p:txBody>
          <a:bodyPr>
            <a:normAutofit fontScale="82500" lnSpcReduction="10000"/>
          </a:bodyPr>
          <a:lstStyle>
            <a:lvl1pPr algn="l" defTabSz="914400" rtl="0" eaLnBrk="1" latinLnBrk="0" hangingPunct="1">
              <a:lnSpc>
                <a:spcPct val="90000"/>
              </a:lnSpc>
              <a:spcBef>
                <a:spcPct val="0"/>
              </a:spcBef>
              <a:buNone/>
              <a:defRPr sz="5400" kern="1200" cap="all"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en-US" b="1" dirty="0"/>
              <a:t>Lazy replication technique in HDFS :</a:t>
            </a:r>
          </a:p>
        </p:txBody>
      </p:sp>
      <p:sp>
        <p:nvSpPr>
          <p:cNvPr id="3" name="Content Placeholder 2">
            <a:extLst>
              <a:ext uri="{FF2B5EF4-FFF2-40B4-BE49-F238E27FC236}">
                <a16:creationId xmlns:a16="http://schemas.microsoft.com/office/drawing/2014/main" id="{30A72C0A-CFE0-4AB4-BEB0-CC5AE51B7E47}"/>
              </a:ext>
            </a:extLst>
          </p:cNvPr>
          <p:cNvSpPr txBox="1">
            <a:spLocks/>
          </p:cNvSpPr>
          <p:nvPr/>
        </p:nvSpPr>
        <p:spPr>
          <a:xfrm>
            <a:off x="785191" y="1282149"/>
            <a:ext cx="10664687" cy="4890052"/>
          </a:xfrm>
          <a:prstGeom prst="rect">
            <a:avLst/>
          </a:prstGeom>
        </p:spPr>
        <p:txBody>
          <a:bodyPr>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r>
              <a:rPr lang="en-US" dirty="0"/>
              <a:t>In HDFS, fault tolerance is handled by using data replication</a:t>
            </a:r>
          </a:p>
          <a:p>
            <a:pPr marL="0" indent="0">
              <a:buNone/>
            </a:pPr>
            <a:endParaRPr lang="en-US" dirty="0"/>
          </a:p>
          <a:p>
            <a:pPr lvl="1"/>
            <a:r>
              <a:rPr lang="en-US" dirty="0"/>
              <a:t>Each block of data is copied and stored on multiple Data Nodes.</a:t>
            </a:r>
          </a:p>
          <a:p>
            <a:pPr lvl="1"/>
            <a:r>
              <a:rPr lang="en-US" dirty="0"/>
              <a:t>Existing implementation is performed in pipelined manner which consumes more time for replication</a:t>
            </a:r>
          </a:p>
          <a:p>
            <a:pPr marL="274320" lvl="1" indent="0">
              <a:buNone/>
            </a:pPr>
            <a:endParaRPr lang="en-US" dirty="0"/>
          </a:p>
          <a:p>
            <a:pPr marL="274320" lvl="1" indent="0">
              <a:buNone/>
            </a:pPr>
            <a:endParaRPr lang="en-US" sz="2000" b="1" dirty="0"/>
          </a:p>
          <a:p>
            <a:pPr marL="274320" lvl="1" indent="0">
              <a:buNone/>
            </a:pPr>
            <a:r>
              <a:rPr lang="en-US" sz="2000" b="1" dirty="0"/>
              <a:t>Lazy replication </a:t>
            </a:r>
          </a:p>
          <a:p>
            <a:pPr lvl="1"/>
            <a:r>
              <a:rPr lang="en-US" dirty="0"/>
              <a:t>Block of data from client is written to the first Data Node</a:t>
            </a:r>
          </a:p>
          <a:p>
            <a:pPr lvl="1"/>
            <a:r>
              <a:rPr lang="en-US" dirty="0"/>
              <a:t>Which will send the acknowledgements directly to client without waiting for receiving acknowledgement from other Data Nodes. </a:t>
            </a:r>
          </a:p>
          <a:p>
            <a:pPr lvl="1"/>
            <a:endParaRPr lang="en-US" dirty="0"/>
          </a:p>
          <a:p>
            <a:pPr marL="548640" lvl="2" indent="0">
              <a:buNone/>
            </a:pPr>
            <a:endParaRPr lang="en-US" sz="1800" dirty="0"/>
          </a:p>
        </p:txBody>
      </p:sp>
    </p:spTree>
    <p:extLst>
      <p:ext uri="{BB962C8B-B14F-4D97-AF65-F5344CB8AC3E}">
        <p14:creationId xmlns:p14="http://schemas.microsoft.com/office/powerpoint/2010/main" val="19633743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3" name="Group 32">
            <a:extLst>
              <a:ext uri="{FF2B5EF4-FFF2-40B4-BE49-F238E27FC236}">
                <a16:creationId xmlns:a16="http://schemas.microsoft.com/office/drawing/2014/main" id="{EC78E3E1-BBBA-4058-AAEB-714F04B0257C}"/>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34" name="Oval 33">
              <a:extLst>
                <a:ext uri="{FF2B5EF4-FFF2-40B4-BE49-F238E27FC236}">
                  <a16:creationId xmlns:a16="http://schemas.microsoft.com/office/drawing/2014/main" id="{86860FA5-CE2B-4019-8FD1-031D7D84EF04}"/>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2">
                <a:duotone>
                  <a:schemeClr val="accent1">
                    <a:shade val="45000"/>
                    <a:satMod val="135000"/>
                  </a:schemeClr>
                  <a:prstClr val="white"/>
                </a:duotone>
                <a:extLst>
                  <a:ext uri="{BEBA8EAE-BF5A-486C-A8C5-ECC9F3942E4B}">
                    <a14:imgProps xmlns:a14="http://schemas.microsoft.com/office/drawing/2010/main">
                      <a14:imgLayer r:embed="rId3">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35" name="Oval 34">
              <a:extLst>
                <a:ext uri="{FF2B5EF4-FFF2-40B4-BE49-F238E27FC236}">
                  <a16:creationId xmlns:a16="http://schemas.microsoft.com/office/drawing/2014/main" id="{392DF474-2C37-4DC7-B889-E88EAADEA617}"/>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2" name="Title 1">
            <a:extLst>
              <a:ext uri="{FF2B5EF4-FFF2-40B4-BE49-F238E27FC236}">
                <a16:creationId xmlns:a16="http://schemas.microsoft.com/office/drawing/2014/main" id="{8BB464F5-D06A-4D26-8455-BD1EA6837597}"/>
              </a:ext>
            </a:extLst>
          </p:cNvPr>
          <p:cNvSpPr txBox="1">
            <a:spLocks/>
          </p:cNvSpPr>
          <p:nvPr/>
        </p:nvSpPr>
        <p:spPr>
          <a:xfrm>
            <a:off x="1069848" y="484632"/>
            <a:ext cx="10058400" cy="160934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5400" kern="1200" cap="all" baseline="0">
                <a:blipFill>
                  <a:blip r:embed="rId4">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pPr>
              <a:spcAft>
                <a:spcPts val="600"/>
              </a:spcAft>
            </a:pPr>
            <a:r>
              <a:rPr lang="en-US" b="1" dirty="0"/>
              <a:t>Lazy replication technique in HDFS  CONT…:</a:t>
            </a:r>
          </a:p>
        </p:txBody>
      </p:sp>
      <p:sp>
        <p:nvSpPr>
          <p:cNvPr id="3" name="Content Placeholder 2">
            <a:extLst>
              <a:ext uri="{FF2B5EF4-FFF2-40B4-BE49-F238E27FC236}">
                <a16:creationId xmlns:a16="http://schemas.microsoft.com/office/drawing/2014/main" id="{3A5C87FF-F66F-483B-BCC9-CDDA379EFDAA}"/>
              </a:ext>
            </a:extLst>
          </p:cNvPr>
          <p:cNvSpPr txBox="1">
            <a:spLocks/>
          </p:cNvSpPr>
          <p:nvPr/>
        </p:nvSpPr>
        <p:spPr>
          <a:xfrm>
            <a:off x="1069848" y="2121408"/>
            <a:ext cx="4773168" cy="4050792"/>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r>
              <a:rPr lang="en-US" dirty="0"/>
              <a:t>Pros</a:t>
            </a:r>
          </a:p>
          <a:p>
            <a:pPr lvl="1"/>
            <a:r>
              <a:rPr lang="en-US" dirty="0"/>
              <a:t>Increased throughput and improved data availability</a:t>
            </a:r>
          </a:p>
          <a:p>
            <a:r>
              <a:rPr lang="en-US" dirty="0"/>
              <a:t>Cons</a:t>
            </a:r>
          </a:p>
          <a:p>
            <a:pPr lvl="1"/>
            <a:r>
              <a:rPr lang="en-US" dirty="0"/>
              <a:t>The drawback with this technique is efficient storage utilization</a:t>
            </a:r>
          </a:p>
          <a:p>
            <a:pPr marL="274320" lvl="1"/>
            <a:endParaRPr lang="en-US" dirty="0"/>
          </a:p>
        </p:txBody>
      </p:sp>
      <p:pic>
        <p:nvPicPr>
          <p:cNvPr id="4" name="Picture 3">
            <a:extLst>
              <a:ext uri="{FF2B5EF4-FFF2-40B4-BE49-F238E27FC236}">
                <a16:creationId xmlns:a16="http://schemas.microsoft.com/office/drawing/2014/main" id="{5E7D4848-0F81-4908-8F8C-4A27ACA3DBF8}"/>
              </a:ext>
            </a:extLst>
          </p:cNvPr>
          <p:cNvPicPr/>
          <p:nvPr/>
        </p:nvPicPr>
        <p:blipFill>
          <a:blip r:embed="rId5">
            <a:extLst>
              <a:ext uri="{28A0092B-C50C-407E-A947-70E740481C1C}">
                <a14:useLocalDpi xmlns:a14="http://schemas.microsoft.com/office/drawing/2010/main" val="0"/>
              </a:ext>
            </a:extLst>
          </a:blip>
          <a:stretch>
            <a:fillRect/>
          </a:stretch>
        </p:blipFill>
        <p:spPr>
          <a:xfrm>
            <a:off x="6355079" y="1778000"/>
            <a:ext cx="5474651" cy="3908927"/>
          </a:xfrm>
          <a:prstGeom prst="rect">
            <a:avLst/>
          </a:prstGeom>
        </p:spPr>
      </p:pic>
    </p:spTree>
    <p:extLst>
      <p:ext uri="{BB962C8B-B14F-4D97-AF65-F5344CB8AC3E}">
        <p14:creationId xmlns:p14="http://schemas.microsoft.com/office/powerpoint/2010/main" val="19695782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23D74-200E-4979-8D75-D8624E5B30D7}"/>
              </a:ext>
            </a:extLst>
          </p:cNvPr>
          <p:cNvSpPr txBox="1">
            <a:spLocks/>
          </p:cNvSpPr>
          <p:nvPr/>
        </p:nvSpPr>
        <p:spPr>
          <a:xfrm>
            <a:off x="785191" y="447262"/>
            <a:ext cx="10664687" cy="685800"/>
          </a:xfrm>
          <a:prstGeom prst="rect">
            <a:avLst/>
          </a:prstGeom>
        </p:spPr>
        <p:txBody>
          <a:bodyPr>
            <a:normAutofit fontScale="45000" lnSpcReduction="20000"/>
          </a:bodyPr>
          <a:lstStyle>
            <a:lvl1pPr algn="l" defTabSz="914400" rtl="0" eaLnBrk="1" latinLnBrk="0" hangingPunct="1">
              <a:lnSpc>
                <a:spcPct val="90000"/>
              </a:lnSpc>
              <a:spcBef>
                <a:spcPct val="0"/>
              </a:spcBef>
              <a:buNone/>
              <a:defRPr sz="5400" kern="1200" cap="all"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en-US" b="1" dirty="0"/>
              <a:t>Evolution and analysis of Distributed File System in Cloud Storage</a:t>
            </a:r>
          </a:p>
          <a:p>
            <a:endParaRPr lang="en-US" b="1" dirty="0"/>
          </a:p>
        </p:txBody>
      </p:sp>
      <p:sp>
        <p:nvSpPr>
          <p:cNvPr id="3" name="Content Placeholder 2">
            <a:extLst>
              <a:ext uri="{FF2B5EF4-FFF2-40B4-BE49-F238E27FC236}">
                <a16:creationId xmlns:a16="http://schemas.microsoft.com/office/drawing/2014/main" id="{30A72C0A-CFE0-4AB4-BEB0-CC5AE51B7E47}"/>
              </a:ext>
            </a:extLst>
          </p:cNvPr>
          <p:cNvSpPr txBox="1">
            <a:spLocks/>
          </p:cNvSpPr>
          <p:nvPr/>
        </p:nvSpPr>
        <p:spPr>
          <a:xfrm>
            <a:off x="785191" y="1282149"/>
            <a:ext cx="10664687" cy="4890052"/>
          </a:xfrm>
          <a:prstGeom prst="rect">
            <a:avLst/>
          </a:prstGeom>
        </p:spPr>
        <p:txBody>
          <a:bodyPr>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r>
              <a:rPr lang="en-US" dirty="0"/>
              <a:t>GFS and HDFS are scalable distributed file systems designed to handle large scales of data. But they are not considered suitable for</a:t>
            </a:r>
            <a:endParaRPr lang="en-US" sz="2400" dirty="0"/>
          </a:p>
          <a:p>
            <a:pPr lvl="4"/>
            <a:r>
              <a:rPr lang="en-US" dirty="0"/>
              <a:t>Handling files with small sizes</a:t>
            </a:r>
            <a:endParaRPr lang="en-US" sz="2000" dirty="0"/>
          </a:p>
          <a:p>
            <a:pPr lvl="4"/>
            <a:r>
              <a:rPr lang="en-US" dirty="0"/>
              <a:t>Frequently changing data</a:t>
            </a:r>
            <a:endParaRPr lang="en-US" sz="2000" dirty="0"/>
          </a:p>
          <a:p>
            <a:pPr lvl="4"/>
            <a:r>
              <a:rPr lang="en-US" dirty="0"/>
              <a:t>Low latency data access	</a:t>
            </a:r>
          </a:p>
          <a:p>
            <a:pPr lvl="1"/>
            <a:endParaRPr lang="en-US" dirty="0"/>
          </a:p>
          <a:p>
            <a:pPr lvl="1"/>
            <a:endParaRPr lang="en-US" dirty="0"/>
          </a:p>
          <a:p>
            <a:pPr lvl="1"/>
            <a:r>
              <a:rPr lang="en-US" dirty="0"/>
              <a:t>Using HBase on the top of HDFS can solve the problem of low latency access to small files from the large data chunks.</a:t>
            </a:r>
          </a:p>
          <a:p>
            <a:pPr lvl="1"/>
            <a:r>
              <a:rPr lang="en-US" dirty="0"/>
              <a:t>Recommendations are proposed for future work to improve caching techniques and to reduce </a:t>
            </a:r>
            <a:r>
              <a:rPr lang="en-US" dirty="0" err="1"/>
              <a:t>MetaData</a:t>
            </a:r>
            <a:r>
              <a:rPr lang="en-US" dirty="0"/>
              <a:t> storage and low latency data access.</a:t>
            </a:r>
          </a:p>
          <a:p>
            <a:pPr marL="274320" lvl="1" indent="0">
              <a:buNone/>
            </a:pPr>
            <a:endParaRPr lang="en-US" sz="2200" dirty="0"/>
          </a:p>
          <a:p>
            <a:pPr lvl="1"/>
            <a:endParaRPr lang="en-US" dirty="0"/>
          </a:p>
          <a:p>
            <a:pPr marL="548640" lvl="2" indent="0">
              <a:buNone/>
            </a:pPr>
            <a:endParaRPr lang="en-US" sz="1800" dirty="0"/>
          </a:p>
        </p:txBody>
      </p:sp>
    </p:spTree>
    <p:extLst>
      <p:ext uri="{BB962C8B-B14F-4D97-AF65-F5344CB8AC3E}">
        <p14:creationId xmlns:p14="http://schemas.microsoft.com/office/powerpoint/2010/main" val="36810577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6C3F9269-B51E-4556-9221-44C750789B47}"/>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1" name="Oval 10">
              <a:extLst>
                <a:ext uri="{FF2B5EF4-FFF2-40B4-BE49-F238E27FC236}">
                  <a16:creationId xmlns:a16="http://schemas.microsoft.com/office/drawing/2014/main" id="{FC6015A4-B230-407A-A119-C7CEF83D15E5}"/>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2">
                <a:duotone>
                  <a:schemeClr val="accent1">
                    <a:shade val="45000"/>
                    <a:satMod val="135000"/>
                  </a:schemeClr>
                  <a:prstClr val="white"/>
                </a:duotone>
                <a:extLst>
                  <a:ext uri="{BEBA8EAE-BF5A-486C-A8C5-ECC9F3942E4B}">
                    <a14:imgProps xmlns:a14="http://schemas.microsoft.com/office/drawing/2010/main">
                      <a14:imgLayer r:embed="rId3">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2" name="Oval 11">
              <a:extLst>
                <a:ext uri="{FF2B5EF4-FFF2-40B4-BE49-F238E27FC236}">
                  <a16:creationId xmlns:a16="http://schemas.microsoft.com/office/drawing/2014/main" id="{DFD343FD-1A4D-4EB5-A19C-877ECC71A9B2}"/>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2" name="Title 1">
            <a:extLst>
              <a:ext uri="{FF2B5EF4-FFF2-40B4-BE49-F238E27FC236}">
                <a16:creationId xmlns:a16="http://schemas.microsoft.com/office/drawing/2014/main" id="{4558A129-6F30-4B3A-A34D-C2CBAB8212CD}"/>
              </a:ext>
            </a:extLst>
          </p:cNvPr>
          <p:cNvSpPr txBox="1">
            <a:spLocks/>
          </p:cNvSpPr>
          <p:nvPr/>
        </p:nvSpPr>
        <p:spPr>
          <a:xfrm>
            <a:off x="1069848" y="484632"/>
            <a:ext cx="9743926" cy="95654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5400" kern="1200" cap="all" baseline="0">
                <a:blipFill>
                  <a:blip r:embed="rId4">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pPr>
              <a:spcAft>
                <a:spcPts val="600"/>
              </a:spcAft>
            </a:pPr>
            <a:r>
              <a:rPr lang="en-US" sz="3600" b="1" dirty="0"/>
              <a:t>Load Balancing in distributed File System </a:t>
            </a:r>
            <a:r>
              <a:rPr lang="en-US" b="1" dirty="0"/>
              <a:t>:</a:t>
            </a:r>
          </a:p>
        </p:txBody>
      </p:sp>
      <p:sp>
        <p:nvSpPr>
          <p:cNvPr id="3" name="Content Placeholder 2">
            <a:extLst>
              <a:ext uri="{FF2B5EF4-FFF2-40B4-BE49-F238E27FC236}">
                <a16:creationId xmlns:a16="http://schemas.microsoft.com/office/drawing/2014/main" id="{30B97CCE-FADC-4BC4-8184-B40B6F062016}"/>
              </a:ext>
            </a:extLst>
          </p:cNvPr>
          <p:cNvSpPr txBox="1">
            <a:spLocks/>
          </p:cNvSpPr>
          <p:nvPr/>
        </p:nvSpPr>
        <p:spPr>
          <a:xfrm>
            <a:off x="1069848" y="2121408"/>
            <a:ext cx="4759452" cy="4050792"/>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r>
              <a:rPr lang="en-US"/>
              <a:t>Performance of a DFS can be measured by Minimum response time</a:t>
            </a:r>
          </a:p>
          <a:p>
            <a:r>
              <a:rPr lang="en-US"/>
              <a:t>Can be improved with good design of load balance algorithm</a:t>
            </a:r>
          </a:p>
          <a:p>
            <a:endParaRPr lang="en-US"/>
          </a:p>
          <a:p>
            <a:r>
              <a:rPr lang="en-US" b="1"/>
              <a:t>Static and dynamic </a:t>
            </a:r>
            <a:r>
              <a:rPr lang="en-US"/>
              <a:t>load balancing strategies</a:t>
            </a:r>
          </a:p>
          <a:p>
            <a:pPr lvl="1"/>
            <a:r>
              <a:rPr lang="en-US" dirty="0"/>
              <a:t>Self-acting, load balancing (SALB) for parallel file system</a:t>
            </a:r>
          </a:p>
          <a:p>
            <a:pPr lvl="1"/>
            <a:r>
              <a:rPr lang="en-US" dirty="0"/>
              <a:t>Adaptive loading data migration (ALDM) in distributed file system</a:t>
            </a:r>
            <a:endParaRPr lang="en-US"/>
          </a:p>
        </p:txBody>
      </p:sp>
      <p:pic>
        <p:nvPicPr>
          <p:cNvPr id="5" name="Picture 4">
            <a:extLst>
              <a:ext uri="{FF2B5EF4-FFF2-40B4-BE49-F238E27FC236}">
                <a16:creationId xmlns:a16="http://schemas.microsoft.com/office/drawing/2014/main" id="{883B2407-323E-4288-8374-2F398CB9D2AF}"/>
              </a:ext>
            </a:extLst>
          </p:cNvPr>
          <p:cNvPicPr/>
          <p:nvPr/>
        </p:nvPicPr>
        <p:blipFill rotWithShape="1">
          <a:blip r:embed="rId5">
            <a:extLst>
              <a:ext uri="{28A0092B-C50C-407E-A947-70E740481C1C}">
                <a14:useLocalDpi xmlns:a14="http://schemas.microsoft.com/office/drawing/2010/main" val="0"/>
              </a:ext>
            </a:extLst>
          </a:blip>
          <a:srcRect t="9273" r="1" b="2941"/>
          <a:stretch/>
        </p:blipFill>
        <p:spPr>
          <a:xfrm>
            <a:off x="6361113" y="2193036"/>
            <a:ext cx="4773168" cy="3980688"/>
          </a:xfrm>
          <a:prstGeom prst="rect">
            <a:avLst/>
          </a:prstGeom>
        </p:spPr>
      </p:pic>
    </p:spTree>
    <p:extLst>
      <p:ext uri="{BB962C8B-B14F-4D97-AF65-F5344CB8AC3E}">
        <p14:creationId xmlns:p14="http://schemas.microsoft.com/office/powerpoint/2010/main" val="35832374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E6F425-3148-4F43-8788-D7DFE741FFB8}"/>
              </a:ext>
            </a:extLst>
          </p:cNvPr>
          <p:cNvSpPr txBox="1">
            <a:spLocks/>
          </p:cNvSpPr>
          <p:nvPr/>
        </p:nvSpPr>
        <p:spPr>
          <a:xfrm>
            <a:off x="785191" y="447262"/>
            <a:ext cx="10664687" cy="685800"/>
          </a:xfrm>
          <a:prstGeom prst="rect">
            <a:avLst/>
          </a:prstGeom>
        </p:spPr>
        <p:txBody>
          <a:bodyPr>
            <a:normAutofit fontScale="67500" lnSpcReduction="20000"/>
          </a:bodyPr>
          <a:lstStyle>
            <a:lvl1pPr algn="l" defTabSz="914400" rtl="0" eaLnBrk="1" latinLnBrk="0" hangingPunct="1">
              <a:lnSpc>
                <a:spcPct val="90000"/>
              </a:lnSpc>
              <a:spcBef>
                <a:spcPct val="0"/>
              </a:spcBef>
              <a:buNone/>
              <a:defRPr sz="5400" kern="1200" cap="all"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en-US" b="1" dirty="0"/>
              <a:t>Load Balancing in distributed File System :</a:t>
            </a:r>
          </a:p>
        </p:txBody>
      </p:sp>
      <p:sp>
        <p:nvSpPr>
          <p:cNvPr id="3" name="Content Placeholder 2">
            <a:extLst>
              <a:ext uri="{FF2B5EF4-FFF2-40B4-BE49-F238E27FC236}">
                <a16:creationId xmlns:a16="http://schemas.microsoft.com/office/drawing/2014/main" id="{84EC5328-FE87-41F1-BD27-76DA113528CD}"/>
              </a:ext>
            </a:extLst>
          </p:cNvPr>
          <p:cNvSpPr txBox="1">
            <a:spLocks/>
          </p:cNvSpPr>
          <p:nvPr/>
        </p:nvSpPr>
        <p:spPr>
          <a:xfrm>
            <a:off x="785191" y="1272210"/>
            <a:ext cx="10664687" cy="4890052"/>
          </a:xfrm>
          <a:prstGeom prst="rect">
            <a:avLst/>
          </a:prstGeom>
        </p:spPr>
        <p:txBody>
          <a:bodyPr>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r>
              <a:rPr lang="en-US" b="1" dirty="0"/>
              <a:t>SLAB  </a:t>
            </a:r>
            <a:r>
              <a:rPr lang="en-US" dirty="0"/>
              <a:t>Pros</a:t>
            </a:r>
          </a:p>
          <a:p>
            <a:pPr lvl="1"/>
            <a:r>
              <a:rPr lang="en-US" dirty="0"/>
              <a:t>Distributed load balancer helps to improve scalability of the system</a:t>
            </a:r>
          </a:p>
          <a:p>
            <a:r>
              <a:rPr lang="en-US" b="1" dirty="0"/>
              <a:t>SLAB </a:t>
            </a:r>
            <a:r>
              <a:rPr lang="en-US" dirty="0"/>
              <a:t>Cons</a:t>
            </a:r>
          </a:p>
          <a:p>
            <a:pPr lvl="1"/>
            <a:r>
              <a:rPr lang="en-US" dirty="0"/>
              <a:t>Based on throughput of each node which may be weak in the case of Hotspot problem.</a:t>
            </a:r>
          </a:p>
          <a:p>
            <a:pPr marL="0" indent="0">
              <a:buNone/>
            </a:pPr>
            <a:endParaRPr lang="en-US" dirty="0"/>
          </a:p>
          <a:p>
            <a:r>
              <a:rPr lang="en-US" b="1" dirty="0"/>
              <a:t>ALDM  </a:t>
            </a:r>
            <a:r>
              <a:rPr lang="en-US" dirty="0"/>
              <a:t>Pros</a:t>
            </a:r>
          </a:p>
          <a:p>
            <a:pPr lvl="1"/>
            <a:r>
              <a:rPr lang="en-US" dirty="0"/>
              <a:t>Every node sends load to a centralized node for centralized decision of load migration</a:t>
            </a:r>
          </a:p>
          <a:p>
            <a:r>
              <a:rPr lang="en-US" b="1" dirty="0"/>
              <a:t>ALDM </a:t>
            </a:r>
            <a:r>
              <a:rPr lang="en-US" dirty="0"/>
              <a:t>Cons</a:t>
            </a:r>
          </a:p>
          <a:p>
            <a:pPr lvl="1"/>
            <a:r>
              <a:rPr lang="en-US" dirty="0"/>
              <a:t>Performance can be affected with failure in centralized node</a:t>
            </a:r>
          </a:p>
        </p:txBody>
      </p:sp>
    </p:spTree>
    <p:extLst>
      <p:ext uri="{BB962C8B-B14F-4D97-AF65-F5344CB8AC3E}">
        <p14:creationId xmlns:p14="http://schemas.microsoft.com/office/powerpoint/2010/main" val="30593949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ACFB7C-CA73-42CA-9848-1D5BFDC2961C}"/>
              </a:ext>
            </a:extLst>
          </p:cNvPr>
          <p:cNvSpPr txBox="1">
            <a:spLocks/>
          </p:cNvSpPr>
          <p:nvPr/>
        </p:nvSpPr>
        <p:spPr>
          <a:xfrm>
            <a:off x="795130" y="447262"/>
            <a:ext cx="10664687" cy="685800"/>
          </a:xfrm>
          <a:prstGeom prst="rect">
            <a:avLst/>
          </a:prstGeom>
        </p:spPr>
        <p:txBody>
          <a:bodyPr>
            <a:normAutofit fontScale="90000" lnSpcReduction="20000"/>
          </a:bodyPr>
          <a:lstStyle>
            <a:lvl1pPr algn="l" defTabSz="914400" rtl="0" eaLnBrk="1" latinLnBrk="0" hangingPunct="1">
              <a:lnSpc>
                <a:spcPct val="90000"/>
              </a:lnSpc>
              <a:spcBef>
                <a:spcPct val="0"/>
              </a:spcBef>
              <a:buNone/>
              <a:defRPr sz="5400" kern="1200" cap="all"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en-US" dirty="0"/>
              <a:t>Comparative Analysis :</a:t>
            </a:r>
          </a:p>
        </p:txBody>
      </p:sp>
      <p:sp>
        <p:nvSpPr>
          <p:cNvPr id="3" name="Content Placeholder 2">
            <a:extLst>
              <a:ext uri="{FF2B5EF4-FFF2-40B4-BE49-F238E27FC236}">
                <a16:creationId xmlns:a16="http://schemas.microsoft.com/office/drawing/2014/main" id="{96D38CAE-B2AE-40A1-A869-F677E18F68FF}"/>
              </a:ext>
            </a:extLst>
          </p:cNvPr>
          <p:cNvSpPr txBox="1">
            <a:spLocks/>
          </p:cNvSpPr>
          <p:nvPr/>
        </p:nvSpPr>
        <p:spPr>
          <a:xfrm>
            <a:off x="785191" y="1282149"/>
            <a:ext cx="10664687" cy="4890052"/>
          </a:xfrm>
          <a:prstGeom prst="rect">
            <a:avLst/>
          </a:prstGeom>
        </p:spPr>
        <p:txBody>
          <a:bodyPr>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r>
              <a:rPr lang="en-US" sz="3200" dirty="0"/>
              <a:t>Characteristics of different DFS</a:t>
            </a:r>
          </a:p>
          <a:p>
            <a:pPr lvl="6"/>
            <a:r>
              <a:rPr lang="en-US" sz="2400" dirty="0"/>
              <a:t>Architecture</a:t>
            </a:r>
          </a:p>
          <a:p>
            <a:pPr lvl="6"/>
            <a:r>
              <a:rPr lang="en-US" sz="2400" dirty="0"/>
              <a:t>Processes</a:t>
            </a:r>
          </a:p>
          <a:p>
            <a:pPr lvl="6"/>
            <a:r>
              <a:rPr lang="en-US" sz="2400" dirty="0"/>
              <a:t>Communication</a:t>
            </a:r>
          </a:p>
          <a:p>
            <a:pPr lvl="6"/>
            <a:r>
              <a:rPr lang="en-US" sz="2400" dirty="0"/>
              <a:t>Naming</a:t>
            </a:r>
          </a:p>
          <a:p>
            <a:pPr lvl="6"/>
            <a:r>
              <a:rPr lang="en-US" sz="2400" dirty="0"/>
              <a:t>Scalability</a:t>
            </a:r>
          </a:p>
          <a:p>
            <a:pPr lvl="6"/>
            <a:r>
              <a:rPr lang="en-US" sz="2400" dirty="0"/>
              <a:t>Synchronization</a:t>
            </a:r>
          </a:p>
          <a:p>
            <a:pPr lvl="6"/>
            <a:r>
              <a:rPr lang="en-US" sz="2400" dirty="0"/>
              <a:t>Consistency and Replication</a:t>
            </a:r>
          </a:p>
          <a:p>
            <a:pPr lvl="6"/>
            <a:r>
              <a:rPr lang="en-US" sz="2400" dirty="0"/>
              <a:t>Fault Tolerance</a:t>
            </a:r>
          </a:p>
          <a:p>
            <a:pPr lvl="6"/>
            <a:r>
              <a:rPr lang="en-US" sz="2400" dirty="0"/>
              <a:t>Security </a:t>
            </a:r>
          </a:p>
          <a:p>
            <a:pPr marL="0" indent="0">
              <a:buNone/>
            </a:pPr>
            <a:endParaRPr lang="en-US" sz="3200" dirty="0"/>
          </a:p>
        </p:txBody>
      </p:sp>
    </p:spTree>
    <p:extLst>
      <p:ext uri="{BB962C8B-B14F-4D97-AF65-F5344CB8AC3E}">
        <p14:creationId xmlns:p14="http://schemas.microsoft.com/office/powerpoint/2010/main" val="13289631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0A952-0B09-4B58-9006-0F5306888253}"/>
              </a:ext>
            </a:extLst>
          </p:cNvPr>
          <p:cNvSpPr txBox="1">
            <a:spLocks/>
          </p:cNvSpPr>
          <p:nvPr/>
        </p:nvSpPr>
        <p:spPr>
          <a:xfrm>
            <a:off x="785191" y="447262"/>
            <a:ext cx="10664687" cy="685800"/>
          </a:xfrm>
          <a:prstGeom prst="rect">
            <a:avLst/>
          </a:prstGeom>
        </p:spPr>
        <p:txBody>
          <a:bodyPr>
            <a:normAutofit fontScale="90000" lnSpcReduction="20000"/>
          </a:bodyPr>
          <a:lstStyle>
            <a:lvl1pPr algn="l" defTabSz="914400" rtl="0" eaLnBrk="1" latinLnBrk="0" hangingPunct="1">
              <a:lnSpc>
                <a:spcPct val="90000"/>
              </a:lnSpc>
              <a:spcBef>
                <a:spcPct val="0"/>
              </a:spcBef>
              <a:buNone/>
              <a:defRPr sz="5400" kern="1200" cap="all"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en-US" dirty="0"/>
              <a:t>Comparative Analysis Cont. …</a:t>
            </a:r>
          </a:p>
        </p:txBody>
      </p:sp>
      <p:sp>
        <p:nvSpPr>
          <p:cNvPr id="3" name="Content Placeholder 2">
            <a:extLst>
              <a:ext uri="{FF2B5EF4-FFF2-40B4-BE49-F238E27FC236}">
                <a16:creationId xmlns:a16="http://schemas.microsoft.com/office/drawing/2014/main" id="{C852FBCC-A357-4090-A488-EE575F75025E}"/>
              </a:ext>
            </a:extLst>
          </p:cNvPr>
          <p:cNvSpPr txBox="1">
            <a:spLocks/>
          </p:cNvSpPr>
          <p:nvPr/>
        </p:nvSpPr>
        <p:spPr>
          <a:xfrm>
            <a:off x="785191" y="1282149"/>
            <a:ext cx="10664687" cy="4890052"/>
          </a:xfrm>
          <a:prstGeom prst="rect">
            <a:avLst/>
          </a:prstGeom>
        </p:spPr>
        <p:txBody>
          <a:bodyPr>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r>
              <a:rPr lang="en-US" sz="3200" dirty="0"/>
              <a:t>Different DFS according to the requirements </a:t>
            </a:r>
          </a:p>
          <a:p>
            <a:pPr lvl="6"/>
            <a:r>
              <a:rPr lang="en-US" sz="2400" dirty="0"/>
              <a:t>Google File System (GFS)</a:t>
            </a:r>
          </a:p>
          <a:p>
            <a:pPr lvl="6"/>
            <a:r>
              <a:rPr lang="en-US" sz="2400" dirty="0"/>
              <a:t>Hadoop Distributed File System(HDFS)</a:t>
            </a:r>
          </a:p>
          <a:p>
            <a:pPr lvl="6"/>
            <a:r>
              <a:rPr lang="en-US" sz="2400" dirty="0"/>
              <a:t>Cassandra File System (CFS)</a:t>
            </a:r>
          </a:p>
          <a:p>
            <a:pPr lvl="6"/>
            <a:r>
              <a:rPr lang="en-US" sz="2400" dirty="0"/>
              <a:t>Network File System (NFS)</a:t>
            </a:r>
          </a:p>
          <a:p>
            <a:pPr lvl="6"/>
            <a:r>
              <a:rPr lang="en-US" sz="2400" dirty="0"/>
              <a:t>Andrew File System(AFS)</a:t>
            </a:r>
          </a:p>
          <a:p>
            <a:pPr lvl="6"/>
            <a:r>
              <a:rPr lang="en-US" sz="2400" dirty="0" err="1"/>
              <a:t>Lustre</a:t>
            </a:r>
            <a:r>
              <a:rPr lang="en-US" sz="2400" dirty="0"/>
              <a:t> (Shared disk file system)</a:t>
            </a:r>
          </a:p>
          <a:p>
            <a:pPr lvl="6"/>
            <a:r>
              <a:rPr lang="en-US" sz="2400" dirty="0" err="1"/>
              <a:t>Panasas</a:t>
            </a:r>
            <a:endParaRPr lang="en-US" sz="2400" dirty="0"/>
          </a:p>
          <a:p>
            <a:pPr lvl="6"/>
            <a:r>
              <a:rPr lang="en-US" sz="2400" dirty="0" err="1"/>
              <a:t>Parllel</a:t>
            </a:r>
            <a:r>
              <a:rPr lang="en-US" sz="2400" dirty="0"/>
              <a:t> Virtual File System (PVFS2)</a:t>
            </a:r>
          </a:p>
          <a:p>
            <a:pPr lvl="6"/>
            <a:r>
              <a:rPr lang="en-US" sz="2400" dirty="0" err="1"/>
              <a:t>Kosmos</a:t>
            </a:r>
            <a:r>
              <a:rPr lang="en-US" sz="2400" dirty="0"/>
              <a:t>  Distributed File System(KFS)</a:t>
            </a:r>
          </a:p>
          <a:p>
            <a:pPr lvl="6"/>
            <a:r>
              <a:rPr lang="en-US" sz="2400" dirty="0"/>
              <a:t>RGFS</a:t>
            </a:r>
          </a:p>
        </p:txBody>
      </p:sp>
    </p:spTree>
    <p:extLst>
      <p:ext uri="{BB962C8B-B14F-4D97-AF65-F5344CB8AC3E}">
        <p14:creationId xmlns:p14="http://schemas.microsoft.com/office/powerpoint/2010/main" val="11901440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DF6126-8E85-4B69-9245-5574A171B612}"/>
              </a:ext>
            </a:extLst>
          </p:cNvPr>
          <p:cNvSpPr txBox="1">
            <a:spLocks/>
          </p:cNvSpPr>
          <p:nvPr/>
        </p:nvSpPr>
        <p:spPr>
          <a:xfrm>
            <a:off x="785191" y="447262"/>
            <a:ext cx="10664687" cy="685800"/>
          </a:xfrm>
          <a:prstGeom prst="rect">
            <a:avLst/>
          </a:prstGeom>
        </p:spPr>
        <p:txBody>
          <a:bodyPr>
            <a:normAutofit fontScale="90000" lnSpcReduction="20000"/>
          </a:bodyPr>
          <a:lstStyle>
            <a:lvl1pPr algn="l" defTabSz="914400" rtl="0" eaLnBrk="1" latinLnBrk="0" hangingPunct="1">
              <a:lnSpc>
                <a:spcPct val="90000"/>
              </a:lnSpc>
              <a:spcBef>
                <a:spcPct val="0"/>
              </a:spcBef>
              <a:buNone/>
              <a:defRPr sz="5400" kern="1200" cap="all"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en-US" dirty="0"/>
              <a:t>Comparative Analysis CoNT…</a:t>
            </a:r>
          </a:p>
          <a:p>
            <a:endParaRPr lang="en-US" dirty="0"/>
          </a:p>
        </p:txBody>
      </p:sp>
      <p:sp>
        <p:nvSpPr>
          <p:cNvPr id="3" name="Content Placeholder 2">
            <a:extLst>
              <a:ext uri="{FF2B5EF4-FFF2-40B4-BE49-F238E27FC236}">
                <a16:creationId xmlns:a16="http://schemas.microsoft.com/office/drawing/2014/main" id="{13160B39-0DCE-49F1-84E9-6F3A75818DFB}"/>
              </a:ext>
            </a:extLst>
          </p:cNvPr>
          <p:cNvSpPr txBox="1">
            <a:spLocks/>
          </p:cNvSpPr>
          <p:nvPr/>
        </p:nvSpPr>
        <p:spPr>
          <a:xfrm>
            <a:off x="785191" y="1282149"/>
            <a:ext cx="10664687" cy="4890052"/>
          </a:xfrm>
          <a:prstGeom prst="rect">
            <a:avLst/>
          </a:prstGeom>
        </p:spPr>
        <p:txBody>
          <a:bodyPr>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marL="0" indent="0">
              <a:buNone/>
            </a:pPr>
            <a:endParaRPr lang="en-US" sz="3200" dirty="0"/>
          </a:p>
        </p:txBody>
      </p:sp>
      <p:pic>
        <p:nvPicPr>
          <p:cNvPr id="5" name="Picture 4">
            <a:extLst>
              <a:ext uri="{FF2B5EF4-FFF2-40B4-BE49-F238E27FC236}">
                <a16:creationId xmlns:a16="http://schemas.microsoft.com/office/drawing/2014/main" id="{CD81A41F-1791-4B62-BEF1-8FE416631D87}"/>
              </a:ext>
            </a:extLst>
          </p:cNvPr>
          <p:cNvPicPr>
            <a:picLocks noChangeAspect="1"/>
          </p:cNvPicPr>
          <p:nvPr/>
        </p:nvPicPr>
        <p:blipFill>
          <a:blip r:embed="rId3"/>
          <a:stretch>
            <a:fillRect/>
          </a:stretch>
        </p:blipFill>
        <p:spPr>
          <a:xfrm>
            <a:off x="1530627" y="1033671"/>
            <a:ext cx="9153938" cy="5824330"/>
          </a:xfrm>
          <a:prstGeom prst="rect">
            <a:avLst/>
          </a:prstGeom>
        </p:spPr>
      </p:pic>
    </p:spTree>
    <p:extLst>
      <p:ext uri="{BB962C8B-B14F-4D97-AF65-F5344CB8AC3E}">
        <p14:creationId xmlns:p14="http://schemas.microsoft.com/office/powerpoint/2010/main" val="1200060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924926-EC9E-4EBD-9611-E538AC615669}"/>
              </a:ext>
            </a:extLst>
          </p:cNvPr>
          <p:cNvSpPr>
            <a:spLocks noGrp="1"/>
          </p:cNvSpPr>
          <p:nvPr>
            <p:ph type="title"/>
          </p:nvPr>
        </p:nvSpPr>
        <p:spPr>
          <a:xfrm>
            <a:off x="785191" y="447262"/>
            <a:ext cx="10664687" cy="685800"/>
          </a:xfrm>
        </p:spPr>
        <p:txBody>
          <a:bodyPr>
            <a:normAutofit fontScale="90000"/>
          </a:bodyPr>
          <a:lstStyle/>
          <a:p>
            <a:r>
              <a:rPr lang="en-US" dirty="0"/>
              <a:t>Agenda</a:t>
            </a:r>
          </a:p>
        </p:txBody>
      </p:sp>
      <p:sp>
        <p:nvSpPr>
          <p:cNvPr id="3" name="Content Placeholder 2">
            <a:extLst>
              <a:ext uri="{FF2B5EF4-FFF2-40B4-BE49-F238E27FC236}">
                <a16:creationId xmlns:a16="http://schemas.microsoft.com/office/drawing/2014/main" id="{6F9566CD-FD4B-470B-9CCA-A8C893FCDA41}"/>
              </a:ext>
            </a:extLst>
          </p:cNvPr>
          <p:cNvSpPr>
            <a:spLocks noGrp="1"/>
          </p:cNvSpPr>
          <p:nvPr>
            <p:ph idx="1"/>
          </p:nvPr>
        </p:nvSpPr>
        <p:spPr>
          <a:xfrm>
            <a:off x="785191" y="1282149"/>
            <a:ext cx="10664687" cy="4890052"/>
          </a:xfrm>
        </p:spPr>
        <p:txBody>
          <a:bodyPr>
            <a:normAutofit/>
          </a:bodyPr>
          <a:lstStyle/>
          <a:p>
            <a:r>
              <a:rPr lang="en-US" sz="3200" dirty="0"/>
              <a:t>Abstract</a:t>
            </a:r>
          </a:p>
          <a:p>
            <a:r>
              <a:rPr lang="en-US" sz="3200" dirty="0"/>
              <a:t>Introduction</a:t>
            </a:r>
          </a:p>
          <a:p>
            <a:r>
              <a:rPr lang="en-US" sz="3200" dirty="0"/>
              <a:t>Literature review</a:t>
            </a:r>
          </a:p>
          <a:p>
            <a:r>
              <a:rPr lang="en-US" sz="3200" dirty="0"/>
              <a:t>Comparative analysis</a:t>
            </a:r>
          </a:p>
          <a:p>
            <a:r>
              <a:rPr lang="en-US" sz="3200" dirty="0"/>
              <a:t>Recommendations</a:t>
            </a:r>
          </a:p>
          <a:p>
            <a:r>
              <a:rPr lang="en-US" sz="3200" dirty="0"/>
              <a:t>Conclusion</a:t>
            </a:r>
          </a:p>
        </p:txBody>
      </p:sp>
    </p:spTree>
    <p:extLst>
      <p:ext uri="{BB962C8B-B14F-4D97-AF65-F5344CB8AC3E}">
        <p14:creationId xmlns:p14="http://schemas.microsoft.com/office/powerpoint/2010/main" val="34526233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4D6F78-8985-4EF1-BD89-8D237E95B314}"/>
              </a:ext>
            </a:extLst>
          </p:cNvPr>
          <p:cNvSpPr txBox="1">
            <a:spLocks/>
          </p:cNvSpPr>
          <p:nvPr/>
        </p:nvSpPr>
        <p:spPr>
          <a:xfrm>
            <a:off x="785191" y="447262"/>
            <a:ext cx="10664687" cy="685800"/>
          </a:xfrm>
          <a:prstGeom prst="rect">
            <a:avLst/>
          </a:prstGeom>
        </p:spPr>
        <p:txBody>
          <a:bodyPr>
            <a:normAutofit fontScale="90000" lnSpcReduction="20000"/>
          </a:bodyPr>
          <a:lstStyle>
            <a:lvl1pPr algn="l" defTabSz="914400" rtl="0" eaLnBrk="1" latinLnBrk="0" hangingPunct="1">
              <a:lnSpc>
                <a:spcPct val="90000"/>
              </a:lnSpc>
              <a:spcBef>
                <a:spcPct val="0"/>
              </a:spcBef>
              <a:buNone/>
              <a:defRPr sz="5400" kern="1200" cap="all"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en-US" dirty="0"/>
              <a:t>Recommendations :</a:t>
            </a:r>
          </a:p>
        </p:txBody>
      </p:sp>
      <p:sp>
        <p:nvSpPr>
          <p:cNvPr id="3" name="Content Placeholder 2">
            <a:extLst>
              <a:ext uri="{FF2B5EF4-FFF2-40B4-BE49-F238E27FC236}">
                <a16:creationId xmlns:a16="http://schemas.microsoft.com/office/drawing/2014/main" id="{B0F08D4B-4CA6-402E-A08C-CBC8B2A8E525}"/>
              </a:ext>
            </a:extLst>
          </p:cNvPr>
          <p:cNvSpPr txBox="1">
            <a:spLocks/>
          </p:cNvSpPr>
          <p:nvPr/>
        </p:nvSpPr>
        <p:spPr>
          <a:xfrm>
            <a:off x="785191" y="1282149"/>
            <a:ext cx="10664687" cy="4890052"/>
          </a:xfrm>
          <a:prstGeom prst="rect">
            <a:avLst/>
          </a:prstGeom>
        </p:spPr>
        <p:txBody>
          <a:bodyPr>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marL="0" indent="0">
              <a:buNone/>
            </a:pPr>
            <a:r>
              <a:rPr lang="en-US" sz="2400" dirty="0"/>
              <a:t>Each of the distributed file systems has both advantages and disadvantages based on certain parameters.</a:t>
            </a:r>
          </a:p>
          <a:p>
            <a:endParaRPr lang="en-US" sz="2400" dirty="0"/>
          </a:p>
          <a:p>
            <a:r>
              <a:rPr lang="en-US" sz="2400" dirty="0"/>
              <a:t>The recommended file systems based on analysis with different parameters are </a:t>
            </a:r>
          </a:p>
          <a:p>
            <a:pPr lvl="8"/>
            <a:r>
              <a:rPr lang="en-US" sz="2400" dirty="0"/>
              <a:t>HDFS </a:t>
            </a:r>
          </a:p>
          <a:p>
            <a:pPr lvl="8"/>
            <a:r>
              <a:rPr lang="en-US" sz="2400" dirty="0"/>
              <a:t>GFS </a:t>
            </a:r>
          </a:p>
          <a:p>
            <a:pPr marL="2271400" lvl="8" indent="0">
              <a:buNone/>
            </a:pPr>
            <a:endParaRPr lang="en-US" sz="2400" dirty="0"/>
          </a:p>
          <a:p>
            <a:r>
              <a:rPr lang="en-US" sz="2400" dirty="0"/>
              <a:t>Both are similar in many aspects But GFS provides better </a:t>
            </a:r>
            <a:r>
              <a:rPr lang="en-US" dirty="0"/>
              <a:t>error monitoring, auto-recovery compared </a:t>
            </a:r>
          </a:p>
          <a:p>
            <a:r>
              <a:rPr lang="en-US" sz="2400" dirty="0"/>
              <a:t>PVFS2 has the poor performance</a:t>
            </a:r>
          </a:p>
          <a:p>
            <a:pPr marL="0" indent="0">
              <a:buNone/>
            </a:pPr>
            <a:endParaRPr lang="en-US" sz="3200" dirty="0"/>
          </a:p>
        </p:txBody>
      </p:sp>
    </p:spTree>
    <p:extLst>
      <p:ext uri="{BB962C8B-B14F-4D97-AF65-F5344CB8AC3E}">
        <p14:creationId xmlns:p14="http://schemas.microsoft.com/office/powerpoint/2010/main" val="37125234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B7159-C8C5-4FDE-BEB7-7F64DF57514A}"/>
              </a:ext>
            </a:extLst>
          </p:cNvPr>
          <p:cNvSpPr txBox="1">
            <a:spLocks/>
          </p:cNvSpPr>
          <p:nvPr/>
        </p:nvSpPr>
        <p:spPr>
          <a:xfrm>
            <a:off x="785191" y="447262"/>
            <a:ext cx="10664687" cy="685800"/>
          </a:xfrm>
          <a:prstGeom prst="rect">
            <a:avLst/>
          </a:prstGeom>
        </p:spPr>
        <p:txBody>
          <a:bodyPr>
            <a:normAutofit fontScale="90000" lnSpcReduction="20000"/>
          </a:bodyPr>
          <a:lstStyle>
            <a:lvl1pPr algn="l" defTabSz="914400" rtl="0" eaLnBrk="1" latinLnBrk="0" hangingPunct="1">
              <a:lnSpc>
                <a:spcPct val="90000"/>
              </a:lnSpc>
              <a:spcBef>
                <a:spcPct val="0"/>
              </a:spcBef>
              <a:buNone/>
              <a:defRPr sz="5400" kern="1200" cap="all"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en-US" dirty="0"/>
              <a:t>Conclusion :</a:t>
            </a:r>
          </a:p>
        </p:txBody>
      </p:sp>
      <p:sp>
        <p:nvSpPr>
          <p:cNvPr id="3" name="Content Placeholder 2">
            <a:extLst>
              <a:ext uri="{FF2B5EF4-FFF2-40B4-BE49-F238E27FC236}">
                <a16:creationId xmlns:a16="http://schemas.microsoft.com/office/drawing/2014/main" id="{A0A2DB5A-0245-4E2F-8461-E668AD308ABC}"/>
              </a:ext>
            </a:extLst>
          </p:cNvPr>
          <p:cNvSpPr txBox="1">
            <a:spLocks/>
          </p:cNvSpPr>
          <p:nvPr/>
        </p:nvSpPr>
        <p:spPr>
          <a:xfrm>
            <a:off x="785191" y="1282149"/>
            <a:ext cx="10664687" cy="4890052"/>
          </a:xfrm>
          <a:prstGeom prst="rect">
            <a:avLst/>
          </a:prstGeom>
        </p:spPr>
        <p:txBody>
          <a:bodyPr>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r>
              <a:rPr lang="en-US" sz="2400" dirty="0"/>
              <a:t>DFS  -  widely used form for file sharing through which multiple users can store and share resources </a:t>
            </a:r>
          </a:p>
          <a:p>
            <a:r>
              <a:rPr lang="en-US" sz="2400" dirty="0"/>
              <a:t>The key issues that need to be taken into consideration while designing the DFS</a:t>
            </a:r>
          </a:p>
          <a:p>
            <a:pPr lvl="6"/>
            <a:r>
              <a:rPr lang="en-US" sz="2400" dirty="0"/>
              <a:t>Synchronization</a:t>
            </a:r>
          </a:p>
          <a:p>
            <a:pPr lvl="6"/>
            <a:r>
              <a:rPr lang="en-US" sz="2400" dirty="0"/>
              <a:t>Consistency</a:t>
            </a:r>
          </a:p>
          <a:p>
            <a:pPr lvl="6"/>
            <a:r>
              <a:rPr lang="en-US" sz="2400" dirty="0"/>
              <a:t>Replication</a:t>
            </a:r>
          </a:p>
          <a:p>
            <a:pPr lvl="6"/>
            <a:r>
              <a:rPr lang="en-US" sz="2400" dirty="0"/>
              <a:t>Fault tolerance </a:t>
            </a:r>
          </a:p>
          <a:p>
            <a:pPr lvl="6"/>
            <a:r>
              <a:rPr lang="en-US" sz="2400" dirty="0"/>
              <a:t>Security</a:t>
            </a:r>
          </a:p>
        </p:txBody>
      </p:sp>
    </p:spTree>
    <p:extLst>
      <p:ext uri="{BB962C8B-B14F-4D97-AF65-F5344CB8AC3E}">
        <p14:creationId xmlns:p14="http://schemas.microsoft.com/office/powerpoint/2010/main" val="15381802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E91BF5-2AA4-4091-AAFC-84D366A90523}"/>
              </a:ext>
            </a:extLst>
          </p:cNvPr>
          <p:cNvSpPr txBox="1">
            <a:spLocks/>
          </p:cNvSpPr>
          <p:nvPr/>
        </p:nvSpPr>
        <p:spPr>
          <a:xfrm>
            <a:off x="785191" y="447262"/>
            <a:ext cx="10664687" cy="685800"/>
          </a:xfrm>
          <a:prstGeom prst="rect">
            <a:avLst/>
          </a:prstGeom>
        </p:spPr>
        <p:txBody>
          <a:bodyPr>
            <a:normAutofit fontScale="90000" lnSpcReduction="20000"/>
          </a:bodyPr>
          <a:lstStyle>
            <a:lvl1pPr algn="l" defTabSz="914400" rtl="0" eaLnBrk="1" latinLnBrk="0" hangingPunct="1">
              <a:lnSpc>
                <a:spcPct val="90000"/>
              </a:lnSpc>
              <a:spcBef>
                <a:spcPct val="0"/>
              </a:spcBef>
              <a:buNone/>
              <a:defRPr sz="5400" kern="1200" cap="all"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en-US" dirty="0"/>
              <a:t>References :</a:t>
            </a:r>
          </a:p>
        </p:txBody>
      </p:sp>
      <p:sp>
        <p:nvSpPr>
          <p:cNvPr id="3" name="Content Placeholder 2">
            <a:extLst>
              <a:ext uri="{FF2B5EF4-FFF2-40B4-BE49-F238E27FC236}">
                <a16:creationId xmlns:a16="http://schemas.microsoft.com/office/drawing/2014/main" id="{C547A456-30D0-44C3-ACC4-450CB4E73161}"/>
              </a:ext>
            </a:extLst>
          </p:cNvPr>
          <p:cNvSpPr txBox="1">
            <a:spLocks/>
          </p:cNvSpPr>
          <p:nvPr/>
        </p:nvSpPr>
        <p:spPr>
          <a:xfrm>
            <a:off x="785191" y="1282149"/>
            <a:ext cx="10664687" cy="4890052"/>
          </a:xfrm>
          <a:prstGeom prst="rect">
            <a:avLst/>
          </a:prstGeom>
        </p:spPr>
        <p:txBody>
          <a:bodyPr>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r>
              <a:rPr lang="en-US" dirty="0" err="1"/>
              <a:t>Akram</a:t>
            </a:r>
            <a:r>
              <a:rPr lang="en-US" dirty="0"/>
              <a:t> </a:t>
            </a:r>
            <a:r>
              <a:rPr lang="en-US" dirty="0" err="1"/>
              <a:t>Elomari</a:t>
            </a:r>
            <a:r>
              <a:rPr lang="en-US" dirty="0"/>
              <a:t>, "</a:t>
            </a:r>
            <a:r>
              <a:rPr lang="en-US" i="1" dirty="0"/>
              <a:t>The main characteristics of five distributed file systems required for big data: A comparative study</a:t>
            </a:r>
            <a:r>
              <a:rPr lang="en-US" dirty="0"/>
              <a:t>", RITM-ESTC / CED-ENSEM, University Hassan II, ZIP Code 8012, Morocco,2017.</a:t>
            </a:r>
          </a:p>
          <a:p>
            <a:r>
              <a:rPr lang="en-US" dirty="0" err="1"/>
              <a:t>Dharavath</a:t>
            </a:r>
            <a:r>
              <a:rPr lang="en-US" dirty="0"/>
              <a:t> Ramesh, “</a:t>
            </a:r>
            <a:r>
              <a:rPr lang="en-US" i="1" dirty="0"/>
              <a:t>Evolution and Analysis of Distributed File Systems in Cloud Storage: Analytical Survey</a:t>
            </a:r>
            <a:r>
              <a:rPr lang="en-US" dirty="0"/>
              <a:t> “, Department of Computer Science and Engineering Indian School of Mines, Dhanbad, India,2016.</a:t>
            </a:r>
          </a:p>
          <a:p>
            <a:r>
              <a:rPr lang="en-US" dirty="0" err="1"/>
              <a:t>Shyam</a:t>
            </a:r>
            <a:r>
              <a:rPr lang="en-US" dirty="0"/>
              <a:t> C. Deshmukh, "</a:t>
            </a:r>
            <a:r>
              <a:rPr lang="en-US" i="1" dirty="0"/>
              <a:t> A Survey: Load Balancing for Distributed File System</a:t>
            </a:r>
            <a:r>
              <a:rPr lang="en-US" dirty="0"/>
              <a:t>," ME Computer SP Pune University PCCOE, Pune,2015.</a:t>
            </a:r>
          </a:p>
          <a:p>
            <a:r>
              <a:rPr lang="en-US" dirty="0" err="1"/>
              <a:t>L.Sudha</a:t>
            </a:r>
            <a:r>
              <a:rPr lang="en-US" dirty="0"/>
              <a:t> Rani, </a:t>
            </a:r>
            <a:r>
              <a:rPr lang="en-US" i="1" dirty="0"/>
              <a:t>“Distributed File Systems: A Survey”, </a:t>
            </a:r>
            <a:r>
              <a:rPr lang="en-US" dirty="0"/>
              <a:t>Assistant Professor, Computer Science Department, GPREC, Kurnool, (IJCSIT) International Journal of Computer Science and Information Technologies, Vol. 5 (3) , 2014, 3716-3721</a:t>
            </a:r>
          </a:p>
          <a:p>
            <a:r>
              <a:rPr lang="en-US" dirty="0" err="1"/>
              <a:t>Yongwei</a:t>
            </a:r>
            <a:r>
              <a:rPr lang="en-US" dirty="0"/>
              <a:t> Wu, "</a:t>
            </a:r>
            <a:r>
              <a:rPr lang="en-US" i="1" dirty="0"/>
              <a:t> Modeling of Distributed File Systems for Practical Performance Analysis</a:t>
            </a:r>
            <a:r>
              <a:rPr lang="en-US" dirty="0"/>
              <a:t>," 2014.</a:t>
            </a:r>
          </a:p>
        </p:txBody>
      </p:sp>
    </p:spTree>
    <p:extLst>
      <p:ext uri="{BB962C8B-B14F-4D97-AF65-F5344CB8AC3E}">
        <p14:creationId xmlns:p14="http://schemas.microsoft.com/office/powerpoint/2010/main" val="17150093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5FDA2F-A057-4EB8-ADA9-7B52457AE9F4}"/>
              </a:ext>
            </a:extLst>
          </p:cNvPr>
          <p:cNvSpPr txBox="1">
            <a:spLocks/>
          </p:cNvSpPr>
          <p:nvPr/>
        </p:nvSpPr>
        <p:spPr>
          <a:xfrm>
            <a:off x="785191" y="447262"/>
            <a:ext cx="10664687" cy="685800"/>
          </a:xfrm>
          <a:prstGeom prst="rect">
            <a:avLst/>
          </a:prstGeom>
        </p:spPr>
        <p:txBody>
          <a:bodyPr>
            <a:normAutofit fontScale="90000" lnSpcReduction="20000"/>
          </a:bodyPr>
          <a:lstStyle>
            <a:lvl1pPr algn="l" defTabSz="914400" rtl="0" eaLnBrk="1" latinLnBrk="0" hangingPunct="1">
              <a:lnSpc>
                <a:spcPct val="90000"/>
              </a:lnSpc>
              <a:spcBef>
                <a:spcPct val="0"/>
              </a:spcBef>
              <a:buNone/>
              <a:defRPr sz="5400" kern="1200" cap="all"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en-US" dirty="0"/>
              <a:t>References CONT ….   :</a:t>
            </a:r>
          </a:p>
        </p:txBody>
      </p:sp>
      <p:sp>
        <p:nvSpPr>
          <p:cNvPr id="3" name="Content Placeholder 2">
            <a:extLst>
              <a:ext uri="{FF2B5EF4-FFF2-40B4-BE49-F238E27FC236}">
                <a16:creationId xmlns:a16="http://schemas.microsoft.com/office/drawing/2014/main" id="{2C33A677-FA70-4924-A35E-D9413BC22F67}"/>
              </a:ext>
            </a:extLst>
          </p:cNvPr>
          <p:cNvSpPr txBox="1">
            <a:spLocks/>
          </p:cNvSpPr>
          <p:nvPr/>
        </p:nvSpPr>
        <p:spPr>
          <a:xfrm>
            <a:off x="785191" y="1282149"/>
            <a:ext cx="10664687" cy="4890052"/>
          </a:xfrm>
          <a:prstGeom prst="rect">
            <a:avLst/>
          </a:prstGeom>
        </p:spPr>
        <p:txBody>
          <a:bodyPr>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r>
              <a:rPr lang="en-US" dirty="0"/>
              <a:t>Tran Doan Thanh, </a:t>
            </a:r>
            <a:r>
              <a:rPr lang="en-US" i="1" dirty="0"/>
              <a:t>“A Taxonomy and Survey on Distributed File Systems”</a:t>
            </a:r>
            <a:r>
              <a:rPr lang="en-US" dirty="0"/>
              <a:t>, SK Telecom Convergence and Internet R&amp;D Center / SK T-Tower, Seoul, Korea, 2010.</a:t>
            </a:r>
          </a:p>
          <a:p>
            <a:r>
              <a:rPr lang="en-US" dirty="0"/>
              <a:t>Yu, W., Liang, Sh., Panda, D.K., “</a:t>
            </a:r>
            <a:r>
              <a:rPr lang="en-US" i="1" dirty="0"/>
              <a:t>High performance support of parallel virtual file system (PVFS2) over Quadrics</a:t>
            </a:r>
            <a:r>
              <a:rPr lang="en-US" dirty="0"/>
              <a:t>”, Proceedings of the 19th annual international conference on Supercomputing, pp. 323-331, 2005</a:t>
            </a:r>
          </a:p>
          <a:p>
            <a:r>
              <a:rPr lang="en-US" dirty="0" err="1"/>
              <a:t>Ghemawat</a:t>
            </a:r>
            <a:r>
              <a:rPr lang="en-US" dirty="0"/>
              <a:t>, S., </a:t>
            </a:r>
            <a:r>
              <a:rPr lang="en-US" dirty="0" err="1"/>
              <a:t>Gobioff</a:t>
            </a:r>
            <a:r>
              <a:rPr lang="en-US" dirty="0"/>
              <a:t>, H., Leung, S.T., “The Google file system”, ACM SIGOPS Operating Systems Review, Volume 37, Issue 5, pp. 29-43, December, 2003</a:t>
            </a:r>
          </a:p>
          <a:p>
            <a:r>
              <a:rPr lang="en-US" dirty="0" err="1"/>
              <a:t>Satyanarayanan</a:t>
            </a:r>
            <a:r>
              <a:rPr lang="en-US" dirty="0"/>
              <a:t>, M., "</a:t>
            </a:r>
            <a:r>
              <a:rPr lang="en-US" i="1" dirty="0"/>
              <a:t>A Survey of Distributed File Systems</a:t>
            </a:r>
            <a:r>
              <a:rPr lang="en-US" dirty="0"/>
              <a:t>," Technical Report CMU-CS-89- 116, Department of Computer Science, </a:t>
            </a:r>
            <a:r>
              <a:rPr lang="en-US" dirty="0" err="1"/>
              <a:t>Camegie</a:t>
            </a:r>
            <a:r>
              <a:rPr lang="en-US" dirty="0"/>
              <a:t> Mellon University, 1989</a:t>
            </a:r>
          </a:p>
          <a:p>
            <a:endParaRPr lang="en-US" sz="3200" dirty="0"/>
          </a:p>
        </p:txBody>
      </p:sp>
    </p:spTree>
    <p:extLst>
      <p:ext uri="{BB962C8B-B14F-4D97-AF65-F5344CB8AC3E}">
        <p14:creationId xmlns:p14="http://schemas.microsoft.com/office/powerpoint/2010/main" val="14090905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AF6EC40-1EE3-46FE-AC15-1C690CFABC0E}"/>
              </a:ext>
            </a:extLst>
          </p:cNvPr>
          <p:cNvSpPr/>
          <p:nvPr/>
        </p:nvSpPr>
        <p:spPr>
          <a:xfrm>
            <a:off x="3205176" y="2967335"/>
            <a:ext cx="5781647" cy="1323439"/>
          </a:xfrm>
          <a:prstGeom prst="rect">
            <a:avLst/>
          </a:prstGeom>
          <a:noFill/>
        </p:spPr>
        <p:txBody>
          <a:bodyPr wrap="none" lIns="91440" tIns="45720" rIns="91440" bIns="45720">
            <a:spAutoFit/>
          </a:bodyPr>
          <a:lstStyle/>
          <a:p>
            <a:pPr algn="ctr"/>
            <a:r>
              <a:rPr lang="en-US" sz="80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Brush Script MT" panose="03060802040406070304" pitchFamily="66" charset="0"/>
              </a:rPr>
              <a:t>Thank you…!!!</a:t>
            </a:r>
            <a:endParaRPr lang="en-US" sz="80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Brush Script MT" panose="03060802040406070304" pitchFamily="66" charset="0"/>
            </a:endParaRPr>
          </a:p>
        </p:txBody>
      </p:sp>
    </p:spTree>
    <p:extLst>
      <p:ext uri="{BB962C8B-B14F-4D97-AF65-F5344CB8AC3E}">
        <p14:creationId xmlns:p14="http://schemas.microsoft.com/office/powerpoint/2010/main" val="2664518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7A1E2-870C-43D7-859F-A9CF878A92BD}"/>
              </a:ext>
            </a:extLst>
          </p:cNvPr>
          <p:cNvSpPr txBox="1">
            <a:spLocks/>
          </p:cNvSpPr>
          <p:nvPr/>
        </p:nvSpPr>
        <p:spPr>
          <a:xfrm>
            <a:off x="785191" y="447262"/>
            <a:ext cx="10664687" cy="685800"/>
          </a:xfrm>
          <a:prstGeom prst="rect">
            <a:avLst/>
          </a:prstGeom>
        </p:spPr>
        <p:txBody>
          <a:bodyPr>
            <a:normAutofit fontScale="90000" lnSpcReduction="20000"/>
          </a:bodyPr>
          <a:lstStyle>
            <a:lvl1pPr algn="l" defTabSz="914400" rtl="0" eaLnBrk="1" latinLnBrk="0" hangingPunct="1">
              <a:lnSpc>
                <a:spcPct val="90000"/>
              </a:lnSpc>
              <a:spcBef>
                <a:spcPct val="0"/>
              </a:spcBef>
              <a:buNone/>
              <a:defRPr sz="5400" kern="1200" cap="all"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en-US" dirty="0"/>
              <a:t>ABSTRACT :</a:t>
            </a:r>
          </a:p>
        </p:txBody>
      </p:sp>
      <p:sp>
        <p:nvSpPr>
          <p:cNvPr id="3" name="Content Placeholder 2">
            <a:extLst>
              <a:ext uri="{FF2B5EF4-FFF2-40B4-BE49-F238E27FC236}">
                <a16:creationId xmlns:a16="http://schemas.microsoft.com/office/drawing/2014/main" id="{1E030C03-DEF2-4435-8572-A61845D25CF6}"/>
              </a:ext>
            </a:extLst>
          </p:cNvPr>
          <p:cNvSpPr txBox="1">
            <a:spLocks/>
          </p:cNvSpPr>
          <p:nvPr/>
        </p:nvSpPr>
        <p:spPr>
          <a:xfrm>
            <a:off x="785191" y="1282149"/>
            <a:ext cx="10664687" cy="4890052"/>
          </a:xfrm>
          <a:prstGeom prst="rect">
            <a:avLst/>
          </a:prstGeom>
        </p:spPr>
        <p:txBody>
          <a:bodyPr>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r>
              <a:rPr lang="en-US" sz="2400" dirty="0"/>
              <a:t>Why DFS ?</a:t>
            </a:r>
          </a:p>
          <a:p>
            <a:pPr lvl="1"/>
            <a:r>
              <a:rPr lang="en-US" sz="2000" dirty="0"/>
              <a:t>Need for storing huge volumes of data for the massive internet applications.</a:t>
            </a:r>
          </a:p>
          <a:p>
            <a:pPr marL="274320" lvl="1" indent="0">
              <a:buNone/>
            </a:pPr>
            <a:endParaRPr lang="en-US" sz="2000" dirty="0"/>
          </a:p>
          <a:p>
            <a:r>
              <a:rPr lang="en-US" sz="2200" dirty="0"/>
              <a:t>DFS  -Distributed File System</a:t>
            </a:r>
          </a:p>
          <a:p>
            <a:pPr marL="0" indent="0">
              <a:buNone/>
            </a:pPr>
            <a:endParaRPr lang="en-US" sz="2200" dirty="0"/>
          </a:p>
          <a:p>
            <a:pPr marL="274320" lvl="1" indent="0">
              <a:buNone/>
            </a:pPr>
            <a:r>
              <a:rPr lang="en-US" dirty="0">
                <a:latin typeface="Californian FB" panose="0207040306080B030204" pitchFamily="18" charset="0"/>
              </a:rPr>
              <a:t>“ </a:t>
            </a:r>
            <a:r>
              <a:rPr lang="en-US" b="1" dirty="0">
                <a:latin typeface="Californian FB" panose="0207040306080B030204" pitchFamily="18" charset="0"/>
              </a:rPr>
              <a:t>Distributed File System provides a centralized storage for data. As the amount of data storage is continuously increasing, the problem of providing efficient and fault tolerant solution arises and this problem is overcome with use of DFS “</a:t>
            </a:r>
          </a:p>
          <a:p>
            <a:endParaRPr lang="en-US" sz="2200" dirty="0"/>
          </a:p>
          <a:p>
            <a:r>
              <a:rPr lang="en-US" sz="2200" dirty="0"/>
              <a:t>Motivation &amp; objective :</a:t>
            </a:r>
          </a:p>
          <a:p>
            <a:pPr lvl="1"/>
            <a:r>
              <a:rPr lang="en-US" sz="2000" dirty="0"/>
              <a:t>To analyze and interpret the current challenges related to design of DFS</a:t>
            </a:r>
          </a:p>
        </p:txBody>
      </p:sp>
    </p:spTree>
    <p:extLst>
      <p:ext uri="{BB962C8B-B14F-4D97-AF65-F5344CB8AC3E}">
        <p14:creationId xmlns:p14="http://schemas.microsoft.com/office/powerpoint/2010/main" val="26317216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7A1E2-870C-43D7-859F-A9CF878A92BD}"/>
              </a:ext>
            </a:extLst>
          </p:cNvPr>
          <p:cNvSpPr txBox="1">
            <a:spLocks/>
          </p:cNvSpPr>
          <p:nvPr/>
        </p:nvSpPr>
        <p:spPr>
          <a:xfrm>
            <a:off x="785191" y="447262"/>
            <a:ext cx="10664687" cy="685800"/>
          </a:xfrm>
          <a:prstGeom prst="rect">
            <a:avLst/>
          </a:prstGeom>
        </p:spPr>
        <p:txBody>
          <a:bodyPr>
            <a:normAutofit fontScale="90000" lnSpcReduction="20000"/>
          </a:bodyPr>
          <a:lstStyle>
            <a:lvl1pPr algn="l" defTabSz="914400" rtl="0" eaLnBrk="1" latinLnBrk="0" hangingPunct="1">
              <a:lnSpc>
                <a:spcPct val="90000"/>
              </a:lnSpc>
              <a:spcBef>
                <a:spcPct val="0"/>
              </a:spcBef>
              <a:buNone/>
              <a:defRPr sz="5400" kern="1200" cap="all"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en-US" dirty="0"/>
              <a:t>Introduction :</a:t>
            </a:r>
          </a:p>
        </p:txBody>
      </p:sp>
      <p:sp>
        <p:nvSpPr>
          <p:cNvPr id="3" name="Content Placeholder 2">
            <a:extLst>
              <a:ext uri="{FF2B5EF4-FFF2-40B4-BE49-F238E27FC236}">
                <a16:creationId xmlns:a16="http://schemas.microsoft.com/office/drawing/2014/main" id="{1E030C03-DEF2-4435-8572-A61845D25CF6}"/>
              </a:ext>
            </a:extLst>
          </p:cNvPr>
          <p:cNvSpPr txBox="1">
            <a:spLocks/>
          </p:cNvSpPr>
          <p:nvPr/>
        </p:nvSpPr>
        <p:spPr>
          <a:xfrm>
            <a:off x="785191" y="1232452"/>
            <a:ext cx="10793896" cy="4939749"/>
          </a:xfrm>
          <a:prstGeom prst="rect">
            <a:avLst/>
          </a:prstGeom>
        </p:spPr>
        <p:txBody>
          <a:bodyPr>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r>
              <a:rPr lang="en-US" dirty="0"/>
              <a:t>Local file systems could not handle the immense amount of data</a:t>
            </a:r>
          </a:p>
          <a:p>
            <a:endParaRPr lang="en-US" dirty="0"/>
          </a:p>
          <a:p>
            <a:pPr marL="0" indent="0">
              <a:buNone/>
            </a:pPr>
            <a:r>
              <a:rPr lang="en-US" dirty="0"/>
              <a:t>Distributed File </a:t>
            </a:r>
            <a:r>
              <a:rPr lang="en-US"/>
              <a:t>System  </a:t>
            </a:r>
          </a:p>
          <a:p>
            <a:pPr marL="0" indent="0">
              <a:buNone/>
            </a:pPr>
            <a:endParaRPr lang="en-US" dirty="0"/>
          </a:p>
          <a:p>
            <a:r>
              <a:rPr lang="en-US" dirty="0"/>
              <a:t>DFS don’t directly process or compute the data but provides</a:t>
            </a:r>
          </a:p>
          <a:p>
            <a:pPr lvl="1"/>
            <a:r>
              <a:rPr lang="en-US" dirty="0"/>
              <a:t>An effective framework which allows clients or applications to store and share data</a:t>
            </a:r>
          </a:p>
          <a:p>
            <a:pPr lvl="1"/>
            <a:r>
              <a:rPr lang="en-US" dirty="0"/>
              <a:t>Collection of independent nodes that appears to provide centralized file system view.</a:t>
            </a:r>
          </a:p>
          <a:p>
            <a:pPr lvl="1"/>
            <a:r>
              <a:rPr lang="en-US" dirty="0"/>
              <a:t>Namespace - group of shared folders located at different locations are connected transparently by one or more  </a:t>
            </a:r>
          </a:p>
          <a:p>
            <a:pPr lvl="1"/>
            <a:endParaRPr lang="en-US" dirty="0"/>
          </a:p>
          <a:p>
            <a:pPr marL="274320" lvl="1" indent="0">
              <a:buNone/>
            </a:pPr>
            <a:endParaRPr lang="en-US" dirty="0"/>
          </a:p>
        </p:txBody>
      </p:sp>
    </p:spTree>
    <p:extLst>
      <p:ext uri="{BB962C8B-B14F-4D97-AF65-F5344CB8AC3E}">
        <p14:creationId xmlns:p14="http://schemas.microsoft.com/office/powerpoint/2010/main" val="36106081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352209-F7F6-4345-A14A-C20BF4E0EFBA}"/>
              </a:ext>
            </a:extLst>
          </p:cNvPr>
          <p:cNvSpPr txBox="1">
            <a:spLocks/>
          </p:cNvSpPr>
          <p:nvPr/>
        </p:nvSpPr>
        <p:spPr>
          <a:xfrm>
            <a:off x="785191" y="447262"/>
            <a:ext cx="10664687" cy="685800"/>
          </a:xfrm>
          <a:prstGeom prst="rect">
            <a:avLst/>
          </a:prstGeom>
        </p:spPr>
        <p:txBody>
          <a:bodyPr>
            <a:normAutofit fontScale="90000" lnSpcReduction="20000"/>
          </a:bodyPr>
          <a:lstStyle>
            <a:lvl1pPr algn="l" defTabSz="914400" rtl="0" eaLnBrk="1" latinLnBrk="0" hangingPunct="1">
              <a:lnSpc>
                <a:spcPct val="90000"/>
              </a:lnSpc>
              <a:spcBef>
                <a:spcPct val="0"/>
              </a:spcBef>
              <a:buNone/>
              <a:defRPr sz="5400" kern="1200" cap="all"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en-US" dirty="0"/>
              <a:t>Architecture :</a:t>
            </a:r>
          </a:p>
        </p:txBody>
      </p:sp>
      <p:sp>
        <p:nvSpPr>
          <p:cNvPr id="3" name="Content Placeholder 2">
            <a:extLst>
              <a:ext uri="{FF2B5EF4-FFF2-40B4-BE49-F238E27FC236}">
                <a16:creationId xmlns:a16="http://schemas.microsoft.com/office/drawing/2014/main" id="{B6A43545-FF70-4A99-B3A8-593E13E00D1E}"/>
              </a:ext>
            </a:extLst>
          </p:cNvPr>
          <p:cNvSpPr txBox="1">
            <a:spLocks/>
          </p:cNvSpPr>
          <p:nvPr/>
        </p:nvSpPr>
        <p:spPr>
          <a:xfrm>
            <a:off x="785191" y="1282149"/>
            <a:ext cx="10664687" cy="4890052"/>
          </a:xfrm>
          <a:prstGeom prst="rect">
            <a:avLst/>
          </a:prstGeom>
        </p:spPr>
        <p:txBody>
          <a:bodyPr>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r>
              <a:rPr lang="en-US" sz="3200" dirty="0"/>
              <a:t> 4 types of architectures in DFS</a:t>
            </a:r>
          </a:p>
          <a:p>
            <a:pPr marL="0" indent="0">
              <a:buNone/>
            </a:pPr>
            <a:endParaRPr lang="en-US" sz="2800" dirty="0"/>
          </a:p>
          <a:p>
            <a:pPr lvl="1"/>
            <a:r>
              <a:rPr lang="en-US" sz="3000" dirty="0"/>
              <a:t>Client –Server Architecture</a:t>
            </a:r>
            <a:endParaRPr lang="en-US" sz="2800" dirty="0"/>
          </a:p>
          <a:p>
            <a:pPr lvl="1"/>
            <a:r>
              <a:rPr lang="en-US" sz="3000" dirty="0"/>
              <a:t>Cluster based DFS</a:t>
            </a:r>
          </a:p>
          <a:p>
            <a:pPr lvl="1"/>
            <a:r>
              <a:rPr lang="en-US" sz="3000" dirty="0"/>
              <a:t>Symmetric </a:t>
            </a:r>
          </a:p>
          <a:p>
            <a:pPr lvl="1"/>
            <a:r>
              <a:rPr lang="en-US" sz="3000" dirty="0"/>
              <a:t>Asymmetric</a:t>
            </a:r>
          </a:p>
        </p:txBody>
      </p:sp>
    </p:spTree>
    <p:extLst>
      <p:ext uri="{BB962C8B-B14F-4D97-AF65-F5344CB8AC3E}">
        <p14:creationId xmlns:p14="http://schemas.microsoft.com/office/powerpoint/2010/main" val="14700635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352209-F7F6-4345-A14A-C20BF4E0EFBA}"/>
              </a:ext>
            </a:extLst>
          </p:cNvPr>
          <p:cNvSpPr txBox="1">
            <a:spLocks/>
          </p:cNvSpPr>
          <p:nvPr/>
        </p:nvSpPr>
        <p:spPr>
          <a:xfrm>
            <a:off x="785191" y="447262"/>
            <a:ext cx="10664687" cy="685800"/>
          </a:xfrm>
          <a:prstGeom prst="rect">
            <a:avLst/>
          </a:prstGeom>
        </p:spPr>
        <p:txBody>
          <a:bodyPr>
            <a:normAutofit fontScale="90000" lnSpcReduction="20000"/>
          </a:bodyPr>
          <a:lstStyle>
            <a:lvl1pPr algn="l" defTabSz="914400" rtl="0" eaLnBrk="1" latinLnBrk="0" hangingPunct="1">
              <a:lnSpc>
                <a:spcPct val="90000"/>
              </a:lnSpc>
              <a:spcBef>
                <a:spcPct val="0"/>
              </a:spcBef>
              <a:buNone/>
              <a:defRPr sz="5400" kern="1200" cap="all"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en-US" dirty="0"/>
              <a:t>Architecture  Cont. … :</a:t>
            </a:r>
          </a:p>
        </p:txBody>
      </p:sp>
      <p:sp>
        <p:nvSpPr>
          <p:cNvPr id="3" name="Content Placeholder 2">
            <a:extLst>
              <a:ext uri="{FF2B5EF4-FFF2-40B4-BE49-F238E27FC236}">
                <a16:creationId xmlns:a16="http://schemas.microsoft.com/office/drawing/2014/main" id="{B6A43545-FF70-4A99-B3A8-593E13E00D1E}"/>
              </a:ext>
            </a:extLst>
          </p:cNvPr>
          <p:cNvSpPr txBox="1">
            <a:spLocks/>
          </p:cNvSpPr>
          <p:nvPr/>
        </p:nvSpPr>
        <p:spPr>
          <a:xfrm>
            <a:off x="606287" y="1003852"/>
            <a:ext cx="10843591" cy="5168349"/>
          </a:xfrm>
          <a:prstGeom prst="rect">
            <a:avLst/>
          </a:prstGeom>
        </p:spPr>
        <p:txBody>
          <a:bodyPr>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lvl="1"/>
            <a:r>
              <a:rPr lang="en-US" sz="3000" dirty="0"/>
              <a:t>Client –Server Architecture</a:t>
            </a:r>
            <a:endParaRPr lang="en-US" sz="2800" dirty="0"/>
          </a:p>
          <a:p>
            <a:pPr marL="0" indent="0">
              <a:buNone/>
            </a:pPr>
            <a:r>
              <a:rPr lang="en-US" sz="3200" dirty="0"/>
              <a:t>	</a:t>
            </a:r>
            <a:r>
              <a:rPr lang="en-US" dirty="0"/>
              <a:t>This makes collection of processes running on different operating systems to share 	a common file system. </a:t>
            </a:r>
          </a:p>
          <a:p>
            <a:pPr marL="0" indent="0">
              <a:buNone/>
            </a:pPr>
            <a:r>
              <a:rPr lang="en-US" dirty="0"/>
              <a:t>	Client can access files on server </a:t>
            </a:r>
          </a:p>
          <a:p>
            <a:pPr marL="0" indent="0">
              <a:buNone/>
            </a:pPr>
            <a:r>
              <a:rPr lang="en-US" dirty="0"/>
              <a:t>	</a:t>
            </a:r>
          </a:p>
          <a:p>
            <a:pPr marL="0" indent="0">
              <a:buNone/>
            </a:pPr>
            <a:endParaRPr lang="en-US" sz="3200" dirty="0"/>
          </a:p>
          <a:p>
            <a:pPr marL="0" indent="0">
              <a:buNone/>
            </a:pPr>
            <a:r>
              <a:rPr lang="en-US" sz="3200" dirty="0"/>
              <a:t>	</a:t>
            </a:r>
          </a:p>
        </p:txBody>
      </p:sp>
      <p:pic>
        <p:nvPicPr>
          <p:cNvPr id="4" name="Picture 3" descr="A close up of text on a white background&#10;&#10;Description generated with high confidence">
            <a:extLst>
              <a:ext uri="{FF2B5EF4-FFF2-40B4-BE49-F238E27FC236}">
                <a16:creationId xmlns:a16="http://schemas.microsoft.com/office/drawing/2014/main" id="{EDA619EF-920A-4988-9CBD-D8B7DE82B480}"/>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4044852" y="2982596"/>
            <a:ext cx="4469448" cy="3667126"/>
          </a:xfrm>
          <a:prstGeom prst="rect">
            <a:avLst/>
          </a:prstGeom>
        </p:spPr>
      </p:pic>
    </p:spTree>
    <p:extLst>
      <p:ext uri="{BB962C8B-B14F-4D97-AF65-F5344CB8AC3E}">
        <p14:creationId xmlns:p14="http://schemas.microsoft.com/office/powerpoint/2010/main" val="30849867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352209-F7F6-4345-A14A-C20BF4E0EFBA}"/>
              </a:ext>
            </a:extLst>
          </p:cNvPr>
          <p:cNvSpPr txBox="1">
            <a:spLocks/>
          </p:cNvSpPr>
          <p:nvPr/>
        </p:nvSpPr>
        <p:spPr>
          <a:xfrm>
            <a:off x="785191" y="447262"/>
            <a:ext cx="10664687" cy="685800"/>
          </a:xfrm>
          <a:prstGeom prst="rect">
            <a:avLst/>
          </a:prstGeom>
        </p:spPr>
        <p:txBody>
          <a:bodyPr>
            <a:normAutofit fontScale="90000" lnSpcReduction="20000"/>
          </a:bodyPr>
          <a:lstStyle>
            <a:lvl1pPr algn="l" defTabSz="914400" rtl="0" eaLnBrk="1" latinLnBrk="0" hangingPunct="1">
              <a:lnSpc>
                <a:spcPct val="90000"/>
              </a:lnSpc>
              <a:spcBef>
                <a:spcPct val="0"/>
              </a:spcBef>
              <a:buNone/>
              <a:defRPr sz="5400" kern="1200" cap="all"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en-US" dirty="0"/>
              <a:t>Architecture  Cont. … :</a:t>
            </a:r>
          </a:p>
        </p:txBody>
      </p:sp>
      <p:sp>
        <p:nvSpPr>
          <p:cNvPr id="3" name="Content Placeholder 2">
            <a:extLst>
              <a:ext uri="{FF2B5EF4-FFF2-40B4-BE49-F238E27FC236}">
                <a16:creationId xmlns:a16="http://schemas.microsoft.com/office/drawing/2014/main" id="{B6A43545-FF70-4A99-B3A8-593E13E00D1E}"/>
              </a:ext>
            </a:extLst>
          </p:cNvPr>
          <p:cNvSpPr txBox="1">
            <a:spLocks/>
          </p:cNvSpPr>
          <p:nvPr/>
        </p:nvSpPr>
        <p:spPr>
          <a:xfrm>
            <a:off x="606287" y="1003852"/>
            <a:ext cx="10843591" cy="5168349"/>
          </a:xfrm>
          <a:prstGeom prst="rect">
            <a:avLst/>
          </a:prstGeom>
        </p:spPr>
        <p:txBody>
          <a:bodyPr>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lvl="1"/>
            <a:r>
              <a:rPr lang="en-US" sz="3000" dirty="0"/>
              <a:t>Cluster based DFS</a:t>
            </a:r>
          </a:p>
          <a:p>
            <a:pPr marL="0" indent="0">
              <a:buNone/>
            </a:pPr>
            <a:r>
              <a:rPr lang="en-US" sz="3200" dirty="0"/>
              <a:t>	</a:t>
            </a:r>
            <a:r>
              <a:rPr lang="en-US" dirty="0"/>
              <a:t>Single master server along with multiple chunk servers each divided into 64 MB	</a:t>
            </a:r>
          </a:p>
          <a:p>
            <a:pPr marL="0" indent="0">
              <a:buNone/>
            </a:pPr>
            <a:r>
              <a:rPr lang="en-US" dirty="0"/>
              <a:t>	Example  :Google File System </a:t>
            </a:r>
          </a:p>
          <a:p>
            <a:pPr marL="0" indent="0">
              <a:buNone/>
            </a:pPr>
            <a:r>
              <a:rPr lang="en-US" dirty="0"/>
              <a:t>	Important features are :</a:t>
            </a:r>
          </a:p>
          <a:p>
            <a:pPr marL="0" indent="0">
              <a:buNone/>
            </a:pPr>
            <a:r>
              <a:rPr lang="en-US" dirty="0"/>
              <a:t>		Decoupled metadata and data</a:t>
            </a:r>
          </a:p>
          <a:p>
            <a:pPr marL="0" indent="0">
              <a:buNone/>
            </a:pPr>
            <a:r>
              <a:rPr lang="en-US" dirty="0"/>
              <a:t>		Reliable Autonomic Distributed Object Storage</a:t>
            </a:r>
          </a:p>
          <a:p>
            <a:pPr marL="0" indent="0">
              <a:buNone/>
            </a:pPr>
            <a:r>
              <a:rPr lang="en-US" dirty="0"/>
              <a:t>		Dynamic Distributed Metadata Management. 	</a:t>
            </a:r>
          </a:p>
          <a:p>
            <a:pPr marL="0" indent="0">
              <a:buNone/>
            </a:pPr>
            <a:r>
              <a:rPr lang="en-US" dirty="0"/>
              <a:t>	Master server can control hundreds of chunk servers</a:t>
            </a:r>
          </a:p>
          <a:p>
            <a:pPr marL="0" indent="0">
              <a:buNone/>
            </a:pPr>
            <a:endParaRPr lang="en-US" sz="3200" dirty="0"/>
          </a:p>
          <a:p>
            <a:pPr marL="0" indent="0">
              <a:buNone/>
            </a:pPr>
            <a:r>
              <a:rPr lang="en-US" sz="3200" dirty="0"/>
              <a:t>	</a:t>
            </a:r>
          </a:p>
        </p:txBody>
      </p:sp>
    </p:spTree>
    <p:extLst>
      <p:ext uri="{BB962C8B-B14F-4D97-AF65-F5344CB8AC3E}">
        <p14:creationId xmlns:p14="http://schemas.microsoft.com/office/powerpoint/2010/main" val="36010738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352209-F7F6-4345-A14A-C20BF4E0EFBA}"/>
              </a:ext>
            </a:extLst>
          </p:cNvPr>
          <p:cNvSpPr txBox="1">
            <a:spLocks/>
          </p:cNvSpPr>
          <p:nvPr/>
        </p:nvSpPr>
        <p:spPr>
          <a:xfrm>
            <a:off x="785191" y="447262"/>
            <a:ext cx="10664687" cy="685800"/>
          </a:xfrm>
          <a:prstGeom prst="rect">
            <a:avLst/>
          </a:prstGeom>
        </p:spPr>
        <p:txBody>
          <a:bodyPr>
            <a:normAutofit fontScale="90000" lnSpcReduction="20000"/>
          </a:bodyPr>
          <a:lstStyle>
            <a:lvl1pPr algn="l" defTabSz="914400" rtl="0" eaLnBrk="1" latinLnBrk="0" hangingPunct="1">
              <a:lnSpc>
                <a:spcPct val="90000"/>
              </a:lnSpc>
              <a:spcBef>
                <a:spcPct val="0"/>
              </a:spcBef>
              <a:buNone/>
              <a:defRPr sz="5400" kern="1200" cap="all"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en-US" dirty="0"/>
              <a:t>Architecture  Cont. … :</a:t>
            </a:r>
          </a:p>
        </p:txBody>
      </p:sp>
      <p:sp>
        <p:nvSpPr>
          <p:cNvPr id="3" name="Content Placeholder 2">
            <a:extLst>
              <a:ext uri="{FF2B5EF4-FFF2-40B4-BE49-F238E27FC236}">
                <a16:creationId xmlns:a16="http://schemas.microsoft.com/office/drawing/2014/main" id="{B6A43545-FF70-4A99-B3A8-593E13E00D1E}"/>
              </a:ext>
            </a:extLst>
          </p:cNvPr>
          <p:cNvSpPr txBox="1">
            <a:spLocks/>
          </p:cNvSpPr>
          <p:nvPr/>
        </p:nvSpPr>
        <p:spPr>
          <a:xfrm>
            <a:off x="606287" y="1003852"/>
            <a:ext cx="10843591" cy="5168349"/>
          </a:xfrm>
          <a:prstGeom prst="rect">
            <a:avLst/>
          </a:prstGeom>
        </p:spPr>
        <p:txBody>
          <a:bodyPr>
            <a:normAutofit fontScale="85000" lnSpcReduction="20000"/>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lvl="1"/>
            <a:r>
              <a:rPr lang="en-US" sz="3000" dirty="0"/>
              <a:t>Symmetric Architecture</a:t>
            </a:r>
          </a:p>
          <a:p>
            <a:pPr marL="0" lvl="1" indent="0">
              <a:lnSpc>
                <a:spcPct val="110000"/>
              </a:lnSpc>
              <a:spcBef>
                <a:spcPts val="1200"/>
              </a:spcBef>
              <a:buNone/>
            </a:pPr>
            <a:r>
              <a:rPr lang="en-US" sz="3000" dirty="0"/>
              <a:t>	</a:t>
            </a:r>
            <a:r>
              <a:rPr lang="en-US" sz="2200" dirty="0"/>
              <a:t>Based on peer –peer technology</a:t>
            </a:r>
          </a:p>
          <a:p>
            <a:pPr marL="0" lvl="1" indent="0">
              <a:lnSpc>
                <a:spcPct val="110000"/>
              </a:lnSpc>
              <a:spcBef>
                <a:spcPts val="1200"/>
              </a:spcBef>
              <a:buNone/>
            </a:pPr>
            <a:r>
              <a:rPr lang="en-US" sz="2200" dirty="0"/>
              <a:t>	Uses key based lookup mechanism combined with DHT based system for 	distributing 	data</a:t>
            </a:r>
          </a:p>
          <a:p>
            <a:pPr marL="274320" lvl="1" indent="0">
              <a:buNone/>
            </a:pPr>
            <a:endParaRPr lang="en-US" sz="2000" dirty="0"/>
          </a:p>
          <a:p>
            <a:pPr marL="274320" lvl="1" indent="0">
              <a:buNone/>
            </a:pPr>
            <a:endParaRPr lang="en-US" sz="2000" dirty="0"/>
          </a:p>
          <a:p>
            <a:pPr lvl="1"/>
            <a:r>
              <a:rPr lang="en-US" sz="3000" dirty="0"/>
              <a:t>Asymmetric Architecture</a:t>
            </a:r>
          </a:p>
          <a:p>
            <a:pPr marL="274320" lvl="1" indent="0">
              <a:buNone/>
            </a:pPr>
            <a:r>
              <a:rPr lang="en-US" sz="3000" dirty="0"/>
              <a:t>	</a:t>
            </a:r>
            <a:r>
              <a:rPr lang="en-US" sz="2200" dirty="0"/>
              <a:t>One or more dedicated managers are present to maintain the file system and its 	associated disk structure</a:t>
            </a:r>
          </a:p>
          <a:p>
            <a:pPr marL="0" indent="0">
              <a:buNone/>
            </a:pPr>
            <a:r>
              <a:rPr lang="en-US" sz="3200" dirty="0"/>
              <a:t>	Supports </a:t>
            </a:r>
            <a:r>
              <a:rPr lang="en-US" dirty="0"/>
              <a:t>	</a:t>
            </a:r>
          </a:p>
          <a:p>
            <a:pPr marL="0" indent="0">
              <a:buNone/>
            </a:pPr>
            <a:r>
              <a:rPr lang="en-US" sz="3200" dirty="0"/>
              <a:t>		</a:t>
            </a:r>
            <a:r>
              <a:rPr lang="en-US" sz="2200" dirty="0"/>
              <a:t>Parallel node access of file at the same time </a:t>
            </a:r>
          </a:p>
          <a:p>
            <a:pPr marL="0" indent="0">
              <a:buNone/>
            </a:pPr>
            <a:r>
              <a:rPr lang="en-US" sz="2200" dirty="0"/>
              <a:t>		Concurrent read writes operations</a:t>
            </a:r>
          </a:p>
          <a:p>
            <a:pPr marL="0" indent="0">
              <a:buNone/>
            </a:pPr>
            <a:endParaRPr lang="en-US" sz="2200" dirty="0"/>
          </a:p>
          <a:p>
            <a:pPr marL="0" indent="0">
              <a:buNone/>
            </a:pPr>
            <a:r>
              <a:rPr lang="en-US" sz="3200" dirty="0"/>
              <a:t>	</a:t>
            </a:r>
          </a:p>
        </p:txBody>
      </p:sp>
    </p:spTree>
    <p:extLst>
      <p:ext uri="{BB962C8B-B14F-4D97-AF65-F5344CB8AC3E}">
        <p14:creationId xmlns:p14="http://schemas.microsoft.com/office/powerpoint/2010/main" val="40709564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660630-DBFE-4985-BF0E-40760870E06D}"/>
              </a:ext>
            </a:extLst>
          </p:cNvPr>
          <p:cNvSpPr txBox="1">
            <a:spLocks/>
          </p:cNvSpPr>
          <p:nvPr/>
        </p:nvSpPr>
        <p:spPr>
          <a:xfrm>
            <a:off x="785191" y="447262"/>
            <a:ext cx="10664687" cy="685800"/>
          </a:xfrm>
          <a:prstGeom prst="rect">
            <a:avLst/>
          </a:prstGeom>
        </p:spPr>
        <p:txBody>
          <a:bodyPr>
            <a:normAutofit fontScale="90000" lnSpcReduction="20000"/>
          </a:bodyPr>
          <a:lstStyle>
            <a:lvl1pPr algn="l" defTabSz="914400" rtl="0" eaLnBrk="1" latinLnBrk="0" hangingPunct="1">
              <a:lnSpc>
                <a:spcPct val="90000"/>
              </a:lnSpc>
              <a:spcBef>
                <a:spcPct val="0"/>
              </a:spcBef>
              <a:buNone/>
              <a:defRPr sz="5400" kern="1200" cap="all"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en-US" dirty="0"/>
              <a:t>Desirable Features of DFS : </a:t>
            </a:r>
          </a:p>
        </p:txBody>
      </p:sp>
      <p:sp>
        <p:nvSpPr>
          <p:cNvPr id="3" name="Content Placeholder 2">
            <a:extLst>
              <a:ext uri="{FF2B5EF4-FFF2-40B4-BE49-F238E27FC236}">
                <a16:creationId xmlns:a16="http://schemas.microsoft.com/office/drawing/2014/main" id="{8D61A43B-3F40-47BF-9089-220E7D62165F}"/>
              </a:ext>
            </a:extLst>
          </p:cNvPr>
          <p:cNvSpPr txBox="1">
            <a:spLocks/>
          </p:cNvSpPr>
          <p:nvPr/>
        </p:nvSpPr>
        <p:spPr>
          <a:xfrm>
            <a:off x="785191" y="1282149"/>
            <a:ext cx="10664687" cy="4890052"/>
          </a:xfrm>
          <a:prstGeom prst="rect">
            <a:avLst/>
          </a:prstGeom>
        </p:spPr>
        <p:txBody>
          <a:bodyPr>
            <a:normAutofit fontScale="92500" lnSpcReduction="10000"/>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r>
              <a:rPr lang="en-US" sz="3200" dirty="0"/>
              <a:t>Transparency </a:t>
            </a:r>
          </a:p>
          <a:p>
            <a:pPr lvl="1"/>
            <a:r>
              <a:rPr lang="en-US" dirty="0"/>
              <a:t>Users must be unaware of the location of services / transfer of data from remote location to local machine </a:t>
            </a:r>
          </a:p>
          <a:p>
            <a:pPr marL="274320" lvl="1" indent="0">
              <a:buNone/>
            </a:pPr>
            <a:endParaRPr lang="en-US" sz="3000" dirty="0"/>
          </a:p>
          <a:p>
            <a:r>
              <a:rPr lang="en-US" sz="3200" dirty="0"/>
              <a:t>Replication </a:t>
            </a:r>
          </a:p>
          <a:p>
            <a:pPr lvl="1"/>
            <a:r>
              <a:rPr lang="en-US" dirty="0"/>
              <a:t>For reliability, data is duplicated and copied to different nodes to protect against failures</a:t>
            </a:r>
            <a:endParaRPr lang="en-US" sz="3000" dirty="0"/>
          </a:p>
          <a:p>
            <a:pPr lvl="1"/>
            <a:endParaRPr lang="en-US" sz="3000" dirty="0"/>
          </a:p>
          <a:p>
            <a:r>
              <a:rPr lang="en-US" sz="3200" dirty="0"/>
              <a:t>Scalability</a:t>
            </a:r>
          </a:p>
          <a:p>
            <a:pPr lvl="1"/>
            <a:r>
              <a:rPr lang="en-US" dirty="0"/>
              <a:t>New nodes can be added to existing system for increasing the DFS capacity</a:t>
            </a:r>
            <a:endParaRPr lang="en-US" sz="3000" dirty="0"/>
          </a:p>
          <a:p>
            <a:pPr lvl="1"/>
            <a:endParaRPr lang="en-US" sz="3000" dirty="0"/>
          </a:p>
          <a:p>
            <a:r>
              <a:rPr lang="en-US" sz="3200" dirty="0"/>
              <a:t>Reliability</a:t>
            </a:r>
          </a:p>
          <a:p>
            <a:pPr lvl="1"/>
            <a:r>
              <a:rPr lang="en-US" dirty="0"/>
              <a:t>System is made available to client all the time by using connection-oriented protocols.</a:t>
            </a:r>
            <a:endParaRPr lang="en-US" sz="2200" dirty="0"/>
          </a:p>
          <a:p>
            <a:pPr marL="0" indent="0">
              <a:buNone/>
            </a:pPr>
            <a:endParaRPr lang="en-US" sz="2400" dirty="0"/>
          </a:p>
          <a:p>
            <a:pPr lvl="1"/>
            <a:endParaRPr lang="en-US" sz="3000" dirty="0"/>
          </a:p>
          <a:p>
            <a:pPr lvl="1"/>
            <a:endParaRPr lang="en-US" sz="3000" dirty="0"/>
          </a:p>
        </p:txBody>
      </p:sp>
    </p:spTree>
    <p:extLst>
      <p:ext uri="{BB962C8B-B14F-4D97-AF65-F5344CB8AC3E}">
        <p14:creationId xmlns:p14="http://schemas.microsoft.com/office/powerpoint/2010/main" val="416334806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TM03090434[[fn=Wood Type]]</Template>
  <TotalTime>455</TotalTime>
  <Words>1096</Words>
  <Application>Microsoft Office PowerPoint</Application>
  <PresentationFormat>Widescreen</PresentationFormat>
  <Paragraphs>190</Paragraphs>
  <Slides>24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24</vt:i4>
      </vt:variant>
    </vt:vector>
  </HeadingPairs>
  <TitlesOfParts>
    <vt:vector size="32" baseType="lpstr">
      <vt:lpstr>Brush Script MT</vt:lpstr>
      <vt:lpstr>Calibri</vt:lpstr>
      <vt:lpstr>Californian FB</vt:lpstr>
      <vt:lpstr>Rockwell</vt:lpstr>
      <vt:lpstr>Rockwell Condensed</vt:lpstr>
      <vt:lpstr>Rockwell Extra Bold</vt:lpstr>
      <vt:lpstr>Wingdings</vt:lpstr>
      <vt:lpstr>Wood Type</vt:lpstr>
      <vt:lpstr>Challenges of Different types of Distributed file systems</vt:lpstr>
      <vt:lpstr>Agenda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Challenges of Different types of Distributed file systems</dc:title>
  <dc:creator>Pragathi Thammaneni</dc:creator>
  <cp:lastModifiedBy>Thammaneni, Pragathi (UMKC-Student)</cp:lastModifiedBy>
  <cp:revision>54</cp:revision>
  <dcterms:created xsi:type="dcterms:W3CDTF">2018-07-24T13:45:17Z</dcterms:created>
  <dcterms:modified xsi:type="dcterms:W3CDTF">2018-07-24T21:20:23Z</dcterms:modified>
</cp:coreProperties>
</file>