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61" r:id="rId7"/>
    <p:sldId id="260" r:id="rId8"/>
    <p:sldId id="262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9FD5A4-5827-44D5-AD1C-76C4CC58D206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5DBB9577-EB29-4204-9501-91572B8C39FC}">
      <dgm:prSet/>
      <dgm:spPr/>
      <dgm:t>
        <a:bodyPr/>
        <a:lstStyle/>
        <a:p>
          <a:r>
            <a:rPr lang="en-US"/>
            <a:t>The  benefits of data deduplication includes:</a:t>
          </a:r>
        </a:p>
      </dgm:t>
    </dgm:pt>
    <dgm:pt modelId="{EC42A686-D38C-4452-9098-DDD68E4EACEE}" type="parTrans" cxnId="{3AAE7D4D-5331-4BD5-906B-226FF65D0DDD}">
      <dgm:prSet/>
      <dgm:spPr/>
      <dgm:t>
        <a:bodyPr/>
        <a:lstStyle/>
        <a:p>
          <a:endParaRPr lang="en-US"/>
        </a:p>
      </dgm:t>
    </dgm:pt>
    <dgm:pt modelId="{A2D9E048-871D-4B44-9054-F88643A6163E}" type="sibTrans" cxnId="{3AAE7D4D-5331-4BD5-906B-226FF65D0DDD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F3EBEEC-3F77-46C8-9070-55BE3698FECF}">
      <dgm:prSet/>
      <dgm:spPr/>
      <dgm:t>
        <a:bodyPr/>
        <a:lstStyle/>
        <a:p>
          <a:r>
            <a:rPr lang="en-US"/>
            <a:t>Reduced hardware costs</a:t>
          </a:r>
        </a:p>
      </dgm:t>
    </dgm:pt>
    <dgm:pt modelId="{51E23C92-2B28-443F-BA26-78FFD70D4214}" type="parTrans" cxnId="{3D9466D4-5A9E-411C-A852-EC9F73A78C5B}">
      <dgm:prSet/>
      <dgm:spPr/>
      <dgm:t>
        <a:bodyPr/>
        <a:lstStyle/>
        <a:p>
          <a:endParaRPr lang="en-US"/>
        </a:p>
      </dgm:t>
    </dgm:pt>
    <dgm:pt modelId="{5B03B9AF-DA56-4B01-B17B-DF51BD87F581}" type="sibTrans" cxnId="{3D9466D4-5A9E-411C-A852-EC9F73A78C5B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9D9B21F-4328-4B64-93B0-5914AA3559C0}">
      <dgm:prSet/>
      <dgm:spPr/>
      <dgm:t>
        <a:bodyPr/>
        <a:lstStyle/>
        <a:p>
          <a:r>
            <a:rPr lang="en-US"/>
            <a:t>Reduced backup costs</a:t>
          </a:r>
        </a:p>
      </dgm:t>
    </dgm:pt>
    <dgm:pt modelId="{1AB1904B-8528-4271-990E-72F0635A1817}" type="parTrans" cxnId="{6D166341-CC8B-4BA1-8F0C-1F6B26B72789}">
      <dgm:prSet/>
      <dgm:spPr/>
      <dgm:t>
        <a:bodyPr/>
        <a:lstStyle/>
        <a:p>
          <a:endParaRPr lang="en-US"/>
        </a:p>
      </dgm:t>
    </dgm:pt>
    <dgm:pt modelId="{13E73814-999D-47AF-A0F5-F16F3D7B0EE9}" type="sibTrans" cxnId="{6D166341-CC8B-4BA1-8F0C-1F6B26B7278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141B804C-306B-44A2-BA8B-8B0E8994A6C5}">
      <dgm:prSet/>
      <dgm:spPr/>
      <dgm:t>
        <a:bodyPr/>
        <a:lstStyle/>
        <a:p>
          <a:r>
            <a:rPr lang="en-US"/>
            <a:t>Reduced costs for business continuity / disaster recovery;</a:t>
          </a:r>
        </a:p>
      </dgm:t>
    </dgm:pt>
    <dgm:pt modelId="{4C6598C1-BF66-40D6-9543-12C7A764BC60}" type="parTrans" cxnId="{AC838C28-E019-45F2-B00D-2B35CC545976}">
      <dgm:prSet/>
      <dgm:spPr/>
      <dgm:t>
        <a:bodyPr/>
        <a:lstStyle/>
        <a:p>
          <a:endParaRPr lang="en-US"/>
        </a:p>
      </dgm:t>
    </dgm:pt>
    <dgm:pt modelId="{AD699BAE-3AF5-41A2-8BA1-B760F8B89AB1}" type="sibTrans" cxnId="{AC838C28-E019-45F2-B00D-2B35CC545976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D61D2C74-ED9B-45DA-9165-D11857EC0F2D}">
      <dgm:prSet/>
      <dgm:spPr/>
      <dgm:t>
        <a:bodyPr/>
        <a:lstStyle/>
        <a:p>
          <a:r>
            <a:rPr lang="en-US"/>
            <a:t>Increased storage efficiency and</a:t>
          </a:r>
        </a:p>
      </dgm:t>
    </dgm:pt>
    <dgm:pt modelId="{08672866-0096-46E3-ACDC-DC709A4468A4}" type="parTrans" cxnId="{F814C3D6-11EC-43D4-B010-CC8746939820}">
      <dgm:prSet/>
      <dgm:spPr/>
      <dgm:t>
        <a:bodyPr/>
        <a:lstStyle/>
        <a:p>
          <a:endParaRPr lang="en-US"/>
        </a:p>
      </dgm:t>
    </dgm:pt>
    <dgm:pt modelId="{3E73C26C-1E04-49CC-9D39-B557F7CD0F16}" type="sibTrans" cxnId="{F814C3D6-11EC-43D4-B010-CC8746939820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0D5D849A-A013-4DCE-8BFF-97252A199801}">
      <dgm:prSet/>
      <dgm:spPr/>
      <dgm:t>
        <a:bodyPr/>
        <a:lstStyle/>
        <a:p>
          <a:r>
            <a:rPr lang="en-US"/>
            <a:t>Increased network efficiency</a:t>
          </a:r>
        </a:p>
      </dgm:t>
    </dgm:pt>
    <dgm:pt modelId="{9D1BD9C4-01F1-4480-85D0-B7E39C0D6332}" type="parTrans" cxnId="{FA542670-58B5-4C31-830B-F94B959A3F03}">
      <dgm:prSet/>
      <dgm:spPr/>
      <dgm:t>
        <a:bodyPr/>
        <a:lstStyle/>
        <a:p>
          <a:endParaRPr lang="en-US"/>
        </a:p>
      </dgm:t>
    </dgm:pt>
    <dgm:pt modelId="{D071A8B7-6DB1-4120-A9A4-40C267B92C25}" type="sibTrans" cxnId="{FA542670-58B5-4C31-830B-F94B959A3F03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70A9479B-366B-4114-85D2-2CCA953B8DA1}" type="pres">
      <dgm:prSet presAssocID="{F79FD5A4-5827-44D5-AD1C-76C4CC58D206}" presName="Name0" presStyleCnt="0">
        <dgm:presLayoutVars>
          <dgm:animLvl val="lvl"/>
          <dgm:resizeHandles val="exact"/>
        </dgm:presLayoutVars>
      </dgm:prSet>
      <dgm:spPr/>
    </dgm:pt>
    <dgm:pt modelId="{B2A63946-6080-444D-89D1-4C35C093684C}" type="pres">
      <dgm:prSet presAssocID="{5DBB9577-EB29-4204-9501-91572B8C39FC}" presName="compositeNode" presStyleCnt="0">
        <dgm:presLayoutVars>
          <dgm:bulletEnabled val="1"/>
        </dgm:presLayoutVars>
      </dgm:prSet>
      <dgm:spPr/>
    </dgm:pt>
    <dgm:pt modelId="{A82305C2-04AD-466C-838C-99B1B7108EB6}" type="pres">
      <dgm:prSet presAssocID="{5DBB9577-EB29-4204-9501-91572B8C39FC}" presName="bgRect" presStyleLbl="alignNode1" presStyleIdx="0" presStyleCnt="6"/>
      <dgm:spPr/>
    </dgm:pt>
    <dgm:pt modelId="{0FFF2BD5-88B3-4AAD-B27D-FE08DE2258F2}" type="pres">
      <dgm:prSet presAssocID="{A2D9E048-871D-4B44-9054-F88643A6163E}" presName="sibTransNodeRect" presStyleLbl="alignNode1" presStyleIdx="0" presStyleCnt="6">
        <dgm:presLayoutVars>
          <dgm:chMax val="0"/>
          <dgm:bulletEnabled val="1"/>
        </dgm:presLayoutVars>
      </dgm:prSet>
      <dgm:spPr/>
    </dgm:pt>
    <dgm:pt modelId="{54AF71C7-A392-451F-BE89-083D72B6E2DB}" type="pres">
      <dgm:prSet presAssocID="{5DBB9577-EB29-4204-9501-91572B8C39FC}" presName="nodeRect" presStyleLbl="alignNode1" presStyleIdx="0" presStyleCnt="6">
        <dgm:presLayoutVars>
          <dgm:bulletEnabled val="1"/>
        </dgm:presLayoutVars>
      </dgm:prSet>
      <dgm:spPr/>
    </dgm:pt>
    <dgm:pt modelId="{6797290F-299B-4214-B397-BCED8EB716D6}" type="pres">
      <dgm:prSet presAssocID="{A2D9E048-871D-4B44-9054-F88643A6163E}" presName="sibTrans" presStyleCnt="0"/>
      <dgm:spPr/>
    </dgm:pt>
    <dgm:pt modelId="{83290124-A9E2-4E23-86D4-4593BB830BC5}" type="pres">
      <dgm:prSet presAssocID="{6F3EBEEC-3F77-46C8-9070-55BE3698FECF}" presName="compositeNode" presStyleCnt="0">
        <dgm:presLayoutVars>
          <dgm:bulletEnabled val="1"/>
        </dgm:presLayoutVars>
      </dgm:prSet>
      <dgm:spPr/>
    </dgm:pt>
    <dgm:pt modelId="{27824333-FC6F-4204-BDFF-2583F2C7FA91}" type="pres">
      <dgm:prSet presAssocID="{6F3EBEEC-3F77-46C8-9070-55BE3698FECF}" presName="bgRect" presStyleLbl="alignNode1" presStyleIdx="1" presStyleCnt="6"/>
      <dgm:spPr/>
    </dgm:pt>
    <dgm:pt modelId="{9E47B4E0-60D9-4C55-BE31-D6BB7C2FEAE4}" type="pres">
      <dgm:prSet presAssocID="{5B03B9AF-DA56-4B01-B17B-DF51BD87F581}" presName="sibTransNodeRect" presStyleLbl="alignNode1" presStyleIdx="1" presStyleCnt="6">
        <dgm:presLayoutVars>
          <dgm:chMax val="0"/>
          <dgm:bulletEnabled val="1"/>
        </dgm:presLayoutVars>
      </dgm:prSet>
      <dgm:spPr/>
    </dgm:pt>
    <dgm:pt modelId="{1841DC2B-5095-456A-9D3C-70DAD74195E8}" type="pres">
      <dgm:prSet presAssocID="{6F3EBEEC-3F77-46C8-9070-55BE3698FECF}" presName="nodeRect" presStyleLbl="alignNode1" presStyleIdx="1" presStyleCnt="6">
        <dgm:presLayoutVars>
          <dgm:bulletEnabled val="1"/>
        </dgm:presLayoutVars>
      </dgm:prSet>
      <dgm:spPr/>
    </dgm:pt>
    <dgm:pt modelId="{1DAB9A95-2A3D-4124-A98C-70B331198FFF}" type="pres">
      <dgm:prSet presAssocID="{5B03B9AF-DA56-4B01-B17B-DF51BD87F581}" presName="sibTrans" presStyleCnt="0"/>
      <dgm:spPr/>
    </dgm:pt>
    <dgm:pt modelId="{DC4EF792-0625-458C-B990-20D18577C425}" type="pres">
      <dgm:prSet presAssocID="{99D9B21F-4328-4B64-93B0-5914AA3559C0}" presName="compositeNode" presStyleCnt="0">
        <dgm:presLayoutVars>
          <dgm:bulletEnabled val="1"/>
        </dgm:presLayoutVars>
      </dgm:prSet>
      <dgm:spPr/>
    </dgm:pt>
    <dgm:pt modelId="{09F64B14-28C0-4745-8039-526C55C46215}" type="pres">
      <dgm:prSet presAssocID="{99D9B21F-4328-4B64-93B0-5914AA3559C0}" presName="bgRect" presStyleLbl="alignNode1" presStyleIdx="2" presStyleCnt="6"/>
      <dgm:spPr/>
    </dgm:pt>
    <dgm:pt modelId="{4F5A66E2-8294-4E59-9FD2-C27660EC427A}" type="pres">
      <dgm:prSet presAssocID="{13E73814-999D-47AF-A0F5-F16F3D7B0EE9}" presName="sibTransNodeRect" presStyleLbl="alignNode1" presStyleIdx="2" presStyleCnt="6">
        <dgm:presLayoutVars>
          <dgm:chMax val="0"/>
          <dgm:bulletEnabled val="1"/>
        </dgm:presLayoutVars>
      </dgm:prSet>
      <dgm:spPr/>
    </dgm:pt>
    <dgm:pt modelId="{E6E6B7A9-C997-49E9-9E0B-E2D30BA4F1A3}" type="pres">
      <dgm:prSet presAssocID="{99D9B21F-4328-4B64-93B0-5914AA3559C0}" presName="nodeRect" presStyleLbl="alignNode1" presStyleIdx="2" presStyleCnt="6">
        <dgm:presLayoutVars>
          <dgm:bulletEnabled val="1"/>
        </dgm:presLayoutVars>
      </dgm:prSet>
      <dgm:spPr/>
    </dgm:pt>
    <dgm:pt modelId="{4D26AAEE-0869-446D-817D-E6945F4CDC20}" type="pres">
      <dgm:prSet presAssocID="{13E73814-999D-47AF-A0F5-F16F3D7B0EE9}" presName="sibTrans" presStyleCnt="0"/>
      <dgm:spPr/>
    </dgm:pt>
    <dgm:pt modelId="{3CD48E5D-C17F-4B45-87C6-3AAC1968955B}" type="pres">
      <dgm:prSet presAssocID="{141B804C-306B-44A2-BA8B-8B0E8994A6C5}" presName="compositeNode" presStyleCnt="0">
        <dgm:presLayoutVars>
          <dgm:bulletEnabled val="1"/>
        </dgm:presLayoutVars>
      </dgm:prSet>
      <dgm:spPr/>
    </dgm:pt>
    <dgm:pt modelId="{ABB8DD49-E56A-4E10-910B-DD5EECBF4672}" type="pres">
      <dgm:prSet presAssocID="{141B804C-306B-44A2-BA8B-8B0E8994A6C5}" presName="bgRect" presStyleLbl="alignNode1" presStyleIdx="3" presStyleCnt="6"/>
      <dgm:spPr/>
    </dgm:pt>
    <dgm:pt modelId="{F115A568-8C4E-4805-B172-B1AA81242404}" type="pres">
      <dgm:prSet presAssocID="{AD699BAE-3AF5-41A2-8BA1-B760F8B89AB1}" presName="sibTransNodeRect" presStyleLbl="alignNode1" presStyleIdx="3" presStyleCnt="6">
        <dgm:presLayoutVars>
          <dgm:chMax val="0"/>
          <dgm:bulletEnabled val="1"/>
        </dgm:presLayoutVars>
      </dgm:prSet>
      <dgm:spPr/>
    </dgm:pt>
    <dgm:pt modelId="{573A644F-D006-422A-9377-337A4196F2FE}" type="pres">
      <dgm:prSet presAssocID="{141B804C-306B-44A2-BA8B-8B0E8994A6C5}" presName="nodeRect" presStyleLbl="alignNode1" presStyleIdx="3" presStyleCnt="6">
        <dgm:presLayoutVars>
          <dgm:bulletEnabled val="1"/>
        </dgm:presLayoutVars>
      </dgm:prSet>
      <dgm:spPr/>
    </dgm:pt>
    <dgm:pt modelId="{3978BE91-84D1-48B3-8ECB-CA4393732A60}" type="pres">
      <dgm:prSet presAssocID="{AD699BAE-3AF5-41A2-8BA1-B760F8B89AB1}" presName="sibTrans" presStyleCnt="0"/>
      <dgm:spPr/>
    </dgm:pt>
    <dgm:pt modelId="{AB0D7883-4C5D-4390-92A4-BE3E398B6B83}" type="pres">
      <dgm:prSet presAssocID="{D61D2C74-ED9B-45DA-9165-D11857EC0F2D}" presName="compositeNode" presStyleCnt="0">
        <dgm:presLayoutVars>
          <dgm:bulletEnabled val="1"/>
        </dgm:presLayoutVars>
      </dgm:prSet>
      <dgm:spPr/>
    </dgm:pt>
    <dgm:pt modelId="{D6C66CF7-8E73-4623-B61B-373A48FAABC0}" type="pres">
      <dgm:prSet presAssocID="{D61D2C74-ED9B-45DA-9165-D11857EC0F2D}" presName="bgRect" presStyleLbl="alignNode1" presStyleIdx="4" presStyleCnt="6"/>
      <dgm:spPr/>
    </dgm:pt>
    <dgm:pt modelId="{2DF58679-D9D2-4C72-9F2E-D5D93F5F9DA4}" type="pres">
      <dgm:prSet presAssocID="{3E73C26C-1E04-49CC-9D39-B557F7CD0F16}" presName="sibTransNodeRect" presStyleLbl="alignNode1" presStyleIdx="4" presStyleCnt="6">
        <dgm:presLayoutVars>
          <dgm:chMax val="0"/>
          <dgm:bulletEnabled val="1"/>
        </dgm:presLayoutVars>
      </dgm:prSet>
      <dgm:spPr/>
    </dgm:pt>
    <dgm:pt modelId="{4C6CB036-17A2-4FFA-B405-1F8AE8AD9D14}" type="pres">
      <dgm:prSet presAssocID="{D61D2C74-ED9B-45DA-9165-D11857EC0F2D}" presName="nodeRect" presStyleLbl="alignNode1" presStyleIdx="4" presStyleCnt="6">
        <dgm:presLayoutVars>
          <dgm:bulletEnabled val="1"/>
        </dgm:presLayoutVars>
      </dgm:prSet>
      <dgm:spPr/>
    </dgm:pt>
    <dgm:pt modelId="{D55A604C-89AD-49D6-B9AD-A70CCDD0A347}" type="pres">
      <dgm:prSet presAssocID="{3E73C26C-1E04-49CC-9D39-B557F7CD0F16}" presName="sibTrans" presStyleCnt="0"/>
      <dgm:spPr/>
    </dgm:pt>
    <dgm:pt modelId="{AAB1F511-B5DA-4FCA-95D8-0B6DE6C1E7E6}" type="pres">
      <dgm:prSet presAssocID="{0D5D849A-A013-4DCE-8BFF-97252A199801}" presName="compositeNode" presStyleCnt="0">
        <dgm:presLayoutVars>
          <dgm:bulletEnabled val="1"/>
        </dgm:presLayoutVars>
      </dgm:prSet>
      <dgm:spPr/>
    </dgm:pt>
    <dgm:pt modelId="{A3057C87-EF2C-4E6D-844D-234F6EEE1211}" type="pres">
      <dgm:prSet presAssocID="{0D5D849A-A013-4DCE-8BFF-97252A199801}" presName="bgRect" presStyleLbl="alignNode1" presStyleIdx="5" presStyleCnt="6"/>
      <dgm:spPr/>
    </dgm:pt>
    <dgm:pt modelId="{933032D8-FA19-4CC8-BA22-2C466B9E839B}" type="pres">
      <dgm:prSet presAssocID="{D071A8B7-6DB1-4120-A9A4-40C267B92C25}" presName="sibTransNodeRect" presStyleLbl="alignNode1" presStyleIdx="5" presStyleCnt="6">
        <dgm:presLayoutVars>
          <dgm:chMax val="0"/>
          <dgm:bulletEnabled val="1"/>
        </dgm:presLayoutVars>
      </dgm:prSet>
      <dgm:spPr/>
    </dgm:pt>
    <dgm:pt modelId="{18F70834-938E-4C59-A327-8257A71D0C90}" type="pres">
      <dgm:prSet presAssocID="{0D5D849A-A013-4DCE-8BFF-97252A199801}" presName="nodeRect" presStyleLbl="alignNode1" presStyleIdx="5" presStyleCnt="6">
        <dgm:presLayoutVars>
          <dgm:bulletEnabled val="1"/>
        </dgm:presLayoutVars>
      </dgm:prSet>
      <dgm:spPr/>
    </dgm:pt>
  </dgm:ptLst>
  <dgm:cxnLst>
    <dgm:cxn modelId="{6408C803-4CEB-4DAF-A891-2EACC7EE6E10}" type="presOf" srcId="{F79FD5A4-5827-44D5-AD1C-76C4CC58D206}" destId="{70A9479B-366B-4114-85D2-2CCA953B8DA1}" srcOrd="0" destOrd="0" presId="urn:microsoft.com/office/officeart/2016/7/layout/LinearBlockProcessNumbered"/>
    <dgm:cxn modelId="{A4699105-E74F-4A1F-BFEE-F2993894E92B}" type="presOf" srcId="{13E73814-999D-47AF-A0F5-F16F3D7B0EE9}" destId="{4F5A66E2-8294-4E59-9FD2-C27660EC427A}" srcOrd="0" destOrd="0" presId="urn:microsoft.com/office/officeart/2016/7/layout/LinearBlockProcessNumbered"/>
    <dgm:cxn modelId="{B4DAFB09-8E5B-4212-8B0E-C147ECA69265}" type="presOf" srcId="{5B03B9AF-DA56-4B01-B17B-DF51BD87F581}" destId="{9E47B4E0-60D9-4C55-BE31-D6BB7C2FEAE4}" srcOrd="0" destOrd="0" presId="urn:microsoft.com/office/officeart/2016/7/layout/LinearBlockProcessNumbered"/>
    <dgm:cxn modelId="{FFEAD01E-56CC-4E2D-8897-FDD1EF1E44A7}" type="presOf" srcId="{D61D2C74-ED9B-45DA-9165-D11857EC0F2D}" destId="{D6C66CF7-8E73-4623-B61B-373A48FAABC0}" srcOrd="0" destOrd="0" presId="urn:microsoft.com/office/officeart/2016/7/layout/LinearBlockProcessNumbered"/>
    <dgm:cxn modelId="{66CD3222-B3B7-49A8-B668-4A681EFFE62C}" type="presOf" srcId="{AD699BAE-3AF5-41A2-8BA1-B760F8B89AB1}" destId="{F115A568-8C4E-4805-B172-B1AA81242404}" srcOrd="0" destOrd="0" presId="urn:microsoft.com/office/officeart/2016/7/layout/LinearBlockProcessNumbered"/>
    <dgm:cxn modelId="{96B29B23-832D-4464-B434-1669F373B60B}" type="presOf" srcId="{D071A8B7-6DB1-4120-A9A4-40C267B92C25}" destId="{933032D8-FA19-4CC8-BA22-2C466B9E839B}" srcOrd="0" destOrd="0" presId="urn:microsoft.com/office/officeart/2016/7/layout/LinearBlockProcessNumbered"/>
    <dgm:cxn modelId="{AC838C28-E019-45F2-B00D-2B35CC545976}" srcId="{F79FD5A4-5827-44D5-AD1C-76C4CC58D206}" destId="{141B804C-306B-44A2-BA8B-8B0E8994A6C5}" srcOrd="3" destOrd="0" parTransId="{4C6598C1-BF66-40D6-9543-12C7A764BC60}" sibTransId="{AD699BAE-3AF5-41A2-8BA1-B760F8B89AB1}"/>
    <dgm:cxn modelId="{8EFA0C37-2F8F-47AB-ACB5-D407D048D149}" type="presOf" srcId="{141B804C-306B-44A2-BA8B-8B0E8994A6C5}" destId="{ABB8DD49-E56A-4E10-910B-DD5EECBF4672}" srcOrd="0" destOrd="0" presId="urn:microsoft.com/office/officeart/2016/7/layout/LinearBlockProcessNumbered"/>
    <dgm:cxn modelId="{5575913A-0E1C-4EA3-BC6A-8AE67013A902}" type="presOf" srcId="{6F3EBEEC-3F77-46C8-9070-55BE3698FECF}" destId="{1841DC2B-5095-456A-9D3C-70DAD74195E8}" srcOrd="1" destOrd="0" presId="urn:microsoft.com/office/officeart/2016/7/layout/LinearBlockProcessNumbered"/>
    <dgm:cxn modelId="{85ABA33D-C14E-4FA3-93A5-0EB8E2DE4157}" type="presOf" srcId="{5DBB9577-EB29-4204-9501-91572B8C39FC}" destId="{54AF71C7-A392-451F-BE89-083D72B6E2DB}" srcOrd="1" destOrd="0" presId="urn:microsoft.com/office/officeart/2016/7/layout/LinearBlockProcessNumbered"/>
    <dgm:cxn modelId="{6EB2935B-9991-4972-95E4-D74DD7351041}" type="presOf" srcId="{A2D9E048-871D-4B44-9054-F88643A6163E}" destId="{0FFF2BD5-88B3-4AAD-B27D-FE08DE2258F2}" srcOrd="0" destOrd="0" presId="urn:microsoft.com/office/officeart/2016/7/layout/LinearBlockProcessNumbered"/>
    <dgm:cxn modelId="{6D166341-CC8B-4BA1-8F0C-1F6B26B72789}" srcId="{F79FD5A4-5827-44D5-AD1C-76C4CC58D206}" destId="{99D9B21F-4328-4B64-93B0-5914AA3559C0}" srcOrd="2" destOrd="0" parTransId="{1AB1904B-8528-4271-990E-72F0635A1817}" sibTransId="{13E73814-999D-47AF-A0F5-F16F3D7B0EE9}"/>
    <dgm:cxn modelId="{F6328162-FDB2-4BDC-8D9B-689AAA6EBDFE}" type="presOf" srcId="{0D5D849A-A013-4DCE-8BFF-97252A199801}" destId="{18F70834-938E-4C59-A327-8257A71D0C90}" srcOrd="1" destOrd="0" presId="urn:microsoft.com/office/officeart/2016/7/layout/LinearBlockProcessNumbered"/>
    <dgm:cxn modelId="{B0732B43-CDDD-46F9-ACC1-104ECD01ADF3}" type="presOf" srcId="{0D5D849A-A013-4DCE-8BFF-97252A199801}" destId="{A3057C87-EF2C-4E6D-844D-234F6EEE1211}" srcOrd="0" destOrd="0" presId="urn:microsoft.com/office/officeart/2016/7/layout/LinearBlockProcessNumbered"/>
    <dgm:cxn modelId="{3AAE7D4D-5331-4BD5-906B-226FF65D0DDD}" srcId="{F79FD5A4-5827-44D5-AD1C-76C4CC58D206}" destId="{5DBB9577-EB29-4204-9501-91572B8C39FC}" srcOrd="0" destOrd="0" parTransId="{EC42A686-D38C-4452-9098-DDD68E4EACEE}" sibTransId="{A2D9E048-871D-4B44-9054-F88643A6163E}"/>
    <dgm:cxn modelId="{FA542670-58B5-4C31-830B-F94B959A3F03}" srcId="{F79FD5A4-5827-44D5-AD1C-76C4CC58D206}" destId="{0D5D849A-A013-4DCE-8BFF-97252A199801}" srcOrd="5" destOrd="0" parTransId="{9D1BD9C4-01F1-4480-85D0-B7E39C0D6332}" sibTransId="{D071A8B7-6DB1-4120-A9A4-40C267B92C25}"/>
    <dgm:cxn modelId="{04F3EC7C-2673-44FE-816D-EFD4557CF197}" type="presOf" srcId="{D61D2C74-ED9B-45DA-9165-D11857EC0F2D}" destId="{4C6CB036-17A2-4FFA-B405-1F8AE8AD9D14}" srcOrd="1" destOrd="0" presId="urn:microsoft.com/office/officeart/2016/7/layout/LinearBlockProcessNumbered"/>
    <dgm:cxn modelId="{60996D87-F0CC-4C82-8F6B-929AA6758567}" type="presOf" srcId="{99D9B21F-4328-4B64-93B0-5914AA3559C0}" destId="{09F64B14-28C0-4745-8039-526C55C46215}" srcOrd="0" destOrd="0" presId="urn:microsoft.com/office/officeart/2016/7/layout/LinearBlockProcessNumbered"/>
    <dgm:cxn modelId="{55308E8E-F5DD-404F-81DC-C86DE1B5FFC2}" type="presOf" srcId="{6F3EBEEC-3F77-46C8-9070-55BE3698FECF}" destId="{27824333-FC6F-4204-BDFF-2583F2C7FA91}" srcOrd="0" destOrd="0" presId="urn:microsoft.com/office/officeart/2016/7/layout/LinearBlockProcessNumbered"/>
    <dgm:cxn modelId="{A1A0A7B0-D47A-4A23-A21C-FE4C4C9D09FE}" type="presOf" srcId="{141B804C-306B-44A2-BA8B-8B0E8994A6C5}" destId="{573A644F-D006-422A-9377-337A4196F2FE}" srcOrd="1" destOrd="0" presId="urn:microsoft.com/office/officeart/2016/7/layout/LinearBlockProcessNumbered"/>
    <dgm:cxn modelId="{67CB0CB7-F753-43EE-BE5B-99CAF09959DF}" type="presOf" srcId="{3E73C26C-1E04-49CC-9D39-B557F7CD0F16}" destId="{2DF58679-D9D2-4C72-9F2E-D5D93F5F9DA4}" srcOrd="0" destOrd="0" presId="urn:microsoft.com/office/officeart/2016/7/layout/LinearBlockProcessNumbered"/>
    <dgm:cxn modelId="{3D9466D4-5A9E-411C-A852-EC9F73A78C5B}" srcId="{F79FD5A4-5827-44D5-AD1C-76C4CC58D206}" destId="{6F3EBEEC-3F77-46C8-9070-55BE3698FECF}" srcOrd="1" destOrd="0" parTransId="{51E23C92-2B28-443F-BA26-78FFD70D4214}" sibTransId="{5B03B9AF-DA56-4B01-B17B-DF51BD87F581}"/>
    <dgm:cxn modelId="{F814C3D6-11EC-43D4-B010-CC8746939820}" srcId="{F79FD5A4-5827-44D5-AD1C-76C4CC58D206}" destId="{D61D2C74-ED9B-45DA-9165-D11857EC0F2D}" srcOrd="4" destOrd="0" parTransId="{08672866-0096-46E3-ACDC-DC709A4468A4}" sibTransId="{3E73C26C-1E04-49CC-9D39-B557F7CD0F16}"/>
    <dgm:cxn modelId="{A999D9D6-7A73-46CB-AC15-B8B890F7B679}" type="presOf" srcId="{5DBB9577-EB29-4204-9501-91572B8C39FC}" destId="{A82305C2-04AD-466C-838C-99B1B7108EB6}" srcOrd="0" destOrd="0" presId="urn:microsoft.com/office/officeart/2016/7/layout/LinearBlockProcessNumbered"/>
    <dgm:cxn modelId="{070B8FE2-787F-446A-9D11-F4D0440EAA9A}" type="presOf" srcId="{99D9B21F-4328-4B64-93B0-5914AA3559C0}" destId="{E6E6B7A9-C997-49E9-9E0B-E2D30BA4F1A3}" srcOrd="1" destOrd="0" presId="urn:microsoft.com/office/officeart/2016/7/layout/LinearBlockProcessNumbered"/>
    <dgm:cxn modelId="{19A562C9-457B-48A1-B7EA-2EAAEAAAB5D5}" type="presParOf" srcId="{70A9479B-366B-4114-85D2-2CCA953B8DA1}" destId="{B2A63946-6080-444D-89D1-4C35C093684C}" srcOrd="0" destOrd="0" presId="urn:microsoft.com/office/officeart/2016/7/layout/LinearBlockProcessNumbered"/>
    <dgm:cxn modelId="{C44F66A4-5F90-4171-9059-0DC935637D62}" type="presParOf" srcId="{B2A63946-6080-444D-89D1-4C35C093684C}" destId="{A82305C2-04AD-466C-838C-99B1B7108EB6}" srcOrd="0" destOrd="0" presId="urn:microsoft.com/office/officeart/2016/7/layout/LinearBlockProcessNumbered"/>
    <dgm:cxn modelId="{444AEB8C-EBB6-42EA-A18C-208EE894A56A}" type="presParOf" srcId="{B2A63946-6080-444D-89D1-4C35C093684C}" destId="{0FFF2BD5-88B3-4AAD-B27D-FE08DE2258F2}" srcOrd="1" destOrd="0" presId="urn:microsoft.com/office/officeart/2016/7/layout/LinearBlockProcessNumbered"/>
    <dgm:cxn modelId="{3EC13439-6417-449C-99A2-6F4C06A4DD1F}" type="presParOf" srcId="{B2A63946-6080-444D-89D1-4C35C093684C}" destId="{54AF71C7-A392-451F-BE89-083D72B6E2DB}" srcOrd="2" destOrd="0" presId="urn:microsoft.com/office/officeart/2016/7/layout/LinearBlockProcessNumbered"/>
    <dgm:cxn modelId="{10584E7C-B2F7-4E04-A09B-F5B949FB8707}" type="presParOf" srcId="{70A9479B-366B-4114-85D2-2CCA953B8DA1}" destId="{6797290F-299B-4214-B397-BCED8EB716D6}" srcOrd="1" destOrd="0" presId="urn:microsoft.com/office/officeart/2016/7/layout/LinearBlockProcessNumbered"/>
    <dgm:cxn modelId="{E1FFC717-CC47-4330-A7FF-2D48884C02FB}" type="presParOf" srcId="{70A9479B-366B-4114-85D2-2CCA953B8DA1}" destId="{83290124-A9E2-4E23-86D4-4593BB830BC5}" srcOrd="2" destOrd="0" presId="urn:microsoft.com/office/officeart/2016/7/layout/LinearBlockProcessNumbered"/>
    <dgm:cxn modelId="{24ADF80D-4C5E-4FFB-A388-38B76585E085}" type="presParOf" srcId="{83290124-A9E2-4E23-86D4-4593BB830BC5}" destId="{27824333-FC6F-4204-BDFF-2583F2C7FA91}" srcOrd="0" destOrd="0" presId="urn:microsoft.com/office/officeart/2016/7/layout/LinearBlockProcessNumbered"/>
    <dgm:cxn modelId="{045576B2-136F-4637-8AFB-107A078FC9D4}" type="presParOf" srcId="{83290124-A9E2-4E23-86D4-4593BB830BC5}" destId="{9E47B4E0-60D9-4C55-BE31-D6BB7C2FEAE4}" srcOrd="1" destOrd="0" presId="urn:microsoft.com/office/officeart/2016/7/layout/LinearBlockProcessNumbered"/>
    <dgm:cxn modelId="{15EC6634-BECA-4FBB-86A0-AE0D90392C8B}" type="presParOf" srcId="{83290124-A9E2-4E23-86D4-4593BB830BC5}" destId="{1841DC2B-5095-456A-9D3C-70DAD74195E8}" srcOrd="2" destOrd="0" presId="urn:microsoft.com/office/officeart/2016/7/layout/LinearBlockProcessNumbered"/>
    <dgm:cxn modelId="{BC0897E1-B69E-4520-AD29-CF147414D7E4}" type="presParOf" srcId="{70A9479B-366B-4114-85D2-2CCA953B8DA1}" destId="{1DAB9A95-2A3D-4124-A98C-70B331198FFF}" srcOrd="3" destOrd="0" presId="urn:microsoft.com/office/officeart/2016/7/layout/LinearBlockProcessNumbered"/>
    <dgm:cxn modelId="{9ACCDA68-A4BE-4B9A-BB64-CB857142AD51}" type="presParOf" srcId="{70A9479B-366B-4114-85D2-2CCA953B8DA1}" destId="{DC4EF792-0625-458C-B990-20D18577C425}" srcOrd="4" destOrd="0" presId="urn:microsoft.com/office/officeart/2016/7/layout/LinearBlockProcessNumbered"/>
    <dgm:cxn modelId="{D572F865-5619-43CE-AFA3-03F3020F4FD5}" type="presParOf" srcId="{DC4EF792-0625-458C-B990-20D18577C425}" destId="{09F64B14-28C0-4745-8039-526C55C46215}" srcOrd="0" destOrd="0" presId="urn:microsoft.com/office/officeart/2016/7/layout/LinearBlockProcessNumbered"/>
    <dgm:cxn modelId="{3EA72072-10C1-446E-B7B8-B74D93422C7C}" type="presParOf" srcId="{DC4EF792-0625-458C-B990-20D18577C425}" destId="{4F5A66E2-8294-4E59-9FD2-C27660EC427A}" srcOrd="1" destOrd="0" presId="urn:microsoft.com/office/officeart/2016/7/layout/LinearBlockProcessNumbered"/>
    <dgm:cxn modelId="{62249AA1-F0C1-41D2-BF9F-DD0899D5D57C}" type="presParOf" srcId="{DC4EF792-0625-458C-B990-20D18577C425}" destId="{E6E6B7A9-C997-49E9-9E0B-E2D30BA4F1A3}" srcOrd="2" destOrd="0" presId="urn:microsoft.com/office/officeart/2016/7/layout/LinearBlockProcessNumbered"/>
    <dgm:cxn modelId="{C826862A-ACA4-4D29-B02F-6838BF8074EA}" type="presParOf" srcId="{70A9479B-366B-4114-85D2-2CCA953B8DA1}" destId="{4D26AAEE-0869-446D-817D-E6945F4CDC20}" srcOrd="5" destOrd="0" presId="urn:microsoft.com/office/officeart/2016/7/layout/LinearBlockProcessNumbered"/>
    <dgm:cxn modelId="{799E6FCE-E100-4488-9887-65CFE769A2C3}" type="presParOf" srcId="{70A9479B-366B-4114-85D2-2CCA953B8DA1}" destId="{3CD48E5D-C17F-4B45-87C6-3AAC1968955B}" srcOrd="6" destOrd="0" presId="urn:microsoft.com/office/officeart/2016/7/layout/LinearBlockProcessNumbered"/>
    <dgm:cxn modelId="{E952A817-022F-4863-BFBD-5B05516CE051}" type="presParOf" srcId="{3CD48E5D-C17F-4B45-87C6-3AAC1968955B}" destId="{ABB8DD49-E56A-4E10-910B-DD5EECBF4672}" srcOrd="0" destOrd="0" presId="urn:microsoft.com/office/officeart/2016/7/layout/LinearBlockProcessNumbered"/>
    <dgm:cxn modelId="{6A6DF893-3C60-490D-B572-657A8B23A231}" type="presParOf" srcId="{3CD48E5D-C17F-4B45-87C6-3AAC1968955B}" destId="{F115A568-8C4E-4805-B172-B1AA81242404}" srcOrd="1" destOrd="0" presId="urn:microsoft.com/office/officeart/2016/7/layout/LinearBlockProcessNumbered"/>
    <dgm:cxn modelId="{6FF87BD9-611B-47EC-880F-A8B41956A684}" type="presParOf" srcId="{3CD48E5D-C17F-4B45-87C6-3AAC1968955B}" destId="{573A644F-D006-422A-9377-337A4196F2FE}" srcOrd="2" destOrd="0" presId="urn:microsoft.com/office/officeart/2016/7/layout/LinearBlockProcessNumbered"/>
    <dgm:cxn modelId="{4F45DEF1-68E7-4239-9BBA-367673D7B98E}" type="presParOf" srcId="{70A9479B-366B-4114-85D2-2CCA953B8DA1}" destId="{3978BE91-84D1-48B3-8ECB-CA4393732A60}" srcOrd="7" destOrd="0" presId="urn:microsoft.com/office/officeart/2016/7/layout/LinearBlockProcessNumbered"/>
    <dgm:cxn modelId="{ADDE41EE-2999-4F43-9D8D-1F923E865B49}" type="presParOf" srcId="{70A9479B-366B-4114-85D2-2CCA953B8DA1}" destId="{AB0D7883-4C5D-4390-92A4-BE3E398B6B83}" srcOrd="8" destOrd="0" presId="urn:microsoft.com/office/officeart/2016/7/layout/LinearBlockProcessNumbered"/>
    <dgm:cxn modelId="{7FD20DAC-161D-483D-AB16-7EB8E12645D8}" type="presParOf" srcId="{AB0D7883-4C5D-4390-92A4-BE3E398B6B83}" destId="{D6C66CF7-8E73-4623-B61B-373A48FAABC0}" srcOrd="0" destOrd="0" presId="urn:microsoft.com/office/officeart/2016/7/layout/LinearBlockProcessNumbered"/>
    <dgm:cxn modelId="{67E7BCE6-2BF4-45EA-B13C-B154B401F7AF}" type="presParOf" srcId="{AB0D7883-4C5D-4390-92A4-BE3E398B6B83}" destId="{2DF58679-D9D2-4C72-9F2E-D5D93F5F9DA4}" srcOrd="1" destOrd="0" presId="urn:microsoft.com/office/officeart/2016/7/layout/LinearBlockProcessNumbered"/>
    <dgm:cxn modelId="{80F430A4-E9D6-42D5-B05A-EC843B8328A6}" type="presParOf" srcId="{AB0D7883-4C5D-4390-92A4-BE3E398B6B83}" destId="{4C6CB036-17A2-4FFA-B405-1F8AE8AD9D14}" srcOrd="2" destOrd="0" presId="urn:microsoft.com/office/officeart/2016/7/layout/LinearBlockProcessNumbered"/>
    <dgm:cxn modelId="{1E5D652E-3E6A-4004-AB87-6AD0ACC27E77}" type="presParOf" srcId="{70A9479B-366B-4114-85D2-2CCA953B8DA1}" destId="{D55A604C-89AD-49D6-B9AD-A70CCDD0A347}" srcOrd="9" destOrd="0" presId="urn:microsoft.com/office/officeart/2016/7/layout/LinearBlockProcessNumbered"/>
    <dgm:cxn modelId="{CB392058-AFAB-4C9B-B0D2-0745F2818874}" type="presParOf" srcId="{70A9479B-366B-4114-85D2-2CCA953B8DA1}" destId="{AAB1F511-B5DA-4FCA-95D8-0B6DE6C1E7E6}" srcOrd="10" destOrd="0" presId="urn:microsoft.com/office/officeart/2016/7/layout/LinearBlockProcessNumbered"/>
    <dgm:cxn modelId="{8759DBA6-9791-4868-9AE9-B5D97DCFD13C}" type="presParOf" srcId="{AAB1F511-B5DA-4FCA-95D8-0B6DE6C1E7E6}" destId="{A3057C87-EF2C-4E6D-844D-234F6EEE1211}" srcOrd="0" destOrd="0" presId="urn:microsoft.com/office/officeart/2016/7/layout/LinearBlockProcessNumbered"/>
    <dgm:cxn modelId="{6950D23B-C6C7-4C04-86EE-94C6A66C6D9C}" type="presParOf" srcId="{AAB1F511-B5DA-4FCA-95D8-0B6DE6C1E7E6}" destId="{933032D8-FA19-4CC8-BA22-2C466B9E839B}" srcOrd="1" destOrd="0" presId="urn:microsoft.com/office/officeart/2016/7/layout/LinearBlockProcessNumbered"/>
    <dgm:cxn modelId="{358267C6-6DD4-4900-9233-9CF9B572DA76}" type="presParOf" srcId="{AAB1F511-B5DA-4FCA-95D8-0B6DE6C1E7E6}" destId="{18F70834-938E-4C59-A327-8257A71D0C9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2305C2-04AD-466C-838C-99B1B7108EB6}">
      <dsp:nvSpPr>
        <dsp:cNvPr id="0" name=""/>
        <dsp:cNvSpPr/>
      </dsp:nvSpPr>
      <dsp:spPr>
        <a:xfrm>
          <a:off x="0" y="1189831"/>
          <a:ext cx="1643062" cy="197167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 benefits of data deduplication includes:</a:t>
          </a:r>
        </a:p>
      </dsp:txBody>
      <dsp:txXfrm>
        <a:off x="0" y="1978501"/>
        <a:ext cx="1643062" cy="1183005"/>
      </dsp:txXfrm>
    </dsp:sp>
    <dsp:sp modelId="{0FFF2BD5-88B3-4AAD-B27D-FE08DE2258F2}">
      <dsp:nvSpPr>
        <dsp:cNvPr id="0" name=""/>
        <dsp:cNvSpPr/>
      </dsp:nvSpPr>
      <dsp:spPr>
        <a:xfrm>
          <a:off x="0" y="1189831"/>
          <a:ext cx="1643062" cy="7886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01</a:t>
          </a:r>
        </a:p>
      </dsp:txBody>
      <dsp:txXfrm>
        <a:off x="0" y="1189831"/>
        <a:ext cx="1643062" cy="788670"/>
      </dsp:txXfrm>
    </dsp:sp>
    <dsp:sp modelId="{27824333-FC6F-4204-BDFF-2583F2C7FA91}">
      <dsp:nvSpPr>
        <dsp:cNvPr id="0" name=""/>
        <dsp:cNvSpPr/>
      </dsp:nvSpPr>
      <dsp:spPr>
        <a:xfrm>
          <a:off x="1774507" y="1189831"/>
          <a:ext cx="1643062" cy="1971675"/>
        </a:xfrm>
        <a:prstGeom prst="rect">
          <a:avLst/>
        </a:prstGeom>
        <a:solidFill>
          <a:schemeClr val="accent1">
            <a:shade val="80000"/>
            <a:hueOff val="69857"/>
            <a:satOff val="-1251"/>
            <a:lumOff val="5317"/>
            <a:alphaOff val="0"/>
          </a:schemeClr>
        </a:solidFill>
        <a:ln w="12700" cap="flat" cmpd="sng" algn="ctr">
          <a:solidFill>
            <a:schemeClr val="accent1">
              <a:shade val="80000"/>
              <a:hueOff val="69857"/>
              <a:satOff val="-1251"/>
              <a:lumOff val="53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Reduced hardware costs</a:t>
          </a:r>
        </a:p>
      </dsp:txBody>
      <dsp:txXfrm>
        <a:off x="1774507" y="1978501"/>
        <a:ext cx="1643062" cy="1183005"/>
      </dsp:txXfrm>
    </dsp:sp>
    <dsp:sp modelId="{9E47B4E0-60D9-4C55-BE31-D6BB7C2FEAE4}">
      <dsp:nvSpPr>
        <dsp:cNvPr id="0" name=""/>
        <dsp:cNvSpPr/>
      </dsp:nvSpPr>
      <dsp:spPr>
        <a:xfrm>
          <a:off x="1774507" y="1189831"/>
          <a:ext cx="1643062" cy="7886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02</a:t>
          </a:r>
        </a:p>
      </dsp:txBody>
      <dsp:txXfrm>
        <a:off x="1774507" y="1189831"/>
        <a:ext cx="1643062" cy="788670"/>
      </dsp:txXfrm>
    </dsp:sp>
    <dsp:sp modelId="{09F64B14-28C0-4745-8039-526C55C46215}">
      <dsp:nvSpPr>
        <dsp:cNvPr id="0" name=""/>
        <dsp:cNvSpPr/>
      </dsp:nvSpPr>
      <dsp:spPr>
        <a:xfrm>
          <a:off x="3549015" y="1189831"/>
          <a:ext cx="1643062" cy="1971675"/>
        </a:xfrm>
        <a:prstGeom prst="rect">
          <a:avLst/>
        </a:prstGeom>
        <a:solidFill>
          <a:schemeClr val="accent1">
            <a:shade val="80000"/>
            <a:hueOff val="139713"/>
            <a:satOff val="-2502"/>
            <a:lumOff val="10634"/>
            <a:alphaOff val="0"/>
          </a:schemeClr>
        </a:solidFill>
        <a:ln w="12700" cap="flat" cmpd="sng" algn="ctr">
          <a:solidFill>
            <a:schemeClr val="accent1">
              <a:shade val="80000"/>
              <a:hueOff val="139713"/>
              <a:satOff val="-2502"/>
              <a:lumOff val="106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Reduced backup costs</a:t>
          </a:r>
        </a:p>
      </dsp:txBody>
      <dsp:txXfrm>
        <a:off x="3549015" y="1978501"/>
        <a:ext cx="1643062" cy="1183005"/>
      </dsp:txXfrm>
    </dsp:sp>
    <dsp:sp modelId="{4F5A66E2-8294-4E59-9FD2-C27660EC427A}">
      <dsp:nvSpPr>
        <dsp:cNvPr id="0" name=""/>
        <dsp:cNvSpPr/>
      </dsp:nvSpPr>
      <dsp:spPr>
        <a:xfrm>
          <a:off x="3549015" y="1189831"/>
          <a:ext cx="1643062" cy="7886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03</a:t>
          </a:r>
        </a:p>
      </dsp:txBody>
      <dsp:txXfrm>
        <a:off x="3549015" y="1189831"/>
        <a:ext cx="1643062" cy="788670"/>
      </dsp:txXfrm>
    </dsp:sp>
    <dsp:sp modelId="{ABB8DD49-E56A-4E10-910B-DD5EECBF4672}">
      <dsp:nvSpPr>
        <dsp:cNvPr id="0" name=""/>
        <dsp:cNvSpPr/>
      </dsp:nvSpPr>
      <dsp:spPr>
        <a:xfrm>
          <a:off x="5323522" y="1189831"/>
          <a:ext cx="1643062" cy="1971675"/>
        </a:xfrm>
        <a:prstGeom prst="rect">
          <a:avLst/>
        </a:prstGeom>
        <a:solidFill>
          <a:schemeClr val="accent1">
            <a:shade val="80000"/>
            <a:hueOff val="209570"/>
            <a:satOff val="-3754"/>
            <a:lumOff val="15951"/>
            <a:alphaOff val="0"/>
          </a:schemeClr>
        </a:solidFill>
        <a:ln w="12700" cap="flat" cmpd="sng" algn="ctr">
          <a:solidFill>
            <a:schemeClr val="accent1">
              <a:shade val="80000"/>
              <a:hueOff val="209570"/>
              <a:satOff val="-3754"/>
              <a:lumOff val="159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Reduced costs for business continuity / disaster recovery;</a:t>
          </a:r>
        </a:p>
      </dsp:txBody>
      <dsp:txXfrm>
        <a:off x="5323522" y="1978501"/>
        <a:ext cx="1643062" cy="1183005"/>
      </dsp:txXfrm>
    </dsp:sp>
    <dsp:sp modelId="{F115A568-8C4E-4805-B172-B1AA81242404}">
      <dsp:nvSpPr>
        <dsp:cNvPr id="0" name=""/>
        <dsp:cNvSpPr/>
      </dsp:nvSpPr>
      <dsp:spPr>
        <a:xfrm>
          <a:off x="5323522" y="1189831"/>
          <a:ext cx="1643062" cy="7886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04</a:t>
          </a:r>
        </a:p>
      </dsp:txBody>
      <dsp:txXfrm>
        <a:off x="5323522" y="1189831"/>
        <a:ext cx="1643062" cy="788670"/>
      </dsp:txXfrm>
    </dsp:sp>
    <dsp:sp modelId="{D6C66CF7-8E73-4623-B61B-373A48FAABC0}">
      <dsp:nvSpPr>
        <dsp:cNvPr id="0" name=""/>
        <dsp:cNvSpPr/>
      </dsp:nvSpPr>
      <dsp:spPr>
        <a:xfrm>
          <a:off x="7098030" y="1189831"/>
          <a:ext cx="1643062" cy="1971675"/>
        </a:xfrm>
        <a:prstGeom prst="rect">
          <a:avLst/>
        </a:prstGeom>
        <a:solidFill>
          <a:schemeClr val="accent1">
            <a:shade val="80000"/>
            <a:hueOff val="279426"/>
            <a:satOff val="-5005"/>
            <a:lumOff val="21268"/>
            <a:alphaOff val="0"/>
          </a:schemeClr>
        </a:solidFill>
        <a:ln w="12700" cap="flat" cmpd="sng" algn="ctr">
          <a:solidFill>
            <a:schemeClr val="accent1">
              <a:shade val="80000"/>
              <a:hueOff val="279426"/>
              <a:satOff val="-5005"/>
              <a:lumOff val="212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Increased storage efficiency and</a:t>
          </a:r>
        </a:p>
      </dsp:txBody>
      <dsp:txXfrm>
        <a:off x="7098030" y="1978501"/>
        <a:ext cx="1643062" cy="1183005"/>
      </dsp:txXfrm>
    </dsp:sp>
    <dsp:sp modelId="{2DF58679-D9D2-4C72-9F2E-D5D93F5F9DA4}">
      <dsp:nvSpPr>
        <dsp:cNvPr id="0" name=""/>
        <dsp:cNvSpPr/>
      </dsp:nvSpPr>
      <dsp:spPr>
        <a:xfrm>
          <a:off x="7098030" y="1189831"/>
          <a:ext cx="1643062" cy="7886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05</a:t>
          </a:r>
        </a:p>
      </dsp:txBody>
      <dsp:txXfrm>
        <a:off x="7098030" y="1189831"/>
        <a:ext cx="1643062" cy="788670"/>
      </dsp:txXfrm>
    </dsp:sp>
    <dsp:sp modelId="{A3057C87-EF2C-4E6D-844D-234F6EEE1211}">
      <dsp:nvSpPr>
        <dsp:cNvPr id="0" name=""/>
        <dsp:cNvSpPr/>
      </dsp:nvSpPr>
      <dsp:spPr>
        <a:xfrm>
          <a:off x="8872537" y="1189831"/>
          <a:ext cx="1643062" cy="1971675"/>
        </a:xfrm>
        <a:prstGeom prst="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Increased network efficiency</a:t>
          </a:r>
        </a:p>
      </dsp:txBody>
      <dsp:txXfrm>
        <a:off x="8872537" y="1978501"/>
        <a:ext cx="1643062" cy="1183005"/>
      </dsp:txXfrm>
    </dsp:sp>
    <dsp:sp modelId="{933032D8-FA19-4CC8-BA22-2C466B9E839B}">
      <dsp:nvSpPr>
        <dsp:cNvPr id="0" name=""/>
        <dsp:cNvSpPr/>
      </dsp:nvSpPr>
      <dsp:spPr>
        <a:xfrm>
          <a:off x="8872537" y="1189831"/>
          <a:ext cx="1643062" cy="7886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06</a:t>
          </a:r>
        </a:p>
      </dsp:txBody>
      <dsp:txXfrm>
        <a:off x="8872537" y="1189831"/>
        <a:ext cx="1643062" cy="788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F077-CB4F-41CC-9F96-BACAEDFBF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16FDD-6137-4E94-AD58-A3EE9A59C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5C270-EB39-46CA-A6F9-EF983A179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3411-9728-4613-98EA-6148D0DCA18E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11EA1-6CFB-40CA-B04C-8AF1CD2C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6145A-0578-4639-B6B2-8F476F7B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7C2F-C702-4FB1-A724-285E5A609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7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8ED7-2FC4-45CB-A52B-F5D993700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C9F0B-863A-4BBF-B59D-92D96C028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5C8F7-61E1-4B83-9CB4-AB5F40855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3411-9728-4613-98EA-6148D0DCA18E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BB26D-4F3D-4429-9631-A679B830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1E252-5ECF-4547-8D5F-C674EA96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7C2F-C702-4FB1-A724-285E5A609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7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7AF23-0A06-4993-B134-A0E70093E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7CD4A-B235-4A70-9CAD-09D42D7C7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5949F-5883-4DC4-B4F1-61423EC0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3411-9728-4613-98EA-6148D0DCA18E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6E322-AC1C-409E-B8B3-5AD892CBC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5F5B0-0705-43E9-B095-14FCD026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7C2F-C702-4FB1-A724-285E5A609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5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4340C-76E7-4F1A-A85F-D430AEEA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A847F-0225-45F5-BE12-E04312129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B2C22-7B51-46DE-AF1D-ECB9155DD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3411-9728-4613-98EA-6148D0DCA18E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97B26-D698-4436-8965-D4AA5826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418A7-D0F8-4D14-9B51-7EED62FA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7C2F-C702-4FB1-A724-285E5A609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75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8410-03ED-49D5-8950-87F7D9D3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33244-2DC6-446D-82E0-E5EC5970A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8695C-F0E3-4E1B-AAEC-F659DA40D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3411-9728-4613-98EA-6148D0DCA18E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68B46-B7E8-4A98-BA37-57D9353E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1CEDE-170D-48CC-AFEF-F80C5A4C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7C2F-C702-4FB1-A724-285E5A609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9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DBE0B-036B-43C5-A793-75F3CAB54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CF513-AF6F-45E0-A0B4-99D6123D9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96F81-8295-4B9A-9A60-1CC245155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4E32E-15E9-40D1-86F7-418F3214F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3411-9728-4613-98EA-6148D0DCA18E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8F264-0151-492A-99ED-49C43995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6EAA1-5D9F-4173-827C-D0CA1A43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7C2F-C702-4FB1-A724-285E5A609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5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E95D-BF9D-4C3B-9608-8811FDC8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69C44-4CE2-4663-BEA8-4C20B870B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58448-828E-47BF-9629-A9CB18AB9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78680-7CCF-42CB-A48E-45AD11566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C5706-79E1-4106-92A0-682C47A2D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37D624-E36D-4816-BF89-6D2ED372F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3411-9728-4613-98EA-6148D0DCA18E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FE854-B35E-4235-AD36-0FC984BD2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2C1F3A-C0AD-4BD7-AFBE-538B9511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7C2F-C702-4FB1-A724-285E5A609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8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0DE21-5E04-4139-A062-CC6C6032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B6646-F58E-4835-B66C-1B305FD8D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3411-9728-4613-98EA-6148D0DCA18E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55E53-8A63-4AAC-99A7-A8C327B2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E47208-A842-40BC-AE7E-72D437D2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7C2F-C702-4FB1-A724-285E5A609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8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A4185F-7A24-492B-934C-00B4A1309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3411-9728-4613-98EA-6148D0DCA18E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4E75E-0EFA-410F-9A78-C5474D75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0A927-DBE2-4612-8CC1-038519813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7C2F-C702-4FB1-A724-285E5A609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9071-4E6E-4AE9-8E6B-2F7B95E9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EF719-7020-48B2-A8B2-2B94BC9E0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C30C7-29A1-4FD1-B738-B90EED857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D7E67-B9FD-426D-8743-C3284B01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3411-9728-4613-98EA-6148D0DCA18E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EF14D-CA63-4EC7-AC89-CDCB2795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96842-0430-4878-A52A-5CB3D896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7C2F-C702-4FB1-A724-285E5A609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8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E24B-5A84-4E82-9ABF-0EE2912AA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DF2FE6-658D-4DFE-BE6F-FA442AC6B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1AC74-7185-4321-B671-7BFDD4217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708F4-7224-44DD-99D5-B85C42BEB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3411-9728-4613-98EA-6148D0DCA18E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CF8F8-48A7-4DCE-87CA-05E8B141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6D47D-F409-4475-A79D-7187B3EF4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7C2F-C702-4FB1-A724-285E5A609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6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6D5D1D-0914-4506-90DB-E7DCE64D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D54CC-AEEF-4CDF-9F71-482B8F318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8A468-9A6C-45F6-9A93-B2EBE1957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13411-9728-4613-98EA-6148D0DCA18E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FF3A1-2360-4846-B66C-A25909636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08759-F701-42F4-9EEE-851D5A94F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A7C2F-C702-4FB1-A724-285E5A609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4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ieeexplore.ieee.org/document/7488173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ieeexplore.ieee.org/document/7488173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ieeexplore.ieee.org/document/7488173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64271-A634-4B13-B8E2-ED6F31B27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DEDUPLICATION BY END -TO-END TRAFFIC REDUNDANCY ELIMINATION</a:t>
            </a:r>
            <a:r>
              <a:rPr lang="en-US" dirty="0"/>
              <a:t>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127FF-FE91-4920-836F-1468DC7FD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9150" y="4034672"/>
            <a:ext cx="3088849" cy="122312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Team Members </a:t>
            </a:r>
          </a:p>
          <a:p>
            <a:r>
              <a:rPr lang="en-US" dirty="0">
                <a:solidFill>
                  <a:schemeClr val="accent1"/>
                </a:solidFill>
              </a:rPr>
              <a:t>Pragathi Thammaneni</a:t>
            </a:r>
          </a:p>
          <a:p>
            <a:r>
              <a:rPr lang="en-US" dirty="0">
                <a:solidFill>
                  <a:schemeClr val="accent1"/>
                </a:solidFill>
              </a:rPr>
              <a:t>Sridevi Mallipudi</a:t>
            </a:r>
          </a:p>
        </p:txBody>
      </p:sp>
    </p:spTree>
    <p:extLst>
      <p:ext uri="{BB962C8B-B14F-4D97-AF65-F5344CB8AC3E}">
        <p14:creationId xmlns:p14="http://schemas.microsoft.com/office/powerpoint/2010/main" val="954939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8BBB-5417-4A34-B2DF-1C59FE607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226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CoRE Sender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1B7C5-9172-4F81-BFE5-A1B0FA43E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1600" b="1" dirty="0"/>
          </a:p>
          <a:p>
            <a:pPr marL="0" indent="0" algn="ctr">
              <a:buNone/>
            </a:pPr>
            <a:endParaRPr lang="en-US" sz="1600" b="1" dirty="0"/>
          </a:p>
          <a:p>
            <a:pPr marL="0" indent="0" algn="ctr">
              <a:buNone/>
            </a:pPr>
            <a:endParaRPr lang="en-US" sz="1600" b="1" dirty="0"/>
          </a:p>
          <a:p>
            <a:pPr marL="0" indent="0" algn="ctr">
              <a:buNone/>
            </a:pPr>
            <a:endParaRPr lang="en-US" sz="1600" b="1" dirty="0"/>
          </a:p>
          <a:p>
            <a:pPr marL="0" indent="0" algn="ctr">
              <a:buNone/>
            </a:pPr>
            <a:endParaRPr lang="en-US" sz="1600" b="1" dirty="0"/>
          </a:p>
          <a:p>
            <a:pPr marL="0" indent="0" algn="ctr">
              <a:buNone/>
            </a:pPr>
            <a:endParaRPr lang="en-US" sz="1600" b="1" dirty="0"/>
          </a:p>
          <a:p>
            <a:pPr marL="0" indent="0" algn="ctr">
              <a:buNone/>
            </a:pPr>
            <a:endParaRPr lang="en-US" sz="1600" b="1" dirty="0"/>
          </a:p>
          <a:p>
            <a:pPr marL="0" indent="0" algn="ctr">
              <a:buNone/>
            </a:pPr>
            <a:endParaRPr lang="en-US" sz="1600" b="1" dirty="0"/>
          </a:p>
          <a:p>
            <a:pPr marL="0" indent="0" algn="ctr">
              <a:buNone/>
            </a:pPr>
            <a:endParaRPr lang="en-US" sz="1600" b="1" dirty="0"/>
          </a:p>
          <a:p>
            <a:pPr marL="0" indent="0" algn="ctr">
              <a:buNone/>
            </a:pPr>
            <a:endParaRPr lang="en-US" sz="1600" b="1" dirty="0"/>
          </a:p>
          <a:p>
            <a:pPr marL="0" indent="0" algn="ctr">
              <a:buNone/>
            </a:pPr>
            <a:endParaRPr lang="en-US" sz="1600" b="1" dirty="0"/>
          </a:p>
          <a:p>
            <a:pPr marL="0" indent="0" algn="ctr">
              <a:buNone/>
            </a:pPr>
            <a:r>
              <a:rPr lang="en-US" sz="1600" b="1" dirty="0"/>
              <a:t>References: </a:t>
            </a:r>
            <a:r>
              <a:rPr lang="en-US" sz="1600" u="sng" dirty="0">
                <a:hlinkClick r:id="rId2"/>
              </a:rPr>
              <a:t>http://ieeexplore.ieee.org/document/7488173/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B73CCB-E369-42A3-8A33-D4741C58624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54285" y="1593129"/>
            <a:ext cx="5335571" cy="3836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2090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79F7-83E9-4C79-93FD-269B7203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391"/>
            <a:ext cx="10515600" cy="1086603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CoRE Receiver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51549-6A10-4130-AF3C-116A8F39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759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 algn="ctr">
              <a:buNone/>
            </a:pPr>
            <a:r>
              <a:rPr lang="en-US" sz="1600" b="1" dirty="0"/>
              <a:t>References: </a:t>
            </a:r>
            <a:r>
              <a:rPr lang="en-US" sz="1600" u="sng" dirty="0">
                <a:hlinkClick r:id="rId2"/>
              </a:rPr>
              <a:t>http://ieeexplore.ieee.org/document/7488173/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1753EB-FA64-4479-9200-E1D15A9A63D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493" y="1112363"/>
            <a:ext cx="6146276" cy="425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9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7F18-DF39-4EA7-8D6E-ED2E7178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194" y="311086"/>
            <a:ext cx="10001839" cy="4713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Implementation(Admin,Server,User):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26C1AE-CAA1-479F-81DC-5EA6A91ED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94" y="890332"/>
            <a:ext cx="4996206" cy="27435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80013A-8CD3-47DC-893C-C6F21FE11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600" y="814916"/>
            <a:ext cx="5230734" cy="2818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82157F-5E28-4A05-A34A-E96EF30EB2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787" y="3680486"/>
            <a:ext cx="6680543" cy="30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74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7AB9-0B2B-4047-A977-841A239F2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47" y="245097"/>
            <a:ext cx="10133815" cy="66930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Generating Signatures &amp; Prediction Queue: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658027-C6C5-4BBC-84F5-39437C8E5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0" y="1179908"/>
            <a:ext cx="5947685" cy="372202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78FD5C-82EF-4A86-8E0C-B63EE254D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654" y="2733773"/>
            <a:ext cx="5978184" cy="400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7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5B44-BD51-43F9-98C9-195B5F85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264161"/>
            <a:ext cx="11115040" cy="82296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Second Layer &amp;Data upload without TRE</a:t>
            </a:r>
            <a:r>
              <a:rPr lang="en-US" dirty="0"/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375A78-2586-4000-91F8-DBA1C5416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" y="1270079"/>
            <a:ext cx="6667843" cy="311801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FA51E2-E692-485C-BF72-4BB98ABB1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157" y="3752690"/>
            <a:ext cx="6667843" cy="310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37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E103-CCF9-4423-869D-8C946D6A6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182881"/>
            <a:ext cx="10393680" cy="802639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Chunk Store &amp; Uploaded data </a:t>
            </a:r>
            <a:r>
              <a:rPr lang="en-US" dirty="0"/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AFF4E9-B9BC-4F24-88FA-02C0BA93D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330019"/>
            <a:ext cx="5263431" cy="28355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EC4EBA-5251-49B6-9A2A-EC83E831E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78" y="1330019"/>
            <a:ext cx="5791061" cy="287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62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8F6B-6F28-4FD5-8090-ADEF9BCEF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09" y="329938"/>
            <a:ext cx="10902518" cy="66930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Retransmitting the same data </a:t>
            </a:r>
            <a:r>
              <a:rPr lang="en-US" dirty="0"/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C47689-0030-4224-A1D2-956CC6D1B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9" y="1801595"/>
            <a:ext cx="5517010" cy="30926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A42140-E9CE-4886-BD64-B85D5591D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631" y="1754463"/>
            <a:ext cx="6071151" cy="310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19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A6821-4CF8-4D47-A485-59277B75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314961"/>
            <a:ext cx="9174480" cy="97536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Matched case </a:t>
            </a:r>
            <a:r>
              <a:rPr lang="en-US" dirty="0"/>
              <a:t>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466E41A-6A59-4AFB-8407-B6953C61A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0321"/>
            <a:ext cx="5762385" cy="301385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397EA6-55F2-43DC-9383-67F4636F4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703" y="1211566"/>
            <a:ext cx="6212377" cy="30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03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534BF-848A-45CF-AD81-6F1302FC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3681"/>
            <a:ext cx="10495280" cy="1127759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Uploaded Data with TRE</a:t>
            </a:r>
            <a:r>
              <a:rPr lang="en-US" dirty="0"/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45E34D-3437-418D-BF42-1FD2705DE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813" y="1361440"/>
            <a:ext cx="7906564" cy="3671173"/>
          </a:xfrm>
        </p:spPr>
      </p:pic>
    </p:spTree>
    <p:extLst>
      <p:ext uri="{BB962C8B-B14F-4D97-AF65-F5344CB8AC3E}">
        <p14:creationId xmlns:p14="http://schemas.microsoft.com/office/powerpoint/2010/main" val="296461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0E80C-6BD5-401B-8EEC-B044EB5A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78" y="320511"/>
            <a:ext cx="10890212" cy="82013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Chunk store after retransmission</a:t>
            </a:r>
            <a:r>
              <a:rPr lang="en-US" dirty="0"/>
              <a:t>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728C73E-BACF-40B9-AA62-4A00CF69E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78" y="1771099"/>
            <a:ext cx="5423179" cy="289574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160A62-EE30-4209-913E-4666DA8FF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306" y="1733391"/>
            <a:ext cx="5410478" cy="29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5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6F17-82A1-4EFB-B164-B67BD3A1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3" y="301659"/>
            <a:ext cx="10341205" cy="54675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DATA DEDUPLICATION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70D19-F071-4C15-98A3-80D9A2DF8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84" y="970961"/>
            <a:ext cx="10656216" cy="5206002"/>
          </a:xfrm>
        </p:spPr>
        <p:txBody>
          <a:bodyPr/>
          <a:lstStyle/>
          <a:p>
            <a:pPr algn="just"/>
            <a:r>
              <a:rPr lang="en-US" dirty="0"/>
              <a:t>Data deduplication is a specialized data compression technique for eliminating duplicate copies of repeating data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Often called as </a:t>
            </a:r>
          </a:p>
          <a:p>
            <a:pPr marL="0" indent="0" algn="just">
              <a:buNone/>
            </a:pPr>
            <a:r>
              <a:rPr lang="en-US" dirty="0"/>
              <a:t>	 </a:t>
            </a:r>
            <a:r>
              <a:rPr lang="en-US" b="1" dirty="0"/>
              <a:t>Intelligent (data) compression </a:t>
            </a:r>
          </a:p>
          <a:p>
            <a:pPr marL="0" indent="0" algn="just">
              <a:buNone/>
            </a:pPr>
            <a:r>
              <a:rPr lang="en-US" b="1" dirty="0"/>
              <a:t>	 Single-instance (data) storage</a:t>
            </a:r>
          </a:p>
          <a:p>
            <a:pPr algn="just"/>
            <a:r>
              <a:rPr lang="en-US" dirty="0"/>
              <a:t> Used to improve storage utilization and can also be applied to network data transfers to reduce the number of bytes that must be sent.</a:t>
            </a:r>
          </a:p>
        </p:txBody>
      </p:sp>
    </p:spTree>
    <p:extLst>
      <p:ext uri="{BB962C8B-B14F-4D97-AF65-F5344CB8AC3E}">
        <p14:creationId xmlns:p14="http://schemas.microsoft.com/office/powerpoint/2010/main" val="69393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D57C7-EF44-4B6C-9F2D-DA40DE765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41" y="2693545"/>
            <a:ext cx="3817857" cy="1614504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Thank You…!!!</a:t>
            </a:r>
          </a:p>
        </p:txBody>
      </p:sp>
    </p:spTree>
    <p:extLst>
      <p:ext uri="{BB962C8B-B14F-4D97-AF65-F5344CB8AC3E}">
        <p14:creationId xmlns:p14="http://schemas.microsoft.com/office/powerpoint/2010/main" val="686998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247658-98FB-4C25-9A03-A681147BA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3" y="348793"/>
            <a:ext cx="10341205" cy="54675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DATA DEDUPLICATION</a:t>
            </a:r>
            <a:r>
              <a:rPr lang="en-US" dirty="0"/>
              <a:t>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5C307CD-A46D-41F3-96D8-14C8ACAF0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84" y="970961"/>
            <a:ext cx="10656216" cy="5206002"/>
          </a:xfrm>
        </p:spPr>
        <p:txBody>
          <a:bodyPr/>
          <a:lstStyle/>
          <a:p>
            <a:pPr algn="just"/>
            <a:r>
              <a:rPr lang="en-US" dirty="0"/>
              <a:t>In this process, unique chunks of data, or byte patterns, are identified and stored during a process of analysis. </a:t>
            </a:r>
          </a:p>
          <a:p>
            <a:pPr algn="just"/>
            <a:r>
              <a:rPr lang="en-US" dirty="0"/>
              <a:t>Chunks are compared to the stored copy and whenever a match occurs, the redundant chunk is replaced with a small reference that points to the stored chunk.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A4FCE-25A3-470A-AB65-686FE2593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035999"/>
            <a:ext cx="6878320" cy="332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8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86744AC1-49E7-418F-A74F-F61698299C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32FC6A00-D01B-4AA4-8E38-6B1614B4BF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C33E33A5-BE86-4652-9DAE-A4D560C0CD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714352-4AA2-48EE-814C-79FB084FC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76" y="1989056"/>
            <a:ext cx="6263937" cy="383670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8E901EB-B6B7-4977-AF43-E94A5DDC2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01119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How </a:t>
            </a:r>
            <a:r>
              <a:rPr lang="en-US" b="1" dirty="0">
                <a:solidFill>
                  <a:srgbClr val="00B0F0"/>
                </a:solidFill>
              </a:rPr>
              <a:t>DATA DEDUPLICATION </a:t>
            </a:r>
            <a:r>
              <a:rPr lang="en-US" dirty="0"/>
              <a:t>works: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B802E8-0DB3-41C9-ABB2-0EF70DD65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1700" dirty="0"/>
              <a:t>Data deduplication compares objects (usually files or blocks) and removes objects (copies) that already exist in the data set.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Process consists of four steps:</a:t>
            </a:r>
          </a:p>
          <a:p>
            <a:pPr lvl="1"/>
            <a:r>
              <a:rPr lang="en-US" sz="1700" dirty="0"/>
              <a:t>Divide the input data into blocks or “chunks.”</a:t>
            </a:r>
          </a:p>
          <a:p>
            <a:pPr lvl="1"/>
            <a:r>
              <a:rPr lang="en-US" sz="1700" dirty="0"/>
              <a:t>Calculate a hash value for each block of data.</a:t>
            </a:r>
          </a:p>
          <a:p>
            <a:pPr lvl="1"/>
            <a:r>
              <a:rPr lang="en-US" sz="1700" dirty="0"/>
              <a:t>Use these values to determine if another block of the same data has already been stored.</a:t>
            </a:r>
          </a:p>
          <a:p>
            <a:pPr lvl="1"/>
            <a:r>
              <a:rPr lang="en-US" sz="1700" dirty="0"/>
              <a:t>Replace the duplicate data with a reference to the object already in the database.</a:t>
            </a:r>
          </a:p>
          <a:p>
            <a:pPr marL="45720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58016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9FE299-2EF4-4F98-8639-ED6347B7C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3" y="348793"/>
            <a:ext cx="10341205" cy="54675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DATA DEDUPLICATION</a:t>
            </a:r>
            <a:r>
              <a:rPr lang="en-US" dirty="0"/>
              <a:t>: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933DDA7-B683-4B4A-B774-04DDA3E86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26" y="1381760"/>
            <a:ext cx="9921514" cy="4152716"/>
          </a:xfrm>
        </p:spPr>
      </p:pic>
    </p:spTree>
    <p:extLst>
      <p:ext uri="{BB962C8B-B14F-4D97-AF65-F5344CB8AC3E}">
        <p14:creationId xmlns:p14="http://schemas.microsoft.com/office/powerpoint/2010/main" val="2819552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9220B3-A640-4AC1-8CFC-32B38FC25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Why </a:t>
            </a:r>
            <a:r>
              <a:rPr lang="en-US" b="1" dirty="0">
                <a:solidFill>
                  <a:srgbClr val="00B0F0"/>
                </a:solidFill>
              </a:rPr>
              <a:t>DATA DEDUPLICATION</a:t>
            </a:r>
            <a:r>
              <a:rPr lang="en-US" dirty="0"/>
              <a:t>: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EBAA68C4-D0CB-4C39-B26A-AF198BFB7F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1772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952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C9BF19-3E2D-450A-8EC9-2267472FA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3" y="348793"/>
            <a:ext cx="10341205" cy="54675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DATA DEDUPLICATION </a:t>
            </a:r>
            <a:r>
              <a:rPr lang="en-US" dirty="0"/>
              <a:t>classification: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5ECD5F-9487-4C81-96E1-9BDC2F68E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84" y="970961"/>
            <a:ext cx="10656216" cy="5206002"/>
          </a:xfrm>
        </p:spPr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1600" b="1" dirty="0"/>
              <a:t>Refer Text Book :</a:t>
            </a:r>
            <a:r>
              <a:rPr lang="en-US" sz="1600" dirty="0"/>
              <a:t>Data deduplication for data optimization for storage and network systems</a:t>
            </a:r>
          </a:p>
          <a:p>
            <a:pPr marL="0" indent="0" algn="just">
              <a:buNone/>
            </a:pPr>
            <a:r>
              <a:rPr lang="en-US" sz="1600" dirty="0"/>
              <a:t>			</a:t>
            </a:r>
            <a:r>
              <a:rPr lang="en-US" sz="1600" dirty="0" err="1"/>
              <a:t>Daehee</a:t>
            </a:r>
            <a:r>
              <a:rPr lang="en-US" sz="1600" dirty="0"/>
              <a:t> Kim ,</a:t>
            </a:r>
            <a:r>
              <a:rPr lang="en-US" sz="1600" dirty="0" err="1"/>
              <a:t>Sejun</a:t>
            </a:r>
            <a:r>
              <a:rPr lang="en-US" sz="1600" dirty="0"/>
              <a:t> Song ,</a:t>
            </a:r>
            <a:r>
              <a:rPr lang="en-US" sz="1600" dirty="0" err="1"/>
              <a:t>Baek</a:t>
            </a:r>
            <a:r>
              <a:rPr lang="en-US" sz="1600" dirty="0"/>
              <a:t>-Young Choi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sz="2000" b="1" dirty="0"/>
              <a:t>End-to-end RE </a:t>
            </a:r>
            <a:r>
              <a:rPr lang="en-US" sz="2000" dirty="0"/>
              <a:t>removes redundant network traffic at two end points(</a:t>
            </a:r>
            <a:r>
              <a:rPr lang="en-US" sz="2000" dirty="0" err="1"/>
              <a:t>e.g</a:t>
            </a:r>
            <a:r>
              <a:rPr lang="en-US" sz="2000" dirty="0"/>
              <a:t> sender to receiver).</a:t>
            </a:r>
          </a:p>
          <a:p>
            <a:pPr algn="just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5F1003-E33B-4A72-98EC-873877808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62" y="1260887"/>
            <a:ext cx="9245024" cy="285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14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D01792E-3D16-4694-87FB-B9BA2A8C8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3" y="395925"/>
            <a:ext cx="10341205" cy="49962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CoRE: Cooperative End-to-End Traffic Redundancy Elimination for Reducing Cloud Bandwidth Cost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1CD3A3-5D55-4F4F-AD39-0F07E735D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84" y="970961"/>
            <a:ext cx="10656216" cy="5206002"/>
          </a:xfrm>
        </p:spPr>
        <p:txBody>
          <a:bodyPr/>
          <a:lstStyle/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accent1"/>
                </a:solidFill>
              </a:rPr>
              <a:t>Reference: IEEE paper by Lei Yu, </a:t>
            </a:r>
            <a:r>
              <a:rPr lang="en-US" sz="1800" dirty="0" err="1">
                <a:solidFill>
                  <a:schemeClr val="accent1"/>
                </a:solidFill>
              </a:rPr>
              <a:t>Haiying</a:t>
            </a:r>
            <a:r>
              <a:rPr lang="en-US" sz="1800" dirty="0">
                <a:solidFill>
                  <a:schemeClr val="accent1"/>
                </a:solidFill>
              </a:rPr>
              <a:t> Shen, Karan </a:t>
            </a:r>
            <a:r>
              <a:rPr lang="en-US" sz="1800" dirty="0" err="1">
                <a:solidFill>
                  <a:schemeClr val="accent1"/>
                </a:solidFill>
              </a:rPr>
              <a:t>Sapra</a:t>
            </a:r>
            <a:r>
              <a:rPr lang="en-US" sz="1800" dirty="0">
                <a:solidFill>
                  <a:schemeClr val="accent1"/>
                </a:solidFill>
              </a:rPr>
              <a:t>, Lin Ye, and </a:t>
            </a:r>
            <a:r>
              <a:rPr lang="en-US" sz="1800" dirty="0" err="1">
                <a:solidFill>
                  <a:schemeClr val="accent1"/>
                </a:solidFill>
              </a:rPr>
              <a:t>Zhipeng</a:t>
            </a:r>
            <a:r>
              <a:rPr lang="en-US" sz="1800" dirty="0">
                <a:solidFill>
                  <a:schemeClr val="accent1"/>
                </a:solidFill>
              </a:rPr>
              <a:t> Cai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chemeClr val="accent1"/>
                </a:solidFill>
              </a:rPr>
              <a:t>http://ieeexplore.ieee.org/document/7488173/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CoRE solution has the capability of removing both short-term and long-term redundancy such that traffic redundancy can be eliminated to the highest degree.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CoRE involves two layers of cooperative TRE operations:</a:t>
            </a:r>
          </a:p>
          <a:p>
            <a:pPr lvl="3" algn="just"/>
            <a:r>
              <a:rPr lang="en-US" sz="2800" dirty="0"/>
              <a:t>Prediction-Base Chunk-Match(Long-term Redundancy)</a:t>
            </a:r>
          </a:p>
          <a:p>
            <a:pPr lvl="3" algn="just"/>
            <a:r>
              <a:rPr lang="en-US" sz="2800" dirty="0"/>
              <a:t>In-Chunk Max-Match(Short-term Redundancy)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3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E386-8DF5-4EB8-B40D-828FD9543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7238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CoRE Design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1D452-21AC-4238-BBCE-B7A3D4E64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		</a:t>
            </a:r>
          </a:p>
          <a:p>
            <a:pPr marL="0" indent="0">
              <a:buNone/>
            </a:pPr>
            <a:r>
              <a:rPr lang="en-US" sz="2000" dirty="0"/>
              <a:t>				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900" dirty="0"/>
              <a:t>Fig. Overview of CoRE </a:t>
            </a:r>
            <a:endParaRPr lang="en-US" sz="4900" b="1" dirty="0"/>
          </a:p>
          <a:p>
            <a:pPr marL="0" indent="0" algn="ctr">
              <a:buNone/>
            </a:pPr>
            <a:r>
              <a:rPr lang="en-US" sz="4900" b="1" dirty="0"/>
              <a:t>References: </a:t>
            </a:r>
            <a:r>
              <a:rPr lang="en-US" sz="4900" u="sng" dirty="0">
                <a:hlinkClick r:id="rId2"/>
              </a:rPr>
              <a:t>http://ieeexplore.ieee.org/document/7488173/</a:t>
            </a:r>
            <a:endParaRPr lang="en-US" sz="4900" dirty="0"/>
          </a:p>
          <a:p>
            <a:pPr marL="0" indent="0">
              <a:buNone/>
            </a:pPr>
            <a:endParaRPr lang="en-US" sz="4900" dirty="0"/>
          </a:p>
          <a:p>
            <a:pPr marL="0" indent="0">
              <a:buNone/>
            </a:pPr>
            <a:r>
              <a:rPr lang="en-US" sz="1800" dirty="0"/>
              <a:t>		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A3288-D12E-4BEF-9725-EC48F764485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018" y="1385741"/>
            <a:ext cx="7596433" cy="360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3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2804</TotalTime>
  <Words>396</Words>
  <Application>Microsoft Office PowerPoint</Application>
  <PresentationFormat>Widescreen</PresentationFormat>
  <Paragraphs>109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DATA DEDUPLICATION BY END -TO-END TRAFFIC REDUNDANCY ELIMINATION </vt:lpstr>
      <vt:lpstr>DATA DEDUPLICATION:</vt:lpstr>
      <vt:lpstr>DATA DEDUPLICATION:</vt:lpstr>
      <vt:lpstr>How DATA DEDUPLICATION works:</vt:lpstr>
      <vt:lpstr>DATA DEDUPLICATION:</vt:lpstr>
      <vt:lpstr>Why DATA DEDUPLICATION:</vt:lpstr>
      <vt:lpstr>DATA DEDUPLICATION classification:</vt:lpstr>
      <vt:lpstr>  CoRE: Cooperative End-to-End Traffic Redundancy Elimination for Reducing Cloud Bandwidth Cost </vt:lpstr>
      <vt:lpstr>CoRE Design:</vt:lpstr>
      <vt:lpstr>CoRE Sender:</vt:lpstr>
      <vt:lpstr>CoRE Receiver:</vt:lpstr>
      <vt:lpstr>Implementation(Admin,Server,User):</vt:lpstr>
      <vt:lpstr>Generating Signatures &amp; Prediction Queue:</vt:lpstr>
      <vt:lpstr>Second Layer &amp;Data upload without TRE:</vt:lpstr>
      <vt:lpstr>Chunk Store &amp; Uploaded data :</vt:lpstr>
      <vt:lpstr>Retransmitting the same data :</vt:lpstr>
      <vt:lpstr>Matched case :</vt:lpstr>
      <vt:lpstr>Uploaded Data with TRE:</vt:lpstr>
      <vt:lpstr>Chunk store after retransmission:</vt:lpstr>
      <vt:lpstr>Thank You…!!!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DEDUPLICATION BY END -TO-END TRAFFIC REDUNDANCY ELIMINATION</dc:title>
  <dc:creator>praga</dc:creator>
  <cp:lastModifiedBy>Thammaneni, Pragathi (UMKC-Student)</cp:lastModifiedBy>
  <cp:revision>13</cp:revision>
  <dcterms:created xsi:type="dcterms:W3CDTF">2018-04-21T19:24:58Z</dcterms:created>
  <dcterms:modified xsi:type="dcterms:W3CDTF">2018-04-23T18:09:20Z</dcterms:modified>
</cp:coreProperties>
</file>