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handoutMasterIdLst>
    <p:handoutMasterId r:id="rId22"/>
  </p:handoutMasterIdLst>
  <p:sldIdLst>
    <p:sldId id="256" r:id="rId5"/>
    <p:sldId id="276" r:id="rId6"/>
    <p:sldId id="288" r:id="rId7"/>
    <p:sldId id="291" r:id="rId8"/>
    <p:sldId id="289" r:id="rId9"/>
    <p:sldId id="290" r:id="rId10"/>
    <p:sldId id="293" r:id="rId11"/>
    <p:sldId id="292" r:id="rId12"/>
    <p:sldId id="294" r:id="rId13"/>
    <p:sldId id="298" r:id="rId14"/>
    <p:sldId id="295" r:id="rId15"/>
    <p:sldId id="296" r:id="rId16"/>
    <p:sldId id="297" r:id="rId17"/>
    <p:sldId id="299" r:id="rId18"/>
    <p:sldId id="300" r:id="rId19"/>
    <p:sldId id="28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5829" autoAdjust="0"/>
  </p:normalViewPr>
  <p:slideViewPr>
    <p:cSldViewPr snapToGrid="0" showGuides="1">
      <p:cViewPr varScale="1">
        <p:scale>
          <a:sx n="96" d="100"/>
          <a:sy n="96" d="100"/>
        </p:scale>
        <p:origin x="86" y="115"/>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12/8/2023</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16</a:t>
            </a:fld>
            <a:endParaRPr lang="en-US" dirty="0"/>
          </a:p>
        </p:txBody>
      </p:sp>
    </p:spTree>
    <p:extLst>
      <p:ext uri="{BB962C8B-B14F-4D97-AF65-F5344CB8AC3E}">
        <p14:creationId xmlns:p14="http://schemas.microsoft.com/office/powerpoint/2010/main" val="39679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12/8/2023</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12/8/2023</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12/8/2023</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12/8/2023</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12/8/2023</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12/8/2023</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12/8/2023</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12/8/2023</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12/8/2023</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12/8/2023</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12/8/2023</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12/8/2023</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204082" y="3093822"/>
            <a:ext cx="12157545" cy="2215991"/>
          </a:xfrm>
        </p:spPr>
        <p:txBody>
          <a:bodyPr wrap="square" lIns="0" tIns="0" rIns="0" bIns="0" anchor="t">
            <a:spAutoFit/>
          </a:bodyPr>
          <a:lstStyle/>
          <a:p>
            <a:r>
              <a:rPr lang="en-US" b="1" dirty="0">
                <a:solidFill>
                  <a:schemeClr val="bg1"/>
                </a:solidFill>
              </a:rPr>
              <a:t>Popular Baby Names Dataset Analysis</a:t>
            </a:r>
            <a:br>
              <a:rPr lang="en-US" sz="4000" dirty="0">
                <a:solidFill>
                  <a:schemeClr val="accent4"/>
                </a:solidFill>
              </a:rPr>
            </a:br>
            <a:r>
              <a:rPr lang="en-US" sz="4000" dirty="0">
                <a:solidFill>
                  <a:schemeClr val="accent4"/>
                </a:solidFill>
              </a:rPr>
              <a:t>Python Code and Analysis</a:t>
            </a: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792897" y="2163503"/>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F7EBFD-08EA-35C6-0AC2-E38207CEBF00}"/>
              </a:ext>
            </a:extLst>
          </p:cNvPr>
          <p:cNvSpPr txBox="1"/>
          <p:nvPr/>
        </p:nvSpPr>
        <p:spPr>
          <a:xfrm>
            <a:off x="2663687" y="1900362"/>
            <a:ext cx="8402541" cy="2031325"/>
          </a:xfrm>
          <a:prstGeom prst="rect">
            <a:avLst/>
          </a:prstGeom>
          <a:noFill/>
        </p:spPr>
        <p:txBody>
          <a:bodyPr wrap="square">
            <a:spAutoFit/>
          </a:bodyPr>
          <a:lstStyle/>
          <a:p>
            <a:pPr algn="l"/>
            <a:r>
              <a:rPr lang="en-US" b="1" i="0" dirty="0">
                <a:solidFill>
                  <a:srgbClr val="374151"/>
                </a:solidFill>
                <a:effectLst/>
                <a:latin typeface="Söhne"/>
              </a:rPr>
              <a:t>Data Visualization and Analysis:</a:t>
            </a:r>
            <a:endParaRPr lang="en-US" b="0" i="0" dirty="0">
              <a:solidFill>
                <a:srgbClr val="374151"/>
              </a:solidFill>
              <a:effectLst/>
              <a:latin typeface="Söhne"/>
            </a:endParaRPr>
          </a:p>
          <a:p>
            <a:pPr algn="l"/>
            <a:r>
              <a:rPr lang="en-US" b="0" i="0" dirty="0">
                <a:solidFill>
                  <a:srgbClr val="374151"/>
                </a:solidFill>
                <a:effectLst/>
                <a:latin typeface="Söhne"/>
              </a:rPr>
              <a:t>Focused on addressing specific inquiries within the dataset through targeted visualizations.</a:t>
            </a:r>
          </a:p>
          <a:p>
            <a:pPr algn="l"/>
            <a:r>
              <a:rPr lang="en-US" b="0" i="0" dirty="0">
                <a:solidFill>
                  <a:srgbClr val="374151"/>
                </a:solidFill>
                <a:effectLst/>
                <a:latin typeface="Söhne"/>
              </a:rPr>
              <a:t>Applied charts, graphs, and plots to present data trends, patterns, and relationships effectively.</a:t>
            </a:r>
          </a:p>
          <a:p>
            <a:pPr algn="l"/>
            <a:r>
              <a:rPr lang="en-US" b="0" i="0" dirty="0">
                <a:solidFill>
                  <a:srgbClr val="374151"/>
                </a:solidFill>
                <a:effectLst/>
                <a:latin typeface="Söhne"/>
              </a:rPr>
              <a:t>Systematically examined the dataset to derive meaningful insights and draw conclusions</a:t>
            </a:r>
            <a:r>
              <a:rPr lang="en-US" dirty="0">
                <a:solidFill>
                  <a:srgbClr val="374151"/>
                </a:solidFill>
                <a:latin typeface="Söhne"/>
              </a:rPr>
              <a:t>.</a:t>
            </a:r>
            <a:endParaRPr lang="en-US" b="0" i="0" dirty="0">
              <a:solidFill>
                <a:srgbClr val="374151"/>
              </a:solidFill>
              <a:effectLst/>
              <a:latin typeface="Söhne"/>
            </a:endParaRPr>
          </a:p>
        </p:txBody>
      </p:sp>
    </p:spTree>
    <p:extLst>
      <p:ext uri="{BB962C8B-B14F-4D97-AF65-F5344CB8AC3E}">
        <p14:creationId xmlns:p14="http://schemas.microsoft.com/office/powerpoint/2010/main" val="4164292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FBD225-BF90-9B22-283A-7B43B6DC9664}"/>
              </a:ext>
            </a:extLst>
          </p:cNvPr>
          <p:cNvPicPr>
            <a:picLocks noChangeAspect="1"/>
          </p:cNvPicPr>
          <p:nvPr/>
        </p:nvPicPr>
        <p:blipFill rotWithShape="1">
          <a:blip r:embed="rId2"/>
          <a:srcRect l="18212" t="28290" r="27947" b="23131"/>
          <a:stretch/>
        </p:blipFill>
        <p:spPr>
          <a:xfrm>
            <a:off x="5478449" y="2908188"/>
            <a:ext cx="5907819" cy="3331597"/>
          </a:xfrm>
          <a:prstGeom prst="rect">
            <a:avLst/>
          </a:prstGeom>
        </p:spPr>
      </p:pic>
      <p:pic>
        <p:nvPicPr>
          <p:cNvPr id="5" name="Picture 4">
            <a:extLst>
              <a:ext uri="{FF2B5EF4-FFF2-40B4-BE49-F238E27FC236}">
                <a16:creationId xmlns:a16="http://schemas.microsoft.com/office/drawing/2014/main" id="{F8AE952D-C17A-E5DA-9C41-98D5829B43EE}"/>
              </a:ext>
            </a:extLst>
          </p:cNvPr>
          <p:cNvPicPr>
            <a:picLocks noChangeAspect="1"/>
          </p:cNvPicPr>
          <p:nvPr/>
        </p:nvPicPr>
        <p:blipFill rotWithShape="1">
          <a:blip r:embed="rId3"/>
          <a:srcRect l="24300" t="59130" r="12657" b="13971"/>
          <a:stretch/>
        </p:blipFill>
        <p:spPr>
          <a:xfrm>
            <a:off x="2782957" y="1063486"/>
            <a:ext cx="6917635" cy="1844702"/>
          </a:xfrm>
          <a:prstGeom prst="rect">
            <a:avLst/>
          </a:prstGeom>
        </p:spPr>
      </p:pic>
      <p:pic>
        <p:nvPicPr>
          <p:cNvPr id="6" name="Picture 5">
            <a:extLst>
              <a:ext uri="{FF2B5EF4-FFF2-40B4-BE49-F238E27FC236}">
                <a16:creationId xmlns:a16="http://schemas.microsoft.com/office/drawing/2014/main" id="{7006D478-4EA6-D6C4-BF52-77B7D5AF3B54}"/>
              </a:ext>
            </a:extLst>
          </p:cNvPr>
          <p:cNvPicPr>
            <a:picLocks noChangeAspect="1"/>
          </p:cNvPicPr>
          <p:nvPr/>
        </p:nvPicPr>
        <p:blipFill rotWithShape="1">
          <a:blip r:embed="rId4"/>
          <a:srcRect l="19734" t="77122" r="33382" b="5274"/>
          <a:stretch/>
        </p:blipFill>
        <p:spPr>
          <a:xfrm>
            <a:off x="978009" y="3605915"/>
            <a:ext cx="4365267" cy="1936144"/>
          </a:xfrm>
          <a:prstGeom prst="rect">
            <a:avLst/>
          </a:prstGeom>
        </p:spPr>
      </p:pic>
      <p:sp>
        <p:nvSpPr>
          <p:cNvPr id="8" name="TextBox 7">
            <a:extLst>
              <a:ext uri="{FF2B5EF4-FFF2-40B4-BE49-F238E27FC236}">
                <a16:creationId xmlns:a16="http://schemas.microsoft.com/office/drawing/2014/main" id="{E77BC9E4-1150-565D-6DC4-78453D979CA4}"/>
              </a:ext>
            </a:extLst>
          </p:cNvPr>
          <p:cNvSpPr txBox="1"/>
          <p:nvPr/>
        </p:nvSpPr>
        <p:spPr>
          <a:xfrm>
            <a:off x="834886" y="230588"/>
            <a:ext cx="10718359" cy="646331"/>
          </a:xfrm>
          <a:prstGeom prst="rect">
            <a:avLst/>
          </a:prstGeom>
          <a:noFill/>
        </p:spPr>
        <p:txBody>
          <a:bodyPr wrap="square">
            <a:spAutoFit/>
          </a:bodyPr>
          <a:lstStyle/>
          <a:p>
            <a:pPr algn="l"/>
            <a:r>
              <a:rPr lang="en-US" b="0" i="0" dirty="0">
                <a:solidFill>
                  <a:srgbClr val="374151"/>
                </a:solidFill>
                <a:effectLst/>
                <a:latin typeface="Söhne"/>
              </a:rPr>
              <a:t>The </a:t>
            </a:r>
            <a:r>
              <a:rPr lang="en-US" dirty="0">
                <a:solidFill>
                  <a:srgbClr val="374151"/>
                </a:solidFill>
                <a:latin typeface="Söhne"/>
              </a:rPr>
              <a:t>amount </a:t>
            </a:r>
            <a:r>
              <a:rPr lang="en-US" b="0" i="0" dirty="0">
                <a:solidFill>
                  <a:srgbClr val="374151"/>
                </a:solidFill>
                <a:effectLst/>
                <a:latin typeface="Söhne"/>
              </a:rPr>
              <a:t>of infants named Jacob in the year 2018 and an illustrated line plot showcasing the occurrence of the leading 5 female names.</a:t>
            </a:r>
          </a:p>
        </p:txBody>
      </p:sp>
    </p:spTree>
    <p:extLst>
      <p:ext uri="{BB962C8B-B14F-4D97-AF65-F5344CB8AC3E}">
        <p14:creationId xmlns:p14="http://schemas.microsoft.com/office/powerpoint/2010/main" val="1122370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16BAD5-7012-D67B-7937-CAB3F27224F9}"/>
              </a:ext>
            </a:extLst>
          </p:cNvPr>
          <p:cNvPicPr>
            <a:picLocks noChangeAspect="1"/>
          </p:cNvPicPr>
          <p:nvPr/>
        </p:nvPicPr>
        <p:blipFill rotWithShape="1">
          <a:blip r:embed="rId2"/>
          <a:srcRect l="22053" t="37681" r="32222" b="13740"/>
          <a:stretch/>
        </p:blipFill>
        <p:spPr>
          <a:xfrm>
            <a:off x="347207" y="3526404"/>
            <a:ext cx="5017274" cy="3331596"/>
          </a:xfrm>
          <a:prstGeom prst="rect">
            <a:avLst/>
          </a:prstGeom>
        </p:spPr>
      </p:pic>
      <p:pic>
        <p:nvPicPr>
          <p:cNvPr id="6" name="Picture 5">
            <a:extLst>
              <a:ext uri="{FF2B5EF4-FFF2-40B4-BE49-F238E27FC236}">
                <a16:creationId xmlns:a16="http://schemas.microsoft.com/office/drawing/2014/main" id="{60EE3832-2871-68A0-B462-D2908CF37E79}"/>
              </a:ext>
            </a:extLst>
          </p:cNvPr>
          <p:cNvPicPr>
            <a:picLocks noChangeAspect="1"/>
          </p:cNvPicPr>
          <p:nvPr/>
        </p:nvPicPr>
        <p:blipFill rotWithShape="1">
          <a:blip r:embed="rId3"/>
          <a:srcRect l="13721" t="26783" r="9323" b="45855"/>
          <a:stretch/>
        </p:blipFill>
        <p:spPr>
          <a:xfrm>
            <a:off x="1931172" y="1580810"/>
            <a:ext cx="8444286" cy="1876509"/>
          </a:xfrm>
          <a:prstGeom prst="rect">
            <a:avLst/>
          </a:prstGeom>
        </p:spPr>
      </p:pic>
      <p:pic>
        <p:nvPicPr>
          <p:cNvPr id="7" name="Picture 6">
            <a:extLst>
              <a:ext uri="{FF2B5EF4-FFF2-40B4-BE49-F238E27FC236}">
                <a16:creationId xmlns:a16="http://schemas.microsoft.com/office/drawing/2014/main" id="{DC593B83-EE4C-922A-E621-D7A09A18E175}"/>
              </a:ext>
            </a:extLst>
          </p:cNvPr>
          <p:cNvPicPr>
            <a:picLocks noChangeAspect="1"/>
          </p:cNvPicPr>
          <p:nvPr/>
        </p:nvPicPr>
        <p:blipFill rotWithShape="1">
          <a:blip r:embed="rId4"/>
          <a:srcRect l="21982" t="30609" r="25844" b="20232"/>
          <a:stretch/>
        </p:blipFill>
        <p:spPr>
          <a:xfrm>
            <a:off x="5902519" y="3388236"/>
            <a:ext cx="5724939" cy="3371353"/>
          </a:xfrm>
          <a:prstGeom prst="rect">
            <a:avLst/>
          </a:prstGeom>
        </p:spPr>
      </p:pic>
      <p:sp>
        <p:nvSpPr>
          <p:cNvPr id="9" name="TextBox 8">
            <a:extLst>
              <a:ext uri="{FF2B5EF4-FFF2-40B4-BE49-F238E27FC236}">
                <a16:creationId xmlns:a16="http://schemas.microsoft.com/office/drawing/2014/main" id="{0C00C57A-3DF6-48B2-11F0-391658903824}"/>
              </a:ext>
            </a:extLst>
          </p:cNvPr>
          <p:cNvSpPr txBox="1"/>
          <p:nvPr/>
        </p:nvSpPr>
        <p:spPr>
          <a:xfrm>
            <a:off x="1049572" y="516834"/>
            <a:ext cx="9428259" cy="923330"/>
          </a:xfrm>
          <a:prstGeom prst="rect">
            <a:avLst/>
          </a:prstGeom>
          <a:noFill/>
        </p:spPr>
        <p:txBody>
          <a:bodyPr wrap="square">
            <a:spAutoFit/>
          </a:bodyPr>
          <a:lstStyle/>
          <a:p>
            <a:pPr algn="l"/>
            <a:r>
              <a:rPr lang="en-US" b="0" i="0" dirty="0">
                <a:solidFill>
                  <a:srgbClr val="374151"/>
                </a:solidFill>
                <a:effectLst/>
                <a:latin typeface="Söhne"/>
              </a:rPr>
              <a:t>The connection between the length of names and their occurrence, categorized by gender, and the correlation between name length and frequency for individuals with Asian and Pacific Islander (ASIAN and PACI) ethnicity.</a:t>
            </a:r>
          </a:p>
        </p:txBody>
      </p:sp>
    </p:spTree>
    <p:extLst>
      <p:ext uri="{BB962C8B-B14F-4D97-AF65-F5344CB8AC3E}">
        <p14:creationId xmlns:p14="http://schemas.microsoft.com/office/powerpoint/2010/main" val="4048478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9AC84BB-D6D6-3CC4-FA7D-4D873B49B9C7}"/>
              </a:ext>
            </a:extLst>
          </p:cNvPr>
          <p:cNvSpPr txBox="1"/>
          <p:nvPr/>
        </p:nvSpPr>
        <p:spPr>
          <a:xfrm>
            <a:off x="1971924" y="889843"/>
            <a:ext cx="7917511" cy="5078313"/>
          </a:xfrm>
          <a:prstGeom prst="rect">
            <a:avLst/>
          </a:prstGeom>
          <a:noFill/>
        </p:spPr>
        <p:txBody>
          <a:bodyPr wrap="square">
            <a:spAutoFit/>
          </a:bodyPr>
          <a:lstStyle/>
          <a:p>
            <a:pPr algn="l"/>
            <a:r>
              <a:rPr lang="en-US" b="0" i="0" dirty="0">
                <a:solidFill>
                  <a:srgbClr val="374151"/>
                </a:solidFill>
                <a:effectLst/>
                <a:latin typeface="Söhne"/>
              </a:rPr>
              <a:t>Trends in Baby Names Dataset Analysis:</a:t>
            </a:r>
          </a:p>
          <a:p>
            <a:pPr algn="l"/>
            <a:r>
              <a:rPr lang="en-US" b="0" i="0" dirty="0">
                <a:solidFill>
                  <a:srgbClr val="374151"/>
                </a:solidFill>
                <a:effectLst/>
                <a:latin typeface="Söhne"/>
              </a:rPr>
              <a:t>Explore temporal variations, gender preferences, and cultural influences in popular baby names. </a:t>
            </a:r>
          </a:p>
          <a:p>
            <a:pPr algn="l"/>
            <a:r>
              <a:rPr lang="en-US" b="0" i="0" dirty="0">
                <a:solidFill>
                  <a:srgbClr val="374151"/>
                </a:solidFill>
                <a:effectLst/>
                <a:latin typeface="Söhne"/>
              </a:rPr>
              <a:t>Analyze ethnic diversity, unique name patterns, and specific trends like top female names, correlations between name length and frequency by gender, and ethnicity-specific patterns. </a:t>
            </a:r>
          </a:p>
          <a:p>
            <a:pPr algn="l"/>
            <a:r>
              <a:rPr lang="en-US" b="0" i="0" dirty="0">
                <a:solidFill>
                  <a:srgbClr val="374151"/>
                </a:solidFill>
                <a:effectLst/>
                <a:latin typeface="Söhne"/>
              </a:rPr>
              <a:t>Additionally, delve into insights from duplicate entries, providing a comprehensive understanding of trends within the dataset.</a:t>
            </a:r>
            <a:endParaRPr lang="en-US" dirty="0">
              <a:solidFill>
                <a:srgbClr val="374151"/>
              </a:solidFill>
              <a:latin typeface="Söhne"/>
            </a:endParaRPr>
          </a:p>
          <a:p>
            <a:pPr algn="l"/>
            <a:r>
              <a:rPr lang="en-US" b="0" i="0" dirty="0">
                <a:solidFill>
                  <a:srgbClr val="374151"/>
                </a:solidFill>
                <a:effectLst/>
                <a:latin typeface="Söhne"/>
              </a:rPr>
              <a:t>Recognition of female names that prominently stood out during the years 2013 to 2015, revealing patterns of popularity.</a:t>
            </a:r>
          </a:p>
          <a:p>
            <a:pPr algn="l"/>
            <a:r>
              <a:rPr lang="en-US" b="0" i="0" dirty="0">
                <a:solidFill>
                  <a:srgbClr val="374151"/>
                </a:solidFill>
                <a:effectLst/>
                <a:latin typeface="Söhne"/>
              </a:rPr>
              <a:t>Uncovering the relationship between the length of names and their frequency, with a specific focus on gender-based variations.</a:t>
            </a:r>
          </a:p>
          <a:p>
            <a:pPr algn="l"/>
            <a:r>
              <a:rPr lang="en-US" b="0" i="0" dirty="0">
                <a:solidFill>
                  <a:srgbClr val="374151"/>
                </a:solidFill>
                <a:effectLst/>
                <a:latin typeface="Söhne"/>
              </a:rPr>
              <a:t>Observing how the correlation between name length and frequency differs among individuals with Asian and Pacific Islander (ASIAN and PACI) ethnicity, providing insights into cultural influences.</a:t>
            </a:r>
          </a:p>
          <a:p>
            <a:pPr algn="l"/>
            <a:r>
              <a:rPr lang="en-US" b="0" i="0" dirty="0">
                <a:solidFill>
                  <a:srgbClr val="374151"/>
                </a:solidFill>
                <a:effectLst/>
                <a:latin typeface="Söhne"/>
              </a:rPr>
              <a:t>Identification of trends or patterns within duplicated rows, shedding light on data quality issues and potential </a:t>
            </a:r>
            <a:r>
              <a:rPr lang="en-US" b="0" i="0" dirty="0" err="1">
                <a:solidFill>
                  <a:srgbClr val="374151"/>
                </a:solidFill>
                <a:effectLst/>
                <a:latin typeface="Söhne"/>
              </a:rPr>
              <a:t>anomalie</a:t>
            </a:r>
            <a:endParaRPr lang="en-US" b="0" i="0" dirty="0">
              <a:solidFill>
                <a:srgbClr val="374151"/>
              </a:solidFill>
              <a:effectLst/>
              <a:latin typeface="Söhne"/>
            </a:endParaRP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1803608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C7003C-1CD0-391D-1D85-CB3369EDDE89}"/>
              </a:ext>
            </a:extLst>
          </p:cNvPr>
          <p:cNvSpPr txBox="1"/>
          <p:nvPr/>
        </p:nvSpPr>
        <p:spPr>
          <a:xfrm>
            <a:off x="349857" y="2035534"/>
            <a:ext cx="8792155" cy="1754326"/>
          </a:xfrm>
          <a:prstGeom prst="rect">
            <a:avLst/>
          </a:prstGeom>
          <a:noFill/>
        </p:spPr>
        <p:txBody>
          <a:bodyPr wrap="square">
            <a:spAutoFit/>
          </a:bodyPr>
          <a:lstStyle/>
          <a:p>
            <a:pPr algn="l"/>
            <a:r>
              <a:rPr lang="en-US" b="1" i="0" dirty="0">
                <a:solidFill>
                  <a:srgbClr val="374151"/>
                </a:solidFill>
                <a:effectLst/>
                <a:latin typeface="Söhne"/>
              </a:rPr>
              <a:t>Cross-Dataset Analysis for Comprehensive Insights:</a:t>
            </a:r>
            <a:endParaRPr lang="en-US" dirty="0">
              <a:solidFill>
                <a:srgbClr val="374151"/>
              </a:solidFill>
              <a:latin typeface="Söhne"/>
            </a:endParaRPr>
          </a:p>
          <a:p>
            <a:pPr algn="l"/>
            <a:r>
              <a:rPr lang="en-US" b="0" i="0" dirty="0">
                <a:solidFill>
                  <a:srgbClr val="374151"/>
                </a:solidFill>
                <a:effectLst/>
                <a:latin typeface="Söhne"/>
              </a:rPr>
              <a:t>Expand the analysis by integrating with other relevant datasets, providing a broader understanding of naming trends across different contexts.</a:t>
            </a:r>
          </a:p>
          <a:p>
            <a:pPr algn="l"/>
            <a:r>
              <a:rPr lang="en-US" b="1" i="0" dirty="0">
                <a:solidFill>
                  <a:srgbClr val="374151"/>
                </a:solidFill>
                <a:effectLst/>
                <a:latin typeface="Söhne"/>
              </a:rPr>
              <a:t>Real-time Data Integration:</a:t>
            </a:r>
            <a:endParaRPr lang="en-US" dirty="0">
              <a:solidFill>
                <a:srgbClr val="374151"/>
              </a:solidFill>
              <a:latin typeface="Söhne"/>
            </a:endParaRPr>
          </a:p>
          <a:p>
            <a:pPr algn="l"/>
            <a:r>
              <a:rPr lang="en-US" b="0" i="0" dirty="0">
                <a:solidFill>
                  <a:srgbClr val="374151"/>
                </a:solidFill>
                <a:effectLst/>
                <a:latin typeface="Söhne"/>
              </a:rPr>
              <a:t>Investigate options for real-time data integration to ensure the dataset remains up-to-date, reflecting the latest naming trends</a:t>
            </a:r>
          </a:p>
        </p:txBody>
      </p:sp>
      <p:sp>
        <p:nvSpPr>
          <p:cNvPr id="5" name="TextBox 4">
            <a:extLst>
              <a:ext uri="{FF2B5EF4-FFF2-40B4-BE49-F238E27FC236}">
                <a16:creationId xmlns:a16="http://schemas.microsoft.com/office/drawing/2014/main" id="{EF0599C9-EB9F-C478-AC2C-D21DAB29F8C2}"/>
              </a:ext>
            </a:extLst>
          </p:cNvPr>
          <p:cNvSpPr txBox="1"/>
          <p:nvPr/>
        </p:nvSpPr>
        <p:spPr>
          <a:xfrm>
            <a:off x="349857" y="1222715"/>
            <a:ext cx="6094674" cy="369332"/>
          </a:xfrm>
          <a:prstGeom prst="rect">
            <a:avLst/>
          </a:prstGeom>
          <a:noFill/>
        </p:spPr>
        <p:txBody>
          <a:bodyPr wrap="square">
            <a:spAutoFit/>
          </a:bodyPr>
          <a:lstStyle/>
          <a:p>
            <a:r>
              <a:rPr lang="en-US" b="0" i="0" dirty="0">
                <a:solidFill>
                  <a:srgbClr val="374151"/>
                </a:solidFill>
                <a:effectLst/>
                <a:latin typeface="Söhne"/>
              </a:rPr>
              <a:t>Future Work and Implementation Recommendations:</a:t>
            </a:r>
            <a:endParaRPr lang="en-US" dirty="0"/>
          </a:p>
        </p:txBody>
      </p:sp>
    </p:spTree>
    <p:extLst>
      <p:ext uri="{BB962C8B-B14F-4D97-AF65-F5344CB8AC3E}">
        <p14:creationId xmlns:p14="http://schemas.microsoft.com/office/powerpoint/2010/main" val="1245415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C4A666-B882-CB5B-FC7A-AF6300B40C31}"/>
              </a:ext>
            </a:extLst>
          </p:cNvPr>
          <p:cNvSpPr txBox="1"/>
          <p:nvPr/>
        </p:nvSpPr>
        <p:spPr>
          <a:xfrm>
            <a:off x="2663687" y="1796995"/>
            <a:ext cx="7726680" cy="2862322"/>
          </a:xfrm>
          <a:prstGeom prst="rect">
            <a:avLst/>
          </a:prstGeom>
          <a:noFill/>
        </p:spPr>
        <p:txBody>
          <a:bodyPr wrap="square">
            <a:spAutoFit/>
          </a:bodyPr>
          <a:lstStyle/>
          <a:p>
            <a:r>
              <a:rPr lang="en-US" b="0" i="0" dirty="0">
                <a:solidFill>
                  <a:srgbClr val="374151"/>
                </a:solidFill>
                <a:effectLst/>
                <a:latin typeface="Söhne"/>
              </a:rPr>
              <a:t>In conclusion, the analysis of the "Popular Baby Names" dataset has yielded actionable insights and enhancements. </a:t>
            </a:r>
          </a:p>
          <a:p>
            <a:r>
              <a:rPr lang="en-US" b="0" i="0" dirty="0">
                <a:solidFill>
                  <a:srgbClr val="374151"/>
                </a:solidFill>
                <a:effectLst/>
                <a:latin typeface="Söhne"/>
              </a:rPr>
              <a:t>The conclusion underscores the dataset's potential for predictive modeling, interactive visualization tools, and collaboration with additional datasets for a more comprehensive analysis. </a:t>
            </a:r>
          </a:p>
          <a:p>
            <a:r>
              <a:rPr lang="en-US" b="0" i="0" dirty="0">
                <a:solidFill>
                  <a:srgbClr val="374151"/>
                </a:solidFill>
                <a:effectLst/>
                <a:latin typeface="Söhne"/>
              </a:rPr>
              <a:t>The dataset's refined state, post-cleaning and enrichment, opens up possibilities for predictive modeling. Machine learning algorithms could be applied to forecast future naming trends based on historical patterns.</a:t>
            </a:r>
          </a:p>
          <a:p>
            <a:r>
              <a:rPr lang="en-US" b="0" i="0" dirty="0">
                <a:solidFill>
                  <a:srgbClr val="374151"/>
                </a:solidFill>
                <a:effectLst/>
                <a:latin typeface="Söhne"/>
              </a:rPr>
              <a:t>This technical exploration lays the groundwork for future research and applications in demographic studies and cultural insight</a:t>
            </a:r>
            <a:endParaRPr lang="en-US" dirty="0"/>
          </a:p>
        </p:txBody>
      </p:sp>
      <p:sp>
        <p:nvSpPr>
          <p:cNvPr id="5" name="TextBox 4">
            <a:extLst>
              <a:ext uri="{FF2B5EF4-FFF2-40B4-BE49-F238E27FC236}">
                <a16:creationId xmlns:a16="http://schemas.microsoft.com/office/drawing/2014/main" id="{7F9F5179-6103-E569-AB5C-A0611B6326DC}"/>
              </a:ext>
            </a:extLst>
          </p:cNvPr>
          <p:cNvSpPr txBox="1"/>
          <p:nvPr/>
        </p:nvSpPr>
        <p:spPr>
          <a:xfrm>
            <a:off x="5074921" y="705881"/>
            <a:ext cx="6094674" cy="369332"/>
          </a:xfrm>
          <a:prstGeom prst="rect">
            <a:avLst/>
          </a:prstGeom>
          <a:noFill/>
        </p:spPr>
        <p:txBody>
          <a:bodyPr wrap="square">
            <a:spAutoFit/>
          </a:bodyPr>
          <a:lstStyle/>
          <a:p>
            <a:r>
              <a:rPr lang="en-US" dirty="0">
                <a:solidFill>
                  <a:srgbClr val="374151"/>
                </a:solidFill>
                <a:latin typeface="Söhne"/>
              </a:rPr>
              <a:t>C</a:t>
            </a:r>
            <a:r>
              <a:rPr lang="en-US" b="0" i="0" dirty="0">
                <a:solidFill>
                  <a:srgbClr val="374151"/>
                </a:solidFill>
                <a:effectLst/>
                <a:latin typeface="Söhne"/>
              </a:rPr>
              <a:t>onclusion</a:t>
            </a:r>
            <a:endParaRPr lang="en-US" dirty="0"/>
          </a:p>
        </p:txBody>
      </p:sp>
    </p:spTree>
    <p:extLst>
      <p:ext uri="{BB962C8B-B14F-4D97-AF65-F5344CB8AC3E}">
        <p14:creationId xmlns:p14="http://schemas.microsoft.com/office/powerpoint/2010/main" val="3771571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149087" y="322168"/>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Visualization and analysis</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1. Loading data set</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2. Exploring Data Origins</a:t>
            </a:r>
            <a:endParaRPr lang="en-US" sz="1600" dirty="0"/>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3.Data cleaning </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15008" y="5009114"/>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6.Analysis</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5.Visualization</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576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4.Data preparation</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8226417" y="4594352"/>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Freeform 4346" descr="Icon of box and whisker chart. ">
            <a:extLst>
              <a:ext uri="{FF2B5EF4-FFF2-40B4-BE49-F238E27FC236}">
                <a16:creationId xmlns:a16="http://schemas.microsoft.com/office/drawing/2014/main" id="{47E57EDB-F3B0-E880-DCAE-6804CFEE31FB}"/>
              </a:ext>
            </a:extLst>
          </p:cNvPr>
          <p:cNvSpPr>
            <a:spLocks noEditPoints="1"/>
          </p:cNvSpPr>
          <p:nvPr/>
        </p:nvSpPr>
        <p:spPr bwMode="auto">
          <a:xfrm>
            <a:off x="3966362" y="3557928"/>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 name="TextBox 4">
            <a:extLst>
              <a:ext uri="{FF2B5EF4-FFF2-40B4-BE49-F238E27FC236}">
                <a16:creationId xmlns:a16="http://schemas.microsoft.com/office/drawing/2014/main" id="{BFE03267-8149-5177-AC8E-AFFCC2BD33C6}"/>
              </a:ext>
            </a:extLst>
          </p:cNvPr>
          <p:cNvSpPr txBox="1"/>
          <p:nvPr/>
        </p:nvSpPr>
        <p:spPr>
          <a:xfrm>
            <a:off x="4235312" y="320308"/>
            <a:ext cx="6098650" cy="369332"/>
          </a:xfrm>
          <a:prstGeom prst="rect">
            <a:avLst/>
          </a:prstGeom>
          <a:noFill/>
        </p:spPr>
        <p:txBody>
          <a:bodyPr wrap="square">
            <a:spAutoFit/>
          </a:bodyPr>
          <a:lstStyle/>
          <a:p>
            <a:r>
              <a:rPr lang="en-US" b="1" dirty="0"/>
              <a:t>Popular Baby Names Dataset Analysis</a:t>
            </a:r>
            <a:endParaRPr lang="en-US" dirty="0"/>
          </a:p>
        </p:txBody>
      </p:sp>
      <p:sp>
        <p:nvSpPr>
          <p:cNvPr id="3" name="TextBox 2">
            <a:extLst>
              <a:ext uri="{FF2B5EF4-FFF2-40B4-BE49-F238E27FC236}">
                <a16:creationId xmlns:a16="http://schemas.microsoft.com/office/drawing/2014/main" id="{591E1B29-42E8-D5AE-06FD-B6559EE976AC}"/>
              </a:ext>
            </a:extLst>
          </p:cNvPr>
          <p:cNvSpPr txBox="1"/>
          <p:nvPr/>
        </p:nvSpPr>
        <p:spPr>
          <a:xfrm>
            <a:off x="5184250" y="2512612"/>
            <a:ext cx="1828800" cy="1828800"/>
          </a:xfrm>
          <a:prstGeom prst="rect">
            <a:avLst/>
          </a:prstGeom>
          <a:noFill/>
        </p:spPr>
        <p:txBody>
          <a:bodyPr wrap="square" rtlCol="0">
            <a:spAutoFit/>
          </a:bodyPr>
          <a:lstStyle/>
          <a:p>
            <a:r>
              <a:rPr lang="en-US" sz="1800" kern="1200" dirty="0">
                <a:solidFill>
                  <a:schemeClr val="tx1"/>
                </a:solidFill>
                <a:latin typeface="+mn-lt"/>
                <a:ea typeface="+mn-ea"/>
                <a:cs typeface="+mn-cs"/>
              </a:rPr>
              <a:t>Your text here</a:t>
            </a:r>
          </a:p>
        </p:txBody>
      </p:sp>
    </p:spTree>
    <p:extLst>
      <p:ext uri="{BB962C8B-B14F-4D97-AF65-F5344CB8AC3E}">
        <p14:creationId xmlns:p14="http://schemas.microsoft.com/office/powerpoint/2010/main" val="329971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CF1B0C-4459-DF53-4D17-E7592F06473F}"/>
              </a:ext>
            </a:extLst>
          </p:cNvPr>
          <p:cNvSpPr txBox="1"/>
          <p:nvPr/>
        </p:nvSpPr>
        <p:spPr>
          <a:xfrm>
            <a:off x="4836382" y="443487"/>
            <a:ext cx="1810908" cy="369332"/>
          </a:xfrm>
          <a:prstGeom prst="rect">
            <a:avLst/>
          </a:prstGeom>
          <a:noFill/>
        </p:spPr>
        <p:txBody>
          <a:bodyPr wrap="square">
            <a:spAutoFit/>
          </a:bodyPr>
          <a:lstStyle/>
          <a:p>
            <a:r>
              <a:rPr lang="en-US" b="1" dirty="0">
                <a:solidFill>
                  <a:schemeClr val="tx1">
                    <a:lumMod val="75000"/>
                    <a:lumOff val="25000"/>
                  </a:schemeClr>
                </a:solidFill>
              </a:rPr>
              <a:t>INTRODUCTION</a:t>
            </a:r>
            <a:endParaRPr lang="en-US" dirty="0"/>
          </a:p>
        </p:txBody>
      </p:sp>
      <p:sp>
        <p:nvSpPr>
          <p:cNvPr id="7" name="TextBox 6">
            <a:extLst>
              <a:ext uri="{FF2B5EF4-FFF2-40B4-BE49-F238E27FC236}">
                <a16:creationId xmlns:a16="http://schemas.microsoft.com/office/drawing/2014/main" id="{733F112C-DC96-21C0-4EBE-5EFAF7BE03B4}"/>
              </a:ext>
            </a:extLst>
          </p:cNvPr>
          <p:cNvSpPr txBox="1"/>
          <p:nvPr/>
        </p:nvSpPr>
        <p:spPr>
          <a:xfrm>
            <a:off x="3047338" y="1995851"/>
            <a:ext cx="6094674" cy="2308324"/>
          </a:xfrm>
          <a:prstGeom prst="rect">
            <a:avLst/>
          </a:prstGeom>
          <a:noFill/>
        </p:spPr>
        <p:txBody>
          <a:bodyPr wrap="square">
            <a:spAutoFit/>
          </a:bodyPr>
          <a:lstStyle/>
          <a:p>
            <a:pPr algn="l"/>
            <a:endParaRPr lang="en-US" b="0" i="0" dirty="0">
              <a:solidFill>
                <a:srgbClr val="374151"/>
              </a:solidFill>
              <a:effectLst/>
              <a:latin typeface="Söhne"/>
            </a:endParaRPr>
          </a:p>
          <a:p>
            <a:pPr marL="285750" indent="-285750" algn="l">
              <a:buFont typeface="Arial" panose="020B0604020202020204" pitchFamily="34" charset="0"/>
              <a:buChar char="•"/>
            </a:pPr>
            <a:r>
              <a:rPr lang="en-US" b="0" i="0" dirty="0">
                <a:solidFill>
                  <a:srgbClr val="374151"/>
                </a:solidFill>
                <a:effectLst/>
                <a:latin typeface="Söhne"/>
              </a:rPr>
              <a:t>Explore 'Popular Baby Names' dataset, revealing insights into newborn names and reflecting naming traditions.</a:t>
            </a:r>
          </a:p>
          <a:p>
            <a:pPr marL="285750" indent="-285750" algn="l">
              <a:buFont typeface="Arial" panose="020B0604020202020204" pitchFamily="34" charset="0"/>
              <a:buChar char="•"/>
            </a:pPr>
            <a:r>
              <a:rPr lang="en-US" dirty="0">
                <a:solidFill>
                  <a:srgbClr val="374151"/>
                </a:solidFill>
                <a:latin typeface="Söhne"/>
              </a:rPr>
              <a:t>The Scope of this visualization is to u</a:t>
            </a:r>
            <a:r>
              <a:rPr lang="en-US" b="0" i="0" dirty="0">
                <a:solidFill>
                  <a:srgbClr val="374151"/>
                </a:solidFill>
                <a:effectLst/>
                <a:latin typeface="Söhne"/>
              </a:rPr>
              <a:t>ncover trends and patterns in baby naming, addressing questions about choices and cultural influences.</a:t>
            </a:r>
          </a:p>
          <a:p>
            <a:pPr marL="285750" indent="-285750" algn="l">
              <a:buFont typeface="Arial" panose="020B0604020202020204" pitchFamily="34" charset="0"/>
              <a:buChar char="•"/>
            </a:pPr>
            <a:r>
              <a:rPr lang="en-US" b="0" i="0" dirty="0">
                <a:solidFill>
                  <a:srgbClr val="374151"/>
                </a:solidFill>
                <a:effectLst/>
                <a:latin typeface="Söhne"/>
              </a:rPr>
              <a:t>Together, let's understand stories woven into cherished names, reflecting cultural tapestry.</a:t>
            </a:r>
          </a:p>
        </p:txBody>
      </p:sp>
    </p:spTree>
    <p:extLst>
      <p:ext uri="{BB962C8B-B14F-4D97-AF65-F5344CB8AC3E}">
        <p14:creationId xmlns:p14="http://schemas.microsoft.com/office/powerpoint/2010/main" val="4145563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2FE40B9-AACA-C1D9-4AC0-93D1E566503B}"/>
              </a:ext>
            </a:extLst>
          </p:cNvPr>
          <p:cNvSpPr txBox="1"/>
          <p:nvPr/>
        </p:nvSpPr>
        <p:spPr>
          <a:xfrm>
            <a:off x="747423" y="1367624"/>
            <a:ext cx="8879619" cy="4331154"/>
          </a:xfrm>
          <a:prstGeom prst="rect">
            <a:avLst/>
          </a:prstGeom>
          <a:noFill/>
        </p:spPr>
        <p:txBody>
          <a:bodyPr wrap="square">
            <a:spAutoFit/>
          </a:bodyPr>
          <a:lstStyle/>
          <a:p>
            <a:r>
              <a:rPr lang="en-US" b="1" dirty="0"/>
              <a:t>Unveiling the Dataset: Exploring Data Origins</a:t>
            </a:r>
          </a:p>
          <a:p>
            <a:endParaRPr lang="en-US" dirty="0"/>
          </a:p>
          <a:p>
            <a:r>
              <a:rPr lang="en-US" b="1" dirty="0"/>
              <a:t>Data Dive-in: </a:t>
            </a:r>
            <a:r>
              <a:rPr lang="en-US" dirty="0"/>
              <a:t>Initiate the exploration by loading the dataset and providing a glimpse of the initial rows.</a:t>
            </a:r>
          </a:p>
          <a:p>
            <a:r>
              <a:rPr lang="en-US" b="1" dirty="0"/>
              <a:t>Sizing Up the Dataset: </a:t>
            </a:r>
            <a:r>
              <a:rPr lang="en-US" dirty="0"/>
              <a:t>Understand the dataset's dimensions and structure, grasping the sheer volume of information it holds.</a:t>
            </a:r>
          </a:p>
          <a:p>
            <a:r>
              <a:rPr lang="en-US" b="1" dirty="0"/>
              <a:t>Data Alchemy: </a:t>
            </a:r>
            <a:r>
              <a:rPr lang="en-US" dirty="0"/>
              <a:t>Delve into the essence of the dataset by dissecting the data types of each column.</a:t>
            </a:r>
          </a:p>
          <a:p>
            <a:r>
              <a:rPr lang="en-US" b="1" dirty="0"/>
              <a:t>Immaculate Reliability</a:t>
            </a:r>
            <a:r>
              <a:rPr lang="en-US" dirty="0"/>
              <a:t>: Assure the audience of data integrity by presenting a concise summary of missing values.</a:t>
            </a:r>
          </a:p>
          <a:p>
            <a:r>
              <a:rPr lang="en-US" b="1" dirty="0"/>
              <a:t>Visualizing Diversity: </a:t>
            </a:r>
            <a:r>
              <a:rPr lang="en-US" dirty="0"/>
              <a:t>Enhance comprehension by visually representing the distribution of data, making trends and patterns more discernible.</a:t>
            </a:r>
          </a:p>
          <a:p>
            <a:endParaRPr lang="en-US" dirty="0"/>
          </a:p>
          <a:p>
            <a:endParaRPr lang="en-US" dirty="0"/>
          </a:p>
          <a:p>
            <a:endParaRPr lang="en-US" dirty="0"/>
          </a:p>
        </p:txBody>
      </p:sp>
    </p:spTree>
    <p:extLst>
      <p:ext uri="{BB962C8B-B14F-4D97-AF65-F5344CB8AC3E}">
        <p14:creationId xmlns:p14="http://schemas.microsoft.com/office/powerpoint/2010/main" val="3402919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CC295EB-568D-A7C9-04B0-350C3BE3F0CA}"/>
              </a:ext>
            </a:extLst>
          </p:cNvPr>
          <p:cNvPicPr>
            <a:picLocks noChangeAspect="1"/>
          </p:cNvPicPr>
          <p:nvPr/>
        </p:nvPicPr>
        <p:blipFill rotWithShape="1">
          <a:blip r:embed="rId2"/>
          <a:srcRect l="20888" t="27594" r="38894" b="21507"/>
          <a:stretch/>
        </p:blipFill>
        <p:spPr>
          <a:xfrm>
            <a:off x="1526650" y="2886325"/>
            <a:ext cx="4412974" cy="3490622"/>
          </a:xfrm>
          <a:prstGeom prst="rect">
            <a:avLst/>
          </a:prstGeom>
        </p:spPr>
      </p:pic>
      <p:sp>
        <p:nvSpPr>
          <p:cNvPr id="7" name="TextBox 6">
            <a:extLst>
              <a:ext uri="{FF2B5EF4-FFF2-40B4-BE49-F238E27FC236}">
                <a16:creationId xmlns:a16="http://schemas.microsoft.com/office/drawing/2014/main" id="{F1AA2A4A-FD6B-C934-50C3-1D164F04F398}"/>
              </a:ext>
            </a:extLst>
          </p:cNvPr>
          <p:cNvSpPr txBox="1"/>
          <p:nvPr/>
        </p:nvSpPr>
        <p:spPr>
          <a:xfrm>
            <a:off x="1306001" y="696876"/>
            <a:ext cx="10613003" cy="2031325"/>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374151"/>
                </a:solidFill>
                <a:effectLst/>
                <a:latin typeface="Söhne"/>
              </a:rPr>
              <a:t>Displayed the first 10 rows of the dataset, showcasing Year of Birth, Gender, Ethnicity, Child's First Name, Count, and Rank columns.</a:t>
            </a:r>
          </a:p>
          <a:p>
            <a:pPr marL="285750" indent="-285750" algn="l">
              <a:buFont typeface="Arial" panose="020B0604020202020204" pitchFamily="34" charset="0"/>
              <a:buChar char="•"/>
            </a:pPr>
            <a:r>
              <a:rPr lang="en-US" b="0" i="0" dirty="0">
                <a:solidFill>
                  <a:srgbClr val="374151"/>
                </a:solidFill>
                <a:effectLst/>
                <a:latin typeface="Söhne"/>
              </a:rPr>
              <a:t>Highlighted the dataset's dimensions: 49,509 rows and 6 columns.</a:t>
            </a:r>
          </a:p>
          <a:p>
            <a:pPr marL="285750" indent="-285750" algn="l">
              <a:buFont typeface="Arial" panose="020B0604020202020204" pitchFamily="34" charset="0"/>
              <a:buChar char="•"/>
            </a:pPr>
            <a:r>
              <a:rPr lang="en-US" b="0" i="0" dirty="0">
                <a:solidFill>
                  <a:srgbClr val="374151"/>
                </a:solidFill>
                <a:effectLst/>
                <a:latin typeface="Söhne"/>
              </a:rPr>
              <a:t>Examined data types: Year of Birth (int64), Gender (object), Ethnicity (object), Child's First   Name (object), Count (int64), and Rank (int64).</a:t>
            </a:r>
          </a:p>
          <a:p>
            <a:pPr marL="285750" indent="-285750" algn="l">
              <a:buFont typeface="Arial" panose="020B0604020202020204" pitchFamily="34" charset="0"/>
              <a:buChar char="•"/>
            </a:pPr>
            <a:r>
              <a:rPr lang="en-US" b="0" i="0" dirty="0">
                <a:solidFill>
                  <a:srgbClr val="374151"/>
                </a:solidFill>
                <a:effectLst/>
                <a:latin typeface="Söhne"/>
              </a:rPr>
              <a:t>Checked for missing values (none found) and identified 7,826 duplicated rows for the year 2011.</a:t>
            </a:r>
          </a:p>
          <a:p>
            <a:pPr marL="285750" indent="-285750" algn="l">
              <a:buFont typeface="Arial" panose="020B0604020202020204" pitchFamily="34" charset="0"/>
              <a:buChar char="•"/>
            </a:pPr>
            <a:r>
              <a:rPr lang="en-US" b="0" i="0" dirty="0">
                <a:solidFill>
                  <a:srgbClr val="374151"/>
                </a:solidFill>
                <a:effectLst/>
                <a:latin typeface="Söhne"/>
              </a:rPr>
              <a:t>Investigated children named Jacob in 2018, revealing a total count of 540 with ethnicity distribution.</a:t>
            </a:r>
          </a:p>
        </p:txBody>
      </p:sp>
      <p:pic>
        <p:nvPicPr>
          <p:cNvPr id="9" name="Picture 8">
            <a:extLst>
              <a:ext uri="{FF2B5EF4-FFF2-40B4-BE49-F238E27FC236}">
                <a16:creationId xmlns:a16="http://schemas.microsoft.com/office/drawing/2014/main" id="{C75E2D6E-81A8-D4E7-72A5-F7F4A14621BA}"/>
              </a:ext>
            </a:extLst>
          </p:cNvPr>
          <p:cNvPicPr>
            <a:picLocks noChangeAspect="1"/>
          </p:cNvPicPr>
          <p:nvPr/>
        </p:nvPicPr>
        <p:blipFill rotWithShape="1">
          <a:blip r:embed="rId3"/>
          <a:srcRect l="23285" t="30901" r="15338" b="44810"/>
          <a:stretch/>
        </p:blipFill>
        <p:spPr>
          <a:xfrm>
            <a:off x="6321287" y="3172570"/>
            <a:ext cx="5393636" cy="2743199"/>
          </a:xfrm>
          <a:prstGeom prst="rect">
            <a:avLst/>
          </a:prstGeom>
        </p:spPr>
      </p:pic>
    </p:spTree>
    <p:extLst>
      <p:ext uri="{BB962C8B-B14F-4D97-AF65-F5344CB8AC3E}">
        <p14:creationId xmlns:p14="http://schemas.microsoft.com/office/powerpoint/2010/main" val="3662714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622166-E6A7-AE13-7FB6-81AA12EEC249}"/>
              </a:ext>
            </a:extLst>
          </p:cNvPr>
          <p:cNvSpPr txBox="1"/>
          <p:nvPr/>
        </p:nvSpPr>
        <p:spPr>
          <a:xfrm>
            <a:off x="1486894" y="349857"/>
            <a:ext cx="9380553" cy="369332"/>
          </a:xfrm>
          <a:prstGeom prst="rect">
            <a:avLst/>
          </a:prstGeom>
          <a:noFill/>
        </p:spPr>
        <p:txBody>
          <a:bodyPr wrap="square">
            <a:spAutoFit/>
          </a:bodyPr>
          <a:lstStyle/>
          <a:p>
            <a:r>
              <a:rPr lang="en-US" b="0" i="0" dirty="0">
                <a:solidFill>
                  <a:srgbClr val="374151"/>
                </a:solidFill>
                <a:effectLst/>
                <a:latin typeface="Söhne"/>
              </a:rPr>
              <a:t>Bar chart representation of th</a:t>
            </a:r>
            <a:r>
              <a:rPr lang="en-US" dirty="0">
                <a:solidFill>
                  <a:srgbClr val="374151"/>
                </a:solidFill>
                <a:latin typeface="Söhne"/>
              </a:rPr>
              <a:t>e</a:t>
            </a:r>
            <a:r>
              <a:rPr lang="en-US" b="0" i="0" dirty="0">
                <a:solidFill>
                  <a:srgbClr val="374151"/>
                </a:solidFill>
                <a:effectLst/>
                <a:latin typeface="Söhne"/>
              </a:rPr>
              <a:t> cumulative count of baby names annually categorized by gender.</a:t>
            </a:r>
            <a:endParaRPr lang="en-US" dirty="0"/>
          </a:p>
        </p:txBody>
      </p:sp>
      <p:pic>
        <p:nvPicPr>
          <p:cNvPr id="5" name="Picture 4">
            <a:extLst>
              <a:ext uri="{FF2B5EF4-FFF2-40B4-BE49-F238E27FC236}">
                <a16:creationId xmlns:a16="http://schemas.microsoft.com/office/drawing/2014/main" id="{95CDD742-C20C-1DC6-246C-8A6719F0BE64}"/>
              </a:ext>
            </a:extLst>
          </p:cNvPr>
          <p:cNvPicPr>
            <a:picLocks noChangeAspect="1"/>
          </p:cNvPicPr>
          <p:nvPr/>
        </p:nvPicPr>
        <p:blipFill rotWithShape="1">
          <a:blip r:embed="rId2"/>
          <a:srcRect l="23720" t="30725" r="13382" b="51768"/>
          <a:stretch/>
        </p:blipFill>
        <p:spPr>
          <a:xfrm>
            <a:off x="2782956" y="1089329"/>
            <a:ext cx="6901732" cy="1200647"/>
          </a:xfrm>
          <a:prstGeom prst="rect">
            <a:avLst/>
          </a:prstGeom>
        </p:spPr>
      </p:pic>
      <p:pic>
        <p:nvPicPr>
          <p:cNvPr id="7" name="Picture 6">
            <a:extLst>
              <a:ext uri="{FF2B5EF4-FFF2-40B4-BE49-F238E27FC236}">
                <a16:creationId xmlns:a16="http://schemas.microsoft.com/office/drawing/2014/main" id="{B75C4909-07AD-56E2-B6CB-E4CB66038914}"/>
              </a:ext>
            </a:extLst>
          </p:cNvPr>
          <p:cNvPicPr>
            <a:picLocks noChangeAspect="1"/>
          </p:cNvPicPr>
          <p:nvPr/>
        </p:nvPicPr>
        <p:blipFill rotWithShape="1">
          <a:blip r:embed="rId3"/>
          <a:srcRect l="22416" t="46261" r="32730" b="6203"/>
          <a:stretch/>
        </p:blipFill>
        <p:spPr>
          <a:xfrm>
            <a:off x="811032" y="2751151"/>
            <a:ext cx="4921859" cy="3260035"/>
          </a:xfrm>
          <a:prstGeom prst="rect">
            <a:avLst/>
          </a:prstGeom>
        </p:spPr>
      </p:pic>
      <p:pic>
        <p:nvPicPr>
          <p:cNvPr id="9" name="Picture 8">
            <a:extLst>
              <a:ext uri="{FF2B5EF4-FFF2-40B4-BE49-F238E27FC236}">
                <a16:creationId xmlns:a16="http://schemas.microsoft.com/office/drawing/2014/main" id="{8A530063-21E8-3873-36B8-05BC738D4ED7}"/>
              </a:ext>
            </a:extLst>
          </p:cNvPr>
          <p:cNvPicPr>
            <a:picLocks noChangeAspect="1"/>
          </p:cNvPicPr>
          <p:nvPr/>
        </p:nvPicPr>
        <p:blipFill rotWithShape="1">
          <a:blip r:embed="rId4"/>
          <a:srcRect l="14083" t="10488" r="18816" b="12348"/>
          <a:stretch/>
        </p:blipFill>
        <p:spPr>
          <a:xfrm>
            <a:off x="5962350" y="2660116"/>
            <a:ext cx="5177427" cy="3721211"/>
          </a:xfrm>
          <a:prstGeom prst="rect">
            <a:avLst/>
          </a:prstGeom>
        </p:spPr>
      </p:pic>
    </p:spTree>
    <p:extLst>
      <p:ext uri="{BB962C8B-B14F-4D97-AF65-F5344CB8AC3E}">
        <p14:creationId xmlns:p14="http://schemas.microsoft.com/office/powerpoint/2010/main" val="4248436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8096D4-416A-C7E5-6F34-2DD6560591B9}"/>
              </a:ext>
            </a:extLst>
          </p:cNvPr>
          <p:cNvPicPr>
            <a:picLocks noChangeAspect="1"/>
          </p:cNvPicPr>
          <p:nvPr/>
        </p:nvPicPr>
        <p:blipFill rotWithShape="1">
          <a:blip r:embed="rId2"/>
          <a:srcRect l="17995" t="29333" r="16570" b="6551"/>
          <a:stretch/>
        </p:blipFill>
        <p:spPr>
          <a:xfrm>
            <a:off x="2274073" y="2401294"/>
            <a:ext cx="7180028" cy="4397071"/>
          </a:xfrm>
          <a:prstGeom prst="rect">
            <a:avLst/>
          </a:prstGeom>
        </p:spPr>
      </p:pic>
      <p:sp>
        <p:nvSpPr>
          <p:cNvPr id="5" name="TextBox 4">
            <a:extLst>
              <a:ext uri="{FF2B5EF4-FFF2-40B4-BE49-F238E27FC236}">
                <a16:creationId xmlns:a16="http://schemas.microsoft.com/office/drawing/2014/main" id="{517A8A69-EF2E-C602-4619-FCDC7BD2E7F1}"/>
              </a:ext>
            </a:extLst>
          </p:cNvPr>
          <p:cNvSpPr txBox="1"/>
          <p:nvPr/>
        </p:nvSpPr>
        <p:spPr>
          <a:xfrm>
            <a:off x="2904215" y="249329"/>
            <a:ext cx="6094674" cy="646331"/>
          </a:xfrm>
          <a:prstGeom prst="rect">
            <a:avLst/>
          </a:prstGeom>
          <a:noFill/>
        </p:spPr>
        <p:txBody>
          <a:bodyPr wrap="square">
            <a:spAutoFit/>
          </a:bodyPr>
          <a:lstStyle/>
          <a:p>
            <a:r>
              <a:rPr lang="en-US" sz="1800" b="1" kern="100" dirty="0">
                <a:effectLst/>
                <a:ea typeface="Calibri" panose="020F0502020204030204" pitchFamily="34" charset="0"/>
                <a:cs typeface="Times New Roman" panose="02020603050405020304" pitchFamily="18" charset="0"/>
              </a:rPr>
              <a:t>Pie chart representing the distribution of names by ethnicity.</a:t>
            </a:r>
            <a:br>
              <a:rPr lang="en-US" sz="1800" b="1" kern="100" dirty="0">
                <a:effectLst/>
                <a:ea typeface="Calibri" panose="020F0502020204030204" pitchFamily="34" charset="0"/>
                <a:cs typeface="Times New Roman" panose="02020603050405020304" pitchFamily="18" charset="0"/>
              </a:rPr>
            </a:br>
            <a:endParaRPr lang="en-US" dirty="0"/>
          </a:p>
        </p:txBody>
      </p:sp>
      <p:pic>
        <p:nvPicPr>
          <p:cNvPr id="7" name="Picture 6">
            <a:extLst>
              <a:ext uri="{FF2B5EF4-FFF2-40B4-BE49-F238E27FC236}">
                <a16:creationId xmlns:a16="http://schemas.microsoft.com/office/drawing/2014/main" id="{E34DD6E1-5C4A-956B-3FD6-C3C8C1A330D5}"/>
              </a:ext>
            </a:extLst>
          </p:cNvPr>
          <p:cNvPicPr>
            <a:picLocks noChangeAspect="1"/>
          </p:cNvPicPr>
          <p:nvPr/>
        </p:nvPicPr>
        <p:blipFill rotWithShape="1">
          <a:blip r:embed="rId3"/>
          <a:srcRect l="24444" t="29797" r="23545" b="55942"/>
          <a:stretch/>
        </p:blipFill>
        <p:spPr>
          <a:xfrm>
            <a:off x="3098027" y="1159471"/>
            <a:ext cx="5707049" cy="978012"/>
          </a:xfrm>
          <a:prstGeom prst="rect">
            <a:avLst/>
          </a:prstGeom>
        </p:spPr>
      </p:pic>
    </p:spTree>
    <p:extLst>
      <p:ext uri="{BB962C8B-B14F-4D97-AF65-F5344CB8AC3E}">
        <p14:creationId xmlns:p14="http://schemas.microsoft.com/office/powerpoint/2010/main" val="3701936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B72AFB-E993-90AB-67F9-F974DBCABB45}"/>
              </a:ext>
            </a:extLst>
          </p:cNvPr>
          <p:cNvSpPr txBox="1"/>
          <p:nvPr/>
        </p:nvSpPr>
        <p:spPr>
          <a:xfrm>
            <a:off x="1656191" y="2083241"/>
            <a:ext cx="9022742" cy="2862322"/>
          </a:xfrm>
          <a:prstGeom prst="rect">
            <a:avLst/>
          </a:prstGeom>
          <a:noFill/>
        </p:spPr>
        <p:txBody>
          <a:bodyPr wrap="square">
            <a:spAutoFit/>
          </a:bodyPr>
          <a:lstStyle/>
          <a:p>
            <a:pPr algn="l"/>
            <a:r>
              <a:rPr lang="en-US" b="1" i="0" dirty="0">
                <a:solidFill>
                  <a:srgbClr val="374151"/>
                </a:solidFill>
                <a:effectLst/>
                <a:latin typeface="Söhne"/>
              </a:rPr>
              <a:t>Identifying Duplicate Rows and Renaming Columns: </a:t>
            </a:r>
            <a:r>
              <a:rPr lang="en-US" b="0" i="0" dirty="0">
                <a:solidFill>
                  <a:srgbClr val="374151"/>
                </a:solidFill>
                <a:effectLst/>
                <a:latin typeface="Söhne"/>
              </a:rPr>
              <a:t>Recognizing any replicated entries within the dataset and providing a more descriptive nomenclature for columns</a:t>
            </a:r>
            <a:r>
              <a:rPr lang="en-US" dirty="0">
                <a:solidFill>
                  <a:srgbClr val="374151"/>
                </a:solidFill>
                <a:latin typeface="Söhne"/>
              </a:rPr>
              <a:t> to e</a:t>
            </a:r>
            <a:r>
              <a:rPr lang="en-US" b="0" i="0" dirty="0">
                <a:solidFill>
                  <a:srgbClr val="374151"/>
                </a:solidFill>
                <a:effectLst/>
                <a:latin typeface="Söhne"/>
              </a:rPr>
              <a:t>nhance the data accuracy and readability, minimizing redundancy and ensuring a standardized column naming convention.</a:t>
            </a:r>
          </a:p>
          <a:p>
            <a:pPr algn="l"/>
            <a:r>
              <a:rPr lang="en-US" b="1" i="0" dirty="0">
                <a:solidFill>
                  <a:srgbClr val="374151"/>
                </a:solidFill>
                <a:effectLst/>
                <a:latin typeface="Söhne"/>
              </a:rPr>
              <a:t>Introducing New Data Fields</a:t>
            </a:r>
            <a:r>
              <a:rPr lang="en-US" b="0" i="0" dirty="0">
                <a:solidFill>
                  <a:srgbClr val="374151"/>
                </a:solidFill>
                <a:effectLst/>
                <a:latin typeface="Söhne"/>
              </a:rPr>
              <a:t>: Creating additional columns to augment the dataset with valuable insights or calculated metrics</a:t>
            </a:r>
            <a:r>
              <a:rPr lang="en-US" dirty="0">
                <a:solidFill>
                  <a:srgbClr val="374151"/>
                </a:solidFill>
                <a:latin typeface="Söhne"/>
              </a:rPr>
              <a:t> that e</a:t>
            </a:r>
            <a:r>
              <a:rPr lang="en-US" b="0" i="0" dirty="0">
                <a:solidFill>
                  <a:srgbClr val="374151"/>
                </a:solidFill>
                <a:effectLst/>
                <a:latin typeface="Söhne"/>
              </a:rPr>
              <a:t>xpands the dataset's informational scope, allowing for more in-depth analysis and a richer understanding of the data.</a:t>
            </a:r>
          </a:p>
          <a:p>
            <a:pPr algn="l"/>
            <a:r>
              <a:rPr lang="en-US" b="1" i="0" dirty="0">
                <a:solidFill>
                  <a:srgbClr val="374151"/>
                </a:solidFill>
                <a:effectLst/>
                <a:latin typeface="Söhne"/>
              </a:rPr>
              <a:t>Substituting Ethnicity Categories: </a:t>
            </a:r>
            <a:r>
              <a:rPr lang="en-US" b="0" i="0" dirty="0">
                <a:solidFill>
                  <a:srgbClr val="374151"/>
                </a:solidFill>
                <a:effectLst/>
                <a:latin typeface="Söhne"/>
              </a:rPr>
              <a:t>Replacing existing categories within the 'Ethnicity' column with more comprehensible or standardized labels to Improve the  clarity and consistency in representing ethnicities, facilitating a clearer interpretation of the dataset.</a:t>
            </a:r>
          </a:p>
        </p:txBody>
      </p:sp>
      <p:sp>
        <p:nvSpPr>
          <p:cNvPr id="7" name="TextBox 6">
            <a:extLst>
              <a:ext uri="{FF2B5EF4-FFF2-40B4-BE49-F238E27FC236}">
                <a16:creationId xmlns:a16="http://schemas.microsoft.com/office/drawing/2014/main" id="{5BB262B8-1BB5-D8AD-BAB8-FF948156C4F6}"/>
              </a:ext>
            </a:extLst>
          </p:cNvPr>
          <p:cNvSpPr txBox="1"/>
          <p:nvPr/>
        </p:nvSpPr>
        <p:spPr>
          <a:xfrm>
            <a:off x="3858371" y="872857"/>
            <a:ext cx="6094674" cy="369332"/>
          </a:xfrm>
          <a:prstGeom prst="rect">
            <a:avLst/>
          </a:prstGeom>
          <a:noFill/>
        </p:spPr>
        <p:txBody>
          <a:bodyPr wrap="square">
            <a:spAutoFit/>
          </a:bodyPr>
          <a:lstStyle/>
          <a:p>
            <a:r>
              <a:rPr lang="en-US" b="0" i="0" dirty="0">
                <a:solidFill>
                  <a:srgbClr val="374151"/>
                </a:solidFill>
                <a:effectLst/>
                <a:latin typeface="Söhne"/>
              </a:rPr>
              <a:t>Refining Data through Cleaning and Preparation</a:t>
            </a:r>
            <a:endParaRPr lang="en-US" dirty="0"/>
          </a:p>
        </p:txBody>
      </p:sp>
    </p:spTree>
    <p:extLst>
      <p:ext uri="{BB962C8B-B14F-4D97-AF65-F5344CB8AC3E}">
        <p14:creationId xmlns:p14="http://schemas.microsoft.com/office/powerpoint/2010/main" val="339218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A0546D-76E5-6BAB-1985-20CCDA90DADE}"/>
              </a:ext>
            </a:extLst>
          </p:cNvPr>
          <p:cNvPicPr>
            <a:picLocks noChangeAspect="1"/>
          </p:cNvPicPr>
          <p:nvPr/>
        </p:nvPicPr>
        <p:blipFill rotWithShape="1">
          <a:blip r:embed="rId2"/>
          <a:srcRect l="19734" t="27989" r="33382" b="21826"/>
          <a:stretch/>
        </p:blipFill>
        <p:spPr>
          <a:xfrm>
            <a:off x="2441050" y="2751152"/>
            <a:ext cx="7195930" cy="3037398"/>
          </a:xfrm>
          <a:prstGeom prst="rect">
            <a:avLst/>
          </a:prstGeom>
        </p:spPr>
      </p:pic>
      <p:pic>
        <p:nvPicPr>
          <p:cNvPr id="5" name="Picture 4">
            <a:extLst>
              <a:ext uri="{FF2B5EF4-FFF2-40B4-BE49-F238E27FC236}">
                <a16:creationId xmlns:a16="http://schemas.microsoft.com/office/drawing/2014/main" id="{A7B24EFB-3D3F-3994-616F-B2611BBB8956}"/>
              </a:ext>
            </a:extLst>
          </p:cNvPr>
          <p:cNvPicPr>
            <a:picLocks noChangeAspect="1"/>
          </p:cNvPicPr>
          <p:nvPr/>
        </p:nvPicPr>
        <p:blipFill rotWithShape="1">
          <a:blip r:embed="rId3"/>
          <a:srcRect l="23067" t="27942" r="18889" b="41449"/>
          <a:stretch/>
        </p:blipFill>
        <p:spPr>
          <a:xfrm>
            <a:off x="2981739" y="389613"/>
            <a:ext cx="6368996" cy="2099145"/>
          </a:xfrm>
          <a:prstGeom prst="rect">
            <a:avLst/>
          </a:prstGeom>
        </p:spPr>
      </p:pic>
      <p:sp>
        <p:nvSpPr>
          <p:cNvPr id="7" name="TextBox 6">
            <a:extLst>
              <a:ext uri="{FF2B5EF4-FFF2-40B4-BE49-F238E27FC236}">
                <a16:creationId xmlns:a16="http://schemas.microsoft.com/office/drawing/2014/main" id="{90A91FF5-09E2-C3B5-5F9C-F06B8385DC84}"/>
              </a:ext>
            </a:extLst>
          </p:cNvPr>
          <p:cNvSpPr txBox="1"/>
          <p:nvPr/>
        </p:nvSpPr>
        <p:spPr>
          <a:xfrm>
            <a:off x="3115587" y="20281"/>
            <a:ext cx="6094674" cy="369332"/>
          </a:xfrm>
          <a:prstGeom prst="rect">
            <a:avLst/>
          </a:prstGeom>
          <a:noFill/>
        </p:spPr>
        <p:txBody>
          <a:bodyPr wrap="square">
            <a:spAutoFit/>
          </a:bodyPr>
          <a:lstStyle/>
          <a:p>
            <a:r>
              <a:rPr lang="en-US" b="0" i="0" dirty="0">
                <a:solidFill>
                  <a:srgbClr val="374151"/>
                </a:solidFill>
                <a:effectLst/>
                <a:latin typeface="Söhne"/>
              </a:rPr>
              <a:t>Identifying Replicated Entries and Renaming Columns</a:t>
            </a:r>
            <a:endParaRPr lang="en-US" dirty="0"/>
          </a:p>
        </p:txBody>
      </p:sp>
    </p:spTree>
    <p:extLst>
      <p:ext uri="{BB962C8B-B14F-4D97-AF65-F5344CB8AC3E}">
        <p14:creationId xmlns:p14="http://schemas.microsoft.com/office/powerpoint/2010/main" val="95531298"/>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FD05317-60D6-4B3A-8545-888496D1A8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139</TotalTime>
  <Words>890</Words>
  <Application>Microsoft Office PowerPoint</Application>
  <PresentationFormat>Widescreen</PresentationFormat>
  <Paragraphs>65</Paragraphs>
  <Slides>16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Century Gothic</vt:lpstr>
      <vt:lpstr>Segoe UI Light</vt:lpstr>
      <vt:lpstr>Söhne</vt:lpstr>
      <vt:lpstr>Office Theme</vt:lpstr>
      <vt:lpstr>Popular Baby Names Dataset Analysis Python Code and Analysis</vt:lpstr>
      <vt:lpstr>Project analysis slide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Popular Baby Names Dataset Analysis Python Code and Analysis</dc:title>
  <dc:creator>Sridevi Anandan</dc:creator>
  <cp:lastModifiedBy>Sridevi Anandan</cp:lastModifiedBy>
  <cp:revision>2</cp:revision>
  <dcterms:created xsi:type="dcterms:W3CDTF">2023-12-08T06:09:09Z</dcterms:created>
  <dcterms:modified xsi:type="dcterms:W3CDTF">2023-12-08T20:33:38Z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