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 snapToObjects="1">
      <p:cViewPr>
        <p:scale>
          <a:sx n="126" d="100"/>
          <a:sy n="126" d="100"/>
        </p:scale>
        <p:origin x="715" y="-6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751772CD-B423-4CA2-9621-395B79299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67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BD315-4063-478C-9C09-44D4EEDB4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640E4-3F97-4CB2-83AC-9E45ACFAEE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AB27D-9D54-4AD0-8E1D-1E811ED319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E8596-89E1-4E86-9BA3-5D9C4172E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F13DD-3E07-4784-A769-AD70DF3B3B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A6A0F-895C-4C7C-9292-F8ACB13F3B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BD81D-3D16-47C7-97BE-DAEEC8AA5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A5DF6-4F69-4E1B-A500-789204830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9C8D8-62BF-4F20-BFB6-E10A10A49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D5A6E-CC30-4D82-8890-3D04858FF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F3D3A-4B20-41B1-BC42-1E84F33CD3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0292AA1-C859-4173-AFA3-6CF8EAB8E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3197225" y="1119188"/>
            <a:ext cx="1231900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ltGray">
          <a:xfrm>
            <a:off x="3009900" y="608013"/>
            <a:ext cx="2043113" cy="19697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  <a:spcAft>
                <a:spcPct val="30000"/>
              </a:spcAft>
              <a:buClr>
                <a:srgbClr val="233962"/>
              </a:buClr>
              <a:buSzPct val="60000"/>
              <a:buFont typeface="Monotype Sorts" pitchFamily="2" charset="2"/>
              <a:buNone/>
            </a:pPr>
            <a:r>
              <a:rPr lang="en-US" sz="800" b="1" dirty="0">
                <a:latin typeface="Arial" charset="0"/>
              </a:rPr>
              <a:t>Project Manager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ltGray">
          <a:xfrm>
            <a:off x="3409950" y="2925763"/>
            <a:ext cx="1243013" cy="301621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  <a:spcAft>
                <a:spcPct val="30000"/>
              </a:spcAft>
              <a:buClr>
                <a:srgbClr val="233962"/>
              </a:buClr>
              <a:buSzPct val="60000"/>
              <a:buFont typeface="Monotype Sorts" pitchFamily="2" charset="2"/>
              <a:buNone/>
            </a:pPr>
            <a:r>
              <a:rPr lang="en-US" sz="800" b="1" dirty="0">
                <a:latin typeface="Arial" charset="0"/>
              </a:rPr>
              <a:t>Construction Manager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ltGray">
          <a:xfrm>
            <a:off x="2740025" y="1503363"/>
            <a:ext cx="2600325" cy="19697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  <a:spcAft>
                <a:spcPct val="30000"/>
              </a:spcAft>
              <a:buClr>
                <a:srgbClr val="233962"/>
              </a:buClr>
              <a:buSzPct val="60000"/>
              <a:buFont typeface="Monotype Sorts" pitchFamily="2" charset="2"/>
              <a:buNone/>
            </a:pPr>
            <a:r>
              <a:rPr lang="en-US" sz="800" b="1" dirty="0">
                <a:latin typeface="Arial" charset="0"/>
              </a:rPr>
              <a:t>Architect</a:t>
            </a:r>
          </a:p>
        </p:txBody>
      </p:sp>
      <p:cxnSp>
        <p:nvCxnSpPr>
          <p:cNvPr id="2054" name="AutoShape 6"/>
          <p:cNvCxnSpPr>
            <a:cxnSpLocks noChangeShapeType="1"/>
          </p:cNvCxnSpPr>
          <p:nvPr/>
        </p:nvCxnSpPr>
        <p:spPr bwMode="ltGray">
          <a:xfrm rot="5400000">
            <a:off x="2479675" y="2203450"/>
            <a:ext cx="425450" cy="2286000"/>
          </a:xfrm>
          <a:prstGeom prst="bentConnector3">
            <a:avLst>
              <a:gd name="adj1" fmla="val 50000"/>
            </a:avLst>
          </a:prstGeom>
          <a:noFill/>
          <a:ln w="12700">
            <a:noFill/>
            <a:miter lim="800000"/>
            <a:headEnd/>
            <a:tailEnd type="triangle" w="med" len="med"/>
          </a:ln>
        </p:spPr>
      </p:cxn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2444750" y="3062288"/>
            <a:ext cx="9429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997200" y="76200"/>
            <a:ext cx="2181225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  <a:spcAft>
                <a:spcPct val="30000"/>
              </a:spcAft>
              <a:buClr>
                <a:srgbClr val="233962"/>
              </a:buClr>
              <a:buSzPct val="60000"/>
              <a:buFont typeface="Monotype Sorts" pitchFamily="2" charset="2"/>
              <a:buNone/>
            </a:pPr>
            <a:r>
              <a:rPr lang="en-US" sz="1600" b="1" dirty="0"/>
              <a:t>Project Team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ltGray">
          <a:xfrm>
            <a:off x="387350" y="3906838"/>
            <a:ext cx="1176338" cy="19697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  <a:spcAft>
                <a:spcPct val="30000"/>
              </a:spcAft>
              <a:buClr>
                <a:srgbClr val="233962"/>
              </a:buClr>
              <a:buSzPct val="60000"/>
              <a:buFont typeface="Monotype Sorts" pitchFamily="2" charset="2"/>
              <a:buNone/>
            </a:pPr>
            <a:r>
              <a:rPr lang="en-US" sz="800" b="1" dirty="0">
                <a:latin typeface="Arial" charset="0"/>
              </a:rPr>
              <a:t>Project Coordinator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ltGray">
          <a:xfrm>
            <a:off x="2749550" y="2208213"/>
            <a:ext cx="2600325" cy="19697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  <a:spcAft>
                <a:spcPct val="30000"/>
              </a:spcAft>
              <a:buClr>
                <a:srgbClr val="233962"/>
              </a:buClr>
              <a:buSzPct val="60000"/>
              <a:buFont typeface="Monotype Sorts" pitchFamily="2" charset="2"/>
              <a:buNone/>
            </a:pPr>
            <a:r>
              <a:rPr lang="en-US" sz="800" b="1" dirty="0">
                <a:latin typeface="Arial" charset="0"/>
              </a:rPr>
              <a:t>Civil Engineer</a:t>
            </a: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ltGray">
          <a:xfrm>
            <a:off x="1947863" y="3897313"/>
            <a:ext cx="1176337" cy="347662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  <a:spcAft>
                <a:spcPct val="30000"/>
              </a:spcAft>
              <a:buClr>
                <a:srgbClr val="233962"/>
              </a:buClr>
              <a:buSzPct val="60000"/>
              <a:buFont typeface="Monotype Sorts" pitchFamily="2" charset="2"/>
              <a:buNone/>
            </a:pPr>
            <a:r>
              <a:rPr lang="en-US" sz="800" b="1">
                <a:latin typeface="Arial" charset="0"/>
              </a:rPr>
              <a:t>Finance </a:t>
            </a:r>
          </a:p>
          <a:p>
            <a:pPr algn="ctr" eaLnBrk="0" hangingPunct="0">
              <a:lnSpc>
                <a:spcPct val="85000"/>
              </a:lnSpc>
              <a:spcAft>
                <a:spcPct val="30000"/>
              </a:spcAft>
              <a:buClr>
                <a:srgbClr val="233962"/>
              </a:buClr>
              <a:buSzPct val="60000"/>
              <a:buFont typeface="Monotype Sorts" pitchFamily="2" charset="2"/>
              <a:buNone/>
            </a:pPr>
            <a:r>
              <a:rPr lang="en-US" sz="800" b="1">
                <a:latin typeface="Arial" charset="0"/>
              </a:rPr>
              <a:t>Project Manager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ltGray">
          <a:xfrm>
            <a:off x="3444875" y="3916363"/>
            <a:ext cx="1176338" cy="31115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  <a:spcAft>
                <a:spcPct val="30000"/>
              </a:spcAft>
              <a:buClr>
                <a:srgbClr val="233962"/>
              </a:buClr>
              <a:buSzPct val="60000"/>
              <a:buFont typeface="Monotype Sorts" pitchFamily="2" charset="2"/>
              <a:buNone/>
            </a:pPr>
            <a:r>
              <a:rPr lang="en-US" sz="800" b="1">
                <a:latin typeface="Arial" charset="0"/>
              </a:rPr>
              <a:t>Supply Chain Project Manager</a:t>
            </a: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ltGray">
          <a:xfrm>
            <a:off x="5140325" y="3906838"/>
            <a:ext cx="1176338" cy="301621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  <a:spcAft>
                <a:spcPct val="30000"/>
              </a:spcAft>
              <a:buClr>
                <a:srgbClr val="233962"/>
              </a:buClr>
              <a:buSzPct val="60000"/>
              <a:buFont typeface="Monotype Sorts" pitchFamily="2" charset="2"/>
              <a:buNone/>
            </a:pPr>
            <a:r>
              <a:rPr lang="en-US" sz="800" b="1" dirty="0">
                <a:latin typeface="Arial" charset="0"/>
              </a:rPr>
              <a:t>Interior Design Manager</a:t>
            </a:r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3968750" y="871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en-US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3968750" y="17541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en-US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3968750" y="2420938"/>
            <a:ext cx="0" cy="50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en-US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3771900" y="3176588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920750" y="3443288"/>
            <a:ext cx="6916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920750" y="34432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en-US"/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2465388" y="34432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en-US"/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4038600" y="34432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en-US"/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>
            <a:off x="5695950" y="34432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en-US"/>
          </a:p>
        </p:txBody>
      </p:sp>
      <p:sp>
        <p:nvSpPr>
          <p:cNvPr id="2077" name="Text Box 29"/>
          <p:cNvSpPr txBox="1">
            <a:spLocks noChangeArrowheads="1"/>
          </p:cNvSpPr>
          <p:nvPr/>
        </p:nvSpPr>
        <p:spPr bwMode="ltGray">
          <a:xfrm>
            <a:off x="15875" y="4995863"/>
            <a:ext cx="669925" cy="510909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  <a:spcAft>
                <a:spcPct val="30000"/>
              </a:spcAft>
              <a:buClr>
                <a:srgbClr val="233962"/>
              </a:buClr>
              <a:buSzPct val="60000"/>
              <a:buFont typeface="Monotype Sorts" pitchFamily="2" charset="2"/>
              <a:buNone/>
            </a:pPr>
            <a:r>
              <a:rPr lang="en-US" sz="800" b="1" dirty="0">
                <a:latin typeface="Arial" charset="0"/>
              </a:rPr>
              <a:t>Electrician &amp; Plumbing Team</a:t>
            </a:r>
          </a:p>
        </p:txBody>
      </p:sp>
      <p:sp>
        <p:nvSpPr>
          <p:cNvPr id="2078" name="Text Box 30"/>
          <p:cNvSpPr txBox="1">
            <a:spLocks noChangeArrowheads="1"/>
          </p:cNvSpPr>
          <p:nvPr/>
        </p:nvSpPr>
        <p:spPr bwMode="ltGray">
          <a:xfrm>
            <a:off x="733425" y="4995863"/>
            <a:ext cx="755650" cy="301621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  <a:spcAft>
                <a:spcPct val="30000"/>
              </a:spcAft>
              <a:buClr>
                <a:srgbClr val="233962"/>
              </a:buClr>
              <a:buSzPct val="60000"/>
              <a:buFont typeface="Monotype Sorts" pitchFamily="2" charset="2"/>
              <a:buNone/>
            </a:pPr>
            <a:r>
              <a:rPr lang="en-US" sz="800" b="1" dirty="0">
                <a:latin typeface="Arial" charset="0"/>
              </a:rPr>
              <a:t>Construction Team</a:t>
            </a:r>
          </a:p>
        </p:txBody>
      </p:sp>
      <p:sp>
        <p:nvSpPr>
          <p:cNvPr id="2079" name="Line 31"/>
          <p:cNvSpPr>
            <a:spLocks noChangeShapeType="1"/>
          </p:cNvSpPr>
          <p:nvPr/>
        </p:nvSpPr>
        <p:spPr bwMode="auto">
          <a:xfrm>
            <a:off x="920750" y="42243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2080" name="Line 32"/>
          <p:cNvSpPr>
            <a:spLocks noChangeShapeType="1"/>
          </p:cNvSpPr>
          <p:nvPr/>
        </p:nvSpPr>
        <p:spPr bwMode="auto">
          <a:xfrm>
            <a:off x="815975" y="4443413"/>
            <a:ext cx="590546" cy="95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2081" name="Line 33"/>
          <p:cNvSpPr>
            <a:spLocks noChangeShapeType="1"/>
          </p:cNvSpPr>
          <p:nvPr/>
        </p:nvSpPr>
        <p:spPr bwMode="auto">
          <a:xfrm>
            <a:off x="387350" y="44434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2082" name="Line 34"/>
          <p:cNvSpPr>
            <a:spLocks noChangeShapeType="1"/>
          </p:cNvSpPr>
          <p:nvPr/>
        </p:nvSpPr>
        <p:spPr bwMode="auto">
          <a:xfrm>
            <a:off x="387350" y="44434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en-US"/>
          </a:p>
        </p:txBody>
      </p:sp>
      <p:sp>
        <p:nvSpPr>
          <p:cNvPr id="2083" name="Line 35"/>
          <p:cNvSpPr>
            <a:spLocks noChangeShapeType="1"/>
          </p:cNvSpPr>
          <p:nvPr/>
        </p:nvSpPr>
        <p:spPr bwMode="auto">
          <a:xfrm flipH="1">
            <a:off x="1387471" y="4452939"/>
            <a:ext cx="19049" cy="514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en-US"/>
          </a:p>
        </p:txBody>
      </p:sp>
      <p:sp>
        <p:nvSpPr>
          <p:cNvPr id="2087" name="Text Box 39"/>
          <p:cNvSpPr txBox="1">
            <a:spLocks noChangeArrowheads="1"/>
          </p:cNvSpPr>
          <p:nvPr/>
        </p:nvSpPr>
        <p:spPr bwMode="ltGray">
          <a:xfrm>
            <a:off x="1641475" y="5951538"/>
            <a:ext cx="614363" cy="301621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  <a:spcAft>
                <a:spcPct val="30000"/>
              </a:spcAft>
              <a:buClr>
                <a:srgbClr val="233962"/>
              </a:buClr>
              <a:buSzPct val="60000"/>
              <a:buFont typeface="Monotype Sorts" pitchFamily="2" charset="2"/>
              <a:buNone/>
            </a:pPr>
            <a:r>
              <a:rPr lang="en-US" sz="800" b="1" dirty="0">
                <a:latin typeface="Arial" charset="0"/>
              </a:rPr>
              <a:t>Budget Analyst</a:t>
            </a:r>
          </a:p>
        </p:txBody>
      </p:sp>
      <p:sp>
        <p:nvSpPr>
          <p:cNvPr id="2088" name="Text Box 41"/>
          <p:cNvSpPr txBox="1">
            <a:spLocks noChangeArrowheads="1"/>
          </p:cNvSpPr>
          <p:nvPr/>
        </p:nvSpPr>
        <p:spPr bwMode="ltGray">
          <a:xfrm>
            <a:off x="2341563" y="4995863"/>
            <a:ext cx="752475" cy="40626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  <a:spcAft>
                <a:spcPct val="30000"/>
              </a:spcAft>
              <a:buClr>
                <a:srgbClr val="233962"/>
              </a:buClr>
              <a:buSzPct val="60000"/>
              <a:buFont typeface="Monotype Sorts" pitchFamily="2" charset="2"/>
              <a:buNone/>
            </a:pPr>
            <a:r>
              <a:rPr lang="en-US" sz="800" b="1" dirty="0">
                <a:latin typeface="Arial" charset="0"/>
              </a:rPr>
              <a:t>Financial Operations Team</a:t>
            </a:r>
          </a:p>
        </p:txBody>
      </p:sp>
      <p:sp>
        <p:nvSpPr>
          <p:cNvPr id="2089" name="Line 42"/>
          <p:cNvSpPr>
            <a:spLocks noChangeShapeType="1"/>
          </p:cNvSpPr>
          <p:nvPr/>
        </p:nvSpPr>
        <p:spPr bwMode="auto">
          <a:xfrm>
            <a:off x="2446338" y="4443413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2090" name="Line 43"/>
          <p:cNvSpPr>
            <a:spLocks noChangeShapeType="1"/>
          </p:cNvSpPr>
          <p:nvPr/>
        </p:nvSpPr>
        <p:spPr bwMode="auto">
          <a:xfrm>
            <a:off x="1960563" y="44434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2091" name="Line 44"/>
          <p:cNvSpPr>
            <a:spLocks noChangeShapeType="1"/>
          </p:cNvSpPr>
          <p:nvPr/>
        </p:nvSpPr>
        <p:spPr bwMode="auto">
          <a:xfrm>
            <a:off x="1960563" y="44434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en-US"/>
          </a:p>
        </p:txBody>
      </p:sp>
      <p:sp>
        <p:nvSpPr>
          <p:cNvPr id="2092" name="Line 45"/>
          <p:cNvSpPr>
            <a:spLocks noChangeShapeType="1"/>
          </p:cNvSpPr>
          <p:nvPr/>
        </p:nvSpPr>
        <p:spPr bwMode="auto">
          <a:xfrm>
            <a:off x="2760663" y="44434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en-US"/>
          </a:p>
        </p:txBody>
      </p:sp>
      <p:sp>
        <p:nvSpPr>
          <p:cNvPr id="2093" name="Line 46"/>
          <p:cNvSpPr>
            <a:spLocks noChangeShapeType="1"/>
          </p:cNvSpPr>
          <p:nvPr/>
        </p:nvSpPr>
        <p:spPr bwMode="auto">
          <a:xfrm>
            <a:off x="1960563" y="54149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en-US"/>
          </a:p>
        </p:txBody>
      </p:sp>
      <p:sp>
        <p:nvSpPr>
          <p:cNvPr id="2094" name="Text Box 47"/>
          <p:cNvSpPr txBox="1">
            <a:spLocks noChangeArrowheads="1"/>
          </p:cNvSpPr>
          <p:nvPr/>
        </p:nvSpPr>
        <p:spPr bwMode="ltGray">
          <a:xfrm>
            <a:off x="2436813" y="5951538"/>
            <a:ext cx="614362" cy="40626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  <a:spcAft>
                <a:spcPct val="30000"/>
              </a:spcAft>
              <a:buClr>
                <a:srgbClr val="233962"/>
              </a:buClr>
              <a:buSzPct val="60000"/>
              <a:buFont typeface="Monotype Sorts" pitchFamily="2" charset="2"/>
              <a:buNone/>
            </a:pPr>
            <a:r>
              <a:rPr lang="en-US" sz="800" b="1" dirty="0">
                <a:latin typeface="Arial" charset="0"/>
              </a:rPr>
              <a:t>Cost Accountant</a:t>
            </a:r>
          </a:p>
        </p:txBody>
      </p:sp>
      <p:sp>
        <p:nvSpPr>
          <p:cNvPr id="2095" name="Line 48"/>
          <p:cNvSpPr>
            <a:spLocks noChangeShapeType="1"/>
          </p:cNvSpPr>
          <p:nvPr/>
        </p:nvSpPr>
        <p:spPr bwMode="auto">
          <a:xfrm>
            <a:off x="2755900" y="54149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en-US"/>
          </a:p>
        </p:txBody>
      </p:sp>
      <p:sp>
        <p:nvSpPr>
          <p:cNvPr id="2096" name="Line 49"/>
          <p:cNvSpPr>
            <a:spLocks noChangeShapeType="1"/>
          </p:cNvSpPr>
          <p:nvPr/>
        </p:nvSpPr>
        <p:spPr bwMode="auto">
          <a:xfrm>
            <a:off x="2997200" y="4252913"/>
            <a:ext cx="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2097" name="Line 50"/>
          <p:cNvSpPr>
            <a:spLocks noChangeShapeType="1"/>
          </p:cNvSpPr>
          <p:nvPr/>
        </p:nvSpPr>
        <p:spPr bwMode="auto">
          <a:xfrm>
            <a:off x="2465388" y="4252913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2099" name="Text Box 53"/>
          <p:cNvSpPr txBox="1">
            <a:spLocks noChangeArrowheads="1"/>
          </p:cNvSpPr>
          <p:nvPr/>
        </p:nvSpPr>
        <p:spPr bwMode="ltGray">
          <a:xfrm>
            <a:off x="3494088" y="4995863"/>
            <a:ext cx="1176338" cy="19697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85000"/>
              </a:lnSpc>
              <a:spcAft>
                <a:spcPct val="30000"/>
              </a:spcAft>
              <a:buClr>
                <a:srgbClr val="233962"/>
              </a:buClr>
              <a:buSzPct val="60000"/>
              <a:buFont typeface="Monotype Sorts" pitchFamily="2" charset="2"/>
              <a:buNone/>
            </a:pPr>
            <a:r>
              <a:rPr lang="en-US" sz="800" b="1" dirty="0">
                <a:latin typeface="Arial" charset="0"/>
              </a:rPr>
              <a:t>Team Members</a:t>
            </a:r>
          </a:p>
        </p:txBody>
      </p:sp>
      <p:sp>
        <p:nvSpPr>
          <p:cNvPr id="2104" name="Line 58"/>
          <p:cNvSpPr>
            <a:spLocks noChangeShapeType="1"/>
          </p:cNvSpPr>
          <p:nvPr/>
        </p:nvSpPr>
        <p:spPr bwMode="auto">
          <a:xfrm>
            <a:off x="4038600" y="4227513"/>
            <a:ext cx="0" cy="739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en-US" dirty="0"/>
          </a:p>
        </p:txBody>
      </p:sp>
      <p:sp>
        <p:nvSpPr>
          <p:cNvPr id="2108" name="Text Box 62"/>
          <p:cNvSpPr txBox="1">
            <a:spLocks noChangeArrowheads="1"/>
          </p:cNvSpPr>
          <p:nvPr/>
        </p:nvSpPr>
        <p:spPr bwMode="ltGray">
          <a:xfrm>
            <a:off x="4891088" y="5942013"/>
            <a:ext cx="614362" cy="40626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  <a:spcAft>
                <a:spcPct val="30000"/>
              </a:spcAft>
              <a:buClr>
                <a:srgbClr val="233962"/>
              </a:buClr>
              <a:buSzPct val="60000"/>
              <a:buFont typeface="Monotype Sorts" pitchFamily="2" charset="2"/>
              <a:buNone/>
            </a:pPr>
            <a:r>
              <a:rPr lang="en-US" sz="800" b="1" dirty="0">
                <a:latin typeface="Arial" charset="0"/>
              </a:rPr>
              <a:t>Team Members</a:t>
            </a:r>
          </a:p>
        </p:txBody>
      </p:sp>
      <p:sp>
        <p:nvSpPr>
          <p:cNvPr id="2109" name="Text Box 64"/>
          <p:cNvSpPr txBox="1">
            <a:spLocks noChangeArrowheads="1"/>
          </p:cNvSpPr>
          <p:nvPr/>
        </p:nvSpPr>
        <p:spPr bwMode="ltGray">
          <a:xfrm>
            <a:off x="5584826" y="4967288"/>
            <a:ext cx="835024" cy="510909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85000"/>
              </a:lnSpc>
              <a:spcAft>
                <a:spcPct val="30000"/>
              </a:spcAft>
              <a:buClr>
                <a:srgbClr val="233962"/>
              </a:buClr>
              <a:buSzPct val="60000"/>
              <a:buFont typeface="Monotype Sorts" pitchFamily="2" charset="2"/>
              <a:buNone/>
            </a:pPr>
            <a:r>
              <a:rPr lang="en-US" sz="800" b="1" dirty="0">
                <a:latin typeface="Arial" charset="0"/>
              </a:rPr>
              <a:t>Procurement &amp; Coordination Team</a:t>
            </a:r>
          </a:p>
        </p:txBody>
      </p:sp>
      <p:sp>
        <p:nvSpPr>
          <p:cNvPr id="2110" name="Line 65"/>
          <p:cNvSpPr>
            <a:spLocks noChangeShapeType="1"/>
          </p:cNvSpPr>
          <p:nvPr/>
        </p:nvSpPr>
        <p:spPr bwMode="auto">
          <a:xfrm>
            <a:off x="5648325" y="4433887"/>
            <a:ext cx="34290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2111" name="Line 66"/>
          <p:cNvSpPr>
            <a:spLocks noChangeShapeType="1"/>
          </p:cNvSpPr>
          <p:nvPr/>
        </p:nvSpPr>
        <p:spPr bwMode="auto">
          <a:xfrm>
            <a:off x="5210175" y="44338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2112" name="Line 67"/>
          <p:cNvSpPr>
            <a:spLocks noChangeShapeType="1"/>
          </p:cNvSpPr>
          <p:nvPr/>
        </p:nvSpPr>
        <p:spPr bwMode="auto">
          <a:xfrm>
            <a:off x="5210175" y="44338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en-US"/>
          </a:p>
        </p:txBody>
      </p:sp>
      <p:sp>
        <p:nvSpPr>
          <p:cNvPr id="2113" name="Line 68"/>
          <p:cNvSpPr>
            <a:spLocks noChangeShapeType="1"/>
          </p:cNvSpPr>
          <p:nvPr/>
        </p:nvSpPr>
        <p:spPr bwMode="auto">
          <a:xfrm>
            <a:off x="5991225" y="44338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en-US"/>
          </a:p>
        </p:txBody>
      </p:sp>
      <p:sp>
        <p:nvSpPr>
          <p:cNvPr id="2114" name="Line 69"/>
          <p:cNvSpPr>
            <a:spLocks noChangeShapeType="1"/>
          </p:cNvSpPr>
          <p:nvPr/>
        </p:nvSpPr>
        <p:spPr bwMode="auto">
          <a:xfrm>
            <a:off x="5210175" y="5273671"/>
            <a:ext cx="0" cy="6556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en-US"/>
          </a:p>
        </p:txBody>
      </p:sp>
      <p:sp>
        <p:nvSpPr>
          <p:cNvPr id="2115" name="Text Box 70"/>
          <p:cNvSpPr txBox="1">
            <a:spLocks noChangeArrowheads="1"/>
          </p:cNvSpPr>
          <p:nvPr/>
        </p:nvSpPr>
        <p:spPr bwMode="ltGray">
          <a:xfrm>
            <a:off x="5680075" y="5942013"/>
            <a:ext cx="614363" cy="40626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  <a:spcAft>
                <a:spcPct val="30000"/>
              </a:spcAft>
              <a:buClr>
                <a:srgbClr val="233962"/>
              </a:buClr>
              <a:buSzPct val="60000"/>
              <a:buFont typeface="Monotype Sorts" pitchFamily="2" charset="2"/>
              <a:buNone/>
            </a:pPr>
            <a:r>
              <a:rPr lang="en-US" sz="800" b="1" dirty="0">
                <a:latin typeface="Arial" charset="0"/>
              </a:rPr>
              <a:t>Team Members</a:t>
            </a:r>
          </a:p>
        </p:txBody>
      </p:sp>
      <p:sp>
        <p:nvSpPr>
          <p:cNvPr id="2116" name="Line 71"/>
          <p:cNvSpPr>
            <a:spLocks noChangeShapeType="1"/>
          </p:cNvSpPr>
          <p:nvPr/>
        </p:nvSpPr>
        <p:spPr bwMode="auto">
          <a:xfrm>
            <a:off x="5991225" y="5478197"/>
            <a:ext cx="7938" cy="4511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en-US"/>
          </a:p>
        </p:txBody>
      </p:sp>
      <p:sp>
        <p:nvSpPr>
          <p:cNvPr id="2117" name="Line 72"/>
          <p:cNvSpPr>
            <a:spLocks noChangeShapeType="1"/>
          </p:cNvSpPr>
          <p:nvPr/>
        </p:nvSpPr>
        <p:spPr bwMode="auto">
          <a:xfrm>
            <a:off x="5715000" y="4208459"/>
            <a:ext cx="0" cy="225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 dirty="0"/>
          </a:p>
        </p:txBody>
      </p:sp>
      <p:sp>
        <p:nvSpPr>
          <p:cNvPr id="2118" name="Text Box 73"/>
          <p:cNvSpPr txBox="1">
            <a:spLocks noChangeArrowheads="1"/>
          </p:cNvSpPr>
          <p:nvPr/>
        </p:nvSpPr>
        <p:spPr bwMode="ltGray">
          <a:xfrm>
            <a:off x="334963" y="1709738"/>
            <a:ext cx="1176337" cy="347662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  <a:spcAft>
                <a:spcPct val="30000"/>
              </a:spcAft>
              <a:buClr>
                <a:srgbClr val="233962"/>
              </a:buClr>
              <a:buSzPct val="60000"/>
              <a:buFont typeface="Monotype Sorts" pitchFamily="2" charset="2"/>
              <a:buNone/>
            </a:pPr>
            <a:r>
              <a:rPr lang="en-US" sz="800" b="1">
                <a:latin typeface="Arial" charset="0"/>
              </a:rPr>
              <a:t>Quality Manager</a:t>
            </a:r>
          </a:p>
          <a:p>
            <a:pPr algn="ctr" eaLnBrk="0" hangingPunct="0">
              <a:lnSpc>
                <a:spcPct val="85000"/>
              </a:lnSpc>
              <a:spcAft>
                <a:spcPct val="30000"/>
              </a:spcAft>
              <a:buClr>
                <a:srgbClr val="233962"/>
              </a:buClr>
              <a:buSzPct val="60000"/>
              <a:buFont typeface="Monotype Sorts" pitchFamily="2" charset="2"/>
              <a:buNone/>
            </a:pPr>
            <a:endParaRPr lang="en-GB" sz="800">
              <a:latin typeface="Arial" charset="0"/>
            </a:endParaRPr>
          </a:p>
        </p:txBody>
      </p:sp>
      <p:sp>
        <p:nvSpPr>
          <p:cNvPr id="2119" name="Line 74"/>
          <p:cNvSpPr>
            <a:spLocks noChangeShapeType="1"/>
          </p:cNvSpPr>
          <p:nvPr/>
        </p:nvSpPr>
        <p:spPr bwMode="auto">
          <a:xfrm flipH="1">
            <a:off x="920750" y="2300288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2120" name="Line 75"/>
          <p:cNvSpPr>
            <a:spLocks noChangeShapeType="1"/>
          </p:cNvSpPr>
          <p:nvPr/>
        </p:nvSpPr>
        <p:spPr bwMode="auto">
          <a:xfrm flipV="1">
            <a:off x="920750" y="20716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anchor="b"/>
          <a:lstStyle/>
          <a:p>
            <a:endParaRPr lang="en-US"/>
          </a:p>
        </p:txBody>
      </p:sp>
      <p:sp>
        <p:nvSpPr>
          <p:cNvPr id="2121" name="Line 76"/>
          <p:cNvSpPr>
            <a:spLocks noChangeShapeType="1"/>
          </p:cNvSpPr>
          <p:nvPr/>
        </p:nvSpPr>
        <p:spPr bwMode="auto">
          <a:xfrm flipV="1">
            <a:off x="2444750" y="230028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2122" name="Text Box 77"/>
          <p:cNvSpPr txBox="1">
            <a:spLocks noChangeArrowheads="1"/>
          </p:cNvSpPr>
          <p:nvPr/>
        </p:nvSpPr>
        <p:spPr bwMode="ltGray">
          <a:xfrm>
            <a:off x="92075" y="2400300"/>
            <a:ext cx="914400" cy="3381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800" b="1" dirty="0">
                <a:latin typeface="Arial" charset="0"/>
              </a:rPr>
              <a:t>Change Management</a:t>
            </a:r>
          </a:p>
        </p:txBody>
      </p:sp>
      <p:sp>
        <p:nvSpPr>
          <p:cNvPr id="2123" name="Line 78"/>
          <p:cNvSpPr>
            <a:spLocks noChangeShapeType="1"/>
          </p:cNvSpPr>
          <p:nvPr/>
        </p:nvSpPr>
        <p:spPr bwMode="auto">
          <a:xfrm>
            <a:off x="1006475" y="2628900"/>
            <a:ext cx="14382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2124" name="Text Box 79"/>
          <p:cNvSpPr txBox="1">
            <a:spLocks noChangeArrowheads="1"/>
          </p:cNvSpPr>
          <p:nvPr/>
        </p:nvSpPr>
        <p:spPr bwMode="ltGray">
          <a:xfrm>
            <a:off x="7281863" y="3914775"/>
            <a:ext cx="1176337" cy="40626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  <a:spcAft>
                <a:spcPct val="30000"/>
              </a:spcAft>
              <a:buClr>
                <a:srgbClr val="233962"/>
              </a:buClr>
              <a:buSzPct val="60000"/>
              <a:buFont typeface="Monotype Sorts" pitchFamily="2" charset="2"/>
              <a:buNone/>
            </a:pPr>
            <a:r>
              <a:rPr lang="en-US" sz="800" b="1" dirty="0">
                <a:latin typeface="Arial" charset="0"/>
              </a:rPr>
              <a:t>Permitting Specialist/ Coordinator</a:t>
            </a:r>
          </a:p>
        </p:txBody>
      </p:sp>
      <p:sp>
        <p:nvSpPr>
          <p:cNvPr id="2125" name="Line 80"/>
          <p:cNvSpPr>
            <a:spLocks noChangeShapeType="1"/>
          </p:cNvSpPr>
          <p:nvPr/>
        </p:nvSpPr>
        <p:spPr bwMode="auto">
          <a:xfrm>
            <a:off x="7837488" y="34432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en-US"/>
          </a:p>
        </p:txBody>
      </p:sp>
      <p:sp>
        <p:nvSpPr>
          <p:cNvPr id="2127" name="Text Box 82"/>
          <p:cNvSpPr txBox="1">
            <a:spLocks noChangeArrowheads="1"/>
          </p:cNvSpPr>
          <p:nvPr/>
        </p:nvSpPr>
        <p:spPr bwMode="ltGray">
          <a:xfrm>
            <a:off x="6859100" y="4962030"/>
            <a:ext cx="819150" cy="301621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85000"/>
              </a:lnSpc>
              <a:spcAft>
                <a:spcPct val="30000"/>
              </a:spcAft>
              <a:buClr>
                <a:srgbClr val="233962"/>
              </a:buClr>
              <a:buSzPct val="60000"/>
              <a:buFont typeface="Monotype Sorts" pitchFamily="2" charset="2"/>
              <a:buNone/>
            </a:pPr>
            <a:r>
              <a:rPr lang="en-US" sz="800" b="1" dirty="0">
                <a:latin typeface="Arial" charset="0"/>
              </a:rPr>
              <a:t>Legal Advices</a:t>
            </a:r>
          </a:p>
        </p:txBody>
      </p:sp>
      <p:sp>
        <p:nvSpPr>
          <p:cNvPr id="2128" name="Text Box 83"/>
          <p:cNvSpPr txBox="1">
            <a:spLocks noChangeArrowheads="1"/>
          </p:cNvSpPr>
          <p:nvPr/>
        </p:nvSpPr>
        <p:spPr bwMode="ltGray">
          <a:xfrm>
            <a:off x="8004175" y="4949696"/>
            <a:ext cx="752475" cy="301621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  <a:spcAft>
                <a:spcPct val="30000"/>
              </a:spcAft>
              <a:buClr>
                <a:srgbClr val="233962"/>
              </a:buClr>
              <a:buSzPct val="60000"/>
              <a:buFont typeface="Monotype Sorts" pitchFamily="2" charset="2"/>
              <a:buNone/>
            </a:pPr>
            <a:r>
              <a:rPr lang="en-US" sz="800" b="1" dirty="0">
                <a:latin typeface="Arial" charset="0"/>
              </a:rPr>
              <a:t>Co-</a:t>
            </a:r>
            <a:r>
              <a:rPr lang="en-US" sz="800" b="1" dirty="0" err="1">
                <a:latin typeface="Arial" charset="0"/>
              </a:rPr>
              <a:t>Ordinators</a:t>
            </a:r>
            <a:endParaRPr lang="en-US" sz="800" b="1" dirty="0">
              <a:latin typeface="Arial" charset="0"/>
            </a:endParaRPr>
          </a:p>
        </p:txBody>
      </p:sp>
      <p:sp>
        <p:nvSpPr>
          <p:cNvPr id="2131" name="Line 86"/>
          <p:cNvSpPr>
            <a:spLocks noChangeShapeType="1"/>
          </p:cNvSpPr>
          <p:nvPr/>
        </p:nvSpPr>
        <p:spPr bwMode="auto">
          <a:xfrm>
            <a:off x="7268675" y="442863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en-US"/>
          </a:p>
        </p:txBody>
      </p:sp>
      <p:sp>
        <p:nvSpPr>
          <p:cNvPr id="2132" name="Line 87"/>
          <p:cNvSpPr>
            <a:spLocks noChangeShapeType="1"/>
          </p:cNvSpPr>
          <p:nvPr/>
        </p:nvSpPr>
        <p:spPr bwMode="auto">
          <a:xfrm>
            <a:off x="8380412" y="441629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en-US"/>
          </a:p>
        </p:txBody>
      </p:sp>
      <p:sp>
        <p:nvSpPr>
          <p:cNvPr id="2135" name="Text Box 90"/>
          <p:cNvSpPr txBox="1">
            <a:spLocks noChangeArrowheads="1"/>
          </p:cNvSpPr>
          <p:nvPr/>
        </p:nvSpPr>
        <p:spPr bwMode="ltGray">
          <a:xfrm>
            <a:off x="4876800" y="4972050"/>
            <a:ext cx="669925" cy="301621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85000"/>
              </a:lnSpc>
              <a:spcAft>
                <a:spcPct val="30000"/>
              </a:spcAft>
              <a:buClr>
                <a:srgbClr val="233962"/>
              </a:buClr>
              <a:buSzPct val="60000"/>
              <a:buFont typeface="Monotype Sorts" pitchFamily="2" charset="2"/>
              <a:buNone/>
            </a:pPr>
            <a:r>
              <a:rPr lang="en-US" sz="800" b="1" dirty="0">
                <a:latin typeface="Arial" charset="0"/>
              </a:rPr>
              <a:t>Design Team</a:t>
            </a:r>
          </a:p>
        </p:txBody>
      </p:sp>
      <p:sp>
        <p:nvSpPr>
          <p:cNvPr id="2136" name="Text Box 91"/>
          <p:cNvSpPr txBox="1">
            <a:spLocks noChangeArrowheads="1"/>
          </p:cNvSpPr>
          <p:nvPr/>
        </p:nvSpPr>
        <p:spPr bwMode="ltGray">
          <a:xfrm>
            <a:off x="1627188" y="4995863"/>
            <a:ext cx="669925" cy="40626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  <a:spcAft>
                <a:spcPct val="30000"/>
              </a:spcAft>
              <a:buClr>
                <a:srgbClr val="233962"/>
              </a:buClr>
              <a:buSzPct val="60000"/>
              <a:buFont typeface="Monotype Sorts" pitchFamily="2" charset="2"/>
              <a:buNone/>
            </a:pPr>
            <a:r>
              <a:rPr lang="en-US" sz="800" b="1" dirty="0">
                <a:latin typeface="Arial" charset="0"/>
              </a:rPr>
              <a:t>Financial planning Team</a:t>
            </a:r>
          </a:p>
        </p:txBody>
      </p:sp>
      <p:sp>
        <p:nvSpPr>
          <p:cNvPr id="2140" name="Line 96"/>
          <p:cNvSpPr>
            <a:spLocks noChangeShapeType="1"/>
          </p:cNvSpPr>
          <p:nvPr/>
        </p:nvSpPr>
        <p:spPr bwMode="auto">
          <a:xfrm>
            <a:off x="6924675" y="6096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Line 66">
            <a:extLst>
              <a:ext uri="{FF2B5EF4-FFF2-40B4-BE49-F238E27FC236}">
                <a16:creationId xmlns:a16="http://schemas.microsoft.com/office/drawing/2014/main" id="{BA756088-D8F7-CDEC-3061-9028252EB7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8674" y="4427009"/>
            <a:ext cx="11117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3" name="Line 72">
            <a:extLst>
              <a:ext uri="{FF2B5EF4-FFF2-40B4-BE49-F238E27FC236}">
                <a16:creationId xmlns:a16="http://schemas.microsoft.com/office/drawing/2014/main" id="{AF9BEF9E-C0A2-2295-7816-6EA95DD47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4315915"/>
            <a:ext cx="0" cy="1179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60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Monotype Sorts</vt:lpstr>
      <vt:lpstr>Times New Roman</vt:lpstr>
      <vt:lpstr>Default Design</vt:lpstr>
      <vt:lpstr>PowerPoint Presentation</vt:lpstr>
    </vt:vector>
  </TitlesOfParts>
  <Company>DTE ENERGY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Detroit Edison</dc:creator>
  <cp:lastModifiedBy>Sridevi Anandan</cp:lastModifiedBy>
  <cp:revision>6</cp:revision>
  <dcterms:created xsi:type="dcterms:W3CDTF">2003-03-25T19:09:51Z</dcterms:created>
  <dcterms:modified xsi:type="dcterms:W3CDTF">2024-02-19T04:10:38Z</dcterms:modified>
</cp:coreProperties>
</file>