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10058400" cy="7315200"/>
  <p:notesSz cx="7010400" cy="9296400"/>
  <p:defaultTextStyle>
    <a:defPPr>
      <a:defRPr lang="en-US"/>
    </a:defPPr>
    <a:lvl1pPr algn="l" rtl="0" fontAlgn="base">
      <a:spcBef>
        <a:spcPct val="0"/>
      </a:spcBef>
      <a:spcAft>
        <a:spcPct val="0"/>
      </a:spcAft>
      <a:defRPr sz="1000" kern="1200">
        <a:solidFill>
          <a:schemeClr val="tx1"/>
        </a:solidFill>
        <a:latin typeface="Times New Roman" pitchFamily="18" charset="0"/>
        <a:ea typeface="+mn-ea"/>
        <a:cs typeface="+mn-cs"/>
      </a:defRPr>
    </a:lvl1pPr>
    <a:lvl2pPr marL="457200" algn="l" rtl="0" fontAlgn="base">
      <a:spcBef>
        <a:spcPct val="0"/>
      </a:spcBef>
      <a:spcAft>
        <a:spcPct val="0"/>
      </a:spcAft>
      <a:defRPr sz="1000" kern="1200">
        <a:solidFill>
          <a:schemeClr val="tx1"/>
        </a:solidFill>
        <a:latin typeface="Times New Roman" pitchFamily="18" charset="0"/>
        <a:ea typeface="+mn-ea"/>
        <a:cs typeface="+mn-cs"/>
      </a:defRPr>
    </a:lvl2pPr>
    <a:lvl3pPr marL="914400" algn="l" rtl="0" fontAlgn="base">
      <a:spcBef>
        <a:spcPct val="0"/>
      </a:spcBef>
      <a:spcAft>
        <a:spcPct val="0"/>
      </a:spcAft>
      <a:defRPr sz="1000" kern="1200">
        <a:solidFill>
          <a:schemeClr val="tx1"/>
        </a:solidFill>
        <a:latin typeface="Times New Roman" pitchFamily="18" charset="0"/>
        <a:ea typeface="+mn-ea"/>
        <a:cs typeface="+mn-cs"/>
      </a:defRPr>
    </a:lvl3pPr>
    <a:lvl4pPr marL="1371600" algn="l" rtl="0" fontAlgn="base">
      <a:spcBef>
        <a:spcPct val="0"/>
      </a:spcBef>
      <a:spcAft>
        <a:spcPct val="0"/>
      </a:spcAft>
      <a:defRPr sz="1000" kern="1200">
        <a:solidFill>
          <a:schemeClr val="tx1"/>
        </a:solidFill>
        <a:latin typeface="Times New Roman" pitchFamily="18" charset="0"/>
        <a:ea typeface="+mn-ea"/>
        <a:cs typeface="+mn-cs"/>
      </a:defRPr>
    </a:lvl4pPr>
    <a:lvl5pPr marL="1828800" algn="l" rtl="0" fontAlgn="base">
      <a:spcBef>
        <a:spcPct val="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000" kern="1200">
        <a:solidFill>
          <a:schemeClr val="tx1"/>
        </a:solidFill>
        <a:latin typeface="Times New Roman" pitchFamily="18" charset="0"/>
        <a:ea typeface="+mn-ea"/>
        <a:cs typeface="+mn-cs"/>
      </a:defRPr>
    </a:lvl6pPr>
    <a:lvl7pPr marL="2743200" algn="l" defTabSz="914400" rtl="0" eaLnBrk="1" latinLnBrk="0" hangingPunct="1">
      <a:defRPr sz="1000" kern="1200">
        <a:solidFill>
          <a:schemeClr val="tx1"/>
        </a:solidFill>
        <a:latin typeface="Times New Roman" pitchFamily="18" charset="0"/>
        <a:ea typeface="+mn-ea"/>
        <a:cs typeface="+mn-cs"/>
      </a:defRPr>
    </a:lvl7pPr>
    <a:lvl8pPr marL="3200400" algn="l" defTabSz="914400" rtl="0" eaLnBrk="1" latinLnBrk="0" hangingPunct="1">
      <a:defRPr sz="1000" kern="1200">
        <a:solidFill>
          <a:schemeClr val="tx1"/>
        </a:solidFill>
        <a:latin typeface="Times New Roman" pitchFamily="18" charset="0"/>
        <a:ea typeface="+mn-ea"/>
        <a:cs typeface="+mn-cs"/>
      </a:defRPr>
    </a:lvl8pPr>
    <a:lvl9pPr marL="3657600" algn="l" defTabSz="914400" rtl="0" eaLnBrk="1" latinLnBrk="0" hangingPunct="1">
      <a:defRPr sz="1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CC66"/>
    <a:srgbClr val="00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2" autoAdjust="0"/>
    <p:restoredTop sz="95829" autoAdjust="0"/>
  </p:normalViewPr>
  <p:slideViewPr>
    <p:cSldViewPr>
      <p:cViewPr varScale="1">
        <p:scale>
          <a:sx n="92" d="100"/>
          <a:sy n="92" d="100"/>
        </p:scale>
        <p:origin x="998" y="77"/>
      </p:cViewPr>
      <p:guideLst>
        <p:guide orient="horz" pos="2304"/>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40524" cy="467216"/>
          </a:xfrm>
          <a:prstGeom prst="rect">
            <a:avLst/>
          </a:prstGeom>
          <a:noFill/>
          <a:ln w="9525">
            <a:noFill/>
            <a:miter lim="800000"/>
            <a:headEnd/>
            <a:tailEnd/>
          </a:ln>
          <a:effectLst/>
        </p:spPr>
        <p:txBody>
          <a:bodyPr vert="horz" wrap="square" lIns="92422" tIns="46212" rIns="92422" bIns="46212" numCol="1" anchor="t" anchorCtr="0" compatLnSpc="1">
            <a:prstTxWarp prst="textNoShape">
              <a:avLst/>
            </a:prstTxWarp>
          </a:bodyPr>
          <a:lstStyle>
            <a:lvl1pPr defTabSz="926770">
              <a:defRPr sz="1200"/>
            </a:lvl1pPr>
          </a:lstStyle>
          <a:p>
            <a:pPr>
              <a:defRPr/>
            </a:pPr>
            <a:endParaRPr lang="en-US"/>
          </a:p>
        </p:txBody>
      </p:sp>
      <p:sp>
        <p:nvSpPr>
          <p:cNvPr id="4099" name="Rectangle 1027"/>
          <p:cNvSpPr>
            <a:spLocks noGrp="1" noChangeArrowheads="1"/>
          </p:cNvSpPr>
          <p:nvPr>
            <p:ph type="dt" sz="quarter" idx="1"/>
          </p:nvPr>
        </p:nvSpPr>
        <p:spPr bwMode="auto">
          <a:xfrm>
            <a:off x="3969877" y="0"/>
            <a:ext cx="3040523" cy="467216"/>
          </a:xfrm>
          <a:prstGeom prst="rect">
            <a:avLst/>
          </a:prstGeom>
          <a:noFill/>
          <a:ln w="9525">
            <a:noFill/>
            <a:miter lim="800000"/>
            <a:headEnd/>
            <a:tailEnd/>
          </a:ln>
          <a:effectLst/>
        </p:spPr>
        <p:txBody>
          <a:bodyPr vert="horz" wrap="square" lIns="92422" tIns="46212" rIns="92422" bIns="46212" numCol="1" anchor="t" anchorCtr="0" compatLnSpc="1">
            <a:prstTxWarp prst="textNoShape">
              <a:avLst/>
            </a:prstTxWarp>
          </a:bodyPr>
          <a:lstStyle>
            <a:lvl1pPr algn="r" defTabSz="926770">
              <a:defRPr sz="1200"/>
            </a:lvl1pPr>
          </a:lstStyle>
          <a:p>
            <a:pPr>
              <a:defRPr/>
            </a:pPr>
            <a:endParaRPr lang="en-US"/>
          </a:p>
        </p:txBody>
      </p:sp>
      <p:sp>
        <p:nvSpPr>
          <p:cNvPr id="4100" name="Rectangle 1028"/>
          <p:cNvSpPr>
            <a:spLocks noGrp="1" noChangeArrowheads="1"/>
          </p:cNvSpPr>
          <p:nvPr>
            <p:ph type="ftr" sz="quarter" idx="2"/>
          </p:nvPr>
        </p:nvSpPr>
        <p:spPr bwMode="auto">
          <a:xfrm>
            <a:off x="0" y="8829184"/>
            <a:ext cx="3040524" cy="467216"/>
          </a:xfrm>
          <a:prstGeom prst="rect">
            <a:avLst/>
          </a:prstGeom>
          <a:noFill/>
          <a:ln w="9525">
            <a:noFill/>
            <a:miter lim="800000"/>
            <a:headEnd/>
            <a:tailEnd/>
          </a:ln>
          <a:effectLst/>
        </p:spPr>
        <p:txBody>
          <a:bodyPr vert="horz" wrap="square" lIns="92422" tIns="46212" rIns="92422" bIns="46212" numCol="1" anchor="b" anchorCtr="0" compatLnSpc="1">
            <a:prstTxWarp prst="textNoShape">
              <a:avLst/>
            </a:prstTxWarp>
          </a:bodyPr>
          <a:lstStyle>
            <a:lvl1pPr defTabSz="926770">
              <a:defRPr sz="1200"/>
            </a:lvl1pPr>
          </a:lstStyle>
          <a:p>
            <a:pPr>
              <a:defRPr/>
            </a:pPr>
            <a:endParaRPr lang="en-US"/>
          </a:p>
        </p:txBody>
      </p:sp>
      <p:sp>
        <p:nvSpPr>
          <p:cNvPr id="4101" name="Rectangle 1029"/>
          <p:cNvSpPr>
            <a:spLocks noGrp="1" noChangeArrowheads="1"/>
          </p:cNvSpPr>
          <p:nvPr>
            <p:ph type="sldNum" sz="quarter" idx="3"/>
          </p:nvPr>
        </p:nvSpPr>
        <p:spPr bwMode="auto">
          <a:xfrm>
            <a:off x="3969877" y="8829184"/>
            <a:ext cx="3040523" cy="467216"/>
          </a:xfrm>
          <a:prstGeom prst="rect">
            <a:avLst/>
          </a:prstGeom>
          <a:noFill/>
          <a:ln w="9525">
            <a:noFill/>
            <a:miter lim="800000"/>
            <a:headEnd/>
            <a:tailEnd/>
          </a:ln>
          <a:effectLst/>
        </p:spPr>
        <p:txBody>
          <a:bodyPr vert="horz" wrap="square" lIns="92422" tIns="46212" rIns="92422" bIns="46212" numCol="1" anchor="b" anchorCtr="0" compatLnSpc="1">
            <a:prstTxWarp prst="textNoShape">
              <a:avLst/>
            </a:prstTxWarp>
          </a:bodyPr>
          <a:lstStyle>
            <a:lvl1pPr algn="r" defTabSz="926770">
              <a:defRPr sz="1200"/>
            </a:lvl1pPr>
          </a:lstStyle>
          <a:p>
            <a:pPr>
              <a:defRPr/>
            </a:pPr>
            <a:fld id="{9F25A612-18CD-47F2-A6B0-6295F22C46CE}" type="slidenum">
              <a:rPr lang="en-US"/>
              <a:pPr>
                <a:defRPr/>
              </a:pPr>
              <a:t>‹#›</a:t>
            </a:fld>
            <a:endParaRPr lang="en-US"/>
          </a:p>
        </p:txBody>
      </p:sp>
    </p:spTree>
    <p:extLst>
      <p:ext uri="{BB962C8B-B14F-4D97-AF65-F5344CB8AC3E}">
        <p14:creationId xmlns:p14="http://schemas.microsoft.com/office/powerpoint/2010/main" val="2575119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45402" cy="479196"/>
          </a:xfrm>
          <a:prstGeom prst="rect">
            <a:avLst/>
          </a:prstGeom>
          <a:noFill/>
          <a:ln w="9525">
            <a:noFill/>
            <a:miter lim="800000"/>
            <a:headEnd/>
            <a:tailEnd/>
          </a:ln>
          <a:effectLst/>
        </p:spPr>
        <p:txBody>
          <a:bodyPr vert="horz" wrap="square" lIns="61895" tIns="30948" rIns="61895" bIns="30948" numCol="1" anchor="t" anchorCtr="0" compatLnSpc="1">
            <a:prstTxWarp prst="textNoShape">
              <a:avLst/>
            </a:prstTxWarp>
          </a:bodyPr>
          <a:lstStyle>
            <a:lvl1pPr defTabSz="619290">
              <a:defRPr sz="800"/>
            </a:lvl1pPr>
          </a:lstStyle>
          <a:p>
            <a:pPr>
              <a:defRPr/>
            </a:pPr>
            <a:endParaRPr lang="en-US"/>
          </a:p>
        </p:txBody>
      </p:sp>
      <p:sp>
        <p:nvSpPr>
          <p:cNvPr id="27651" name="Rectangle 3"/>
          <p:cNvSpPr>
            <a:spLocks noGrp="1" noChangeArrowheads="1"/>
          </p:cNvSpPr>
          <p:nvPr>
            <p:ph type="dt" idx="1"/>
          </p:nvPr>
        </p:nvSpPr>
        <p:spPr bwMode="auto">
          <a:xfrm>
            <a:off x="3964999" y="0"/>
            <a:ext cx="3045401" cy="479196"/>
          </a:xfrm>
          <a:prstGeom prst="rect">
            <a:avLst/>
          </a:prstGeom>
          <a:noFill/>
          <a:ln w="9525">
            <a:noFill/>
            <a:miter lim="800000"/>
            <a:headEnd/>
            <a:tailEnd/>
          </a:ln>
          <a:effectLst/>
        </p:spPr>
        <p:txBody>
          <a:bodyPr vert="horz" wrap="square" lIns="61895" tIns="30948" rIns="61895" bIns="30948" numCol="1" anchor="t" anchorCtr="0" compatLnSpc="1">
            <a:prstTxWarp prst="textNoShape">
              <a:avLst/>
            </a:prstTxWarp>
          </a:bodyPr>
          <a:lstStyle>
            <a:lvl1pPr algn="r" defTabSz="619290">
              <a:defRPr sz="800"/>
            </a:lvl1pPr>
          </a:lstStyle>
          <a:p>
            <a:pPr>
              <a:defRPr/>
            </a:pPr>
            <a:endParaRPr lang="en-US"/>
          </a:p>
        </p:txBody>
      </p:sp>
      <p:sp>
        <p:nvSpPr>
          <p:cNvPr id="4100" name="Rectangle 4"/>
          <p:cNvSpPr>
            <a:spLocks noGrp="1" noRot="1" noChangeAspect="1" noChangeArrowheads="1" noTextEdit="1"/>
          </p:cNvSpPr>
          <p:nvPr>
            <p:ph type="sldImg" idx="2"/>
          </p:nvPr>
        </p:nvSpPr>
        <p:spPr bwMode="auto">
          <a:xfrm>
            <a:off x="1135063" y="717550"/>
            <a:ext cx="4746625" cy="3451225"/>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19597" y="4409601"/>
            <a:ext cx="5171207" cy="4169004"/>
          </a:xfrm>
          <a:prstGeom prst="rect">
            <a:avLst/>
          </a:prstGeom>
          <a:noFill/>
          <a:ln w="9525">
            <a:noFill/>
            <a:miter lim="800000"/>
            <a:headEnd/>
            <a:tailEnd/>
          </a:ln>
          <a:effectLst/>
        </p:spPr>
        <p:txBody>
          <a:bodyPr vert="horz" wrap="square" lIns="61895" tIns="30948" rIns="61895" bIns="3094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8817204"/>
            <a:ext cx="3045402" cy="479196"/>
          </a:xfrm>
          <a:prstGeom prst="rect">
            <a:avLst/>
          </a:prstGeom>
          <a:noFill/>
          <a:ln w="9525">
            <a:noFill/>
            <a:miter lim="800000"/>
            <a:headEnd/>
            <a:tailEnd/>
          </a:ln>
          <a:effectLst/>
        </p:spPr>
        <p:txBody>
          <a:bodyPr vert="horz" wrap="square" lIns="61895" tIns="30948" rIns="61895" bIns="30948" numCol="1" anchor="b" anchorCtr="0" compatLnSpc="1">
            <a:prstTxWarp prst="textNoShape">
              <a:avLst/>
            </a:prstTxWarp>
          </a:bodyPr>
          <a:lstStyle>
            <a:lvl1pPr defTabSz="619290">
              <a:defRPr sz="800"/>
            </a:lvl1pPr>
          </a:lstStyle>
          <a:p>
            <a:pPr>
              <a:defRPr/>
            </a:pPr>
            <a:endParaRPr lang="en-US"/>
          </a:p>
        </p:txBody>
      </p:sp>
      <p:sp>
        <p:nvSpPr>
          <p:cNvPr id="27655" name="Rectangle 7"/>
          <p:cNvSpPr>
            <a:spLocks noGrp="1" noChangeArrowheads="1"/>
          </p:cNvSpPr>
          <p:nvPr>
            <p:ph type="sldNum" sz="quarter" idx="5"/>
          </p:nvPr>
        </p:nvSpPr>
        <p:spPr bwMode="auto">
          <a:xfrm>
            <a:off x="3964999" y="8817204"/>
            <a:ext cx="3045401" cy="479196"/>
          </a:xfrm>
          <a:prstGeom prst="rect">
            <a:avLst/>
          </a:prstGeom>
          <a:noFill/>
          <a:ln w="9525">
            <a:noFill/>
            <a:miter lim="800000"/>
            <a:headEnd/>
            <a:tailEnd/>
          </a:ln>
          <a:effectLst/>
        </p:spPr>
        <p:txBody>
          <a:bodyPr vert="horz" wrap="square" lIns="61895" tIns="30948" rIns="61895" bIns="30948" numCol="1" anchor="b" anchorCtr="0" compatLnSpc="1">
            <a:prstTxWarp prst="textNoShape">
              <a:avLst/>
            </a:prstTxWarp>
          </a:bodyPr>
          <a:lstStyle>
            <a:lvl1pPr algn="r" defTabSz="619290">
              <a:defRPr sz="800"/>
            </a:lvl1pPr>
          </a:lstStyle>
          <a:p>
            <a:pPr>
              <a:defRPr/>
            </a:pPr>
            <a:fld id="{8D460CD3-8B3F-4CAB-8493-B14EBB1818B2}" type="slidenum">
              <a:rPr lang="en-US"/>
              <a:pPr>
                <a:defRPr/>
              </a:pPr>
              <a:t>‹#›</a:t>
            </a:fld>
            <a:endParaRPr lang="en-US"/>
          </a:p>
        </p:txBody>
      </p:sp>
    </p:spTree>
    <p:extLst>
      <p:ext uri="{BB962C8B-B14F-4D97-AF65-F5344CB8AC3E}">
        <p14:creationId xmlns:p14="http://schemas.microsoft.com/office/powerpoint/2010/main" val="527093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D460CD3-8B3F-4CAB-8493-B14EBB1818B2}" type="slidenum">
              <a:rPr lang="en-US" smtClean="0"/>
              <a:pPr>
                <a:defRPr/>
              </a:pPr>
              <a:t>1</a:t>
            </a:fld>
            <a:endParaRPr lang="en-US"/>
          </a:p>
        </p:txBody>
      </p:sp>
    </p:spTree>
    <p:extLst>
      <p:ext uri="{BB962C8B-B14F-4D97-AF65-F5344CB8AC3E}">
        <p14:creationId xmlns:p14="http://schemas.microsoft.com/office/powerpoint/2010/main" val="98859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271713"/>
            <a:ext cx="8550275" cy="1568450"/>
          </a:xfrm>
        </p:spPr>
        <p:txBody>
          <a:bodyPr/>
          <a:lstStyle/>
          <a:p>
            <a:r>
              <a:rPr lang="en-US"/>
              <a:t>Click to edit Master title style</a:t>
            </a:r>
          </a:p>
        </p:txBody>
      </p:sp>
      <p:sp>
        <p:nvSpPr>
          <p:cNvPr id="3" name="Subtitle 2"/>
          <p:cNvSpPr>
            <a:spLocks noGrp="1"/>
          </p:cNvSpPr>
          <p:nvPr>
            <p:ph type="subTitle" idx="1"/>
          </p:nvPr>
        </p:nvSpPr>
        <p:spPr>
          <a:xfrm>
            <a:off x="1508125" y="4144963"/>
            <a:ext cx="7042150"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0DEC84-1FC7-450E-BF1D-5A9931D904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DBF0BC-4F59-437B-BB22-16A38DC7D9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5975" y="652463"/>
            <a:ext cx="2136775"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0" y="652463"/>
            <a:ext cx="6257925"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15C3AA-B99A-48E5-833D-A00E9913670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884449-0FF7-4BAD-AFA1-6800A5E0884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700588"/>
            <a:ext cx="8548687" cy="14525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100388"/>
            <a:ext cx="8548687"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22CC0F8-5C99-4BD4-AB8A-B09A7CC34EB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0" y="2112963"/>
            <a:ext cx="419735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2112963"/>
            <a:ext cx="4197350" cy="4389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8AAEA0F-91A2-48D2-AB0D-33066A89DD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293688"/>
            <a:ext cx="9051925"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636713"/>
            <a:ext cx="4443412"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319338"/>
            <a:ext cx="4443412"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636713"/>
            <a:ext cx="4445000"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319338"/>
            <a:ext cx="4445000"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A41C022-2BD0-4F3E-88FC-7D2ED8629E0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3A7EF02-A6B2-4EE3-A0EC-D8777FDA395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DF0995-ACF1-4367-999F-D7918E9A6D5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90513"/>
            <a:ext cx="3308350" cy="12398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90513"/>
            <a:ext cx="5622925"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530350"/>
            <a:ext cx="3308350"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73FA36-2132-4FBA-89FB-2A3ED99F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121275"/>
            <a:ext cx="6035675" cy="6032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54050"/>
            <a:ext cx="6035675"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1675" y="5724525"/>
            <a:ext cx="6035675"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BC0C58-50B4-454E-9620-F9802F1CD31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652463"/>
            <a:ext cx="8547100" cy="1219200"/>
          </a:xfrm>
          <a:prstGeom prst="rect">
            <a:avLst/>
          </a:prstGeom>
          <a:noFill/>
          <a:ln w="9525">
            <a:noFill/>
            <a:miter lim="800000"/>
            <a:headEnd/>
            <a:tailEnd/>
          </a:ln>
        </p:spPr>
        <p:txBody>
          <a:bodyPr vert="horz" wrap="square" lIns="103936" tIns="51968" rIns="103936" bIns="5196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55650" y="2112963"/>
            <a:ext cx="8547100" cy="4389437"/>
          </a:xfrm>
          <a:prstGeom prst="rect">
            <a:avLst/>
          </a:prstGeom>
          <a:noFill/>
          <a:ln w="9525">
            <a:noFill/>
            <a:miter lim="800000"/>
            <a:headEnd/>
            <a:tailEnd/>
          </a:ln>
        </p:spPr>
        <p:txBody>
          <a:bodyPr vert="horz" wrap="square" lIns="103936" tIns="51968" rIns="103936" bIns="5196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55650" y="6662738"/>
            <a:ext cx="2095500" cy="492125"/>
          </a:xfrm>
          <a:prstGeom prst="rect">
            <a:avLst/>
          </a:prstGeom>
          <a:noFill/>
          <a:ln w="9525">
            <a:noFill/>
            <a:miter lim="800000"/>
            <a:headEnd/>
            <a:tailEnd/>
          </a:ln>
          <a:effectLst/>
        </p:spPr>
        <p:txBody>
          <a:bodyPr vert="horz" wrap="square" lIns="103936" tIns="51968" rIns="103936" bIns="51968" numCol="1" anchor="t" anchorCtr="0" compatLnSpc="1">
            <a:prstTxWarp prst="textNoShape">
              <a:avLst/>
            </a:prstTxWarp>
          </a:bodyPr>
          <a:lstStyle>
            <a:lvl1pPr>
              <a:defRPr sz="1500"/>
            </a:lvl1pPr>
          </a:lstStyle>
          <a:p>
            <a:pPr>
              <a:defRPr/>
            </a:pPr>
            <a:endParaRPr lang="en-US"/>
          </a:p>
        </p:txBody>
      </p:sp>
      <p:sp>
        <p:nvSpPr>
          <p:cNvPr id="1029" name="Rectangle 5"/>
          <p:cNvSpPr>
            <a:spLocks noGrp="1" noChangeArrowheads="1"/>
          </p:cNvSpPr>
          <p:nvPr>
            <p:ph type="ftr" sz="quarter" idx="3"/>
          </p:nvPr>
        </p:nvSpPr>
        <p:spPr bwMode="auto">
          <a:xfrm>
            <a:off x="3435350" y="6662738"/>
            <a:ext cx="3187700" cy="492125"/>
          </a:xfrm>
          <a:prstGeom prst="rect">
            <a:avLst/>
          </a:prstGeom>
          <a:noFill/>
          <a:ln w="9525">
            <a:noFill/>
            <a:miter lim="800000"/>
            <a:headEnd/>
            <a:tailEnd/>
          </a:ln>
          <a:effectLst/>
        </p:spPr>
        <p:txBody>
          <a:bodyPr vert="horz" wrap="square" lIns="103936" tIns="51968" rIns="103936" bIns="51968" numCol="1" anchor="t" anchorCtr="0" compatLnSpc="1">
            <a:prstTxWarp prst="textNoShape">
              <a:avLst/>
            </a:prstTxWarp>
          </a:bodyPr>
          <a:lstStyle>
            <a:lvl1pPr algn="ctr">
              <a:defRPr sz="1500"/>
            </a:lvl1pPr>
          </a:lstStyle>
          <a:p>
            <a:pPr>
              <a:defRPr/>
            </a:pPr>
            <a:endParaRPr lang="en-US"/>
          </a:p>
        </p:txBody>
      </p:sp>
      <p:sp>
        <p:nvSpPr>
          <p:cNvPr id="1030" name="Rectangle 6"/>
          <p:cNvSpPr>
            <a:spLocks noGrp="1" noChangeArrowheads="1"/>
          </p:cNvSpPr>
          <p:nvPr>
            <p:ph type="sldNum" sz="quarter" idx="4"/>
          </p:nvPr>
        </p:nvSpPr>
        <p:spPr bwMode="auto">
          <a:xfrm>
            <a:off x="7207250" y="6662738"/>
            <a:ext cx="2095500" cy="492125"/>
          </a:xfrm>
          <a:prstGeom prst="rect">
            <a:avLst/>
          </a:prstGeom>
          <a:noFill/>
          <a:ln w="9525">
            <a:noFill/>
            <a:miter lim="800000"/>
            <a:headEnd/>
            <a:tailEnd/>
          </a:ln>
          <a:effectLst/>
        </p:spPr>
        <p:txBody>
          <a:bodyPr vert="horz" wrap="square" lIns="103936" tIns="51968" rIns="103936" bIns="51968" numCol="1" anchor="t" anchorCtr="0" compatLnSpc="1">
            <a:prstTxWarp prst="textNoShape">
              <a:avLst/>
            </a:prstTxWarp>
          </a:bodyPr>
          <a:lstStyle>
            <a:lvl1pPr algn="r">
              <a:defRPr sz="1500"/>
            </a:lvl1pPr>
          </a:lstStyle>
          <a:p>
            <a:pPr>
              <a:defRPr/>
            </a:pPr>
            <a:fld id="{9A54BB09-4EFA-49C7-8B00-C959F1B365A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39813" rtl="0" eaLnBrk="0" fontAlgn="base" hangingPunct="0">
        <a:spcBef>
          <a:spcPct val="0"/>
        </a:spcBef>
        <a:spcAft>
          <a:spcPct val="0"/>
        </a:spcAft>
        <a:defRPr sz="5100">
          <a:solidFill>
            <a:schemeClr val="tx2"/>
          </a:solidFill>
          <a:latin typeface="+mj-lt"/>
          <a:ea typeface="+mj-ea"/>
          <a:cs typeface="+mj-cs"/>
        </a:defRPr>
      </a:lvl1pPr>
      <a:lvl2pPr algn="ctr" defTabSz="1039813" rtl="0" eaLnBrk="0" fontAlgn="base" hangingPunct="0">
        <a:spcBef>
          <a:spcPct val="0"/>
        </a:spcBef>
        <a:spcAft>
          <a:spcPct val="0"/>
        </a:spcAft>
        <a:defRPr sz="5100">
          <a:solidFill>
            <a:schemeClr val="tx2"/>
          </a:solidFill>
          <a:latin typeface="Times New Roman" pitchFamily="18" charset="0"/>
        </a:defRPr>
      </a:lvl2pPr>
      <a:lvl3pPr algn="ctr" defTabSz="1039813" rtl="0" eaLnBrk="0" fontAlgn="base" hangingPunct="0">
        <a:spcBef>
          <a:spcPct val="0"/>
        </a:spcBef>
        <a:spcAft>
          <a:spcPct val="0"/>
        </a:spcAft>
        <a:defRPr sz="5100">
          <a:solidFill>
            <a:schemeClr val="tx2"/>
          </a:solidFill>
          <a:latin typeface="Times New Roman" pitchFamily="18" charset="0"/>
        </a:defRPr>
      </a:lvl3pPr>
      <a:lvl4pPr algn="ctr" defTabSz="1039813" rtl="0" eaLnBrk="0" fontAlgn="base" hangingPunct="0">
        <a:spcBef>
          <a:spcPct val="0"/>
        </a:spcBef>
        <a:spcAft>
          <a:spcPct val="0"/>
        </a:spcAft>
        <a:defRPr sz="5100">
          <a:solidFill>
            <a:schemeClr val="tx2"/>
          </a:solidFill>
          <a:latin typeface="Times New Roman" pitchFamily="18" charset="0"/>
        </a:defRPr>
      </a:lvl4pPr>
      <a:lvl5pPr algn="ctr" defTabSz="1039813" rtl="0" eaLnBrk="0" fontAlgn="base" hangingPunct="0">
        <a:spcBef>
          <a:spcPct val="0"/>
        </a:spcBef>
        <a:spcAft>
          <a:spcPct val="0"/>
        </a:spcAft>
        <a:defRPr sz="5100">
          <a:solidFill>
            <a:schemeClr val="tx2"/>
          </a:solidFill>
          <a:latin typeface="Times New Roman" pitchFamily="18" charset="0"/>
        </a:defRPr>
      </a:lvl5pPr>
      <a:lvl6pPr marL="457200" algn="ctr" defTabSz="1039813" rtl="0" fontAlgn="base">
        <a:spcBef>
          <a:spcPct val="0"/>
        </a:spcBef>
        <a:spcAft>
          <a:spcPct val="0"/>
        </a:spcAft>
        <a:defRPr sz="5100">
          <a:solidFill>
            <a:schemeClr val="tx2"/>
          </a:solidFill>
          <a:latin typeface="Times New Roman" pitchFamily="18" charset="0"/>
        </a:defRPr>
      </a:lvl6pPr>
      <a:lvl7pPr marL="914400" algn="ctr" defTabSz="1039813" rtl="0" fontAlgn="base">
        <a:spcBef>
          <a:spcPct val="0"/>
        </a:spcBef>
        <a:spcAft>
          <a:spcPct val="0"/>
        </a:spcAft>
        <a:defRPr sz="5100">
          <a:solidFill>
            <a:schemeClr val="tx2"/>
          </a:solidFill>
          <a:latin typeface="Times New Roman" pitchFamily="18" charset="0"/>
        </a:defRPr>
      </a:lvl7pPr>
      <a:lvl8pPr marL="1371600" algn="ctr" defTabSz="1039813" rtl="0" fontAlgn="base">
        <a:spcBef>
          <a:spcPct val="0"/>
        </a:spcBef>
        <a:spcAft>
          <a:spcPct val="0"/>
        </a:spcAft>
        <a:defRPr sz="5100">
          <a:solidFill>
            <a:schemeClr val="tx2"/>
          </a:solidFill>
          <a:latin typeface="Times New Roman" pitchFamily="18" charset="0"/>
        </a:defRPr>
      </a:lvl8pPr>
      <a:lvl9pPr marL="1828800" algn="ctr" defTabSz="1039813" rtl="0" fontAlgn="base">
        <a:spcBef>
          <a:spcPct val="0"/>
        </a:spcBef>
        <a:spcAft>
          <a:spcPct val="0"/>
        </a:spcAft>
        <a:defRPr sz="5100">
          <a:solidFill>
            <a:schemeClr val="tx2"/>
          </a:solidFill>
          <a:latin typeface="Times New Roman" pitchFamily="18" charset="0"/>
        </a:defRPr>
      </a:lvl9pPr>
    </p:titleStyle>
    <p:bodyStyle>
      <a:lvl1pPr marL="390525" indent="-390525" algn="l" defTabSz="1039813" rtl="0" eaLnBrk="0" fontAlgn="base" hangingPunct="0">
        <a:spcBef>
          <a:spcPct val="20000"/>
        </a:spcBef>
        <a:spcAft>
          <a:spcPct val="0"/>
        </a:spcAft>
        <a:buChar char="•"/>
        <a:defRPr sz="3600">
          <a:solidFill>
            <a:schemeClr val="tx1"/>
          </a:solidFill>
          <a:latin typeface="+mn-lt"/>
          <a:ea typeface="+mn-ea"/>
          <a:cs typeface="+mn-cs"/>
        </a:defRPr>
      </a:lvl1pPr>
      <a:lvl2pPr marL="844550" indent="-323850" algn="l" defTabSz="1039813" rtl="0" eaLnBrk="0" fontAlgn="base" hangingPunct="0">
        <a:spcBef>
          <a:spcPct val="20000"/>
        </a:spcBef>
        <a:spcAft>
          <a:spcPct val="0"/>
        </a:spcAft>
        <a:buChar char="–"/>
        <a:defRPr sz="3400">
          <a:solidFill>
            <a:schemeClr val="tx1"/>
          </a:solidFill>
          <a:latin typeface="+mn-lt"/>
        </a:defRPr>
      </a:lvl2pPr>
      <a:lvl3pPr marL="1298575" indent="-258763" algn="l" defTabSz="1039813" rtl="0" eaLnBrk="0" fontAlgn="base" hangingPunct="0">
        <a:spcBef>
          <a:spcPct val="20000"/>
        </a:spcBef>
        <a:spcAft>
          <a:spcPct val="0"/>
        </a:spcAft>
        <a:buChar char="•"/>
        <a:defRPr sz="2700">
          <a:solidFill>
            <a:schemeClr val="tx1"/>
          </a:solidFill>
          <a:latin typeface="+mn-lt"/>
        </a:defRPr>
      </a:lvl3pPr>
      <a:lvl4pPr marL="1820863" indent="-263525" algn="l" defTabSz="1039813" rtl="0" eaLnBrk="0" fontAlgn="base" hangingPunct="0">
        <a:spcBef>
          <a:spcPct val="20000"/>
        </a:spcBef>
        <a:spcAft>
          <a:spcPct val="0"/>
        </a:spcAft>
        <a:buChar char="–"/>
        <a:defRPr sz="2300">
          <a:solidFill>
            <a:schemeClr val="tx1"/>
          </a:solidFill>
          <a:latin typeface="+mn-lt"/>
        </a:defRPr>
      </a:lvl4pPr>
      <a:lvl5pPr marL="2339975" indent="-260350" algn="l" defTabSz="1039813" rtl="0" eaLnBrk="0" fontAlgn="base" hangingPunct="0">
        <a:spcBef>
          <a:spcPct val="20000"/>
        </a:spcBef>
        <a:spcAft>
          <a:spcPct val="0"/>
        </a:spcAft>
        <a:buChar char="»"/>
        <a:defRPr sz="2300">
          <a:solidFill>
            <a:schemeClr val="tx1"/>
          </a:solidFill>
          <a:latin typeface="+mn-lt"/>
        </a:defRPr>
      </a:lvl5pPr>
      <a:lvl6pPr marL="2797175" indent="-260350" algn="l" defTabSz="1039813" rtl="0" fontAlgn="base">
        <a:spcBef>
          <a:spcPct val="20000"/>
        </a:spcBef>
        <a:spcAft>
          <a:spcPct val="0"/>
        </a:spcAft>
        <a:buChar char="»"/>
        <a:defRPr sz="2300">
          <a:solidFill>
            <a:schemeClr val="tx1"/>
          </a:solidFill>
          <a:latin typeface="+mn-lt"/>
        </a:defRPr>
      </a:lvl6pPr>
      <a:lvl7pPr marL="3254375" indent="-260350" algn="l" defTabSz="1039813" rtl="0" fontAlgn="base">
        <a:spcBef>
          <a:spcPct val="20000"/>
        </a:spcBef>
        <a:spcAft>
          <a:spcPct val="0"/>
        </a:spcAft>
        <a:buChar char="»"/>
        <a:defRPr sz="2300">
          <a:solidFill>
            <a:schemeClr val="tx1"/>
          </a:solidFill>
          <a:latin typeface="+mn-lt"/>
        </a:defRPr>
      </a:lvl7pPr>
      <a:lvl8pPr marL="3711575" indent="-260350" algn="l" defTabSz="1039813" rtl="0" fontAlgn="base">
        <a:spcBef>
          <a:spcPct val="20000"/>
        </a:spcBef>
        <a:spcAft>
          <a:spcPct val="0"/>
        </a:spcAft>
        <a:buChar char="»"/>
        <a:defRPr sz="2300">
          <a:solidFill>
            <a:schemeClr val="tx1"/>
          </a:solidFill>
          <a:latin typeface="+mn-lt"/>
        </a:defRPr>
      </a:lvl8pPr>
      <a:lvl9pPr marL="4168775" indent="-260350" algn="l" defTabSz="1039813" rtl="0" fontAlgn="base">
        <a:spcBef>
          <a:spcPct val="20000"/>
        </a:spcBef>
        <a:spcAft>
          <a:spcPct val="0"/>
        </a:spcAft>
        <a:buChar char="»"/>
        <a:defRPr sz="2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166">
            <a:extLst>
              <a:ext uri="{FF2B5EF4-FFF2-40B4-BE49-F238E27FC236}">
                <a16:creationId xmlns:a16="http://schemas.microsoft.com/office/drawing/2014/main" id="{56860668-80A3-1E06-E1C2-83A75CCA8756}"/>
              </a:ext>
            </a:extLst>
          </p:cNvPr>
          <p:cNvSpPr txBox="1">
            <a:spLocks noChangeArrowheads="1"/>
          </p:cNvSpPr>
          <p:nvPr/>
        </p:nvSpPr>
        <p:spPr bwMode="auto">
          <a:xfrm>
            <a:off x="5038558" y="6311145"/>
            <a:ext cx="1981200" cy="219483"/>
          </a:xfrm>
          <a:prstGeom prst="rect">
            <a:avLst/>
          </a:prstGeom>
          <a:solidFill>
            <a:srgbClr val="FFFF99"/>
          </a:solidFill>
          <a:ln w="9525">
            <a:solidFill>
              <a:schemeClr val="tx1"/>
            </a:solidFill>
            <a:miter lim="800000"/>
            <a:headEnd/>
            <a:tailEnd/>
          </a:ln>
        </p:spPr>
        <p:txBody>
          <a:bodyPr wrap="square" lIns="64960" tIns="32480" rIns="64960" bIns="32480">
            <a:spAutoFit/>
          </a:bodyPr>
          <a:lstStyle/>
          <a:p>
            <a:pPr defTabSz="650875">
              <a:spcBef>
                <a:spcPct val="50000"/>
              </a:spcBef>
            </a:pPr>
            <a:endParaRPr lang="en-US" b="1" dirty="0">
              <a:latin typeface="Arial" pitchFamily="34" charset="0"/>
              <a:cs typeface="Arial" pitchFamily="34" charset="0"/>
            </a:endParaRPr>
          </a:p>
        </p:txBody>
      </p:sp>
      <p:sp>
        <p:nvSpPr>
          <p:cNvPr id="2051" name="Text Box 234"/>
          <p:cNvSpPr txBox="1">
            <a:spLocks noChangeArrowheads="1"/>
          </p:cNvSpPr>
          <p:nvPr/>
        </p:nvSpPr>
        <p:spPr bwMode="auto">
          <a:xfrm>
            <a:off x="1618090" y="290395"/>
            <a:ext cx="3276600" cy="924412"/>
          </a:xfrm>
          <a:prstGeom prst="rect">
            <a:avLst/>
          </a:prstGeom>
          <a:noFill/>
          <a:ln w="9525">
            <a:noFill/>
            <a:miter lim="800000"/>
            <a:headEnd/>
            <a:tailEnd/>
          </a:ln>
        </p:spPr>
        <p:txBody>
          <a:bodyPr wrap="square" lIns="62032" tIns="31016" rIns="62032" bIns="31016">
            <a:spAutoFit/>
          </a:bodyPr>
          <a:lstStyle/>
          <a:p>
            <a:pPr defTabSz="620713">
              <a:tabLst>
                <a:tab pos="914400" algn="l"/>
              </a:tabLst>
            </a:pPr>
            <a:r>
              <a:rPr lang="en-US" sz="1400" b="1" dirty="0">
                <a:latin typeface="Arial" pitchFamily="34" charset="0"/>
                <a:cs typeface="Arial" pitchFamily="34" charset="0"/>
              </a:rPr>
              <a:t>Client: Victor Allen	</a:t>
            </a:r>
          </a:p>
          <a:p>
            <a:pPr defTabSz="620713">
              <a:tabLst>
                <a:tab pos="914400" algn="l"/>
              </a:tabLst>
            </a:pPr>
            <a:r>
              <a:rPr lang="en-US" sz="1400" b="1" dirty="0">
                <a:latin typeface="Arial" pitchFamily="34" charset="0"/>
                <a:cs typeface="Arial" pitchFamily="34" charset="0"/>
              </a:rPr>
              <a:t>Project: Construction</a:t>
            </a:r>
            <a:r>
              <a:rPr lang="en-US" sz="1400" b="0" i="0" dirty="0">
                <a:solidFill>
                  <a:srgbClr val="0D0D0D"/>
                </a:solidFill>
                <a:effectLst/>
                <a:latin typeface="Söhne"/>
              </a:rPr>
              <a:t> </a:t>
            </a:r>
            <a:r>
              <a:rPr lang="en-US" sz="1400" b="1" dirty="0">
                <a:latin typeface="Arial" pitchFamily="34" charset="0"/>
                <a:cs typeface="Arial" pitchFamily="34" charset="0"/>
              </a:rPr>
              <a:t>of Small Office</a:t>
            </a:r>
          </a:p>
          <a:p>
            <a:pPr defTabSz="620713">
              <a:tabLst>
                <a:tab pos="914400" algn="l"/>
              </a:tabLst>
            </a:pPr>
            <a:r>
              <a:rPr lang="en-US" sz="1400" b="1" dirty="0">
                <a:latin typeface="Arial" pitchFamily="34" charset="0"/>
                <a:cs typeface="Arial" pitchFamily="34" charset="0"/>
              </a:rPr>
              <a:t>Date: 2/14/2024	Revision:		</a:t>
            </a:r>
          </a:p>
        </p:txBody>
      </p:sp>
      <p:sp>
        <p:nvSpPr>
          <p:cNvPr id="2052" name="Text Box 22"/>
          <p:cNvSpPr txBox="1">
            <a:spLocks noChangeArrowheads="1"/>
          </p:cNvSpPr>
          <p:nvPr/>
        </p:nvSpPr>
        <p:spPr bwMode="auto">
          <a:xfrm>
            <a:off x="242600" y="3033312"/>
            <a:ext cx="847725" cy="219483"/>
          </a:xfrm>
          <a:prstGeom prst="rect">
            <a:avLst/>
          </a:prstGeom>
          <a:solidFill>
            <a:srgbClr val="FFFF99"/>
          </a:solidFill>
          <a:ln w="9525">
            <a:solidFill>
              <a:schemeClr val="tx1"/>
            </a:solidFill>
            <a:miter lim="800000"/>
            <a:headEnd/>
            <a:tailEnd/>
          </a:ln>
        </p:spPr>
        <p:txBody>
          <a:bodyPr lIns="64960" tIns="32480" rIns="64960" bIns="32480">
            <a:spAutoFit/>
          </a:bodyPr>
          <a:lstStyle/>
          <a:p>
            <a:pPr defTabSz="650875">
              <a:spcBef>
                <a:spcPct val="50000"/>
              </a:spcBef>
            </a:pPr>
            <a:r>
              <a:rPr lang="en-US" b="1" dirty="0">
                <a:latin typeface="Arial" pitchFamily="34" charset="0"/>
                <a:cs typeface="Arial" pitchFamily="34" charset="0"/>
              </a:rPr>
              <a:t>Ideal State</a:t>
            </a:r>
          </a:p>
        </p:txBody>
      </p:sp>
      <p:sp>
        <p:nvSpPr>
          <p:cNvPr id="2053" name="Text Box 24"/>
          <p:cNvSpPr txBox="1">
            <a:spLocks noChangeArrowheads="1"/>
          </p:cNvSpPr>
          <p:nvPr/>
        </p:nvSpPr>
        <p:spPr bwMode="auto">
          <a:xfrm>
            <a:off x="5105400" y="1212850"/>
            <a:ext cx="1752600" cy="219483"/>
          </a:xfrm>
          <a:prstGeom prst="rect">
            <a:avLst/>
          </a:prstGeom>
          <a:solidFill>
            <a:srgbClr val="FFFF99"/>
          </a:solidFill>
          <a:ln w="9525">
            <a:solidFill>
              <a:schemeClr val="tx1"/>
            </a:solidFill>
            <a:miter lim="800000"/>
            <a:headEnd/>
            <a:tailEnd/>
          </a:ln>
        </p:spPr>
        <p:txBody>
          <a:bodyPr wrap="square" lIns="64960" tIns="32480" rIns="64960" bIns="32480">
            <a:spAutoFit/>
          </a:bodyPr>
          <a:lstStyle/>
          <a:p>
            <a:pPr defTabSz="650875">
              <a:spcBef>
                <a:spcPct val="50000"/>
              </a:spcBef>
            </a:pPr>
            <a:r>
              <a:rPr lang="en-US" b="1" dirty="0">
                <a:latin typeface="Arial" pitchFamily="34" charset="0"/>
                <a:cs typeface="Arial" pitchFamily="34" charset="0"/>
              </a:rPr>
              <a:t>Gap to be Corrected</a:t>
            </a:r>
          </a:p>
        </p:txBody>
      </p:sp>
      <p:sp>
        <p:nvSpPr>
          <p:cNvPr id="2054" name="Text Box 29"/>
          <p:cNvSpPr txBox="1">
            <a:spLocks noChangeArrowheads="1"/>
          </p:cNvSpPr>
          <p:nvPr/>
        </p:nvSpPr>
        <p:spPr bwMode="auto">
          <a:xfrm>
            <a:off x="237390" y="1261626"/>
            <a:ext cx="1895395" cy="219483"/>
          </a:xfrm>
          <a:prstGeom prst="rect">
            <a:avLst/>
          </a:prstGeom>
          <a:solidFill>
            <a:srgbClr val="FFFF99"/>
          </a:solidFill>
          <a:ln w="9525">
            <a:solidFill>
              <a:schemeClr val="tx1"/>
            </a:solidFill>
            <a:miter lim="800000"/>
            <a:headEnd/>
            <a:tailEnd/>
          </a:ln>
        </p:spPr>
        <p:txBody>
          <a:bodyPr wrap="square" lIns="64960" tIns="32480" rIns="64960" bIns="32480">
            <a:spAutoFit/>
          </a:bodyPr>
          <a:lstStyle/>
          <a:p>
            <a:pPr defTabSz="650875">
              <a:spcBef>
                <a:spcPct val="50000"/>
              </a:spcBef>
            </a:pPr>
            <a:r>
              <a:rPr lang="en-US" b="1" dirty="0">
                <a:latin typeface="Arial" pitchFamily="34" charset="0"/>
                <a:cs typeface="Arial" pitchFamily="34" charset="0"/>
              </a:rPr>
              <a:t>Problem/Project Statement</a:t>
            </a:r>
          </a:p>
        </p:txBody>
      </p:sp>
      <p:sp>
        <p:nvSpPr>
          <p:cNvPr id="2055" name="Text Box 94"/>
          <p:cNvSpPr txBox="1">
            <a:spLocks noChangeArrowheads="1"/>
          </p:cNvSpPr>
          <p:nvPr/>
        </p:nvSpPr>
        <p:spPr bwMode="auto">
          <a:xfrm>
            <a:off x="5181600" y="5724117"/>
            <a:ext cx="2590800" cy="219483"/>
          </a:xfrm>
          <a:prstGeom prst="rect">
            <a:avLst/>
          </a:prstGeom>
          <a:solidFill>
            <a:srgbClr val="FFFF99"/>
          </a:solidFill>
          <a:ln w="9525">
            <a:solidFill>
              <a:schemeClr val="tx1"/>
            </a:solidFill>
            <a:miter lim="800000"/>
            <a:headEnd/>
            <a:tailEnd/>
          </a:ln>
        </p:spPr>
        <p:txBody>
          <a:bodyPr lIns="64960" tIns="32480" rIns="64960" bIns="32480">
            <a:spAutoFit/>
          </a:bodyPr>
          <a:lstStyle/>
          <a:p>
            <a:pPr defTabSz="650875">
              <a:spcBef>
                <a:spcPct val="50000"/>
              </a:spcBef>
            </a:pPr>
            <a:r>
              <a:rPr lang="en-US" b="1">
                <a:latin typeface="Arial" pitchFamily="34" charset="0"/>
                <a:cs typeface="Arial" pitchFamily="34" charset="0"/>
              </a:rPr>
              <a:t>Major Risks Identified</a:t>
            </a:r>
            <a:endParaRPr lang="en-US" b="1" dirty="0">
              <a:latin typeface="Arial" pitchFamily="34" charset="0"/>
              <a:cs typeface="Arial" pitchFamily="34" charset="0"/>
            </a:endParaRPr>
          </a:p>
        </p:txBody>
      </p:sp>
      <p:sp>
        <p:nvSpPr>
          <p:cNvPr id="2056" name="Text Box 97"/>
          <p:cNvSpPr txBox="1">
            <a:spLocks noChangeArrowheads="1"/>
          </p:cNvSpPr>
          <p:nvPr/>
        </p:nvSpPr>
        <p:spPr bwMode="auto">
          <a:xfrm>
            <a:off x="237390" y="2308747"/>
            <a:ext cx="1066800" cy="219483"/>
          </a:xfrm>
          <a:prstGeom prst="rect">
            <a:avLst/>
          </a:prstGeom>
          <a:solidFill>
            <a:srgbClr val="FFFF99"/>
          </a:solidFill>
          <a:ln w="9525">
            <a:solidFill>
              <a:schemeClr val="tx1"/>
            </a:solidFill>
            <a:miter lim="800000"/>
            <a:headEnd/>
            <a:tailEnd/>
          </a:ln>
        </p:spPr>
        <p:txBody>
          <a:bodyPr wrap="square" lIns="64960" tIns="32480" rIns="64960" bIns="32480">
            <a:spAutoFit/>
          </a:bodyPr>
          <a:lstStyle/>
          <a:p>
            <a:pPr defTabSz="650875">
              <a:spcBef>
                <a:spcPct val="50000"/>
              </a:spcBef>
            </a:pPr>
            <a:r>
              <a:rPr lang="en-US" b="1" dirty="0">
                <a:latin typeface="Arial" pitchFamily="34" charset="0"/>
                <a:cs typeface="Arial" pitchFamily="34" charset="0"/>
              </a:rPr>
              <a:t>Current State</a:t>
            </a:r>
          </a:p>
        </p:txBody>
      </p:sp>
      <p:sp>
        <p:nvSpPr>
          <p:cNvPr id="2057" name="Text Box 164"/>
          <p:cNvSpPr txBox="1">
            <a:spLocks noChangeArrowheads="1"/>
          </p:cNvSpPr>
          <p:nvPr/>
        </p:nvSpPr>
        <p:spPr bwMode="auto">
          <a:xfrm>
            <a:off x="162300" y="5254386"/>
            <a:ext cx="1371600" cy="219483"/>
          </a:xfrm>
          <a:prstGeom prst="rect">
            <a:avLst/>
          </a:prstGeom>
          <a:solidFill>
            <a:srgbClr val="FFFF99"/>
          </a:solidFill>
          <a:ln w="9525">
            <a:solidFill>
              <a:schemeClr val="tx1"/>
            </a:solidFill>
            <a:miter lim="800000"/>
            <a:headEnd/>
            <a:tailEnd/>
          </a:ln>
        </p:spPr>
        <p:txBody>
          <a:bodyPr wrap="square" lIns="64960" tIns="32480" rIns="64960" bIns="32480">
            <a:spAutoFit/>
          </a:bodyPr>
          <a:lstStyle/>
          <a:p>
            <a:pPr defTabSz="650875">
              <a:spcBef>
                <a:spcPct val="50000"/>
              </a:spcBef>
            </a:pPr>
            <a:r>
              <a:rPr lang="en-US" b="1" dirty="0">
                <a:latin typeface="Arial" pitchFamily="34" charset="0"/>
                <a:cs typeface="Arial" pitchFamily="34" charset="0"/>
              </a:rPr>
              <a:t>Case for Change</a:t>
            </a:r>
          </a:p>
        </p:txBody>
      </p:sp>
      <p:sp>
        <p:nvSpPr>
          <p:cNvPr id="2058" name="Text Box 166"/>
          <p:cNvSpPr txBox="1">
            <a:spLocks noChangeArrowheads="1"/>
          </p:cNvSpPr>
          <p:nvPr/>
        </p:nvSpPr>
        <p:spPr bwMode="auto">
          <a:xfrm>
            <a:off x="185554" y="5931344"/>
            <a:ext cx="1981200" cy="219483"/>
          </a:xfrm>
          <a:prstGeom prst="rect">
            <a:avLst/>
          </a:prstGeom>
          <a:solidFill>
            <a:srgbClr val="FFFF99"/>
          </a:solidFill>
          <a:ln w="9525">
            <a:solidFill>
              <a:schemeClr val="tx1"/>
            </a:solidFill>
            <a:miter lim="800000"/>
            <a:headEnd/>
            <a:tailEnd/>
          </a:ln>
        </p:spPr>
        <p:txBody>
          <a:bodyPr wrap="square" lIns="64960" tIns="32480" rIns="64960" bIns="32480">
            <a:spAutoFit/>
          </a:bodyPr>
          <a:lstStyle/>
          <a:p>
            <a:pPr defTabSz="650875">
              <a:spcBef>
                <a:spcPct val="50000"/>
              </a:spcBef>
            </a:pPr>
            <a:r>
              <a:rPr lang="en-US" b="1" dirty="0">
                <a:latin typeface="Arial" pitchFamily="34" charset="0"/>
                <a:cs typeface="Arial" pitchFamily="34" charset="0"/>
              </a:rPr>
              <a:t>Key Business Assumptions</a:t>
            </a:r>
          </a:p>
        </p:txBody>
      </p:sp>
      <p:graphicFrame>
        <p:nvGraphicFramePr>
          <p:cNvPr id="2608" name="Group 560"/>
          <p:cNvGraphicFramePr>
            <a:graphicFrameLocks noGrp="1"/>
          </p:cNvGraphicFramePr>
          <p:nvPr>
            <p:extLst>
              <p:ext uri="{D42A27DB-BD31-4B8C-83A1-F6EECF244321}">
                <p14:modId xmlns:p14="http://schemas.microsoft.com/office/powerpoint/2010/main" val="3146017449"/>
              </p:ext>
            </p:extLst>
          </p:nvPr>
        </p:nvGraphicFramePr>
        <p:xfrm>
          <a:off x="228600" y="4028996"/>
          <a:ext cx="4594839" cy="960064"/>
        </p:xfrm>
        <a:graphic>
          <a:graphicData uri="http://schemas.openxmlformats.org/drawingml/2006/table">
            <a:tbl>
              <a:tblPr/>
              <a:tblGrid>
                <a:gridCol w="2632525">
                  <a:extLst>
                    <a:ext uri="{9D8B030D-6E8A-4147-A177-3AD203B41FA5}">
                      <a16:colId xmlns:a16="http://schemas.microsoft.com/office/drawing/2014/main" val="20000"/>
                    </a:ext>
                  </a:extLst>
                </a:gridCol>
                <a:gridCol w="821075">
                  <a:extLst>
                    <a:ext uri="{9D8B030D-6E8A-4147-A177-3AD203B41FA5}">
                      <a16:colId xmlns:a16="http://schemas.microsoft.com/office/drawing/2014/main" val="20001"/>
                    </a:ext>
                  </a:extLst>
                </a:gridCol>
                <a:gridCol w="1141239">
                  <a:extLst>
                    <a:ext uri="{9D8B030D-6E8A-4147-A177-3AD203B41FA5}">
                      <a16:colId xmlns:a16="http://schemas.microsoft.com/office/drawing/2014/main" val="20002"/>
                    </a:ext>
                  </a:extLst>
                </a:gridCol>
              </a:tblGrid>
              <a:tr h="198120">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cs typeface="Arial" pitchFamily="34" charset="0"/>
                        </a:rPr>
                        <a:t>Performance Criteria</a:t>
                      </a:r>
                    </a:p>
                  </a:txBody>
                  <a:tcPr marL="91425" marR="91425"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1039813"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cs typeface="Arial" pitchFamily="34" charset="0"/>
                        </a:rPr>
                        <a:t>Current</a:t>
                      </a:r>
                    </a:p>
                  </a:txBody>
                  <a:tcPr marL="91425" marR="91425"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1039813"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34" charset="0"/>
                          <a:cs typeface="Arial" pitchFamily="34" charset="0"/>
                        </a:rPr>
                        <a:t>Target</a:t>
                      </a:r>
                    </a:p>
                  </a:txBody>
                  <a:tcPr marL="91425" marR="91425"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75274">
                <a:tc>
                  <a:txBody>
                    <a:bodyPr/>
                    <a:lstStyle/>
                    <a:p>
                      <a:pPr marL="0" marR="0" lvl="0" indent="0" algn="l" defTabSz="1039813" rtl="0" eaLnBrk="1" fontAlgn="base" latinLnBrk="0" hangingPunct="1">
                        <a:lnSpc>
                          <a:spcPct val="100000"/>
                        </a:lnSpc>
                        <a:spcBef>
                          <a:spcPct val="0"/>
                        </a:spcBef>
                        <a:spcAft>
                          <a:spcPct val="0"/>
                        </a:spcAft>
                        <a:buClrTx/>
                        <a:buSzTx/>
                        <a:buFont typeface="Arial" panose="020B0604020202020204" pitchFamily="34" charset="0"/>
                        <a:buNone/>
                        <a:tabLst/>
                      </a:pPr>
                      <a:r>
                        <a:rPr lang="en-US" sz="1000" b="0" i="0" kern="1200" dirty="0">
                          <a:solidFill>
                            <a:srgbClr val="0D0D0D"/>
                          </a:solidFill>
                          <a:effectLst/>
                          <a:latin typeface="Söhne"/>
                          <a:ea typeface="+mn-ea"/>
                          <a:cs typeface="+mn-cs"/>
                        </a:rPr>
                        <a:t>Avg call Duration time</a:t>
                      </a:r>
                    </a:p>
                  </a:txBody>
                  <a:tcPr marL="91425" marR="91425"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039813" rtl="0" eaLnBrk="1" fontAlgn="base" latinLnBrk="0" hangingPunct="1">
                        <a:lnSpc>
                          <a:spcPct val="100000"/>
                        </a:lnSpc>
                        <a:spcBef>
                          <a:spcPct val="0"/>
                        </a:spcBef>
                        <a:spcAft>
                          <a:spcPct val="0"/>
                        </a:spcAft>
                        <a:buClrTx/>
                        <a:buSzTx/>
                        <a:buFont typeface="Arial" panose="020B0604020202020204" pitchFamily="34" charset="0"/>
                        <a:buNone/>
                        <a:tabLst/>
                      </a:pPr>
                      <a:r>
                        <a:rPr lang="en-US" sz="1000" b="0" i="0" kern="1200" dirty="0">
                          <a:solidFill>
                            <a:srgbClr val="0D0D0D"/>
                          </a:solidFill>
                          <a:effectLst/>
                          <a:latin typeface="Söhne"/>
                          <a:ea typeface="+mn-ea"/>
                          <a:cs typeface="+mn-cs"/>
                        </a:rPr>
                        <a:t>24 hrs.</a:t>
                      </a:r>
                    </a:p>
                  </a:txBody>
                  <a:tcPr marL="91425" marR="91425"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039813" rtl="0" eaLnBrk="1" fontAlgn="base" latinLnBrk="0" hangingPunct="1">
                        <a:lnSpc>
                          <a:spcPct val="100000"/>
                        </a:lnSpc>
                        <a:spcBef>
                          <a:spcPct val="2000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34" charset="0"/>
                          <a:cs typeface="Arial" pitchFamily="34" charset="0"/>
                        </a:rPr>
                        <a:t>48 </a:t>
                      </a:r>
                      <a:r>
                        <a:rPr kumimoji="0" lang="en-US" sz="800" b="0" i="0" u="none" strike="noStrike" cap="none" normalizeH="0" baseline="0" dirty="0" err="1">
                          <a:ln>
                            <a:noFill/>
                          </a:ln>
                          <a:solidFill>
                            <a:schemeClr val="tx1"/>
                          </a:solidFill>
                          <a:effectLst/>
                          <a:latin typeface="Arial" pitchFamily="34" charset="0"/>
                          <a:cs typeface="Arial" pitchFamily="34" charset="0"/>
                        </a:rPr>
                        <a:t>hrs</a:t>
                      </a:r>
                      <a:endParaRPr kumimoji="0" lang="en-US" sz="800" b="0" i="0" u="none" strike="noStrike" cap="none" normalizeH="0" baseline="0" dirty="0">
                        <a:ln>
                          <a:noFill/>
                        </a:ln>
                        <a:solidFill>
                          <a:schemeClr val="tx1"/>
                        </a:solidFill>
                        <a:effectLst/>
                        <a:latin typeface="Arial" pitchFamily="34" charset="0"/>
                        <a:cs typeface="Arial" pitchFamily="34" charset="0"/>
                      </a:endParaRPr>
                    </a:p>
                  </a:txBody>
                  <a:tcPr marL="91425" marR="91425"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38311">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r>
                        <a:rPr lang="en-US" sz="1000" b="0" i="0" kern="1200" dirty="0">
                          <a:solidFill>
                            <a:srgbClr val="0D0D0D"/>
                          </a:solidFill>
                          <a:effectLst/>
                          <a:latin typeface="Söhne"/>
                          <a:ea typeface="+mn-ea"/>
                          <a:cs typeface="+mn-cs"/>
                        </a:rPr>
                        <a:t>Avg time on hold</a:t>
                      </a:r>
                    </a:p>
                  </a:txBody>
                  <a:tcPr marL="91425" marR="91425"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039813" rtl="0" eaLnBrk="1" fontAlgn="base" latinLnBrk="0" hangingPunct="1">
                        <a:lnSpc>
                          <a:spcPct val="100000"/>
                        </a:lnSpc>
                        <a:spcBef>
                          <a:spcPct val="0"/>
                        </a:spcBef>
                        <a:spcAft>
                          <a:spcPct val="0"/>
                        </a:spcAft>
                        <a:buClrTx/>
                        <a:buSzTx/>
                        <a:buFont typeface="Arial" panose="020B0604020202020204" pitchFamily="34" charset="0"/>
                        <a:buNone/>
                        <a:tabLst/>
                      </a:pPr>
                      <a:r>
                        <a:rPr lang="en-US" sz="1000" b="0" i="0" kern="1200" dirty="0">
                          <a:solidFill>
                            <a:srgbClr val="0D0D0D"/>
                          </a:solidFill>
                          <a:effectLst/>
                          <a:latin typeface="Söhne"/>
                          <a:ea typeface="+mn-ea"/>
                          <a:cs typeface="+mn-cs"/>
                        </a:rPr>
                        <a:t>1 hr</a:t>
                      </a:r>
                    </a:p>
                  </a:txBody>
                  <a:tcPr marL="91425" marR="91425"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039813" rtl="0" eaLnBrk="1" fontAlgn="base" latinLnBrk="0" hangingPunct="1">
                        <a:lnSpc>
                          <a:spcPct val="100000"/>
                        </a:lnSpc>
                        <a:spcBef>
                          <a:spcPct val="20000"/>
                        </a:spcBef>
                        <a:spcAft>
                          <a:spcPct val="0"/>
                        </a:spcAft>
                        <a:buClrTx/>
                        <a:buSzTx/>
                        <a:buFontTx/>
                        <a:buNone/>
                        <a:tabLst/>
                      </a:pPr>
                      <a:r>
                        <a:rPr lang="en-US" sz="800" b="0" i="0" kern="1200" dirty="0">
                          <a:solidFill>
                            <a:srgbClr val="0D0D0D"/>
                          </a:solidFill>
                          <a:effectLst/>
                          <a:latin typeface="Söhne"/>
                          <a:ea typeface="+mn-ea"/>
                          <a:cs typeface="+mn-cs"/>
                        </a:rPr>
                        <a:t>30min.</a:t>
                      </a:r>
                      <a:endParaRPr kumimoji="0" lang="en-US" sz="800" b="0" i="0" u="none" strike="noStrike" cap="none" normalizeH="0" baseline="0" dirty="0">
                        <a:ln>
                          <a:noFill/>
                        </a:ln>
                        <a:solidFill>
                          <a:schemeClr val="tx1"/>
                        </a:solidFill>
                        <a:effectLst/>
                        <a:latin typeface="Arial" pitchFamily="34" charset="0"/>
                        <a:cs typeface="Arial" pitchFamily="34" charset="0"/>
                      </a:endParaRPr>
                    </a:p>
                  </a:txBody>
                  <a:tcPr marL="91425" marR="91425"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1300">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r>
                        <a:rPr lang="en-US" sz="1000" b="0" i="0" kern="1200" dirty="0">
                          <a:solidFill>
                            <a:srgbClr val="0D0D0D"/>
                          </a:solidFill>
                          <a:effectLst/>
                          <a:latin typeface="Söhne"/>
                          <a:ea typeface="+mn-ea"/>
                          <a:cs typeface="+mn-cs"/>
                        </a:rPr>
                        <a:t>Worker Satisfaction rating </a:t>
                      </a:r>
                    </a:p>
                  </a:txBody>
                  <a:tcPr marL="91425" marR="91425"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039813" rtl="0" eaLnBrk="1" fontAlgn="base" latinLnBrk="0" hangingPunct="1">
                        <a:lnSpc>
                          <a:spcPct val="100000"/>
                        </a:lnSpc>
                        <a:spcBef>
                          <a:spcPct val="20000"/>
                        </a:spcBef>
                        <a:spcAft>
                          <a:spcPct val="0"/>
                        </a:spcAft>
                        <a:buClrTx/>
                        <a:buSzTx/>
                        <a:buFontTx/>
                        <a:buNone/>
                        <a:tabLst/>
                      </a:pPr>
                      <a:r>
                        <a:rPr lang="en-US" sz="1000" b="0" i="0" kern="1200" dirty="0">
                          <a:solidFill>
                            <a:srgbClr val="0D0D0D"/>
                          </a:solidFill>
                          <a:effectLst/>
                          <a:latin typeface="Söhne"/>
                          <a:ea typeface="+mn-ea"/>
                          <a:cs typeface="+mn-cs"/>
                        </a:rPr>
                        <a:t>25%</a:t>
                      </a:r>
                    </a:p>
                  </a:txBody>
                  <a:tcPr marL="91425" marR="91425"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039813" rtl="0" eaLnBrk="1" fontAlgn="base" latinLnBrk="0" hangingPunct="1">
                        <a:lnSpc>
                          <a:spcPct val="100000"/>
                        </a:lnSpc>
                        <a:spcBef>
                          <a:spcPct val="20000"/>
                        </a:spcBef>
                        <a:spcAft>
                          <a:spcPct val="0"/>
                        </a:spcAft>
                        <a:buClrTx/>
                        <a:buSzTx/>
                        <a:buFontTx/>
                        <a:buNone/>
                        <a:tabLst/>
                      </a:pPr>
                      <a:r>
                        <a:rPr lang="en-US" sz="1000" b="0" i="0" kern="1200" dirty="0">
                          <a:solidFill>
                            <a:srgbClr val="0D0D0D"/>
                          </a:solidFill>
                          <a:effectLst/>
                          <a:latin typeface="Söhne"/>
                          <a:ea typeface="+mn-ea"/>
                          <a:cs typeface="+mn-cs"/>
                        </a:rPr>
                        <a:t>50%</a:t>
                      </a:r>
                    </a:p>
                  </a:txBody>
                  <a:tcPr marL="91425" marR="91425"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081" name="Text Box 319"/>
          <p:cNvSpPr txBox="1">
            <a:spLocks noChangeArrowheads="1"/>
          </p:cNvSpPr>
          <p:nvPr/>
        </p:nvSpPr>
        <p:spPr bwMode="auto">
          <a:xfrm>
            <a:off x="5105400" y="2508250"/>
            <a:ext cx="1676400" cy="219483"/>
          </a:xfrm>
          <a:prstGeom prst="rect">
            <a:avLst/>
          </a:prstGeom>
          <a:solidFill>
            <a:srgbClr val="FFFF99"/>
          </a:solidFill>
          <a:ln w="9525">
            <a:solidFill>
              <a:schemeClr val="tx1"/>
            </a:solidFill>
            <a:miter lim="800000"/>
            <a:headEnd/>
            <a:tailEnd/>
          </a:ln>
        </p:spPr>
        <p:txBody>
          <a:bodyPr wrap="square" lIns="64960" tIns="32480" rIns="64960" bIns="32480">
            <a:spAutoFit/>
          </a:bodyPr>
          <a:lstStyle/>
          <a:p>
            <a:pPr defTabSz="650875">
              <a:spcBef>
                <a:spcPct val="50000"/>
              </a:spcBef>
            </a:pPr>
            <a:r>
              <a:rPr lang="en-US" b="1">
                <a:latin typeface="Arial" pitchFamily="34" charset="0"/>
                <a:cs typeface="Arial" pitchFamily="34" charset="0"/>
              </a:rPr>
              <a:t>Scope Statement</a:t>
            </a:r>
          </a:p>
        </p:txBody>
      </p:sp>
      <p:sp>
        <p:nvSpPr>
          <p:cNvPr id="2145" name="Text Box 321"/>
          <p:cNvSpPr txBox="1">
            <a:spLocks noChangeAspect="1" noChangeArrowheads="1"/>
          </p:cNvSpPr>
          <p:nvPr/>
        </p:nvSpPr>
        <p:spPr bwMode="auto">
          <a:xfrm>
            <a:off x="4851480" y="1136650"/>
            <a:ext cx="177720" cy="252991"/>
          </a:xfrm>
          <a:prstGeom prst="rect">
            <a:avLst/>
          </a:prstGeom>
          <a:noFill/>
          <a:ln w="38100">
            <a:solidFill>
              <a:schemeClr val="tx1"/>
            </a:solidFill>
            <a:miter lim="800000"/>
            <a:headEnd/>
            <a:tailEnd/>
          </a:ln>
        </p:spPr>
        <p:txBody>
          <a:bodyPr lIns="62042" tIns="31021" rIns="62042" bIns="31021" anchor="ctr" anchorCtr="1"/>
          <a:lstStyle/>
          <a:p>
            <a:pPr>
              <a:spcBef>
                <a:spcPct val="50000"/>
              </a:spcBef>
            </a:pPr>
            <a:r>
              <a:rPr lang="en-US" sz="1200" b="1" dirty="0">
                <a:latin typeface="Arial" pitchFamily="34" charset="0"/>
                <a:cs typeface="Arial" pitchFamily="34" charset="0"/>
              </a:rPr>
              <a:t>1</a:t>
            </a:r>
          </a:p>
        </p:txBody>
      </p:sp>
      <p:sp>
        <p:nvSpPr>
          <p:cNvPr id="2146" name="Rectangle 322"/>
          <p:cNvSpPr>
            <a:spLocks noChangeArrowheads="1"/>
          </p:cNvSpPr>
          <p:nvPr/>
        </p:nvSpPr>
        <p:spPr bwMode="auto">
          <a:xfrm>
            <a:off x="194408" y="1081077"/>
            <a:ext cx="4855230" cy="2872826"/>
          </a:xfrm>
          <a:prstGeom prst="rect">
            <a:avLst/>
          </a:prstGeom>
          <a:no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grpSp>
        <p:nvGrpSpPr>
          <p:cNvPr id="2083" name="Group 327"/>
          <p:cNvGrpSpPr>
            <a:grpSpLocks/>
          </p:cNvGrpSpPr>
          <p:nvPr/>
        </p:nvGrpSpPr>
        <p:grpSpPr bwMode="auto">
          <a:xfrm>
            <a:off x="191981" y="3994049"/>
            <a:ext cx="4855229" cy="3333757"/>
            <a:chOff x="192" y="816"/>
            <a:chExt cx="4704" cy="2496"/>
          </a:xfrm>
        </p:grpSpPr>
        <p:sp>
          <p:nvSpPr>
            <p:cNvPr id="2143" name="Text Box 328"/>
            <p:cNvSpPr txBox="1">
              <a:spLocks noChangeAspect="1" noChangeArrowheads="1"/>
            </p:cNvSpPr>
            <p:nvPr/>
          </p:nvSpPr>
          <p:spPr bwMode="auto">
            <a:xfrm>
              <a:off x="4723" y="816"/>
              <a:ext cx="173" cy="229"/>
            </a:xfrm>
            <a:prstGeom prst="rect">
              <a:avLst/>
            </a:prstGeom>
            <a:noFill/>
            <a:ln w="38100">
              <a:solidFill>
                <a:schemeClr val="tx1"/>
              </a:solidFill>
              <a:miter lim="800000"/>
              <a:headEnd/>
              <a:tailEnd/>
            </a:ln>
          </p:spPr>
          <p:txBody>
            <a:bodyPr lIns="62042" tIns="31021" rIns="62042" bIns="31021" anchor="ctr" anchorCtr="1"/>
            <a:lstStyle/>
            <a:p>
              <a:pPr>
                <a:spcBef>
                  <a:spcPct val="50000"/>
                </a:spcBef>
              </a:pPr>
              <a:r>
                <a:rPr lang="en-US" sz="1200" b="1" dirty="0">
                  <a:latin typeface="Arial" pitchFamily="34" charset="0"/>
                  <a:cs typeface="Arial" pitchFamily="34" charset="0"/>
                </a:rPr>
                <a:t>3</a:t>
              </a:r>
            </a:p>
          </p:txBody>
        </p:sp>
        <p:sp>
          <p:nvSpPr>
            <p:cNvPr id="2144" name="Rectangle 329"/>
            <p:cNvSpPr>
              <a:spLocks noChangeArrowheads="1"/>
            </p:cNvSpPr>
            <p:nvPr/>
          </p:nvSpPr>
          <p:spPr bwMode="auto">
            <a:xfrm>
              <a:off x="192" y="816"/>
              <a:ext cx="4704" cy="2496"/>
            </a:xfrm>
            <a:prstGeom prst="rect">
              <a:avLst/>
            </a:prstGeom>
            <a:no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2084" name="Group 330"/>
          <p:cNvGrpSpPr>
            <a:grpSpLocks/>
          </p:cNvGrpSpPr>
          <p:nvPr/>
        </p:nvGrpSpPr>
        <p:grpSpPr bwMode="auto">
          <a:xfrm>
            <a:off x="5063392" y="3945884"/>
            <a:ext cx="4995008" cy="3381922"/>
            <a:chOff x="192" y="816"/>
            <a:chExt cx="4704" cy="2496"/>
          </a:xfrm>
        </p:grpSpPr>
        <p:sp>
          <p:nvSpPr>
            <p:cNvPr id="2141" name="Text Box 331"/>
            <p:cNvSpPr txBox="1">
              <a:spLocks noChangeAspect="1" noChangeArrowheads="1"/>
            </p:cNvSpPr>
            <p:nvPr/>
          </p:nvSpPr>
          <p:spPr bwMode="auto">
            <a:xfrm>
              <a:off x="4723" y="816"/>
              <a:ext cx="173" cy="229"/>
            </a:xfrm>
            <a:prstGeom prst="rect">
              <a:avLst/>
            </a:prstGeom>
            <a:noFill/>
            <a:ln w="38100">
              <a:solidFill>
                <a:schemeClr val="tx1"/>
              </a:solidFill>
              <a:miter lim="800000"/>
              <a:headEnd/>
              <a:tailEnd/>
            </a:ln>
          </p:spPr>
          <p:txBody>
            <a:bodyPr lIns="62042" tIns="31021" rIns="62042" bIns="31021" anchor="ctr" anchorCtr="1"/>
            <a:lstStyle/>
            <a:p>
              <a:pPr>
                <a:spcBef>
                  <a:spcPct val="50000"/>
                </a:spcBef>
              </a:pPr>
              <a:r>
                <a:rPr lang="en-US" sz="1200" b="1" dirty="0">
                  <a:latin typeface="Arial" pitchFamily="34" charset="0"/>
                  <a:cs typeface="Arial" pitchFamily="34" charset="0"/>
                </a:rPr>
                <a:t>4</a:t>
              </a:r>
            </a:p>
          </p:txBody>
        </p:sp>
        <p:sp>
          <p:nvSpPr>
            <p:cNvPr id="2142" name="Rectangle 332"/>
            <p:cNvSpPr>
              <a:spLocks noChangeArrowheads="1"/>
            </p:cNvSpPr>
            <p:nvPr/>
          </p:nvSpPr>
          <p:spPr bwMode="auto">
            <a:xfrm>
              <a:off x="192" y="816"/>
              <a:ext cx="4704" cy="2496"/>
            </a:xfrm>
            <a:prstGeom prst="rect">
              <a:avLst/>
            </a:prstGeom>
            <a:no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2139" name="Text Box 334"/>
          <p:cNvSpPr txBox="1">
            <a:spLocks noChangeAspect="1" noChangeArrowheads="1"/>
          </p:cNvSpPr>
          <p:nvPr/>
        </p:nvSpPr>
        <p:spPr bwMode="auto">
          <a:xfrm>
            <a:off x="9859912" y="1084540"/>
            <a:ext cx="177720" cy="252991"/>
          </a:xfrm>
          <a:prstGeom prst="rect">
            <a:avLst/>
          </a:prstGeom>
          <a:noFill/>
          <a:ln w="38100">
            <a:solidFill>
              <a:schemeClr val="tx1"/>
            </a:solidFill>
            <a:miter lim="800000"/>
            <a:headEnd/>
            <a:tailEnd/>
          </a:ln>
        </p:spPr>
        <p:txBody>
          <a:bodyPr lIns="62042" tIns="31021" rIns="62042" bIns="31021" anchor="ctr" anchorCtr="1"/>
          <a:lstStyle/>
          <a:p>
            <a:pPr>
              <a:spcBef>
                <a:spcPct val="50000"/>
              </a:spcBef>
            </a:pPr>
            <a:r>
              <a:rPr lang="en-US" sz="1200" b="1" dirty="0">
                <a:latin typeface="Arial" pitchFamily="34" charset="0"/>
                <a:cs typeface="Arial" pitchFamily="34" charset="0"/>
              </a:rPr>
              <a:t>2</a:t>
            </a:r>
          </a:p>
        </p:txBody>
      </p:sp>
      <p:sp>
        <p:nvSpPr>
          <p:cNvPr id="2140" name="Rectangle 335"/>
          <p:cNvSpPr>
            <a:spLocks noChangeArrowheads="1"/>
          </p:cNvSpPr>
          <p:nvPr/>
        </p:nvSpPr>
        <p:spPr bwMode="auto">
          <a:xfrm>
            <a:off x="5038558" y="1080074"/>
            <a:ext cx="5029200" cy="2814064"/>
          </a:xfrm>
          <a:prstGeom prst="rect">
            <a:avLst/>
          </a:prstGeom>
          <a:noFill/>
          <a:ln w="38100">
            <a:solidFill>
              <a:schemeClr val="tx1"/>
            </a:solidFill>
            <a:miter lim="800000"/>
            <a:headEnd/>
            <a:tailEnd/>
          </a:ln>
        </p:spPr>
        <p:txBody>
          <a:bodyPr wrap="none" anchor="ctr"/>
          <a:lstStyle/>
          <a:p>
            <a:endParaRPr lang="en-US">
              <a:latin typeface="Arial" pitchFamily="34" charset="0"/>
              <a:cs typeface="Arial" pitchFamily="34" charset="0"/>
            </a:endParaRPr>
          </a:p>
        </p:txBody>
      </p:sp>
      <p:graphicFrame>
        <p:nvGraphicFramePr>
          <p:cNvPr id="2612" name="Group 564"/>
          <p:cNvGraphicFramePr>
            <a:graphicFrameLocks noGrp="1"/>
          </p:cNvGraphicFramePr>
          <p:nvPr>
            <p:extLst>
              <p:ext uri="{D42A27DB-BD31-4B8C-83A1-F6EECF244321}">
                <p14:modId xmlns:p14="http://schemas.microsoft.com/office/powerpoint/2010/main" val="4160657005"/>
              </p:ext>
            </p:extLst>
          </p:nvPr>
        </p:nvGraphicFramePr>
        <p:xfrm>
          <a:off x="5060949" y="3945886"/>
          <a:ext cx="4804439" cy="2304754"/>
        </p:xfrm>
        <a:graphic>
          <a:graphicData uri="http://schemas.openxmlformats.org/drawingml/2006/table">
            <a:tbl>
              <a:tblPr/>
              <a:tblGrid>
                <a:gridCol w="4144325">
                  <a:extLst>
                    <a:ext uri="{9D8B030D-6E8A-4147-A177-3AD203B41FA5}">
                      <a16:colId xmlns:a16="http://schemas.microsoft.com/office/drawing/2014/main" val="20000"/>
                    </a:ext>
                  </a:extLst>
                </a:gridCol>
                <a:gridCol w="660114">
                  <a:extLst>
                    <a:ext uri="{9D8B030D-6E8A-4147-A177-3AD203B41FA5}">
                      <a16:colId xmlns:a16="http://schemas.microsoft.com/office/drawing/2014/main" val="20001"/>
                    </a:ext>
                  </a:extLst>
                </a:gridCol>
              </a:tblGrid>
              <a:tr h="171734">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34" charset="0"/>
                          <a:cs typeface="Arial" pitchFamily="34" charset="0"/>
                        </a:rPr>
                        <a:t>Key Project Milestones</a:t>
                      </a:r>
                    </a:p>
                  </a:txBody>
                  <a:tcPr marL="91425" marR="91425"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1039813"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34" charset="0"/>
                          <a:cs typeface="Arial" pitchFamily="34" charset="0"/>
                        </a:rPr>
                        <a:t>Date</a:t>
                      </a:r>
                    </a:p>
                  </a:txBody>
                  <a:tcPr marL="91425" marR="91425"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257616">
                <a:tc>
                  <a:txBody>
                    <a:bodyPr/>
                    <a:lstStyle/>
                    <a:p>
                      <a:pPr fontAlgn="base"/>
                      <a:r>
                        <a:rPr lang="en-US" sz="900" kern="1200" dirty="0">
                          <a:solidFill>
                            <a:srgbClr val="0D0D0D"/>
                          </a:solidFill>
                          <a:latin typeface="Söhne"/>
                          <a:ea typeface="+mn-ea"/>
                          <a:cs typeface="+mn-cs"/>
                        </a:rPr>
                        <a:t>Office facility planning and design</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fontAlgn="base"/>
                      <a:r>
                        <a:rPr lang="en-US" sz="900" kern="1200" dirty="0">
                          <a:solidFill>
                            <a:srgbClr val="0D0D0D"/>
                          </a:solidFill>
                          <a:latin typeface="Söhne"/>
                          <a:ea typeface="+mn-ea"/>
                          <a:cs typeface="+mn-cs"/>
                        </a:rPr>
                        <a:t>06/03/24</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01365068"/>
                  </a:ext>
                </a:extLst>
              </a:tr>
              <a:tr h="257616">
                <a:tc>
                  <a:txBody>
                    <a:bodyPr/>
                    <a:lstStyle/>
                    <a:p>
                      <a:pPr fontAlgn="base"/>
                      <a:r>
                        <a:rPr lang="en-US" sz="900" kern="1200" dirty="0">
                          <a:solidFill>
                            <a:srgbClr val="0D0D0D"/>
                          </a:solidFill>
                          <a:latin typeface="Söhne"/>
                          <a:ea typeface="+mn-ea"/>
                          <a:cs typeface="+mn-cs"/>
                        </a:rPr>
                        <a:t>Procurement of materials, equipment, and labor</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fontAlgn="base"/>
                      <a:r>
                        <a:rPr lang="en-US" sz="900" kern="1200" dirty="0">
                          <a:solidFill>
                            <a:srgbClr val="0D0D0D"/>
                          </a:solidFill>
                          <a:latin typeface="Söhne"/>
                          <a:ea typeface="+mn-ea"/>
                          <a:cs typeface="+mn-cs"/>
                        </a:rPr>
                        <a:t>06/17/24</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1572604"/>
                  </a:ext>
                </a:extLst>
              </a:tr>
              <a:tr h="257616">
                <a:tc>
                  <a:txBody>
                    <a:bodyPr/>
                    <a:lstStyle/>
                    <a:p>
                      <a:pPr fontAlgn="base"/>
                      <a:r>
                        <a:rPr lang="en-US" sz="900" kern="1200" dirty="0">
                          <a:solidFill>
                            <a:srgbClr val="0D0D0D"/>
                          </a:solidFill>
                          <a:latin typeface="Söhne"/>
                          <a:ea typeface="+mn-ea"/>
                          <a:cs typeface="+mn-cs"/>
                        </a:rPr>
                        <a:t>Commencement of construction</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fontAlgn="base"/>
                      <a:r>
                        <a:rPr lang="en-US" sz="900" kern="1200" dirty="0">
                          <a:solidFill>
                            <a:srgbClr val="0D0D0D"/>
                          </a:solidFill>
                          <a:latin typeface="Söhne"/>
                          <a:ea typeface="+mn-ea"/>
                          <a:cs typeface="+mn-cs"/>
                        </a:rPr>
                        <a:t>07/01/24</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91285608"/>
                  </a:ext>
                </a:extLst>
              </a:tr>
              <a:tr h="257616">
                <a:tc>
                  <a:txBody>
                    <a:bodyPr/>
                    <a:lstStyle/>
                    <a:p>
                      <a:pPr fontAlgn="base"/>
                      <a:r>
                        <a:rPr lang="en-US" sz="900" kern="1200" dirty="0">
                          <a:solidFill>
                            <a:srgbClr val="0D0D0D"/>
                          </a:solidFill>
                          <a:latin typeface="Söhne"/>
                          <a:ea typeface="+mn-ea"/>
                          <a:cs typeface="+mn-cs"/>
                        </a:rPr>
                        <a:t>Completion of structural construction</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fontAlgn="base"/>
                      <a:r>
                        <a:rPr lang="en-US" sz="900" kern="1200" dirty="0">
                          <a:solidFill>
                            <a:srgbClr val="0D0D0D"/>
                          </a:solidFill>
                          <a:latin typeface="Söhne"/>
                          <a:ea typeface="+mn-ea"/>
                          <a:cs typeface="+mn-cs"/>
                        </a:rPr>
                        <a:t>10/14/24</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83901750"/>
                  </a:ext>
                </a:extLst>
              </a:tr>
              <a:tr h="257616">
                <a:tc>
                  <a:txBody>
                    <a:bodyPr/>
                    <a:lstStyle/>
                    <a:p>
                      <a:pPr marL="0" indent="0" algn="l" rtl="0" fontAlgn="base">
                        <a:spcBef>
                          <a:spcPct val="0"/>
                        </a:spcBef>
                        <a:spcAft>
                          <a:spcPct val="0"/>
                        </a:spcAft>
                        <a:buFont typeface="Arial" panose="020B0604020202020204" pitchFamily="34" charset="0"/>
                        <a:buNone/>
                      </a:pPr>
                      <a:r>
                        <a:rPr lang="en-US" sz="900" b="0" i="0" kern="1200" dirty="0">
                          <a:solidFill>
                            <a:srgbClr val="0D0D0D"/>
                          </a:solidFill>
                          <a:effectLst/>
                          <a:latin typeface="Söhne"/>
                          <a:ea typeface="+mn-ea"/>
                          <a:cs typeface="+mn-cs"/>
                        </a:rPr>
                        <a:t>Installation of plumbing, electrical, and HVAC</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fontAlgn="base"/>
                      <a:r>
                        <a:rPr lang="en-US" sz="900" b="0" i="0" kern="1200" dirty="0">
                          <a:solidFill>
                            <a:srgbClr val="0D0D0D"/>
                          </a:solidFill>
                          <a:effectLst/>
                          <a:latin typeface="Söhne"/>
                          <a:ea typeface="+mn-ea"/>
                          <a:cs typeface="+mn-cs"/>
                        </a:rPr>
                        <a:t>11/15/24</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7616">
                <a:tc>
                  <a:txBody>
                    <a:bodyPr/>
                    <a:lstStyle/>
                    <a:p>
                      <a:pPr marL="0" indent="0" algn="l" defTabSz="914400" rtl="0" eaLnBrk="1" fontAlgn="base" latinLnBrk="0" hangingPunct="1">
                        <a:spcBef>
                          <a:spcPct val="0"/>
                        </a:spcBef>
                        <a:spcAft>
                          <a:spcPct val="0"/>
                        </a:spcAft>
                        <a:buFont typeface="Arial" panose="020B0604020202020204" pitchFamily="34" charset="0"/>
                        <a:buNone/>
                      </a:pPr>
                      <a:r>
                        <a:rPr lang="en-US" sz="900" b="0" i="0" kern="1200" dirty="0">
                          <a:solidFill>
                            <a:srgbClr val="0D0D0D"/>
                          </a:solidFill>
                          <a:effectLst/>
                          <a:latin typeface="Söhne"/>
                          <a:ea typeface="+mn-ea"/>
                          <a:cs typeface="+mn-cs"/>
                        </a:rPr>
                        <a:t>Installation of security systems and technology</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indent="0" algn="l" defTabSz="914400" rtl="0" eaLnBrk="1" fontAlgn="base" latinLnBrk="0" hangingPunct="1">
                        <a:spcBef>
                          <a:spcPct val="0"/>
                        </a:spcBef>
                        <a:spcAft>
                          <a:spcPct val="0"/>
                        </a:spcAft>
                        <a:buFont typeface="Arial" panose="020B0604020202020204" pitchFamily="34" charset="0"/>
                        <a:buNone/>
                      </a:pPr>
                      <a:r>
                        <a:rPr lang="en-US" sz="900" b="0" i="0" kern="1200" dirty="0">
                          <a:solidFill>
                            <a:srgbClr val="0D0D0D"/>
                          </a:solidFill>
                          <a:effectLst/>
                          <a:latin typeface="Söhne"/>
                          <a:ea typeface="+mn-ea"/>
                          <a:cs typeface="+mn-cs"/>
                        </a:rPr>
                        <a:t>01/02/25</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7616">
                <a:tc>
                  <a:txBody>
                    <a:bodyPr/>
                    <a:lstStyle/>
                    <a:p>
                      <a:pPr marL="0" indent="0" algn="l" defTabSz="914400" rtl="0" eaLnBrk="1" fontAlgn="base" latinLnBrk="0" hangingPunct="1">
                        <a:spcBef>
                          <a:spcPct val="0"/>
                        </a:spcBef>
                        <a:spcAft>
                          <a:spcPct val="0"/>
                        </a:spcAft>
                        <a:buFont typeface="Arial" panose="020B0604020202020204" pitchFamily="34" charset="0"/>
                        <a:buNone/>
                      </a:pPr>
                      <a:r>
                        <a:rPr lang="en-US" sz="900" b="0" i="0" kern="1200" dirty="0">
                          <a:solidFill>
                            <a:srgbClr val="0D0D0D"/>
                          </a:solidFill>
                          <a:effectLst/>
                          <a:latin typeface="Söhne"/>
                          <a:ea typeface="+mn-ea"/>
                          <a:cs typeface="+mn-cs"/>
                        </a:rPr>
                        <a:t>Completion of interior finishing and landscaping</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indent="0" algn="l" defTabSz="914400" rtl="0" eaLnBrk="1" fontAlgn="base" latinLnBrk="0" hangingPunct="1">
                        <a:spcBef>
                          <a:spcPct val="0"/>
                        </a:spcBef>
                        <a:spcAft>
                          <a:spcPct val="0"/>
                        </a:spcAft>
                        <a:buFont typeface="Arial" panose="020B0604020202020204" pitchFamily="34" charset="0"/>
                        <a:buNone/>
                      </a:pPr>
                      <a:r>
                        <a:rPr lang="en-US" sz="900" b="0" i="0" kern="1200" dirty="0">
                          <a:solidFill>
                            <a:srgbClr val="0D0D0D"/>
                          </a:solidFill>
                          <a:effectLst/>
                          <a:latin typeface="Söhne"/>
                          <a:ea typeface="+mn-ea"/>
                          <a:cs typeface="+mn-cs"/>
                        </a:rPr>
                        <a:t>03/05/25</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57616">
                <a:tc>
                  <a:txBody>
                    <a:bodyPr/>
                    <a:lstStyle/>
                    <a:p>
                      <a:pPr marL="0" indent="0" algn="l" defTabSz="914400" rtl="0" eaLnBrk="1" fontAlgn="base" latinLnBrk="0" hangingPunct="1">
                        <a:spcBef>
                          <a:spcPct val="0"/>
                        </a:spcBef>
                        <a:spcAft>
                          <a:spcPct val="0"/>
                        </a:spcAft>
                        <a:buFont typeface="Arial" panose="020B0604020202020204" pitchFamily="34" charset="0"/>
                        <a:buNone/>
                      </a:pPr>
                      <a:r>
                        <a:rPr lang="en-US" sz="900" b="0" i="0" kern="1200" dirty="0">
                          <a:solidFill>
                            <a:srgbClr val="0D0D0D"/>
                          </a:solidFill>
                          <a:effectLst/>
                          <a:latin typeface="Söhne"/>
                          <a:ea typeface="+mn-ea"/>
                          <a:cs typeface="+mn-cs"/>
                        </a:rPr>
                        <a:t>Final inspection and handover to the client</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indent="0" algn="l" defTabSz="914400" rtl="0" eaLnBrk="1" fontAlgn="base" latinLnBrk="0" hangingPunct="1">
                        <a:spcBef>
                          <a:spcPct val="0"/>
                        </a:spcBef>
                        <a:spcAft>
                          <a:spcPct val="0"/>
                        </a:spcAft>
                        <a:buFont typeface="Arial" panose="020B0604020202020204" pitchFamily="34" charset="0"/>
                        <a:buNone/>
                      </a:pPr>
                      <a:r>
                        <a:rPr lang="en-US" sz="900" b="0" i="0" kern="1200" dirty="0">
                          <a:solidFill>
                            <a:srgbClr val="0D0D0D"/>
                          </a:solidFill>
                          <a:effectLst/>
                          <a:latin typeface="Söhne"/>
                          <a:ea typeface="+mn-ea"/>
                          <a:cs typeface="+mn-cs"/>
                        </a:rPr>
                        <a:t>05/29/25</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2109" name="Text Box 461"/>
          <p:cNvSpPr txBox="1">
            <a:spLocks noChangeArrowheads="1"/>
          </p:cNvSpPr>
          <p:nvPr/>
        </p:nvSpPr>
        <p:spPr bwMode="auto">
          <a:xfrm>
            <a:off x="3756639" y="4995925"/>
            <a:ext cx="1066800" cy="373371"/>
          </a:xfrm>
          <a:prstGeom prst="rect">
            <a:avLst/>
          </a:prstGeom>
          <a:solidFill>
            <a:srgbClr val="FFFF99"/>
          </a:solidFill>
          <a:ln w="9525">
            <a:solidFill>
              <a:schemeClr val="tx1"/>
            </a:solidFill>
            <a:miter lim="800000"/>
            <a:headEnd/>
            <a:tailEnd/>
          </a:ln>
        </p:spPr>
        <p:txBody>
          <a:bodyPr lIns="64960" tIns="32480" rIns="64960" bIns="32480">
            <a:spAutoFit/>
          </a:bodyPr>
          <a:lstStyle/>
          <a:p>
            <a:pPr algn="ctr" defTabSz="650875">
              <a:spcBef>
                <a:spcPct val="50000"/>
              </a:spcBef>
            </a:pPr>
            <a:r>
              <a:rPr lang="en-US" b="1" dirty="0">
                <a:latin typeface="Arial" pitchFamily="34" charset="0"/>
                <a:cs typeface="Arial" pitchFamily="34" charset="0"/>
              </a:rPr>
              <a:t>Prelim IRR = </a:t>
            </a:r>
            <a:r>
              <a:rPr lang="en-US" b="0" i="0" dirty="0">
                <a:solidFill>
                  <a:srgbClr val="0D0D0D"/>
                </a:solidFill>
                <a:effectLst/>
                <a:latin typeface="Söhne"/>
              </a:rPr>
              <a:t>15.67%.</a:t>
            </a:r>
            <a:endParaRPr lang="en-US" b="1" dirty="0">
              <a:latin typeface="Arial" pitchFamily="34" charset="0"/>
              <a:cs typeface="Arial" pitchFamily="34" charset="0"/>
            </a:endParaRPr>
          </a:p>
        </p:txBody>
      </p:sp>
      <p:sp>
        <p:nvSpPr>
          <p:cNvPr id="2110" name="Text Box 462"/>
          <p:cNvSpPr txBox="1">
            <a:spLocks noChangeArrowheads="1"/>
          </p:cNvSpPr>
          <p:nvPr/>
        </p:nvSpPr>
        <p:spPr bwMode="auto">
          <a:xfrm>
            <a:off x="1675241" y="-29094"/>
            <a:ext cx="3197225" cy="457200"/>
          </a:xfrm>
          <a:prstGeom prst="rect">
            <a:avLst/>
          </a:prstGeom>
          <a:noFill/>
          <a:ln w="9525">
            <a:noFill/>
            <a:miter lim="800000"/>
            <a:headEnd/>
            <a:tailEnd/>
          </a:ln>
        </p:spPr>
        <p:txBody>
          <a:bodyPr lIns="64960" tIns="32480" rIns="64960" bIns="32480" anchor="ctr"/>
          <a:lstStyle/>
          <a:p>
            <a:pPr defTabSz="650875">
              <a:lnSpc>
                <a:spcPct val="50000"/>
              </a:lnSpc>
              <a:spcBef>
                <a:spcPct val="50000"/>
              </a:spcBef>
            </a:pPr>
            <a:r>
              <a:rPr lang="en-US" sz="1800" b="1" u="sng" dirty="0">
                <a:latin typeface="Arial" charset="0"/>
                <a:cs typeface="Arial" charset="0"/>
              </a:rPr>
              <a:t>Project Charter</a:t>
            </a:r>
          </a:p>
        </p:txBody>
      </p:sp>
      <p:sp>
        <p:nvSpPr>
          <p:cNvPr id="2111" name="Text Box 465"/>
          <p:cNvSpPr txBox="1">
            <a:spLocks noChangeArrowheads="1"/>
          </p:cNvSpPr>
          <p:nvPr/>
        </p:nvSpPr>
        <p:spPr bwMode="auto">
          <a:xfrm>
            <a:off x="286327" y="3319042"/>
            <a:ext cx="4648200" cy="400110"/>
          </a:xfrm>
          <a:prstGeom prst="rect">
            <a:avLst/>
          </a:prstGeom>
          <a:noFill/>
          <a:ln w="9525">
            <a:noFill/>
            <a:miter lim="800000"/>
            <a:headEnd/>
            <a:tailEnd/>
          </a:ln>
        </p:spPr>
        <p:txBody>
          <a:bodyPr>
            <a:spAutoFit/>
          </a:bodyPr>
          <a:lstStyle/>
          <a:p>
            <a:pPr algn="l"/>
            <a:r>
              <a:rPr lang="en-US" b="0" i="0" dirty="0">
                <a:solidFill>
                  <a:srgbClr val="0D0D0D"/>
                </a:solidFill>
                <a:effectLst/>
                <a:latin typeface="Söhne"/>
              </a:rPr>
              <a:t>Constructing a new office facility for 80 employees to address space limitations, improve efficiency, and create a conducive work environment.</a:t>
            </a:r>
          </a:p>
        </p:txBody>
      </p:sp>
      <p:sp>
        <p:nvSpPr>
          <p:cNvPr id="2132" name="Text Box 557"/>
          <p:cNvSpPr txBox="1">
            <a:spLocks noChangeArrowheads="1"/>
          </p:cNvSpPr>
          <p:nvPr/>
        </p:nvSpPr>
        <p:spPr bwMode="auto">
          <a:xfrm>
            <a:off x="193011" y="5006459"/>
            <a:ext cx="2819400" cy="227177"/>
          </a:xfrm>
          <a:prstGeom prst="rect">
            <a:avLst/>
          </a:prstGeom>
          <a:solidFill>
            <a:srgbClr val="FFFF99"/>
          </a:solidFill>
          <a:ln w="9525">
            <a:solidFill>
              <a:schemeClr val="tx1"/>
            </a:solidFill>
            <a:miter lim="800000"/>
            <a:headEnd/>
            <a:tailEnd/>
          </a:ln>
        </p:spPr>
        <p:txBody>
          <a:bodyPr lIns="64960" tIns="32480" rIns="64960" bIns="32480">
            <a:spAutoFit/>
          </a:bodyPr>
          <a:lstStyle/>
          <a:p>
            <a:pPr defTabSz="650875">
              <a:spcBef>
                <a:spcPct val="50000"/>
              </a:spcBef>
            </a:pPr>
            <a:r>
              <a:rPr lang="en-US" b="1" dirty="0">
                <a:latin typeface="Arial" pitchFamily="34" charset="0"/>
                <a:cs typeface="Arial" pitchFamily="34" charset="0"/>
              </a:rPr>
              <a:t>Total Estimated Project Cost = $8M</a:t>
            </a:r>
          </a:p>
        </p:txBody>
      </p:sp>
      <p:sp>
        <p:nvSpPr>
          <p:cNvPr id="2133" name="Text Box 562"/>
          <p:cNvSpPr txBox="1">
            <a:spLocks noChangeArrowheads="1"/>
          </p:cNvSpPr>
          <p:nvPr/>
        </p:nvSpPr>
        <p:spPr bwMode="auto">
          <a:xfrm>
            <a:off x="5105400" y="6507095"/>
            <a:ext cx="4252913" cy="707886"/>
          </a:xfrm>
          <a:prstGeom prst="rect">
            <a:avLst/>
          </a:prstGeom>
          <a:noFill/>
          <a:ln w="9525">
            <a:noFill/>
            <a:miter lim="800000"/>
            <a:headEnd/>
            <a:tailEnd/>
          </a:ln>
        </p:spPr>
        <p:txBody>
          <a:bodyPr>
            <a:spAutoFit/>
          </a:bodyPr>
          <a:lstStyle/>
          <a:p>
            <a:pPr algn="l">
              <a:buFont typeface="+mj-lt"/>
              <a:buAutoNum type="arabicPeriod"/>
            </a:pPr>
            <a:r>
              <a:rPr lang="en-US" b="0" i="0" dirty="0">
                <a:solidFill>
                  <a:srgbClr val="0D0D0D"/>
                </a:solidFill>
                <a:effectLst/>
                <a:latin typeface="Söhne"/>
              </a:rPr>
              <a:t>Delays in permits and approvals, exacerbated by weather disruptions.</a:t>
            </a:r>
          </a:p>
          <a:p>
            <a:pPr algn="l">
              <a:buFont typeface="+mj-lt"/>
              <a:buAutoNum type="arabicPeriod"/>
            </a:pPr>
            <a:r>
              <a:rPr lang="en-US" b="0" i="0" dirty="0">
                <a:solidFill>
                  <a:srgbClr val="0D0D0D"/>
                </a:solidFill>
                <a:effectLst/>
                <a:latin typeface="Söhne"/>
              </a:rPr>
              <a:t>Challenges coordinating contractors, with potential labor shortages and budget overruns due to unforeseen site conditions.</a:t>
            </a:r>
          </a:p>
          <a:p>
            <a:pPr algn="l"/>
            <a:endParaRPr lang="en-US" b="0" i="0" dirty="0">
              <a:solidFill>
                <a:srgbClr val="0D0D0D"/>
              </a:solidFill>
              <a:effectLst/>
              <a:latin typeface="Söhne"/>
            </a:endParaRPr>
          </a:p>
        </p:txBody>
      </p:sp>
      <p:sp>
        <p:nvSpPr>
          <p:cNvPr id="40" name="Text Box 463"/>
          <p:cNvSpPr txBox="1">
            <a:spLocks noChangeArrowheads="1"/>
          </p:cNvSpPr>
          <p:nvPr/>
        </p:nvSpPr>
        <p:spPr bwMode="auto">
          <a:xfrm>
            <a:off x="170410" y="6143626"/>
            <a:ext cx="4876800" cy="707886"/>
          </a:xfrm>
          <a:prstGeom prst="rect">
            <a:avLst/>
          </a:prstGeom>
          <a:noFill/>
          <a:ln w="9525">
            <a:noFill/>
            <a:miter lim="800000"/>
            <a:headEnd/>
            <a:tailEnd/>
          </a:ln>
        </p:spPr>
        <p:txBody>
          <a:bodyPr>
            <a:spAutoFit/>
          </a:bodyPr>
          <a:lstStyle/>
          <a:p>
            <a:pPr algn="l">
              <a:buFont typeface="Arial" panose="020B0604020202020204" pitchFamily="34" charset="0"/>
              <a:buChar char="•"/>
            </a:pPr>
            <a:r>
              <a:rPr lang="en-US" b="0" i="0" dirty="0">
                <a:solidFill>
                  <a:srgbClr val="0D0D0D"/>
                </a:solidFill>
                <a:effectLst/>
                <a:latin typeface="Söhne"/>
              </a:rPr>
              <a:t>Client approval for proposed design and specifications.</a:t>
            </a:r>
          </a:p>
          <a:p>
            <a:pPr algn="l">
              <a:buFont typeface="Arial" panose="020B0604020202020204" pitchFamily="34" charset="0"/>
              <a:buChar char="•"/>
            </a:pPr>
            <a:r>
              <a:rPr lang="en-US" b="0" i="0" dirty="0">
                <a:solidFill>
                  <a:srgbClr val="0D0D0D"/>
                </a:solidFill>
                <a:effectLst/>
                <a:latin typeface="Söhne"/>
              </a:rPr>
              <a:t>Availability of necessary resources, materials, and labor for construction.</a:t>
            </a:r>
          </a:p>
          <a:p>
            <a:pPr algn="l">
              <a:buFont typeface="Arial" panose="020B0604020202020204" pitchFamily="34" charset="0"/>
              <a:buChar char="•"/>
            </a:pPr>
            <a:r>
              <a:rPr lang="en-US" b="0" i="0" dirty="0">
                <a:solidFill>
                  <a:srgbClr val="0D0D0D"/>
                </a:solidFill>
                <a:effectLst/>
                <a:latin typeface="Söhne"/>
              </a:rPr>
              <a:t>Compliance with all regulatory requirements and building codes.</a:t>
            </a:r>
          </a:p>
          <a:p>
            <a:pPr algn="l">
              <a:buFont typeface="Arial" panose="020B0604020202020204" pitchFamily="34" charset="0"/>
              <a:buChar char="•"/>
            </a:pPr>
            <a:endParaRPr lang="en-US" b="0" i="0" dirty="0">
              <a:solidFill>
                <a:srgbClr val="0D0D0D"/>
              </a:solidFill>
              <a:effectLst/>
              <a:latin typeface="Söhne"/>
            </a:endParaRPr>
          </a:p>
        </p:txBody>
      </p:sp>
      <p:graphicFrame>
        <p:nvGraphicFramePr>
          <p:cNvPr id="43" name="Group 556"/>
          <p:cNvGraphicFramePr>
            <a:graphicFrameLocks noGrp="1"/>
          </p:cNvGraphicFramePr>
          <p:nvPr>
            <p:extLst>
              <p:ext uri="{D42A27DB-BD31-4B8C-83A1-F6EECF244321}">
                <p14:modId xmlns:p14="http://schemas.microsoft.com/office/powerpoint/2010/main" val="3260715682"/>
              </p:ext>
            </p:extLst>
          </p:nvPr>
        </p:nvGraphicFramePr>
        <p:xfrm>
          <a:off x="5143500" y="161616"/>
          <a:ext cx="4718049" cy="828984"/>
        </p:xfrm>
        <a:graphic>
          <a:graphicData uri="http://schemas.openxmlformats.org/drawingml/2006/table">
            <a:tbl>
              <a:tblPr/>
              <a:tblGrid>
                <a:gridCol w="3353123">
                  <a:extLst>
                    <a:ext uri="{9D8B030D-6E8A-4147-A177-3AD203B41FA5}">
                      <a16:colId xmlns:a16="http://schemas.microsoft.com/office/drawing/2014/main" val="20000"/>
                    </a:ext>
                  </a:extLst>
                </a:gridCol>
                <a:gridCol w="618796">
                  <a:extLst>
                    <a:ext uri="{9D8B030D-6E8A-4147-A177-3AD203B41FA5}">
                      <a16:colId xmlns:a16="http://schemas.microsoft.com/office/drawing/2014/main" val="20001"/>
                    </a:ext>
                  </a:extLst>
                </a:gridCol>
                <a:gridCol w="746130">
                  <a:extLst>
                    <a:ext uri="{9D8B030D-6E8A-4147-A177-3AD203B41FA5}">
                      <a16:colId xmlns:a16="http://schemas.microsoft.com/office/drawing/2014/main" val="20002"/>
                    </a:ext>
                  </a:extLst>
                </a:gridCol>
              </a:tblGrid>
              <a:tr h="219384">
                <a:tc>
                  <a:txBody>
                    <a:bodyPr/>
                    <a:lstStyle/>
                    <a:p>
                      <a:pPr marL="0" marR="0" lvl="0" indent="0" algn="ctr" defTabSz="1039813"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34" charset="0"/>
                          <a:cs typeface="Arial" pitchFamily="34" charset="0"/>
                        </a:rPr>
                        <a:t>Approval</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34" charset="0"/>
                          <a:cs typeface="Arial" pitchFamily="34" charset="0"/>
                        </a:rPr>
                        <a:t>Init</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pitchFamily="34" charset="0"/>
                          <a:cs typeface="Arial" pitchFamily="34" charset="0"/>
                        </a:rPr>
                        <a:t>Date</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280344">
                <a:tc>
                  <a:txBody>
                    <a:bodyPr/>
                    <a:lstStyle/>
                    <a:p>
                      <a:pPr marL="0" marR="0" lvl="0" indent="0" algn="l" defTabSz="1039813" rtl="0" eaLnBrk="1" fontAlgn="base" latinLnBrk="0" hangingPunct="1">
                        <a:lnSpc>
                          <a:spcPct val="100000"/>
                        </a:lnSpc>
                        <a:spcBef>
                          <a:spcPct val="20000"/>
                        </a:spcBef>
                        <a:spcAft>
                          <a:spcPct val="0"/>
                        </a:spcAft>
                        <a:buClrTx/>
                        <a:buSzTx/>
                        <a:buFontTx/>
                        <a:buNone/>
                        <a:tabLst/>
                        <a:defRPr/>
                      </a:pPr>
                      <a:r>
                        <a:rPr kumimoji="0" lang="en-US" sz="1000" b="1" i="0" u="none" strike="noStrike" cap="none" normalizeH="0" baseline="0" dirty="0">
                          <a:ln>
                            <a:noFill/>
                          </a:ln>
                          <a:solidFill>
                            <a:schemeClr val="tx1"/>
                          </a:solidFill>
                          <a:effectLst/>
                          <a:latin typeface="Arial" pitchFamily="34" charset="0"/>
                          <a:cs typeface="Arial" pitchFamily="34" charset="0"/>
                        </a:rPr>
                        <a:t>Client:  Victor Allen </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pitchFamily="34" charset="0"/>
                        <a:cs typeface="Arial" pitchFamily="34"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pitchFamily="34" charset="0"/>
                        <a:cs typeface="Arial" pitchFamily="34"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34" charset="0"/>
                          <a:cs typeface="Arial" pitchFamily="34" charset="0"/>
                        </a:rPr>
                        <a:t>Platform Manager/Director:  </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a:ln>
                          <a:noFill/>
                        </a:ln>
                        <a:solidFill>
                          <a:schemeClr val="tx1"/>
                        </a:solidFill>
                        <a:effectLst/>
                        <a:latin typeface="Arial" pitchFamily="34" charset="0"/>
                        <a:cs typeface="Arial" pitchFamily="34" charset="0"/>
                      </a:endParaRP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39813"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34" charset="0"/>
                          <a:cs typeface="Arial" pitchFamily="34" charset="0"/>
                        </a:rPr>
                        <a:t>2/14/2024</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1" name="Text Box 466"/>
          <p:cNvSpPr txBox="1">
            <a:spLocks noChangeArrowheads="1"/>
          </p:cNvSpPr>
          <p:nvPr/>
        </p:nvSpPr>
        <p:spPr bwMode="auto">
          <a:xfrm>
            <a:off x="4894690" y="2707149"/>
            <a:ext cx="5126317" cy="1216872"/>
          </a:xfrm>
          <a:prstGeom prst="rect">
            <a:avLst/>
          </a:prstGeom>
          <a:noFill/>
          <a:ln w="9525">
            <a:noFill/>
            <a:miter lim="800000"/>
            <a:headEnd/>
            <a:tailEnd/>
          </a:ln>
        </p:spPr>
        <p:txBody>
          <a:bodyPr wrap="square">
            <a:spAutoFit/>
          </a:bodyPr>
          <a:lstStyle/>
          <a:p>
            <a:pPr marL="228600" indent="-228600" algn="just">
              <a:lnSpc>
                <a:spcPct val="105000"/>
              </a:lnSpc>
              <a:spcAft>
                <a:spcPct val="50000"/>
              </a:spcAft>
            </a:pPr>
            <a:r>
              <a:rPr lang="en-US" dirty="0">
                <a:solidFill>
                  <a:srgbClr val="0D0D0D"/>
                </a:solidFill>
                <a:latin typeface="Söhne"/>
              </a:rPr>
              <a:t>        </a:t>
            </a:r>
            <a:r>
              <a:rPr lang="en-US" b="0" i="0" dirty="0">
                <a:solidFill>
                  <a:srgbClr val="0D0D0D"/>
                </a:solidFill>
                <a:effectLst/>
                <a:latin typeface="Söhne"/>
              </a:rPr>
              <a:t>This project entails comprehensive planning, design, and engineering for the construction of a new office facility capable of accommodating approximately 80 people. The facility will incorporate essential amenities such as storage, multiple doors, call center, bathroom facilities, conference rooms, patio, lunchroom, landscaping, and security systems. Coordination for permits, compliance with building codes, and handover to the client are integral parts of the scope. The project excludes ongoing maintenance and furnishing post-construction.</a:t>
            </a:r>
            <a:endParaRPr lang="en-US" dirty="0">
              <a:solidFill>
                <a:srgbClr val="0D0D0D"/>
              </a:solidFill>
              <a:latin typeface="Söhne"/>
            </a:endParaRPr>
          </a:p>
        </p:txBody>
      </p:sp>
      <p:sp>
        <p:nvSpPr>
          <p:cNvPr id="42" name="Text Box 463"/>
          <p:cNvSpPr txBox="1">
            <a:spLocks noChangeArrowheads="1"/>
          </p:cNvSpPr>
          <p:nvPr/>
        </p:nvSpPr>
        <p:spPr bwMode="auto">
          <a:xfrm>
            <a:off x="259226" y="1456153"/>
            <a:ext cx="4790695" cy="861774"/>
          </a:xfrm>
          <a:prstGeom prst="rect">
            <a:avLst/>
          </a:prstGeom>
          <a:noFill/>
          <a:ln w="9525">
            <a:noFill/>
            <a:miter lim="800000"/>
            <a:headEnd/>
            <a:tailEnd/>
          </a:ln>
        </p:spPr>
        <p:txBody>
          <a:bodyPr wrap="square">
            <a:spAutoFit/>
          </a:bodyPr>
          <a:lstStyle/>
          <a:p>
            <a:pPr indent="119063" algn="just"/>
            <a:r>
              <a:rPr lang="en-US" b="0" i="0" dirty="0">
                <a:solidFill>
                  <a:srgbClr val="0D0D0D"/>
                </a:solidFill>
                <a:effectLst/>
                <a:latin typeface="Söhne"/>
              </a:rPr>
              <a:t>The objective of this project is to address these challenges by constructing a new office facility capable of accommodating approximately 80 people. This move is crucial for improving operational efficiency, fostering collaboration among team members, and providing a conducive work environment that aligns with the organization's growth trajectory and strategic objectives.</a:t>
            </a:r>
            <a:endParaRPr lang="en-US" dirty="0">
              <a:latin typeface="Arial" pitchFamily="34" charset="0"/>
              <a:cs typeface="Arial" pitchFamily="34" charset="0"/>
            </a:endParaRPr>
          </a:p>
        </p:txBody>
      </p:sp>
      <p:sp>
        <p:nvSpPr>
          <p:cNvPr id="36" name="Text Box 166"/>
          <p:cNvSpPr txBox="1">
            <a:spLocks noChangeArrowheads="1"/>
          </p:cNvSpPr>
          <p:nvPr/>
        </p:nvSpPr>
        <p:spPr bwMode="auto">
          <a:xfrm>
            <a:off x="203506" y="6690423"/>
            <a:ext cx="1981200" cy="219483"/>
          </a:xfrm>
          <a:prstGeom prst="rect">
            <a:avLst/>
          </a:prstGeom>
          <a:solidFill>
            <a:srgbClr val="FFFF99"/>
          </a:solidFill>
          <a:ln w="9525">
            <a:solidFill>
              <a:schemeClr val="tx1"/>
            </a:solidFill>
            <a:miter lim="800000"/>
            <a:headEnd/>
            <a:tailEnd/>
          </a:ln>
        </p:spPr>
        <p:txBody>
          <a:bodyPr wrap="square" lIns="64960" tIns="32480" rIns="64960" bIns="32480">
            <a:spAutoFit/>
          </a:bodyPr>
          <a:lstStyle/>
          <a:p>
            <a:pPr defTabSz="650875">
              <a:spcBef>
                <a:spcPct val="50000"/>
              </a:spcBef>
            </a:pPr>
            <a:r>
              <a:rPr lang="en-US" b="1" dirty="0">
                <a:latin typeface="Arial" pitchFamily="34" charset="0"/>
                <a:cs typeface="Arial" pitchFamily="34" charset="0"/>
              </a:rPr>
              <a:t>Organizational Impacts</a:t>
            </a:r>
          </a:p>
        </p:txBody>
      </p:sp>
      <p:sp>
        <p:nvSpPr>
          <p:cNvPr id="3" name="TextBox 2">
            <a:extLst>
              <a:ext uri="{FF2B5EF4-FFF2-40B4-BE49-F238E27FC236}">
                <a16:creationId xmlns:a16="http://schemas.microsoft.com/office/drawing/2014/main" id="{E7251D16-AE2B-E453-AC94-7B3A9B2F6E0B}"/>
              </a:ext>
            </a:extLst>
          </p:cNvPr>
          <p:cNvSpPr txBox="1"/>
          <p:nvPr/>
        </p:nvSpPr>
        <p:spPr>
          <a:xfrm>
            <a:off x="5126870" y="1447850"/>
            <a:ext cx="5037993" cy="1015663"/>
          </a:xfrm>
          <a:prstGeom prst="rect">
            <a:avLst/>
          </a:prstGeom>
          <a:noFill/>
        </p:spPr>
        <p:txBody>
          <a:bodyPr wrap="square">
            <a:spAutoFit/>
          </a:bodyPr>
          <a:lstStyle/>
          <a:p>
            <a:r>
              <a:rPr lang="en-US" b="0" i="0" dirty="0">
                <a:solidFill>
                  <a:srgbClr val="0D0D0D"/>
                </a:solidFill>
                <a:effectLst/>
                <a:latin typeface="Söhne"/>
              </a:rPr>
              <a:t>To bridge the gap from our current state of operating at full capacity in a leased office to the ideal state of constructing a new facility for 80 employees, several steps need to be taken. Firstly, we will identify suitable locations and secure funding and approvals. Then, detailed plans will be developed, and necessary resources will be procured for construction. Finally, a smooth transition to the new facility will be facilitated, aiming to enhance efficiency and create a conducive work environment.</a:t>
            </a:r>
            <a:endParaRPr lang="en-US" dirty="0"/>
          </a:p>
        </p:txBody>
      </p:sp>
      <p:sp>
        <p:nvSpPr>
          <p:cNvPr id="15" name="TextBox 14">
            <a:extLst>
              <a:ext uri="{FF2B5EF4-FFF2-40B4-BE49-F238E27FC236}">
                <a16:creationId xmlns:a16="http://schemas.microsoft.com/office/drawing/2014/main" id="{CE0937BC-7A8B-35DA-DF9C-C7488E24781E}"/>
              </a:ext>
            </a:extLst>
          </p:cNvPr>
          <p:cNvSpPr txBox="1"/>
          <p:nvPr/>
        </p:nvSpPr>
        <p:spPr>
          <a:xfrm>
            <a:off x="184110" y="5516962"/>
            <a:ext cx="5032374"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D0D0D"/>
                </a:solidFill>
                <a:latin typeface="Söhne"/>
              </a:rPr>
              <a:t>Constructing a new office facility with modern amenities is essential to address existing deficiencies, foster employee productivity, and support organizational growth and success.</a:t>
            </a:r>
          </a:p>
        </p:txBody>
      </p:sp>
      <p:sp>
        <p:nvSpPr>
          <p:cNvPr id="20" name="TextBox 19">
            <a:extLst>
              <a:ext uri="{FF2B5EF4-FFF2-40B4-BE49-F238E27FC236}">
                <a16:creationId xmlns:a16="http://schemas.microsoft.com/office/drawing/2014/main" id="{BEA6B3CB-C34F-B358-59B2-48457D1F0082}"/>
              </a:ext>
            </a:extLst>
          </p:cNvPr>
          <p:cNvSpPr txBox="1"/>
          <p:nvPr/>
        </p:nvSpPr>
        <p:spPr>
          <a:xfrm>
            <a:off x="5076891" y="6293733"/>
            <a:ext cx="5032374" cy="246221"/>
          </a:xfrm>
          <a:prstGeom prst="rect">
            <a:avLst/>
          </a:prstGeom>
          <a:noFill/>
        </p:spPr>
        <p:txBody>
          <a:bodyPr wrap="square">
            <a:spAutoFit/>
          </a:bodyPr>
          <a:lstStyle/>
          <a:p>
            <a:r>
              <a:rPr lang="en-US" b="1" dirty="0">
                <a:latin typeface="Arial" pitchFamily="34" charset="0"/>
                <a:cs typeface="Arial" pitchFamily="34" charset="0"/>
              </a:rPr>
              <a:t>Major</a:t>
            </a:r>
            <a:r>
              <a:rPr lang="en-US" b="0" i="0" dirty="0">
                <a:effectLst/>
                <a:latin typeface="Arial" panose="020B0604020202020204" pitchFamily="34" charset="0"/>
              </a:rPr>
              <a:t> </a:t>
            </a:r>
            <a:r>
              <a:rPr lang="en-US" b="1" dirty="0">
                <a:latin typeface="Arial" pitchFamily="34" charset="0"/>
                <a:cs typeface="Arial" pitchFamily="34" charset="0"/>
              </a:rPr>
              <a:t>Risks Identified</a:t>
            </a:r>
          </a:p>
        </p:txBody>
      </p:sp>
      <p:sp>
        <p:nvSpPr>
          <p:cNvPr id="4" name="TextBox 3">
            <a:extLst>
              <a:ext uri="{FF2B5EF4-FFF2-40B4-BE49-F238E27FC236}">
                <a16:creationId xmlns:a16="http://schemas.microsoft.com/office/drawing/2014/main" id="{878FD0A4-5920-1CC4-C82C-50BC9B06A5AC}"/>
              </a:ext>
            </a:extLst>
          </p:cNvPr>
          <p:cNvSpPr txBox="1"/>
          <p:nvPr/>
        </p:nvSpPr>
        <p:spPr>
          <a:xfrm>
            <a:off x="280804" y="2547475"/>
            <a:ext cx="4408264" cy="400110"/>
          </a:xfrm>
          <a:prstGeom prst="rect">
            <a:avLst/>
          </a:prstGeom>
          <a:noFill/>
        </p:spPr>
        <p:txBody>
          <a:bodyPr wrap="square">
            <a:spAutoFit/>
          </a:bodyPr>
          <a:lstStyle/>
          <a:p>
            <a:pPr algn="l"/>
            <a:r>
              <a:rPr lang="en-US" b="0" i="0" dirty="0">
                <a:solidFill>
                  <a:srgbClr val="0D0D0D"/>
                </a:solidFill>
                <a:effectLst/>
                <a:latin typeface="Söhne"/>
              </a:rPr>
              <a:t>Operating in a leased office at full capacity, forcing 40 employees to work remotely due to space constraints and rising leasing costs.</a:t>
            </a:r>
          </a:p>
        </p:txBody>
      </p:sp>
      <p:sp>
        <p:nvSpPr>
          <p:cNvPr id="8" name="Rectangle 3">
            <a:extLst>
              <a:ext uri="{FF2B5EF4-FFF2-40B4-BE49-F238E27FC236}">
                <a16:creationId xmlns:a16="http://schemas.microsoft.com/office/drawing/2014/main" id="{34151C24-1BF4-31DA-B834-810A7DD9FB1B}"/>
              </a:ext>
            </a:extLst>
          </p:cNvPr>
          <p:cNvSpPr>
            <a:spLocks noChangeArrowheads="1"/>
          </p:cNvSpPr>
          <p:nvPr/>
        </p:nvSpPr>
        <p:spPr bwMode="auto">
          <a:xfrm>
            <a:off x="220287" y="6927697"/>
            <a:ext cx="4705927"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dirty="0">
                <a:solidFill>
                  <a:srgbClr val="0D0D0D"/>
                </a:solidFill>
                <a:latin typeface="Söhne"/>
              </a:rPr>
              <a:t>Coordination with city authorities, contractors, and client representatives, alongside effective communication among project team members, to ensure project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7"/>
          <p:cNvSpPr txBox="1">
            <a:spLocks noChangeArrowheads="1"/>
          </p:cNvSpPr>
          <p:nvPr/>
        </p:nvSpPr>
        <p:spPr bwMode="auto">
          <a:xfrm>
            <a:off x="5257800" y="1219200"/>
            <a:ext cx="1600200" cy="219075"/>
          </a:xfrm>
          <a:prstGeom prst="rect">
            <a:avLst/>
          </a:prstGeom>
          <a:solidFill>
            <a:srgbClr val="FFFF99"/>
          </a:solidFill>
          <a:ln w="9525">
            <a:solidFill>
              <a:schemeClr val="tx1"/>
            </a:solidFill>
            <a:miter lim="800000"/>
            <a:headEnd/>
            <a:tailEnd/>
          </a:ln>
        </p:spPr>
        <p:txBody>
          <a:bodyPr lIns="64960" tIns="32480" rIns="64960" bIns="32480">
            <a:spAutoFit/>
          </a:bodyPr>
          <a:lstStyle/>
          <a:p>
            <a:pPr algn="ctr" defTabSz="650875">
              <a:spcBef>
                <a:spcPct val="50000"/>
              </a:spcBef>
            </a:pPr>
            <a:r>
              <a:rPr lang="en-US" b="1" u="sng" dirty="0">
                <a:latin typeface="Arial" pitchFamily="34" charset="0"/>
                <a:cs typeface="Arial" pitchFamily="34" charset="0"/>
              </a:rPr>
              <a:t>Excluded</a:t>
            </a:r>
            <a:r>
              <a:rPr lang="en-US" b="1" dirty="0">
                <a:latin typeface="Arial" pitchFamily="34" charset="0"/>
                <a:cs typeface="Arial" pitchFamily="34" charset="0"/>
              </a:rPr>
              <a:t> from Scope</a:t>
            </a:r>
            <a:endParaRPr lang="en-US" b="1" u="sng" dirty="0">
              <a:latin typeface="Arial" pitchFamily="34" charset="0"/>
              <a:cs typeface="Arial" pitchFamily="34" charset="0"/>
            </a:endParaRPr>
          </a:p>
        </p:txBody>
      </p:sp>
      <p:sp>
        <p:nvSpPr>
          <p:cNvPr id="3075" name="Text Box 9"/>
          <p:cNvSpPr txBox="1">
            <a:spLocks noChangeArrowheads="1"/>
          </p:cNvSpPr>
          <p:nvPr/>
        </p:nvSpPr>
        <p:spPr bwMode="auto">
          <a:xfrm>
            <a:off x="290513" y="1219200"/>
            <a:ext cx="1309687" cy="227013"/>
          </a:xfrm>
          <a:prstGeom prst="rect">
            <a:avLst/>
          </a:prstGeom>
          <a:solidFill>
            <a:srgbClr val="FFFF99"/>
          </a:solidFill>
          <a:ln w="9525">
            <a:solidFill>
              <a:schemeClr val="tx1"/>
            </a:solidFill>
            <a:miter lim="800000"/>
            <a:headEnd/>
            <a:tailEnd/>
          </a:ln>
        </p:spPr>
        <p:txBody>
          <a:bodyPr lIns="64960" tIns="32480" rIns="64960" bIns="32480">
            <a:spAutoFit/>
          </a:bodyPr>
          <a:lstStyle/>
          <a:p>
            <a:pPr algn="ctr" defTabSz="650875">
              <a:spcBef>
                <a:spcPct val="50000"/>
              </a:spcBef>
            </a:pPr>
            <a:r>
              <a:rPr lang="en-US" b="1" u="sng">
                <a:latin typeface="Arial" pitchFamily="34" charset="0"/>
                <a:cs typeface="Arial" pitchFamily="34" charset="0"/>
              </a:rPr>
              <a:t>Included</a:t>
            </a:r>
            <a:r>
              <a:rPr lang="en-US" b="1">
                <a:latin typeface="Arial" pitchFamily="34" charset="0"/>
                <a:cs typeface="Arial" pitchFamily="34" charset="0"/>
              </a:rPr>
              <a:t> in Scope</a:t>
            </a:r>
            <a:endParaRPr lang="en-US" b="1" u="sng">
              <a:latin typeface="Arial" pitchFamily="34" charset="0"/>
              <a:cs typeface="Arial" pitchFamily="34" charset="0"/>
            </a:endParaRPr>
          </a:p>
        </p:txBody>
      </p:sp>
      <p:sp>
        <p:nvSpPr>
          <p:cNvPr id="3076" name="Rectangle 53"/>
          <p:cNvSpPr>
            <a:spLocks noChangeArrowheads="1"/>
          </p:cNvSpPr>
          <p:nvPr/>
        </p:nvSpPr>
        <p:spPr bwMode="auto">
          <a:xfrm>
            <a:off x="196850" y="1136650"/>
            <a:ext cx="4832350" cy="5943600"/>
          </a:xfrm>
          <a:prstGeom prst="rect">
            <a:avLst/>
          </a:prstGeom>
          <a:noFill/>
          <a:ln w="38100">
            <a:solidFill>
              <a:schemeClr val="tx1"/>
            </a:solidFill>
            <a:miter lim="800000"/>
            <a:headEnd/>
            <a:tailEnd/>
          </a:ln>
        </p:spPr>
        <p:txBody>
          <a:bodyPr wrap="none" anchor="ctr"/>
          <a:lstStyle/>
          <a:p>
            <a:endParaRPr lang="en-US"/>
          </a:p>
        </p:txBody>
      </p:sp>
      <p:sp>
        <p:nvSpPr>
          <p:cNvPr id="3077" name="Rectangle 62"/>
          <p:cNvSpPr>
            <a:spLocks noChangeArrowheads="1"/>
          </p:cNvSpPr>
          <p:nvPr/>
        </p:nvSpPr>
        <p:spPr bwMode="auto">
          <a:xfrm>
            <a:off x="5029200" y="1136650"/>
            <a:ext cx="4832350" cy="5943600"/>
          </a:xfrm>
          <a:prstGeom prst="rect">
            <a:avLst/>
          </a:prstGeom>
          <a:noFill/>
          <a:ln w="38100">
            <a:solidFill>
              <a:schemeClr val="tx1"/>
            </a:solidFill>
            <a:miter lim="800000"/>
            <a:headEnd/>
            <a:tailEnd/>
          </a:ln>
        </p:spPr>
        <p:txBody>
          <a:bodyPr wrap="none" anchor="ctr"/>
          <a:lstStyle/>
          <a:p>
            <a:endParaRPr lang="en-US"/>
          </a:p>
        </p:txBody>
      </p:sp>
      <p:sp>
        <p:nvSpPr>
          <p:cNvPr id="3079" name="TextBox 134"/>
          <p:cNvSpPr txBox="1">
            <a:spLocks noChangeArrowheads="1"/>
          </p:cNvSpPr>
          <p:nvPr/>
        </p:nvSpPr>
        <p:spPr bwMode="auto">
          <a:xfrm>
            <a:off x="219075" y="1700888"/>
            <a:ext cx="4710113" cy="215444"/>
          </a:xfrm>
          <a:prstGeom prst="rect">
            <a:avLst/>
          </a:prstGeom>
          <a:noFill/>
          <a:ln w="9525">
            <a:noFill/>
            <a:miter lim="800000"/>
            <a:headEnd/>
            <a:tailEnd/>
          </a:ln>
        </p:spPr>
        <p:txBody>
          <a:bodyPr anchor="ctr">
            <a:spAutoFit/>
          </a:bodyPr>
          <a:lstStyle/>
          <a:p>
            <a:pPr algn="just">
              <a:spcBef>
                <a:spcPts val="238"/>
              </a:spcBef>
              <a:buSzPts val="1000"/>
            </a:pPr>
            <a:endParaRPr lang="en-US" sz="800" dirty="0">
              <a:latin typeface="Arial" pitchFamily="34" charset="0"/>
              <a:cs typeface="Arial" pitchFamily="34" charset="0"/>
            </a:endParaRPr>
          </a:p>
        </p:txBody>
      </p:sp>
      <p:sp>
        <p:nvSpPr>
          <p:cNvPr id="3081" name="Text Box 462"/>
          <p:cNvSpPr txBox="1">
            <a:spLocks noChangeArrowheads="1"/>
          </p:cNvSpPr>
          <p:nvPr/>
        </p:nvSpPr>
        <p:spPr bwMode="auto">
          <a:xfrm>
            <a:off x="1752600" y="76200"/>
            <a:ext cx="4645025" cy="457200"/>
          </a:xfrm>
          <a:prstGeom prst="rect">
            <a:avLst/>
          </a:prstGeom>
          <a:noFill/>
          <a:ln w="9525">
            <a:noFill/>
            <a:miter lim="800000"/>
            <a:headEnd/>
            <a:tailEnd/>
          </a:ln>
        </p:spPr>
        <p:txBody>
          <a:bodyPr lIns="64960" tIns="32480" rIns="64960" bIns="32480" anchor="ctr"/>
          <a:lstStyle/>
          <a:p>
            <a:pPr defTabSz="650875">
              <a:lnSpc>
                <a:spcPct val="50000"/>
              </a:lnSpc>
              <a:spcBef>
                <a:spcPct val="50000"/>
              </a:spcBef>
            </a:pPr>
            <a:r>
              <a:rPr lang="en-US" sz="1800" b="1" u="sng" dirty="0">
                <a:latin typeface="Arial" pitchFamily="34" charset="0"/>
                <a:cs typeface="Arial" pitchFamily="34" charset="0"/>
              </a:rPr>
              <a:t>Project Charter</a:t>
            </a:r>
          </a:p>
        </p:txBody>
      </p:sp>
      <p:sp>
        <p:nvSpPr>
          <p:cNvPr id="15" name="Text Box 321"/>
          <p:cNvSpPr txBox="1">
            <a:spLocks noChangeAspect="1" noChangeArrowheads="1"/>
          </p:cNvSpPr>
          <p:nvPr/>
        </p:nvSpPr>
        <p:spPr bwMode="auto">
          <a:xfrm>
            <a:off x="4851480" y="1136650"/>
            <a:ext cx="177720" cy="252991"/>
          </a:xfrm>
          <a:prstGeom prst="rect">
            <a:avLst/>
          </a:prstGeom>
          <a:noFill/>
          <a:ln w="38100">
            <a:solidFill>
              <a:schemeClr val="tx1"/>
            </a:solidFill>
            <a:miter lim="800000"/>
            <a:headEnd/>
            <a:tailEnd/>
          </a:ln>
        </p:spPr>
        <p:txBody>
          <a:bodyPr lIns="62042" tIns="31021" rIns="62042" bIns="31021" anchor="ctr" anchorCtr="1"/>
          <a:lstStyle/>
          <a:p>
            <a:pPr>
              <a:spcBef>
                <a:spcPct val="50000"/>
              </a:spcBef>
            </a:pPr>
            <a:r>
              <a:rPr lang="en-US" sz="1200" b="1" dirty="0">
                <a:latin typeface="Arial" pitchFamily="34" charset="0"/>
                <a:cs typeface="Arial" pitchFamily="34" charset="0"/>
              </a:rPr>
              <a:t>5</a:t>
            </a:r>
          </a:p>
        </p:txBody>
      </p:sp>
      <p:sp>
        <p:nvSpPr>
          <p:cNvPr id="18" name="Text Box 334"/>
          <p:cNvSpPr txBox="1">
            <a:spLocks noChangeAspect="1" noChangeArrowheads="1"/>
          </p:cNvSpPr>
          <p:nvPr/>
        </p:nvSpPr>
        <p:spPr bwMode="auto">
          <a:xfrm>
            <a:off x="9683830" y="1136650"/>
            <a:ext cx="177720" cy="252991"/>
          </a:xfrm>
          <a:prstGeom prst="rect">
            <a:avLst/>
          </a:prstGeom>
          <a:noFill/>
          <a:ln w="38100">
            <a:solidFill>
              <a:schemeClr val="tx1"/>
            </a:solidFill>
            <a:miter lim="800000"/>
            <a:headEnd/>
            <a:tailEnd/>
          </a:ln>
        </p:spPr>
        <p:txBody>
          <a:bodyPr lIns="62042" tIns="31021" rIns="62042" bIns="31021" anchor="ctr" anchorCtr="1"/>
          <a:lstStyle/>
          <a:p>
            <a:pPr>
              <a:spcBef>
                <a:spcPct val="50000"/>
              </a:spcBef>
            </a:pPr>
            <a:r>
              <a:rPr lang="en-US" sz="1200" b="1" dirty="0">
                <a:latin typeface="Arial" pitchFamily="34" charset="0"/>
                <a:cs typeface="Arial" pitchFamily="34" charset="0"/>
              </a:rPr>
              <a:t>6</a:t>
            </a:r>
          </a:p>
        </p:txBody>
      </p:sp>
      <p:sp>
        <p:nvSpPr>
          <p:cNvPr id="14" name="TextBox 134"/>
          <p:cNvSpPr txBox="1">
            <a:spLocks noChangeArrowheads="1"/>
          </p:cNvSpPr>
          <p:nvPr/>
        </p:nvSpPr>
        <p:spPr bwMode="auto">
          <a:xfrm>
            <a:off x="5038725" y="1593167"/>
            <a:ext cx="4710113" cy="610424"/>
          </a:xfrm>
          <a:prstGeom prst="rect">
            <a:avLst/>
          </a:prstGeom>
          <a:noFill/>
          <a:ln w="9525">
            <a:noFill/>
            <a:miter lim="800000"/>
            <a:headEnd/>
            <a:tailEnd/>
          </a:ln>
        </p:spPr>
        <p:txBody>
          <a:bodyPr>
            <a:spAutoFit/>
          </a:bodyPr>
          <a:lstStyle/>
          <a:p>
            <a:pPr marL="342900" indent="-342900">
              <a:buFont typeface="+mj-lt"/>
              <a:buAutoNum type="arabicPeriod"/>
            </a:pPr>
            <a:r>
              <a:rPr lang="en-US" dirty="0">
                <a:solidFill>
                  <a:srgbClr val="0D0D0D"/>
                </a:solidFill>
                <a:latin typeface="Söhne"/>
              </a:rPr>
              <a:t>Furnishing and cubicles for the office space.</a:t>
            </a:r>
          </a:p>
          <a:p>
            <a:pPr marL="342900" indent="-342900">
              <a:buFont typeface="+mj-lt"/>
              <a:buAutoNum type="arabicPeriod"/>
            </a:pPr>
            <a:r>
              <a:rPr lang="en-US" dirty="0">
                <a:solidFill>
                  <a:srgbClr val="0D0D0D"/>
                </a:solidFill>
                <a:latin typeface="Söhne"/>
              </a:rPr>
              <a:t>Ongoing maintenance and operation of the office facility post-construction</a:t>
            </a:r>
            <a:r>
              <a:rPr lang="en-US" sz="1400" b="0" i="0" dirty="0">
                <a:solidFill>
                  <a:srgbClr val="0D0D0D"/>
                </a:solidFill>
                <a:effectLst/>
                <a:latin typeface="Söhne"/>
              </a:rPr>
              <a:t>.</a:t>
            </a:r>
          </a:p>
          <a:p>
            <a:pPr algn="just">
              <a:spcBef>
                <a:spcPts val="238"/>
              </a:spcBef>
              <a:buSzPts val="1000"/>
            </a:pPr>
            <a:endParaRPr lang="en-US" sz="800" dirty="0">
              <a:latin typeface="Arial" pitchFamily="34" charset="0"/>
              <a:cs typeface="Arial" pitchFamily="34" charset="0"/>
            </a:endParaRPr>
          </a:p>
        </p:txBody>
      </p:sp>
      <p:sp>
        <p:nvSpPr>
          <p:cNvPr id="7" name="Rectangle 12">
            <a:extLst>
              <a:ext uri="{FF2B5EF4-FFF2-40B4-BE49-F238E27FC236}">
                <a16:creationId xmlns:a16="http://schemas.microsoft.com/office/drawing/2014/main" id="{F2D4128B-2D5C-3FA7-6427-C45B48E2617E}"/>
              </a:ext>
            </a:extLst>
          </p:cNvPr>
          <p:cNvSpPr>
            <a:spLocks noChangeArrowheads="1"/>
          </p:cNvSpPr>
          <p:nvPr/>
        </p:nvSpPr>
        <p:spPr bwMode="auto">
          <a:xfrm>
            <a:off x="0" y="-215443"/>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612B45F6-1F66-193E-16AC-C61373E55234}"/>
              </a:ext>
            </a:extLst>
          </p:cNvPr>
          <p:cNvSpPr txBox="1"/>
          <p:nvPr/>
        </p:nvSpPr>
        <p:spPr>
          <a:xfrm>
            <a:off x="457200" y="1523127"/>
            <a:ext cx="3945370" cy="51706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Detailed planning and design of the office facility, including architectural and engineering drawings.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Procurement of necessary materials, equipment, and labor for construction.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Construction of the office facility according to approved plans and specifications, ensuring compliance with building codes and safety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Installation of plumbing, electrical, HVAC systems, security cameras, door swipe locks, and technology equipment as per project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Coordination with city authorities to obtain permits and approvals for construction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Testing and commissioning of all installed systems to ensure proper functionality and safety.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Handover of the completed office facility to the client, including any required documentation and training for facility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Design and implementation of the lunchroom, ensuring it meets the needs of employees and complies with health and safety regulations.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Allocation and layout planning for the number of offices, considering the organization's operational requirements and workforce projections.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Provision of adequate parking facilities, including accessible parking and bicycle storage, to accommodate employees and visitors.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Integration of landscaping elements to enhance the aesthetic appeal and sustainability of the surroundings.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Implementation of a comprehensive security system, including access control measures and surveillance cameras, to ensure the safety and security of the facility.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Establishment of a dedicated data room with proper security and climate control measures to house the organization's IT infrastructure.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Söhne"/>
              </a:rPr>
              <a:t>Collaboration with architects, engineers, and stakeholders to optimize space utilization, ergonomic design, and sustainability practices throughout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B7ECD-AC64-59B1-8495-9F7ECE9EF86A}"/>
            </a:ext>
          </a:extLst>
        </p:cNvPr>
        <p:cNvGrpSpPr/>
        <p:nvPr/>
      </p:nvGrpSpPr>
      <p:grpSpPr>
        <a:xfrm>
          <a:off x="0" y="0"/>
          <a:ext cx="0" cy="0"/>
          <a:chOff x="0" y="0"/>
          <a:chExt cx="0" cy="0"/>
        </a:xfrm>
      </p:grpSpPr>
      <p:sp>
        <p:nvSpPr>
          <p:cNvPr id="3074" name="Text Box 7">
            <a:extLst>
              <a:ext uri="{FF2B5EF4-FFF2-40B4-BE49-F238E27FC236}">
                <a16:creationId xmlns:a16="http://schemas.microsoft.com/office/drawing/2014/main" id="{D1E76E6F-BB2B-FEE8-1390-2BA97E462DF2}"/>
              </a:ext>
            </a:extLst>
          </p:cNvPr>
          <p:cNvSpPr txBox="1">
            <a:spLocks noChangeArrowheads="1"/>
          </p:cNvSpPr>
          <p:nvPr/>
        </p:nvSpPr>
        <p:spPr bwMode="auto">
          <a:xfrm>
            <a:off x="5257800" y="1219200"/>
            <a:ext cx="1600200" cy="219075"/>
          </a:xfrm>
          <a:prstGeom prst="rect">
            <a:avLst/>
          </a:prstGeom>
          <a:solidFill>
            <a:srgbClr val="FFFF99"/>
          </a:solidFill>
          <a:ln w="9525">
            <a:solidFill>
              <a:schemeClr val="tx1"/>
            </a:solidFill>
            <a:miter lim="800000"/>
            <a:headEnd/>
            <a:tailEnd/>
          </a:ln>
        </p:spPr>
        <p:txBody>
          <a:bodyPr lIns="64960" tIns="32480" rIns="64960" bIns="32480">
            <a:spAutoFit/>
          </a:bodyPr>
          <a:lstStyle/>
          <a:p>
            <a:pPr algn="ctr" defTabSz="650875">
              <a:spcBef>
                <a:spcPct val="50000"/>
              </a:spcBef>
            </a:pPr>
            <a:r>
              <a:rPr lang="en-US" b="1" u="sng" dirty="0">
                <a:latin typeface="Arial" pitchFamily="34" charset="0"/>
                <a:cs typeface="Arial" pitchFamily="34" charset="0"/>
              </a:rPr>
              <a:t>Excluded</a:t>
            </a:r>
            <a:r>
              <a:rPr lang="en-US" b="1" dirty="0">
                <a:latin typeface="Arial" pitchFamily="34" charset="0"/>
                <a:cs typeface="Arial" pitchFamily="34" charset="0"/>
              </a:rPr>
              <a:t> from Scope</a:t>
            </a:r>
            <a:endParaRPr lang="en-US" b="1" u="sng" dirty="0">
              <a:latin typeface="Arial" pitchFamily="34" charset="0"/>
              <a:cs typeface="Arial" pitchFamily="34" charset="0"/>
            </a:endParaRPr>
          </a:p>
        </p:txBody>
      </p:sp>
      <p:sp>
        <p:nvSpPr>
          <p:cNvPr id="3075" name="Text Box 9">
            <a:extLst>
              <a:ext uri="{FF2B5EF4-FFF2-40B4-BE49-F238E27FC236}">
                <a16:creationId xmlns:a16="http://schemas.microsoft.com/office/drawing/2014/main" id="{2B79B4BD-5FC9-37D2-EA50-47D4CDA2AB08}"/>
              </a:ext>
            </a:extLst>
          </p:cNvPr>
          <p:cNvSpPr txBox="1">
            <a:spLocks noChangeArrowheads="1"/>
          </p:cNvSpPr>
          <p:nvPr/>
        </p:nvSpPr>
        <p:spPr bwMode="auto">
          <a:xfrm>
            <a:off x="290513" y="1219200"/>
            <a:ext cx="1309687" cy="227013"/>
          </a:xfrm>
          <a:prstGeom prst="rect">
            <a:avLst/>
          </a:prstGeom>
          <a:solidFill>
            <a:srgbClr val="FFFF99"/>
          </a:solidFill>
          <a:ln w="9525">
            <a:solidFill>
              <a:schemeClr val="tx1"/>
            </a:solidFill>
            <a:miter lim="800000"/>
            <a:headEnd/>
            <a:tailEnd/>
          </a:ln>
        </p:spPr>
        <p:txBody>
          <a:bodyPr lIns="64960" tIns="32480" rIns="64960" bIns="32480">
            <a:spAutoFit/>
          </a:bodyPr>
          <a:lstStyle/>
          <a:p>
            <a:pPr algn="ctr" defTabSz="650875">
              <a:spcBef>
                <a:spcPct val="50000"/>
              </a:spcBef>
            </a:pPr>
            <a:r>
              <a:rPr lang="en-US" b="1" u="sng">
                <a:latin typeface="Arial" pitchFamily="34" charset="0"/>
                <a:cs typeface="Arial" pitchFamily="34" charset="0"/>
              </a:rPr>
              <a:t>Included</a:t>
            </a:r>
            <a:r>
              <a:rPr lang="en-US" b="1">
                <a:latin typeface="Arial" pitchFamily="34" charset="0"/>
                <a:cs typeface="Arial" pitchFamily="34" charset="0"/>
              </a:rPr>
              <a:t> in Scope</a:t>
            </a:r>
            <a:endParaRPr lang="en-US" b="1" u="sng">
              <a:latin typeface="Arial" pitchFamily="34" charset="0"/>
              <a:cs typeface="Arial" pitchFamily="34" charset="0"/>
            </a:endParaRPr>
          </a:p>
        </p:txBody>
      </p:sp>
      <p:sp>
        <p:nvSpPr>
          <p:cNvPr id="3076" name="Rectangle 53">
            <a:extLst>
              <a:ext uri="{FF2B5EF4-FFF2-40B4-BE49-F238E27FC236}">
                <a16:creationId xmlns:a16="http://schemas.microsoft.com/office/drawing/2014/main" id="{53C4265E-BB26-09CF-7AD6-D6996EE8A83F}"/>
              </a:ext>
            </a:extLst>
          </p:cNvPr>
          <p:cNvSpPr>
            <a:spLocks noChangeArrowheads="1"/>
          </p:cNvSpPr>
          <p:nvPr/>
        </p:nvSpPr>
        <p:spPr bwMode="auto">
          <a:xfrm>
            <a:off x="196850" y="1136650"/>
            <a:ext cx="4832350" cy="5943600"/>
          </a:xfrm>
          <a:prstGeom prst="rect">
            <a:avLst/>
          </a:prstGeom>
          <a:noFill/>
          <a:ln w="38100">
            <a:solidFill>
              <a:schemeClr val="tx1"/>
            </a:solidFill>
            <a:miter lim="800000"/>
            <a:headEnd/>
            <a:tailEnd/>
          </a:ln>
        </p:spPr>
        <p:txBody>
          <a:bodyPr wrap="none" anchor="ctr"/>
          <a:lstStyle/>
          <a:p>
            <a:endParaRPr lang="en-US"/>
          </a:p>
        </p:txBody>
      </p:sp>
      <p:sp>
        <p:nvSpPr>
          <p:cNvPr id="3077" name="Rectangle 62">
            <a:extLst>
              <a:ext uri="{FF2B5EF4-FFF2-40B4-BE49-F238E27FC236}">
                <a16:creationId xmlns:a16="http://schemas.microsoft.com/office/drawing/2014/main" id="{6A893E55-1205-2000-DA88-3EEEDF805ED5}"/>
              </a:ext>
            </a:extLst>
          </p:cNvPr>
          <p:cNvSpPr>
            <a:spLocks noChangeArrowheads="1"/>
          </p:cNvSpPr>
          <p:nvPr/>
        </p:nvSpPr>
        <p:spPr bwMode="auto">
          <a:xfrm>
            <a:off x="5029200" y="1136650"/>
            <a:ext cx="4832350" cy="5943600"/>
          </a:xfrm>
          <a:prstGeom prst="rect">
            <a:avLst/>
          </a:prstGeom>
          <a:noFill/>
          <a:ln w="38100">
            <a:solidFill>
              <a:schemeClr val="tx1"/>
            </a:solidFill>
            <a:miter lim="800000"/>
            <a:headEnd/>
            <a:tailEnd/>
          </a:ln>
        </p:spPr>
        <p:txBody>
          <a:bodyPr wrap="none" anchor="ctr"/>
          <a:lstStyle/>
          <a:p>
            <a:endParaRPr lang="en-US"/>
          </a:p>
        </p:txBody>
      </p:sp>
      <p:sp>
        <p:nvSpPr>
          <p:cNvPr id="3079" name="TextBox 134">
            <a:extLst>
              <a:ext uri="{FF2B5EF4-FFF2-40B4-BE49-F238E27FC236}">
                <a16:creationId xmlns:a16="http://schemas.microsoft.com/office/drawing/2014/main" id="{03667A87-2EFA-0B76-439D-A0A4BA3D1FBE}"/>
              </a:ext>
            </a:extLst>
          </p:cNvPr>
          <p:cNvSpPr txBox="1">
            <a:spLocks noChangeArrowheads="1"/>
          </p:cNvSpPr>
          <p:nvPr/>
        </p:nvSpPr>
        <p:spPr bwMode="auto">
          <a:xfrm>
            <a:off x="219075" y="1700888"/>
            <a:ext cx="4710113" cy="215444"/>
          </a:xfrm>
          <a:prstGeom prst="rect">
            <a:avLst/>
          </a:prstGeom>
          <a:noFill/>
          <a:ln w="9525">
            <a:noFill/>
            <a:miter lim="800000"/>
            <a:headEnd/>
            <a:tailEnd/>
          </a:ln>
        </p:spPr>
        <p:txBody>
          <a:bodyPr anchor="ctr">
            <a:spAutoFit/>
          </a:bodyPr>
          <a:lstStyle/>
          <a:p>
            <a:pPr algn="just">
              <a:spcBef>
                <a:spcPts val="238"/>
              </a:spcBef>
              <a:buSzPts val="1000"/>
            </a:pPr>
            <a:endParaRPr lang="en-US" sz="800" dirty="0">
              <a:latin typeface="Arial" pitchFamily="34" charset="0"/>
              <a:cs typeface="Arial" pitchFamily="34" charset="0"/>
            </a:endParaRPr>
          </a:p>
        </p:txBody>
      </p:sp>
      <p:sp>
        <p:nvSpPr>
          <p:cNvPr id="3081" name="Text Box 462">
            <a:extLst>
              <a:ext uri="{FF2B5EF4-FFF2-40B4-BE49-F238E27FC236}">
                <a16:creationId xmlns:a16="http://schemas.microsoft.com/office/drawing/2014/main" id="{A6A604FE-D442-6E73-7FB5-7B9DE66D25C6}"/>
              </a:ext>
            </a:extLst>
          </p:cNvPr>
          <p:cNvSpPr txBox="1">
            <a:spLocks noChangeArrowheads="1"/>
          </p:cNvSpPr>
          <p:nvPr/>
        </p:nvSpPr>
        <p:spPr bwMode="auto">
          <a:xfrm>
            <a:off x="1752600" y="76200"/>
            <a:ext cx="4645025" cy="457200"/>
          </a:xfrm>
          <a:prstGeom prst="rect">
            <a:avLst/>
          </a:prstGeom>
          <a:noFill/>
          <a:ln w="9525">
            <a:noFill/>
            <a:miter lim="800000"/>
            <a:headEnd/>
            <a:tailEnd/>
          </a:ln>
        </p:spPr>
        <p:txBody>
          <a:bodyPr lIns="64960" tIns="32480" rIns="64960" bIns="32480" anchor="ctr"/>
          <a:lstStyle/>
          <a:p>
            <a:pPr defTabSz="650875">
              <a:lnSpc>
                <a:spcPct val="50000"/>
              </a:lnSpc>
              <a:spcBef>
                <a:spcPct val="50000"/>
              </a:spcBef>
            </a:pPr>
            <a:r>
              <a:rPr lang="en-US" sz="1800" b="1" u="sng" dirty="0">
                <a:latin typeface="Arial" pitchFamily="34" charset="0"/>
                <a:cs typeface="Arial" pitchFamily="34" charset="0"/>
              </a:rPr>
              <a:t>Project Charter</a:t>
            </a:r>
          </a:p>
        </p:txBody>
      </p:sp>
      <p:sp>
        <p:nvSpPr>
          <p:cNvPr id="15" name="Text Box 321">
            <a:extLst>
              <a:ext uri="{FF2B5EF4-FFF2-40B4-BE49-F238E27FC236}">
                <a16:creationId xmlns:a16="http://schemas.microsoft.com/office/drawing/2014/main" id="{4ECA69CB-2ADF-6619-EDE3-F56DA798D913}"/>
              </a:ext>
            </a:extLst>
          </p:cNvPr>
          <p:cNvSpPr txBox="1">
            <a:spLocks noChangeAspect="1" noChangeArrowheads="1"/>
          </p:cNvSpPr>
          <p:nvPr/>
        </p:nvSpPr>
        <p:spPr bwMode="auto">
          <a:xfrm>
            <a:off x="4851480" y="1136650"/>
            <a:ext cx="177720" cy="252991"/>
          </a:xfrm>
          <a:prstGeom prst="rect">
            <a:avLst/>
          </a:prstGeom>
          <a:noFill/>
          <a:ln w="38100">
            <a:solidFill>
              <a:schemeClr val="tx1"/>
            </a:solidFill>
            <a:miter lim="800000"/>
            <a:headEnd/>
            <a:tailEnd/>
          </a:ln>
        </p:spPr>
        <p:txBody>
          <a:bodyPr lIns="62042" tIns="31021" rIns="62042" bIns="31021" anchor="ctr" anchorCtr="1"/>
          <a:lstStyle/>
          <a:p>
            <a:pPr>
              <a:spcBef>
                <a:spcPct val="50000"/>
              </a:spcBef>
            </a:pPr>
            <a:r>
              <a:rPr lang="en-US" sz="1200" b="1" dirty="0">
                <a:latin typeface="Arial" pitchFamily="34" charset="0"/>
                <a:cs typeface="Arial" pitchFamily="34" charset="0"/>
              </a:rPr>
              <a:t>5</a:t>
            </a:r>
          </a:p>
        </p:txBody>
      </p:sp>
      <p:sp>
        <p:nvSpPr>
          <p:cNvPr id="18" name="Text Box 334">
            <a:extLst>
              <a:ext uri="{FF2B5EF4-FFF2-40B4-BE49-F238E27FC236}">
                <a16:creationId xmlns:a16="http://schemas.microsoft.com/office/drawing/2014/main" id="{0FDEBB37-72D7-7F17-13D3-3A484DCE1A4B}"/>
              </a:ext>
            </a:extLst>
          </p:cNvPr>
          <p:cNvSpPr txBox="1">
            <a:spLocks noChangeAspect="1" noChangeArrowheads="1"/>
          </p:cNvSpPr>
          <p:nvPr/>
        </p:nvSpPr>
        <p:spPr bwMode="auto">
          <a:xfrm>
            <a:off x="9683830" y="1136650"/>
            <a:ext cx="177720" cy="252991"/>
          </a:xfrm>
          <a:prstGeom prst="rect">
            <a:avLst/>
          </a:prstGeom>
          <a:noFill/>
          <a:ln w="38100">
            <a:solidFill>
              <a:schemeClr val="tx1"/>
            </a:solidFill>
            <a:miter lim="800000"/>
            <a:headEnd/>
            <a:tailEnd/>
          </a:ln>
        </p:spPr>
        <p:txBody>
          <a:bodyPr lIns="62042" tIns="31021" rIns="62042" bIns="31021" anchor="ctr" anchorCtr="1"/>
          <a:lstStyle/>
          <a:p>
            <a:pPr>
              <a:spcBef>
                <a:spcPct val="50000"/>
              </a:spcBef>
            </a:pPr>
            <a:r>
              <a:rPr lang="en-US" sz="1200" b="1" dirty="0">
                <a:latin typeface="Arial" pitchFamily="34" charset="0"/>
                <a:cs typeface="Arial" pitchFamily="34" charset="0"/>
              </a:rPr>
              <a:t>6</a:t>
            </a:r>
          </a:p>
        </p:txBody>
      </p:sp>
      <p:sp>
        <p:nvSpPr>
          <p:cNvPr id="7" name="Rectangle 12">
            <a:extLst>
              <a:ext uri="{FF2B5EF4-FFF2-40B4-BE49-F238E27FC236}">
                <a16:creationId xmlns:a16="http://schemas.microsoft.com/office/drawing/2014/main" id="{3583FC25-7FDB-6753-D921-956F33F345C4}"/>
              </a:ext>
            </a:extLst>
          </p:cNvPr>
          <p:cNvSpPr>
            <a:spLocks noChangeArrowheads="1"/>
          </p:cNvSpPr>
          <p:nvPr/>
        </p:nvSpPr>
        <p:spPr bwMode="auto">
          <a:xfrm>
            <a:off x="0" y="-215443"/>
            <a:ext cx="65"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0F3B8A0-AD6A-0E1C-8DE5-DFB9B20B1391}"/>
              </a:ext>
            </a:extLst>
          </p:cNvPr>
          <p:cNvSpPr txBox="1"/>
          <p:nvPr/>
        </p:nvSpPr>
        <p:spPr>
          <a:xfrm>
            <a:off x="381000" y="1700888"/>
            <a:ext cx="4267200" cy="4401205"/>
          </a:xfrm>
          <a:prstGeom prst="rect">
            <a:avLst/>
          </a:prstGeom>
          <a:noFill/>
        </p:spPr>
        <p:txBody>
          <a:bodyPr wrap="square">
            <a:spAutoFit/>
          </a:bodyPr>
          <a:lstStyle/>
          <a:p>
            <a:pPr algn="l">
              <a:buFont typeface="Arial" panose="020B0604020202020204" pitchFamily="34" charset="0"/>
              <a:buChar char="•"/>
            </a:pPr>
            <a:r>
              <a:rPr lang="en-US" dirty="0">
                <a:solidFill>
                  <a:srgbClr val="0D0D0D"/>
                </a:solidFill>
                <a:latin typeface="Söhne"/>
              </a:rPr>
              <a:t>I</a:t>
            </a:r>
            <a:r>
              <a:rPr lang="en-US" b="0" i="0" dirty="0">
                <a:solidFill>
                  <a:srgbClr val="0D0D0D"/>
                </a:solidFill>
                <a:effectLst/>
                <a:latin typeface="Söhne"/>
              </a:rPr>
              <a:t>mplementation of energy-efficient solutions and sustainable building practices to minimize environmental impact and reduce long-term operational costs.</a:t>
            </a:r>
          </a:p>
          <a:p>
            <a:pPr algn="l">
              <a:buFont typeface="Arial" panose="020B0604020202020204" pitchFamily="34" charset="0"/>
              <a:buChar char="•"/>
            </a:pPr>
            <a:r>
              <a:rPr lang="en-US" b="0" i="0" dirty="0">
                <a:solidFill>
                  <a:srgbClr val="0D0D0D"/>
                </a:solidFill>
                <a:effectLst/>
                <a:latin typeface="Söhne"/>
              </a:rPr>
              <a:t>Incorporation of flexible workspace designs to accommodate evolving needs and promote collaboration among employees.</a:t>
            </a:r>
          </a:p>
          <a:p>
            <a:pPr algn="l">
              <a:buFont typeface="Arial" panose="020B0604020202020204" pitchFamily="34" charset="0"/>
              <a:buChar char="•"/>
            </a:pPr>
            <a:r>
              <a:rPr lang="en-US" b="0" i="0" dirty="0">
                <a:solidFill>
                  <a:srgbClr val="0D0D0D"/>
                </a:solidFill>
                <a:effectLst/>
                <a:latin typeface="Söhne"/>
              </a:rPr>
              <a:t>Integration of smart building technologies for efficient energy management, building automation, and remote monitoring.</a:t>
            </a:r>
          </a:p>
          <a:p>
            <a:pPr algn="l">
              <a:buFont typeface="Arial" panose="020B0604020202020204" pitchFamily="34" charset="0"/>
              <a:buChar char="•"/>
            </a:pPr>
            <a:r>
              <a:rPr lang="en-US" b="0" i="0" dirty="0">
                <a:solidFill>
                  <a:srgbClr val="0D0D0D"/>
                </a:solidFill>
                <a:effectLst/>
                <a:latin typeface="Söhne"/>
              </a:rPr>
              <a:t>Provision of amenities such as break areas, meeting rooms, and recreational spaces to enhance employee well-being and productivity.</a:t>
            </a:r>
          </a:p>
          <a:p>
            <a:pPr algn="l">
              <a:buFont typeface="Arial" panose="020B0604020202020204" pitchFamily="34" charset="0"/>
              <a:buChar char="•"/>
            </a:pPr>
            <a:r>
              <a:rPr lang="en-US" b="0" i="0" dirty="0">
                <a:solidFill>
                  <a:srgbClr val="0D0D0D"/>
                </a:solidFill>
                <a:effectLst/>
                <a:latin typeface="Söhne"/>
              </a:rPr>
              <a:t>Consideration of accessibility requirements to ensure the office facility is inclusive and accessible to individuals with disabilities.</a:t>
            </a:r>
          </a:p>
          <a:p>
            <a:pPr algn="l">
              <a:buFont typeface="Arial" panose="020B0604020202020204" pitchFamily="34" charset="0"/>
              <a:buChar char="•"/>
            </a:pPr>
            <a:r>
              <a:rPr lang="en-US" b="0" i="0" dirty="0">
                <a:solidFill>
                  <a:srgbClr val="0D0D0D"/>
                </a:solidFill>
                <a:effectLst/>
                <a:latin typeface="Söhne"/>
              </a:rPr>
              <a:t>Collaboration with interior designers to create a cohesive and aesthetically pleasing interior environment that reflects the organization's brand and values.</a:t>
            </a:r>
          </a:p>
          <a:p>
            <a:pPr algn="l">
              <a:buFont typeface="Arial" panose="020B0604020202020204" pitchFamily="34" charset="0"/>
              <a:buChar char="•"/>
            </a:pPr>
            <a:r>
              <a:rPr lang="en-US" b="0" i="0" dirty="0">
                <a:solidFill>
                  <a:srgbClr val="0D0D0D"/>
                </a:solidFill>
                <a:effectLst/>
                <a:latin typeface="Söhne"/>
              </a:rPr>
              <a:t>Implementation of soundproofing measures to minimize noise disturbances and create a conducive work environment.</a:t>
            </a:r>
          </a:p>
          <a:p>
            <a:pPr algn="l">
              <a:buFont typeface="Arial" panose="020B0604020202020204" pitchFamily="34" charset="0"/>
              <a:buChar char="•"/>
            </a:pPr>
            <a:r>
              <a:rPr lang="en-US" b="0" i="0" dirty="0">
                <a:solidFill>
                  <a:srgbClr val="0D0D0D"/>
                </a:solidFill>
                <a:effectLst/>
                <a:latin typeface="Söhne"/>
              </a:rPr>
              <a:t>Incorporation of sustainable transportation options, such as electric vehicle charging stations and bike-sharing programs, to promote alternative commuting methods.</a:t>
            </a:r>
          </a:p>
          <a:p>
            <a:pPr algn="l">
              <a:buFont typeface="Arial" panose="020B0604020202020204" pitchFamily="34" charset="0"/>
              <a:buChar char="•"/>
            </a:pPr>
            <a:r>
              <a:rPr lang="en-US" b="0" i="0" dirty="0">
                <a:solidFill>
                  <a:srgbClr val="0D0D0D"/>
                </a:solidFill>
                <a:effectLst/>
                <a:latin typeface="Söhne"/>
              </a:rPr>
              <a:t>Integration of green building features, such as renewable energy systems, rainwater harvesting, and green roofs, to enhance environmental sustainability and resilience.</a:t>
            </a:r>
          </a:p>
          <a:p>
            <a:pPr algn="l">
              <a:buFont typeface="Arial" panose="020B0604020202020204" pitchFamily="34" charset="0"/>
              <a:buChar char="•"/>
            </a:pPr>
            <a:r>
              <a:rPr lang="en-US" b="0" i="0" dirty="0">
                <a:solidFill>
                  <a:srgbClr val="0D0D0D"/>
                </a:solidFill>
                <a:effectLst/>
                <a:latin typeface="Söhne"/>
              </a:rPr>
              <a:t>Provision of adequate storage solutions and organizational systems to optimize space usage and facilitate efficient workflow.</a:t>
            </a:r>
          </a:p>
          <a:p>
            <a:pPr algn="l">
              <a:buFont typeface="Arial" panose="020B0604020202020204" pitchFamily="34" charset="0"/>
              <a:buChar char="•"/>
            </a:pPr>
            <a:r>
              <a:rPr lang="en-US" b="0" i="0" dirty="0">
                <a:solidFill>
                  <a:srgbClr val="0D0D0D"/>
                </a:solidFill>
                <a:effectLst/>
                <a:latin typeface="Söhne"/>
              </a:rPr>
              <a:t>Implementation of emergency preparedness measures, including evacuation plans, fire suppression systems, and emergency lighting, to ensure the safety of occupants during unforeseen events.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18112452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1074</Words>
  <Application>Microsoft Office PowerPoint</Application>
  <PresentationFormat>Custom</PresentationFormat>
  <Paragraphs>109</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Söhne</vt:lpstr>
      <vt:lpstr>Times New Roman</vt:lpstr>
      <vt:lpstr>Default Design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2016-10-12T12:16:09Z</dcterms:created>
  <dcterms:modified xsi:type="dcterms:W3CDTF">2024-02-19T04:18:17Z</dcterms:modified>
</cp:coreProperties>
</file>