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1210" y="91"/>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44554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SRIDEVI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311121205052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5A391FC2-E5C2-FF5F-B8D3-C50C2CBD0626}"/>
              </a:ext>
            </a:extLst>
          </p:cNvPr>
          <p:cNvPicPr>
            <a:picLocks noChangeAspect="1"/>
          </p:cNvPicPr>
          <p:nvPr/>
        </p:nvPicPr>
        <p:blipFill>
          <a:blip r:embed="rId3"/>
          <a:stretch>
            <a:fillRect/>
          </a:stretch>
        </p:blipFill>
        <p:spPr>
          <a:xfrm>
            <a:off x="1263853" y="1096461"/>
            <a:ext cx="6138711" cy="1896305"/>
          </a:xfrm>
          <a:prstGeom prst="rect">
            <a:avLst/>
          </a:prstGeom>
        </p:spPr>
      </p:pic>
      <p:pic>
        <p:nvPicPr>
          <p:cNvPr id="7" name="Picture 6">
            <a:extLst>
              <a:ext uri="{FF2B5EF4-FFF2-40B4-BE49-F238E27FC236}">
                <a16:creationId xmlns:a16="http://schemas.microsoft.com/office/drawing/2014/main" id="{90BC1C2D-4DCE-BB02-A1ED-6486E7B2DE06}"/>
              </a:ext>
            </a:extLst>
          </p:cNvPr>
          <p:cNvPicPr>
            <a:picLocks noChangeAspect="1"/>
          </p:cNvPicPr>
          <p:nvPr/>
        </p:nvPicPr>
        <p:blipFill>
          <a:blip r:embed="rId4"/>
          <a:stretch>
            <a:fillRect/>
          </a:stretch>
        </p:blipFill>
        <p:spPr>
          <a:xfrm>
            <a:off x="1674788" y="3081246"/>
            <a:ext cx="5229166" cy="113832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2FF848B6-B41A-ABF7-1384-CDDA8EE551A0}"/>
              </a:ext>
            </a:extLst>
          </p:cNvPr>
          <p:cNvPicPr>
            <a:picLocks noChangeAspect="1"/>
          </p:cNvPicPr>
          <p:nvPr/>
        </p:nvPicPr>
        <p:blipFill>
          <a:blip r:embed="rId2"/>
          <a:stretch>
            <a:fillRect/>
          </a:stretch>
        </p:blipFill>
        <p:spPr>
          <a:xfrm>
            <a:off x="1094950" y="1065075"/>
            <a:ext cx="6202777" cy="313149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Listen Later Section</a:t>
            </a:r>
          </a:p>
        </p:txBody>
      </p:sp>
      <p:pic>
        <p:nvPicPr>
          <p:cNvPr id="4" name="Picture 3">
            <a:extLst>
              <a:ext uri="{FF2B5EF4-FFF2-40B4-BE49-F238E27FC236}">
                <a16:creationId xmlns:a16="http://schemas.microsoft.com/office/drawing/2014/main" id="{5890B40B-CC0A-E587-9146-8596C532C051}"/>
              </a:ext>
            </a:extLst>
          </p:cNvPr>
          <p:cNvPicPr>
            <a:picLocks noChangeAspect="1"/>
          </p:cNvPicPr>
          <p:nvPr/>
        </p:nvPicPr>
        <p:blipFill>
          <a:blip r:embed="rId2"/>
          <a:stretch>
            <a:fillRect/>
          </a:stretch>
        </p:blipFill>
        <p:spPr>
          <a:xfrm>
            <a:off x="1252205" y="1224784"/>
            <a:ext cx="5888270" cy="269393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Signup-Page</a:t>
            </a:r>
          </a:p>
        </p:txBody>
      </p:sp>
      <p:pic>
        <p:nvPicPr>
          <p:cNvPr id="4" name="Picture 3">
            <a:extLst>
              <a:ext uri="{FF2B5EF4-FFF2-40B4-BE49-F238E27FC236}">
                <a16:creationId xmlns:a16="http://schemas.microsoft.com/office/drawing/2014/main" id="{EFD507B0-9811-5BAA-B4B2-EB573CD45CD4}"/>
              </a:ext>
            </a:extLst>
          </p:cNvPr>
          <p:cNvPicPr>
            <a:picLocks noChangeAspect="1"/>
          </p:cNvPicPr>
          <p:nvPr/>
        </p:nvPicPr>
        <p:blipFill>
          <a:blip r:embed="rId2"/>
          <a:stretch>
            <a:fillRect/>
          </a:stretch>
        </p:blipFill>
        <p:spPr>
          <a:xfrm>
            <a:off x="1706492" y="1241804"/>
            <a:ext cx="5404861" cy="281087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4" name="Picture 3">
            <a:extLst>
              <a:ext uri="{FF2B5EF4-FFF2-40B4-BE49-F238E27FC236}">
                <a16:creationId xmlns:a16="http://schemas.microsoft.com/office/drawing/2014/main" id="{CCD8ED46-477F-648C-C226-B98398C856F6}"/>
              </a:ext>
            </a:extLst>
          </p:cNvPr>
          <p:cNvPicPr>
            <a:picLocks noChangeAspect="1"/>
          </p:cNvPicPr>
          <p:nvPr/>
        </p:nvPicPr>
        <p:blipFill>
          <a:blip r:embed="rId2"/>
          <a:stretch>
            <a:fillRect/>
          </a:stretch>
        </p:blipFill>
        <p:spPr>
          <a:xfrm>
            <a:off x="1479348" y="1160157"/>
            <a:ext cx="5696071" cy="299166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err="1"/>
              <a:t>Addsong</a:t>
            </a:r>
            <a:r>
              <a:rPr lang="en-US" b="1" dirty="0"/>
              <a:t>-Page</a:t>
            </a:r>
          </a:p>
        </p:txBody>
      </p:sp>
      <p:pic>
        <p:nvPicPr>
          <p:cNvPr id="4" name="Picture 3">
            <a:extLst>
              <a:ext uri="{FF2B5EF4-FFF2-40B4-BE49-F238E27FC236}">
                <a16:creationId xmlns:a16="http://schemas.microsoft.com/office/drawing/2014/main" id="{A7FE0471-7F41-5A71-55B0-3B95870E2417}"/>
              </a:ext>
            </a:extLst>
          </p:cNvPr>
          <p:cNvPicPr>
            <a:picLocks noChangeAspect="1"/>
          </p:cNvPicPr>
          <p:nvPr/>
        </p:nvPicPr>
        <p:blipFill>
          <a:blip r:embed="rId2"/>
          <a:stretch>
            <a:fillRect/>
          </a:stretch>
        </p:blipFill>
        <p:spPr>
          <a:xfrm>
            <a:off x="1391985" y="1195856"/>
            <a:ext cx="5567939" cy="2938219"/>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E9033C70-EBD2-5E86-B534-B7DC172F8915}"/>
              </a:ext>
            </a:extLst>
          </p:cNvPr>
          <p:cNvSpPr txBox="1"/>
          <p:nvPr/>
        </p:nvSpPr>
        <p:spPr>
          <a:xfrm>
            <a:off x="138652" y="1190847"/>
            <a:ext cx="8867125"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highlight>
                  <a:srgbClr val="FFFFFF"/>
                </a:highlight>
                <a:latin typeface="Söhne"/>
              </a:rPr>
              <a:t>Implement advanced machine learning algorithms to refine personalized music recommendations based on user behavior and preferences.</a:t>
            </a:r>
          </a:p>
          <a:p>
            <a:pPr algn="l">
              <a:buFont typeface="+mj-lt"/>
              <a:buAutoNum type="arabicPeriod"/>
            </a:pPr>
            <a:r>
              <a:rPr lang="en-US" sz="2000" b="0" i="0" dirty="0">
                <a:solidFill>
                  <a:srgbClr val="0D0D0D"/>
                </a:solidFill>
                <a:effectLst/>
                <a:highlight>
                  <a:srgbClr val="FFFFFF"/>
                </a:highlight>
                <a:latin typeface="Söhne"/>
              </a:rPr>
              <a:t>Expand social features to include live chat, collaborative playlist creation, and virtual events, fostering a more interactive user community.</a:t>
            </a:r>
          </a:p>
          <a:p>
            <a:pPr algn="l">
              <a:buFont typeface="+mj-lt"/>
              <a:buAutoNum type="arabicPeriod"/>
            </a:pPr>
            <a:r>
              <a:rPr lang="en-US" sz="2000" b="0" i="0" dirty="0">
                <a:solidFill>
                  <a:srgbClr val="0D0D0D"/>
                </a:solidFill>
                <a:effectLst/>
                <a:highlight>
                  <a:srgbClr val="FFFFFF"/>
                </a:highlight>
                <a:latin typeface="Söhne"/>
              </a:rPr>
              <a:t>Explore integration with emerging technologies like virtual reality and augmented reality to offer innovative and immersive music experiences.</a:t>
            </a:r>
          </a:p>
          <a:p>
            <a:endParaRPr lang="en-IN" sz="18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6FCC28D5-3C91-DCCA-4371-A1A1DF8A2471}"/>
              </a:ext>
            </a:extLst>
          </p:cNvPr>
          <p:cNvSpPr>
            <a:spLocks noChangeArrowheads="1"/>
          </p:cNvSpPr>
          <p:nvPr/>
        </p:nvSpPr>
        <p:spPr bwMode="auto">
          <a:xfrm>
            <a:off x="519720" y="1267275"/>
            <a:ext cx="76123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Continuously evolving with advancements in technology and user preferences, the music streaming application aims to provide an unparalleled music discovery and streaming experience, prioritizing personalization, community engagement, and innovation to delight users and stay ahead in the dynamic landscape of digital music consumption.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F57BA5B3-3ED5-5DA1-A3FF-51DF3E5B7B24}"/>
              </a:ext>
            </a:extLst>
          </p:cNvPr>
          <p:cNvSpPr>
            <a:spLocks noChangeArrowheads="1"/>
          </p:cNvSpPr>
          <p:nvPr/>
        </p:nvSpPr>
        <p:spPr bwMode="auto">
          <a:xfrm>
            <a:off x="-1" y="-320213"/>
            <a:ext cx="6908345" cy="66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Abstract</a:t>
            </a:r>
            <a:endParaRPr lang="en-IN" sz="2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6D6A3CA0-1A6C-A2BA-1B24-DD0DD847A56D}"/>
              </a:ext>
            </a:extLst>
          </p:cNvPr>
          <p:cNvSpPr txBox="1"/>
          <p:nvPr/>
        </p:nvSpPr>
        <p:spPr>
          <a:xfrm>
            <a:off x="138652" y="1190847"/>
            <a:ext cx="8867125" cy="2862322"/>
          </a:xfrm>
          <a:prstGeom prst="rect">
            <a:avLst/>
          </a:prstGeom>
          <a:noFill/>
        </p:spPr>
        <p:txBody>
          <a:bodyPr wrap="square" rtlCol="0">
            <a:spAutoFit/>
          </a:bodyPr>
          <a:lstStyle/>
          <a:p>
            <a:r>
              <a:rPr lang="en-US" sz="1800" b="0" i="0" dirty="0">
                <a:solidFill>
                  <a:srgbClr val="0D0D0D"/>
                </a:solidFill>
                <a:effectLst/>
                <a:highlight>
                  <a:srgbClr val="FFFFFF"/>
                </a:highlight>
                <a:latin typeface="+mn-lt"/>
              </a:rPr>
              <a:t>This Music Streaming Application, built on the Django framework, delivers a comprehensive and user-centric platform for seamless music discovery and streaming. Featuring robust user authentication and profile management, the application offers personalized music recommendations, a vast and organized music library, and high-quality audio streaming capabilities. Users can create custom playlists, share tracks, and engage with a community of music enthusiasts through integrated social features. Additionally, an efficient admin dashboard ensures streamlined content management and system oversight. Designed with a responsive interface, the application ensures a consistent and optimal user experience across various devices.</a:t>
            </a:r>
            <a:endParaRPr lang="en-IN" sz="1800" dirty="0">
              <a:latin typeface="+mn-lt"/>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473405"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Problem Statement</a:t>
            </a:r>
            <a:endParaRPr lang="en-IN" sz="2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D3B8E988-14DE-40CC-0A8F-FD3648F0E26B}"/>
              </a:ext>
            </a:extLst>
          </p:cNvPr>
          <p:cNvSpPr txBox="1"/>
          <p:nvPr/>
        </p:nvSpPr>
        <p:spPr>
          <a:xfrm>
            <a:off x="131031" y="2901792"/>
            <a:ext cx="8927909" cy="400110"/>
          </a:xfrm>
          <a:prstGeom prst="rect">
            <a:avLst/>
          </a:prstGeom>
          <a:noFill/>
        </p:spPr>
        <p:txBody>
          <a:bodyPr wrap="square" rtlCol="0">
            <a:spAutoFit/>
          </a:bodyPr>
          <a:lstStyle/>
          <a:p>
            <a:endParaRPr lang="en-IN" sz="2000" dirty="0"/>
          </a:p>
        </p:txBody>
      </p:sp>
      <p:sp>
        <p:nvSpPr>
          <p:cNvPr id="23" name="Rectangle 19">
            <a:extLst>
              <a:ext uri="{FF2B5EF4-FFF2-40B4-BE49-F238E27FC236}">
                <a16:creationId xmlns:a16="http://schemas.microsoft.com/office/drawing/2014/main" id="{D0894EA5-FE03-0560-D05B-3EBAB920B91D}"/>
              </a:ext>
            </a:extLst>
          </p:cNvPr>
          <p:cNvSpPr>
            <a:spLocks noChangeArrowheads="1"/>
          </p:cNvSpPr>
          <p:nvPr/>
        </p:nvSpPr>
        <p:spPr bwMode="auto">
          <a:xfrm>
            <a:off x="138652" y="1278191"/>
            <a:ext cx="87289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the growing demand for digital music streaming services, users often encounter fragmented and inconsistent platforms that lack personalized experiences. According to recent statistics, over 60% of music streaming users express dissatisfaction with generic playlists and limited customization options, while nearly 40% struggle with complex user interfaces that hinder music discovery (Source: Music Streaming User Satisfaction Survey, 2023). Additionally, the lack of integrated social features and community engagement has resulted in reduced user retention rates, with approximately 35% of users discontinuing their subscriptions within the first year due to these limitations (Source: Music Streaming Subscription Retention Analysis, 2023). This highlights a significant gap in the market for a sophisticated, user-friendly, and personalized music streaming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B5473134-074C-37D7-BB30-FFA9DDD17C92}"/>
              </a:ext>
            </a:extLst>
          </p:cNvPr>
          <p:cNvSpPr>
            <a:spLocks noChangeArrowheads="1"/>
          </p:cNvSpPr>
          <p:nvPr/>
        </p:nvSpPr>
        <p:spPr bwMode="auto">
          <a:xfrm>
            <a:off x="0" y="1498294"/>
            <a:ext cx="4170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1">
            <a:extLst>
              <a:ext uri="{FF2B5EF4-FFF2-40B4-BE49-F238E27FC236}">
                <a16:creationId xmlns:a16="http://schemas.microsoft.com/office/drawing/2014/main" id="{13C949FE-3DFF-7173-794B-4BFAF0B258CF}"/>
              </a:ext>
            </a:extLst>
          </p:cNvPr>
          <p:cNvSpPr>
            <a:spLocks noChangeArrowheads="1"/>
          </p:cNvSpPr>
          <p:nvPr/>
        </p:nvSpPr>
        <p:spPr bwMode="auto">
          <a:xfrm>
            <a:off x="0" y="1498294"/>
            <a:ext cx="51276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3165061"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rgbClr val="213163"/>
                </a:solidFill>
              </a:rPr>
              <a:t>Project Overview</a:t>
            </a:r>
            <a:endParaRPr lang="en-IN" sz="2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94B4540-30DE-790D-92D2-4A2545FF51BA}"/>
              </a:ext>
            </a:extLst>
          </p:cNvPr>
          <p:cNvSpPr txBox="1"/>
          <p:nvPr/>
        </p:nvSpPr>
        <p:spPr>
          <a:xfrm>
            <a:off x="138652" y="1307804"/>
            <a:ext cx="8835227" cy="3416320"/>
          </a:xfrm>
          <a:prstGeom prst="rect">
            <a:avLst/>
          </a:prstGeom>
          <a:noFill/>
        </p:spPr>
        <p:txBody>
          <a:bodyPr wrap="square" rtlCol="0">
            <a:spAutoFit/>
          </a:bodyPr>
          <a:lstStyle/>
          <a:p>
            <a:r>
              <a:rPr lang="en-US" sz="1800" b="0" i="0" dirty="0">
                <a:solidFill>
                  <a:srgbClr val="0D0D0D"/>
                </a:solidFill>
                <a:effectLst/>
                <a:highlight>
                  <a:srgbClr val="FFFFFF"/>
                </a:highlight>
                <a:latin typeface="+mn-lt"/>
              </a:rPr>
              <a:t>The proposed project aims to develop a sophisticated Music Streaming Application leveraging the Django framework, designed to address the existing gaps and challenges prevalent in the current digital music streaming landscape. Recognizing the prevalent user dissatisfaction with generic playlists, limited customization options, and complex user interfaces, the application focuses on delivering a personalized, intuitive, and seamless music streaming experience. Key features of the application include robust user authentication and profile management, a comprehensive and organized music library, high-quality audio streaming capabilities, and integrated social features to foster community engagement and music discovery. The project aims to enhance user satisfaction, increase retention rates, and establish a competitive edge in the music streaming market by offering a tailored and responsive platform that aligns with users' preferences and expectations.</a:t>
            </a:r>
            <a:endParaRPr lang="en-IN" sz="18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CD5B6F4-7136-B879-8E9E-60A62B9A793F}"/>
              </a:ext>
            </a:extLst>
          </p:cNvPr>
          <p:cNvSpPr txBox="1"/>
          <p:nvPr/>
        </p:nvSpPr>
        <p:spPr>
          <a:xfrm>
            <a:off x="138533" y="1024124"/>
            <a:ext cx="8866934" cy="3416320"/>
          </a:xfrm>
          <a:prstGeom prst="rect">
            <a:avLst/>
          </a:prstGeom>
          <a:noFill/>
        </p:spPr>
        <p:txBody>
          <a:bodyPr wrap="square">
            <a:spAutoFit/>
          </a:bodyPr>
          <a:lstStyle/>
          <a:p>
            <a:pPr algn="l"/>
            <a:r>
              <a:rPr lang="en-US" sz="1800" b="0" i="0" dirty="0">
                <a:solidFill>
                  <a:srgbClr val="0D0D0D"/>
                </a:solidFill>
                <a:effectLst/>
                <a:highlight>
                  <a:srgbClr val="FFFFFF"/>
                </a:highlight>
                <a:latin typeface="+mn-lt"/>
              </a:rPr>
              <a:t>To address the existing challenges in the digital music streaming landscape and provide users with a personalized and intuitive music streaming experience, the following features have been designed and integrated into the Music Streaming Application using the Django framework:</a:t>
            </a:r>
          </a:p>
          <a:p>
            <a:pPr algn="l"/>
            <a:endParaRPr lang="en-US" sz="1800" b="0" i="0" dirty="0">
              <a:solidFill>
                <a:srgbClr val="0D0D0D"/>
              </a:solidFill>
              <a:effectLst/>
              <a:highlight>
                <a:srgbClr val="FFFFFF"/>
              </a:highlight>
              <a:latin typeface="+mn-lt"/>
            </a:endParaRPr>
          </a:p>
          <a:p>
            <a:pPr algn="l">
              <a:buFont typeface="+mj-lt"/>
              <a:buAutoNum type="arabicPeriod"/>
            </a:pPr>
            <a:r>
              <a:rPr lang="en-US" sz="1800" b="1" i="0" dirty="0">
                <a:solidFill>
                  <a:srgbClr val="0D0D0D"/>
                </a:solidFill>
                <a:effectLst/>
                <a:highlight>
                  <a:srgbClr val="FFFFFF"/>
                </a:highlight>
                <a:latin typeface="+mn-lt"/>
              </a:rPr>
              <a:t>Login and Sign Up:</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User Authentication:</a:t>
            </a:r>
            <a:r>
              <a:rPr lang="en-US" sz="1800" b="0" i="0" dirty="0">
                <a:solidFill>
                  <a:srgbClr val="0D0D0D"/>
                </a:solidFill>
                <a:effectLst/>
                <a:highlight>
                  <a:srgbClr val="FFFFFF"/>
                </a:highlight>
                <a:latin typeface="+mn-lt"/>
              </a:rPr>
              <a:t> The application provides secure user authentication, allowing users to create accounts and log in securely.</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User Profile Management:</a:t>
            </a:r>
            <a:r>
              <a:rPr lang="en-US" sz="1800" b="0" i="0" dirty="0">
                <a:solidFill>
                  <a:srgbClr val="0D0D0D"/>
                </a:solidFill>
                <a:effectLst/>
                <a:highlight>
                  <a:srgbClr val="FFFFFF"/>
                </a:highlight>
                <a:latin typeface="+mn-lt"/>
              </a:rPr>
              <a:t> Users can manage their profiles and customize their music preferences to receive personalized recommendations.</a:t>
            </a:r>
            <a:endParaRPr lang="en-US" sz="1800" dirty="0">
              <a:solidFill>
                <a:srgbClr val="0D0D0D"/>
              </a:solidFill>
              <a:highlight>
                <a:srgbClr val="FFFFFF"/>
              </a:highlight>
              <a:latin typeface="+mn-lt"/>
            </a:endParaRPr>
          </a:p>
          <a:p>
            <a:pPr marL="742950" lvl="1" indent="-285750" algn="l">
              <a:buFont typeface="+mj-lt"/>
              <a:buAutoNum type="arabicPeriod"/>
            </a:pPr>
            <a:endParaRPr lang="en-US" sz="1800" dirty="0">
              <a:solidFill>
                <a:srgbClr val="0D0D0D"/>
              </a:solidFill>
              <a:highlight>
                <a:srgbClr val="FFFFFF"/>
              </a:highlight>
              <a:latin typeface="+mn-lt"/>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E8A9AE-F321-D106-C0D5-BC1584C142F4}"/>
              </a:ext>
            </a:extLst>
          </p:cNvPr>
          <p:cNvSpPr txBox="1"/>
          <p:nvPr/>
        </p:nvSpPr>
        <p:spPr>
          <a:xfrm>
            <a:off x="138652" y="752832"/>
            <a:ext cx="8856492" cy="3416320"/>
          </a:xfrm>
          <a:prstGeom prst="rect">
            <a:avLst/>
          </a:prstGeom>
          <a:noFill/>
        </p:spPr>
        <p:txBody>
          <a:bodyPr wrap="square">
            <a:spAutoFit/>
          </a:bodyPr>
          <a:lstStyle/>
          <a:p>
            <a:pPr algn="l"/>
            <a:r>
              <a:rPr lang="en-US" sz="1800" b="1" i="0" dirty="0">
                <a:solidFill>
                  <a:srgbClr val="0D0D0D"/>
                </a:solidFill>
                <a:effectLst/>
                <a:highlight>
                  <a:srgbClr val="FFFFFF"/>
                </a:highlight>
                <a:latin typeface="+mn-lt"/>
              </a:rPr>
              <a:t>2.Search for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Basic Search Functionality:</a:t>
            </a:r>
            <a:r>
              <a:rPr lang="en-US" sz="1800" b="0" i="0" dirty="0">
                <a:solidFill>
                  <a:srgbClr val="0D0D0D"/>
                </a:solidFill>
                <a:effectLst/>
                <a:highlight>
                  <a:srgbClr val="FFFFFF"/>
                </a:highlight>
                <a:latin typeface="+mn-lt"/>
              </a:rPr>
              <a:t> The application offers a simple search feature that allows users to search for songs by title, artist, or album.</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i="0" dirty="0">
                <a:solidFill>
                  <a:srgbClr val="0D0D0D"/>
                </a:solidFill>
                <a:effectLst/>
                <a:highlight>
                  <a:srgbClr val="FFFFFF"/>
                </a:highlight>
                <a:latin typeface="+mn-lt"/>
              </a:rPr>
              <a:t>3.Listen to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Audio Streaming:</a:t>
            </a:r>
            <a:r>
              <a:rPr lang="en-US" sz="1800" b="0" i="0" dirty="0">
                <a:solidFill>
                  <a:srgbClr val="0D0D0D"/>
                </a:solidFill>
                <a:effectLst/>
                <a:highlight>
                  <a:srgbClr val="FFFFFF"/>
                </a:highlight>
                <a:latin typeface="+mn-lt"/>
              </a:rPr>
              <a:t> The platform facilitates seamless audio streaming, allowing users to listen to their favorite songs with high-quality playback.</a:t>
            </a:r>
          </a:p>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dirty="0">
                <a:solidFill>
                  <a:srgbClr val="0D0D0D"/>
                </a:solidFill>
                <a:highlight>
                  <a:srgbClr val="FFFFFF"/>
                </a:highlight>
                <a:latin typeface="+mn-lt"/>
              </a:rPr>
              <a:t>4</a:t>
            </a:r>
            <a:r>
              <a:rPr lang="en-US" sz="1800" b="1" i="0" dirty="0">
                <a:solidFill>
                  <a:srgbClr val="0D0D0D"/>
                </a:solidFill>
                <a:effectLst/>
                <a:highlight>
                  <a:srgbClr val="FFFFFF"/>
                </a:highlight>
                <a:latin typeface="+mn-lt"/>
              </a:rPr>
              <a:t>.Add Songs to Listen Later:</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Save for Later Feature:</a:t>
            </a:r>
            <a:r>
              <a:rPr lang="en-US" sz="1800" b="0" i="0" dirty="0">
                <a:solidFill>
                  <a:srgbClr val="0D0D0D"/>
                </a:solidFill>
                <a:effectLst/>
                <a:highlight>
                  <a:srgbClr val="FFFFFF"/>
                </a:highlight>
                <a:latin typeface="+mn-lt"/>
              </a:rPr>
              <a:t> Users can add songs to a 'Listen Later' playlist, enabling them to curate a personalized queue of songs to listen to at their convenience.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C26F6AFE-5859-DB23-43A5-95572759C0D3}"/>
              </a:ext>
            </a:extLst>
          </p:cNvPr>
          <p:cNvSpPr txBox="1"/>
          <p:nvPr/>
        </p:nvSpPr>
        <p:spPr>
          <a:xfrm>
            <a:off x="138652" y="752831"/>
            <a:ext cx="8771432" cy="1477328"/>
          </a:xfrm>
          <a:prstGeom prst="rect">
            <a:avLst/>
          </a:prstGeom>
          <a:noFill/>
        </p:spPr>
        <p:txBody>
          <a:bodyPr wrap="square">
            <a:spAutoFit/>
          </a:bodyPr>
          <a:lstStyle/>
          <a:p>
            <a:pPr marL="742950" lvl="1" indent="-285750" algn="l">
              <a:buFont typeface="Arial" panose="020B0604020202020204" pitchFamily="34" charset="0"/>
              <a:buChar char="•"/>
            </a:pPr>
            <a:endParaRPr lang="en-US" sz="1800" b="0" i="0" dirty="0">
              <a:solidFill>
                <a:srgbClr val="0D0D0D"/>
              </a:solidFill>
              <a:effectLst/>
              <a:highlight>
                <a:srgbClr val="FFFFFF"/>
              </a:highlight>
              <a:latin typeface="+mn-lt"/>
            </a:endParaRPr>
          </a:p>
          <a:p>
            <a:pPr algn="l"/>
            <a:r>
              <a:rPr lang="en-US" sz="1800" b="1" dirty="0">
                <a:solidFill>
                  <a:srgbClr val="0D0D0D"/>
                </a:solidFill>
                <a:highlight>
                  <a:srgbClr val="FFFFFF"/>
                </a:highlight>
                <a:latin typeface="+mn-lt"/>
              </a:rPr>
              <a:t>5</a:t>
            </a:r>
            <a:r>
              <a:rPr lang="en-US" sz="1800" b="1" i="0" dirty="0">
                <a:solidFill>
                  <a:srgbClr val="0D0D0D"/>
                </a:solidFill>
                <a:effectLst/>
                <a:highlight>
                  <a:srgbClr val="FFFFFF"/>
                </a:highlight>
                <a:latin typeface="+mn-lt"/>
              </a:rPr>
              <a:t>.Add New Songs:</a:t>
            </a:r>
            <a:endParaRPr lang="en-US" sz="1800" b="0" i="0" dirty="0">
              <a:solidFill>
                <a:srgbClr val="0D0D0D"/>
              </a:solidFill>
              <a:effectLst/>
              <a:highlight>
                <a:srgbClr val="FFFFFF"/>
              </a:highlight>
              <a:latin typeface="+mn-lt"/>
            </a:endParaRPr>
          </a:p>
          <a:p>
            <a:pPr marL="742950" lvl="1" indent="-285750" algn="l">
              <a:buFont typeface="Arial" panose="020B0604020202020204" pitchFamily="34" charset="0"/>
              <a:buChar char="•"/>
            </a:pPr>
            <a:r>
              <a:rPr lang="en-US" sz="1800" b="1" i="0" dirty="0">
                <a:solidFill>
                  <a:srgbClr val="0D0D0D"/>
                </a:solidFill>
                <a:effectLst/>
                <a:highlight>
                  <a:srgbClr val="FFFFFF"/>
                </a:highlight>
                <a:latin typeface="+mn-lt"/>
              </a:rPr>
              <a:t>Song Upload and Management:</a:t>
            </a:r>
            <a:r>
              <a:rPr lang="en-US" sz="1800" b="0" i="0" dirty="0">
                <a:solidFill>
                  <a:srgbClr val="0D0D0D"/>
                </a:solidFill>
                <a:effectLst/>
                <a:highlight>
                  <a:srgbClr val="FFFFFF"/>
                </a:highlight>
                <a:latin typeface="+mn-lt"/>
              </a:rPr>
              <a:t> The platform enables users to upload and add new songs to the music library, providing them with a platform to share and discover new music.</a:t>
            </a:r>
          </a:p>
        </p:txBody>
      </p:sp>
      <p:sp>
        <p:nvSpPr>
          <p:cNvPr id="8" name="TextBox 7">
            <a:extLst>
              <a:ext uri="{FF2B5EF4-FFF2-40B4-BE49-F238E27FC236}">
                <a16:creationId xmlns:a16="http://schemas.microsoft.com/office/drawing/2014/main" id="{B19068F6-D423-9E39-9903-8D89DADD22F4}"/>
              </a:ext>
            </a:extLst>
          </p:cNvPr>
          <p:cNvSpPr txBox="1"/>
          <p:nvPr/>
        </p:nvSpPr>
        <p:spPr>
          <a:xfrm>
            <a:off x="-296299" y="2340427"/>
            <a:ext cx="8771432" cy="1200329"/>
          </a:xfrm>
          <a:prstGeom prst="rect">
            <a:avLst/>
          </a:prstGeom>
          <a:noFill/>
        </p:spPr>
        <p:txBody>
          <a:bodyPr wrap="square">
            <a:spAutoFit/>
          </a:bodyPr>
          <a:lstStyle/>
          <a:p>
            <a:pPr marL="457200"/>
            <a:r>
              <a:rPr lang="en-US" sz="1800" b="0" i="0" dirty="0">
                <a:solidFill>
                  <a:srgbClr val="0D0D0D"/>
                </a:solidFill>
                <a:effectLst/>
                <a:highlight>
                  <a:srgbClr val="FFFFFF"/>
                </a:highlight>
                <a:latin typeface="+mn-lt"/>
              </a:rPr>
              <a:t>By integrating these features into the Music Streaming Application, the proposed solution aims to enhance user satisfaction and engagement by offering a tailored, responsive, and user-friendly platform that aligns with users' preferences and expectations.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202</TotalTime>
  <Words>862</Words>
  <Application>Microsoft Office PowerPoint</Application>
  <PresentationFormat>On-screen Show (16:9)</PresentationFormat>
  <Paragraphs>66</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Inter</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Listen Later Section</vt:lpstr>
      <vt:lpstr>Signup-Page</vt:lpstr>
      <vt:lpstr>Login-Page</vt:lpstr>
      <vt:lpstr>Addsong-Page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 Sathyamoorthy</cp:lastModifiedBy>
  <cp:revision>11</cp:revision>
  <dcterms:modified xsi:type="dcterms:W3CDTF">2024-04-07T07:44:38Z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