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2" r:id="rId3"/>
    <p:sldId id="535" r:id="rId4"/>
    <p:sldId id="329" r:id="rId5"/>
    <p:sldId id="2333" r:id="rId6"/>
    <p:sldId id="2283" r:id="rId7"/>
    <p:sldId id="2337" r:id="rId8"/>
    <p:sldId id="2335" r:id="rId9"/>
    <p:sldId id="2319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648"/>
        <p:guide pos="29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355473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IN" altLang="en-US" sz="28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Movie Review Analysis</a:t>
            </a:r>
            <a:endParaRPr lang="en-IN" altLang="en-US" sz="28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629475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Natural Language Processing</a:t>
            </a:r>
            <a:endParaRPr lang="en-IN" altLang="zh-CN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en-IN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Project Review Presentation</a:t>
            </a:r>
            <a:r>
              <a:rPr lang="zh-CN" altLang="en-US" sz="10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613" y="2969777"/>
            <a:ext cx="4586433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</a:t>
            </a:r>
            <a:r>
              <a:rPr lang="en-I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Project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Is D</a:t>
            </a:r>
            <a:r>
              <a:rPr lang="en-I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one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By </a:t>
            </a:r>
            <a:r>
              <a:rPr lang="en-I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Sridhar S 2018103068, Jayasurya V 2018103541</a:t>
            </a:r>
            <a:endParaRPr lang="en-IN" altLang="en-US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278232" y="1959640"/>
            <a:ext cx="176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CONTENTS</a:t>
            </a:r>
            <a:endParaRPr lang="en-US" altLang="zh-CN" sz="2800" b="1" dirty="0">
              <a:solidFill>
                <a:schemeClr val="accent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571750"/>
            <a:ext cx="3808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58665" y="444500"/>
            <a:ext cx="3382010" cy="4128135"/>
            <a:chOff x="7268" y="1402"/>
            <a:chExt cx="5326" cy="6501"/>
          </a:xfrm>
        </p:grpSpPr>
        <p:sp>
          <p:nvSpPr>
            <p:cNvPr id="71" name="矩形 70"/>
            <p:cNvSpPr/>
            <p:nvPr/>
          </p:nvSpPr>
          <p:spPr>
            <a:xfrm>
              <a:off x="8296" y="1402"/>
              <a:ext cx="4298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altLang="zh-CN" sz="18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Introduction and Objective</a:t>
              </a:r>
              <a:endParaRPr lang="en-IN" altLang="zh-CN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8467" y="2010"/>
              <a:ext cx="33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/>
            <p:cNvSpPr/>
            <p:nvPr/>
          </p:nvSpPr>
          <p:spPr>
            <a:xfrm>
              <a:off x="7268" y="1496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01</a:t>
              </a:r>
              <a:endParaRPr lang="en-US" altLang="zh-CN" sz="2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8296" y="2810"/>
              <a:ext cx="3226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altLang="zh-CN" sz="18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Dataset Description</a:t>
              </a:r>
              <a:endParaRPr lang="en-IN" altLang="zh-CN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8467" y="3417"/>
              <a:ext cx="33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/>
          </p:nvSpPr>
          <p:spPr>
            <a:xfrm>
              <a:off x="7268" y="2904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02</a:t>
              </a:r>
              <a:endParaRPr lang="en-US" altLang="zh-CN" sz="2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8296" y="4217"/>
              <a:ext cx="3640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altLang="zh-CN" sz="18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Methodology Diagram</a:t>
              </a:r>
              <a:endParaRPr lang="en-IN" altLang="zh-CN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8467" y="4825"/>
              <a:ext cx="33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/>
            <p:cNvSpPr/>
            <p:nvPr/>
          </p:nvSpPr>
          <p:spPr>
            <a:xfrm>
              <a:off x="7268" y="4311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03</a:t>
              </a:r>
              <a:endParaRPr lang="en-US" altLang="zh-CN" sz="2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268" y="5625"/>
              <a:ext cx="4271" cy="980"/>
              <a:chOff x="7268" y="5625"/>
              <a:chExt cx="4271" cy="980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8296" y="5625"/>
                <a:ext cx="3243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altLang="zh-CN" sz="1800" b="1" dirty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Module Description</a:t>
                </a:r>
                <a:endParaRPr lang="en-IN" altLang="zh-CN" sz="18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>
                <a:off x="8467" y="6233"/>
                <a:ext cx="338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/>
              <p:cNvSpPr/>
              <p:nvPr/>
            </p:nvSpPr>
            <p:spPr>
              <a:xfrm>
                <a:off x="7268" y="5719"/>
                <a:ext cx="884" cy="886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04</a:t>
                </a:r>
                <a:endParaRPr lang="en-US" altLang="zh-CN" sz="28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7268" y="6935"/>
              <a:ext cx="4557" cy="968"/>
              <a:chOff x="7268" y="5637"/>
              <a:chExt cx="4557" cy="968"/>
            </a:xfrm>
          </p:grpSpPr>
          <p:sp>
            <p:nvSpPr>
              <p:cNvPr id="4" name="矩形 97"/>
              <p:cNvSpPr/>
              <p:nvPr/>
            </p:nvSpPr>
            <p:spPr>
              <a:xfrm>
                <a:off x="8406" y="5637"/>
                <a:ext cx="3419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r>
                  <a:rPr lang="en-IN" altLang="zh-CN" sz="1800" b="1" dirty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Performance Metrics</a:t>
                </a:r>
                <a:endParaRPr lang="en-IN" altLang="zh-CN" sz="18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5" name="直接连接符 98"/>
              <p:cNvCxnSpPr/>
              <p:nvPr/>
            </p:nvCxnSpPr>
            <p:spPr>
              <a:xfrm>
                <a:off x="8467" y="6233"/>
                <a:ext cx="338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99"/>
              <p:cNvSpPr/>
              <p:nvPr/>
            </p:nvSpPr>
            <p:spPr>
              <a:xfrm>
                <a:off x="7268" y="5719"/>
                <a:ext cx="884" cy="886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</a:t>
                </a:r>
                <a:r>
                  <a:rPr lang="en-IN" altLang="en-US" sz="2800" b="1" dirty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5</a:t>
                </a:r>
                <a:endParaRPr lang="en-IN" altLang="en-US" sz="28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902605" y="135402"/>
            <a:ext cx="3633470" cy="45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2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 and Objective </a:t>
            </a:r>
            <a:endParaRPr lang="en-IN" altLang="en-US" sz="2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02129" y="559235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902335" y="949960"/>
            <a:ext cx="79381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§"/>
            </a:pPr>
            <a:r>
              <a:rPr lang="en-IN" altLang="en-US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A movie review is a detailed analysis of a film or a documentary. It involves analysis, research, and reporting the writer’s views in a structured way. The writer assumes a position of educating readers whether they have watched the film or not. In fact, many people read movie reviews to decide whether they want to see a film or not</a:t>
            </a:r>
            <a:r>
              <a:rPr lang="en-IN" altLang="en-US" sz="2000">
                <a:solidFill>
                  <a:schemeClr val="tx2"/>
                </a:solidFill>
              </a:rPr>
              <a:t>.</a:t>
            </a:r>
            <a:endParaRPr lang="en-IN" altLang="en-US" sz="2000">
              <a:solidFill>
                <a:schemeClr val="tx2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sz="2000">
                <a:solidFill>
                  <a:schemeClr val="tx2"/>
                </a:solidFill>
              </a:rPr>
              <a:t>The </a:t>
            </a:r>
            <a:r>
              <a:rPr lang="en-IN" altLang="en-US" sz="2000">
                <a:solidFill>
                  <a:schemeClr val="tx2"/>
                </a:solidFill>
              </a:rPr>
              <a:t>Objective</a:t>
            </a:r>
            <a:r>
              <a:rPr lang="en-US" sz="2000">
                <a:solidFill>
                  <a:schemeClr val="tx2"/>
                </a:solidFill>
              </a:rPr>
              <a:t> of this </a:t>
            </a:r>
            <a:r>
              <a:rPr lang="en-IN" altLang="en-US" sz="2000">
                <a:solidFill>
                  <a:schemeClr val="tx2"/>
                </a:solidFill>
              </a:rPr>
              <a:t>Project</a:t>
            </a:r>
            <a:r>
              <a:rPr lang="en-US" sz="2000">
                <a:solidFill>
                  <a:schemeClr val="tx2"/>
                </a:solidFill>
              </a:rPr>
              <a:t> is to conduct sentiment analysis of movie reviews</a:t>
            </a:r>
            <a:r>
              <a:rPr lang="en-IN" altLang="en-US" sz="2000">
                <a:solidFill>
                  <a:schemeClr val="tx2"/>
                </a:solidFill>
              </a:rPr>
              <a:t>.</a:t>
            </a:r>
            <a:r>
              <a:rPr lang="en-US" sz="2000">
                <a:solidFill>
                  <a:schemeClr val="tx2"/>
                </a:solidFill>
              </a:rPr>
              <a:t>The models are to be trained to identify positive reviews and negative reviews.</a:t>
            </a:r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8340" y="589915"/>
            <a:ext cx="7734300" cy="4112895"/>
            <a:chOff x="1248" y="2343"/>
            <a:chExt cx="12180" cy="6477"/>
          </a:xfrm>
        </p:grpSpPr>
        <p:sp>
          <p:nvSpPr>
            <p:cNvPr id="7" name="Text Box 6"/>
            <p:cNvSpPr txBox="1"/>
            <p:nvPr/>
          </p:nvSpPr>
          <p:spPr>
            <a:xfrm>
              <a:off x="1301" y="3345"/>
              <a:ext cx="12127" cy="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 algn="just">
                <a:buFont typeface="Wingdings" panose="05000000000000000000" charset="0"/>
                <a:buChar char="§"/>
              </a:pPr>
              <a:r>
                <a:rPr lang="en-US" sz="2000">
                  <a:solidFill>
                    <a:schemeClr val="tx2"/>
                  </a:solidFill>
                </a:rPr>
                <a:t>The data was sourced from kaggle.</a:t>
              </a:r>
              <a:endParaRPr lang="en-US" sz="2000">
                <a:solidFill>
                  <a:schemeClr val="tx2"/>
                </a:solidFill>
              </a:endParaRPr>
            </a:p>
            <a:p>
              <a:pPr marL="342900" indent="-342900" algn="just">
                <a:buFont typeface="Wingdings" panose="05000000000000000000" charset="0"/>
                <a:buChar char="§"/>
              </a:pPr>
              <a:endParaRPr lang="en-US" sz="2000">
                <a:solidFill>
                  <a:schemeClr val="tx2"/>
                </a:solidFill>
              </a:endParaRPr>
            </a:p>
            <a:p>
              <a:pPr marL="342900" indent="-342900" algn="just">
                <a:buFont typeface="Wingdings" panose="05000000000000000000" charset="0"/>
                <a:buChar char="§"/>
              </a:pPr>
              <a:r>
                <a:rPr lang="en-US" sz="2000">
                  <a:solidFill>
                    <a:schemeClr val="tx2"/>
                  </a:solidFill>
                </a:rPr>
                <a:t>IMDB dataset having 50K movie reviews for natural language processing or Text analytics.</a:t>
              </a:r>
              <a:endParaRPr lang="en-US" sz="2000">
                <a:solidFill>
                  <a:schemeClr val="tx2"/>
                </a:solidFill>
              </a:endParaRPr>
            </a:p>
            <a:p>
              <a:pPr marL="342900" indent="-342900" algn="just">
                <a:buFont typeface="Wingdings" panose="05000000000000000000" charset="0"/>
                <a:buChar char="§"/>
              </a:pPr>
              <a:endParaRPr lang="en-US" sz="2000">
                <a:solidFill>
                  <a:schemeClr val="tx2"/>
                </a:solidFill>
              </a:endParaRPr>
            </a:p>
            <a:p>
              <a:pPr marL="342900" indent="-342900" algn="just">
                <a:buFont typeface="Wingdings" panose="05000000000000000000" charset="0"/>
                <a:buChar char="§"/>
              </a:pPr>
              <a:r>
                <a:rPr lang="en-US" sz="2000">
                  <a:solidFill>
                    <a:schemeClr val="tx2"/>
                  </a:solidFill>
                </a:rPr>
                <a:t>This is a dataset for binary sentiment classification containing substantially more data than previous benchmark datasets. </a:t>
              </a:r>
              <a:endParaRPr lang="en-US" sz="2000">
                <a:solidFill>
                  <a:schemeClr val="tx2"/>
                </a:solidFill>
              </a:endParaRPr>
            </a:p>
            <a:p>
              <a:pPr marL="342900" indent="-342900" algn="just">
                <a:buFont typeface="Wingdings" panose="05000000000000000000" charset="0"/>
                <a:buChar char="§"/>
              </a:pPr>
              <a:endParaRPr lang="en-IN" altLang="en-US" sz="2000">
                <a:solidFill>
                  <a:schemeClr val="tx2"/>
                </a:solidFill>
              </a:endParaRPr>
            </a:p>
            <a:p>
              <a:pPr marL="342900" indent="-342900" algn="just">
                <a:buFont typeface="Wingdings" panose="05000000000000000000" charset="0"/>
                <a:buChar char="§"/>
              </a:pPr>
              <a:r>
                <a:rPr lang="en-IN" altLang="en-US" sz="2000">
                  <a:solidFill>
                    <a:schemeClr val="tx2"/>
                  </a:solidFill>
                </a:rPr>
                <a:t>It</a:t>
              </a:r>
              <a:r>
                <a:rPr lang="en-US" sz="2000">
                  <a:solidFill>
                    <a:schemeClr val="tx2"/>
                  </a:solidFill>
                </a:rPr>
                <a:t> provide a set of 25,000 highly polar movie reviews for training and 25,000 for testing. So, predict the number of positive and negative reviews using either classification or deep learning algorithms.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248" y="2343"/>
              <a:ext cx="645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IN" altLang="en-US" sz="2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Dataset Description </a:t>
              </a:r>
              <a:endParaRPr lang="en-IN" altLang="en-US" sz="2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9" name="直接连接符 32"/>
            <p:cNvCxnSpPr/>
            <p:nvPr/>
          </p:nvCxnSpPr>
          <p:spPr>
            <a:xfrm>
              <a:off x="1421" y="3165"/>
              <a:ext cx="515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16205" y="224155"/>
            <a:ext cx="8941435" cy="4770093"/>
            <a:chOff x="183" y="353"/>
            <a:chExt cx="14081" cy="7512"/>
          </a:xfrm>
        </p:grpSpPr>
        <p:grpSp>
          <p:nvGrpSpPr>
            <p:cNvPr id="91" name="Group 90"/>
            <p:cNvGrpSpPr/>
            <p:nvPr/>
          </p:nvGrpSpPr>
          <p:grpSpPr>
            <a:xfrm>
              <a:off x="1906" y="811"/>
              <a:ext cx="11990" cy="7054"/>
              <a:chOff x="2236" y="900"/>
              <a:chExt cx="10729" cy="632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236" y="900"/>
                <a:ext cx="10729" cy="6326"/>
                <a:chOff x="1230" y="824"/>
                <a:chExt cx="11989" cy="705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230" y="1424"/>
                  <a:ext cx="11989" cy="4900"/>
                  <a:chOff x="1230" y="1424"/>
                  <a:chExt cx="11989" cy="4900"/>
                </a:xfrm>
              </p:grpSpPr>
              <p:grpSp>
                <p:nvGrpSpPr>
                  <p:cNvPr id="11" name="Group 12"/>
                  <p:cNvGrpSpPr/>
                  <p:nvPr/>
                </p:nvGrpSpPr>
                <p:grpSpPr>
                  <a:xfrm>
                    <a:off x="1230" y="5746"/>
                    <a:ext cx="3580" cy="578"/>
                    <a:chOff x="1161899" y="3030486"/>
                    <a:chExt cx="1989768" cy="321265"/>
                  </a:xfrm>
                  <a:effectLst>
                    <a:outerShdw dist="38100" dir="5400000" algn="ctr" rotWithShape="0">
                      <a:srgbClr val="000000">
                        <a:alpha val="10000"/>
                      </a:srgbClr>
                    </a:outerShdw>
                  </a:effectLst>
                </p:grpSpPr>
                <p:sp>
                  <p:nvSpPr>
                    <p:cNvPr id="12" name="Rounded Rectangle 13"/>
                    <p:cNvSpPr/>
                    <p:nvPr/>
                  </p:nvSpPr>
                  <p:spPr>
                    <a:xfrm>
                      <a:off x="1161899" y="3030486"/>
                      <a:ext cx="935668" cy="321265"/>
                    </a:xfrm>
                    <a:prstGeom prst="roundRect">
                      <a:avLst>
                        <a:gd name="adj" fmla="val 11510"/>
                      </a:avLst>
                    </a:prstGeom>
                    <a:solidFill>
                      <a:schemeClr val="accent5"/>
                    </a:solidFill>
                    <a:ln>
                      <a:noFill/>
                    </a:ln>
                    <a:effectLst>
                      <a:innerShdw dist="25400" dir="5400000">
                        <a:schemeClr val="tx1">
                          <a:alpha val="15000"/>
                        </a:schemeClr>
                      </a:inn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15" dirty="0">
                          <a:solidFill>
                            <a:srgbClr val="FFFFFF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  <a:sym typeface="+mn-lt"/>
                        </a:rPr>
                        <a:t>LSTM</a:t>
                      </a:r>
                      <a:endParaRPr lang="en-IN" altLang="en-US" sz="1015" dirty="0">
                        <a:solidFill>
                          <a:srgbClr val="FFFFFF"/>
                        </a:solidFill>
                        <a:ea typeface="Calibri" panose="020F0502020204030204" pitchFamily="34" charset="0"/>
                        <a:cs typeface="Calibri" panose="020F0502020204030204" pitchFamily="34" charset="0"/>
                        <a:sym typeface="+mn-lt"/>
                      </a:endParaRPr>
                    </a:p>
                  </p:txBody>
                </p:sp>
                <p:sp>
                  <p:nvSpPr>
                    <p:cNvPr id="13" name="Rounded Rectangle 14"/>
                    <p:cNvSpPr/>
                    <p:nvPr/>
                  </p:nvSpPr>
                  <p:spPr>
                    <a:xfrm>
                      <a:off x="2215999" y="3030486"/>
                      <a:ext cx="935668" cy="321265"/>
                    </a:xfrm>
                    <a:prstGeom prst="roundRect">
                      <a:avLst>
                        <a:gd name="adj" fmla="val 11510"/>
                      </a:avLst>
                    </a:prstGeom>
                    <a:solidFill>
                      <a:schemeClr val="accent5"/>
                    </a:solidFill>
                    <a:ln>
                      <a:noFill/>
                    </a:ln>
                    <a:effectLst>
                      <a:innerShdw dist="25400" dir="5400000">
                        <a:schemeClr val="tx1">
                          <a:alpha val="15000"/>
                        </a:schemeClr>
                      </a:inn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altLang="en-US" sz="1015" dirty="0">
                          <a:solidFill>
                            <a:srgbClr val="FFFFFF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  <a:sym typeface="+mn-lt"/>
                        </a:rPr>
                        <a:t>Naive Bayes</a:t>
                      </a:r>
                      <a:endParaRPr lang="en-IN" altLang="en-US" sz="1015" dirty="0">
                        <a:solidFill>
                          <a:srgbClr val="FFFFFF"/>
                        </a:solidFill>
                        <a:ea typeface="Calibri" panose="020F0502020204030204" pitchFamily="34" charset="0"/>
                        <a:cs typeface="Calibri" panose="020F0502020204030204" pitchFamily="34" charset="0"/>
                        <a:sym typeface="+mn-lt"/>
                      </a:endParaRPr>
                    </a:p>
                  </p:txBody>
                </p: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2117" y="1424"/>
                    <a:ext cx="11103" cy="4900"/>
                    <a:chOff x="2117" y="1424"/>
                    <a:chExt cx="11103" cy="4900"/>
                  </a:xfrm>
                </p:grpSpPr>
                <p:grpSp>
                  <p:nvGrpSpPr>
                    <p:cNvPr id="17" name="Group 18"/>
                    <p:cNvGrpSpPr/>
                    <p:nvPr/>
                  </p:nvGrpSpPr>
                  <p:grpSpPr>
                    <a:xfrm>
                      <a:off x="9640" y="5746"/>
                      <a:ext cx="3580" cy="578"/>
                      <a:chOff x="1161899" y="3030486"/>
                      <a:chExt cx="1989768" cy="321265"/>
                    </a:xfrm>
                    <a:effectLst>
                      <a:outerShdw dist="38100" dir="5400000" algn="ctr" rotWithShape="0">
                        <a:srgbClr val="000000">
                          <a:alpha val="10000"/>
                        </a:srgbClr>
                      </a:outerShdw>
                    </a:effectLst>
                  </p:grpSpPr>
                  <p:sp>
                    <p:nvSpPr>
                      <p:cNvPr id="18" name="Rounded Rectangle 19"/>
                      <p:cNvSpPr/>
                      <p:nvPr/>
                    </p:nvSpPr>
                    <p:spPr>
                      <a:xfrm>
                        <a:off x="1161899" y="3030486"/>
                        <a:ext cx="935668" cy="321265"/>
                      </a:xfrm>
                      <a:prstGeom prst="roundRect">
                        <a:avLst>
                          <a:gd name="adj" fmla="val 11510"/>
                        </a:avLst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innerShdw dist="25400" dir="5400000">
                          <a:schemeClr val="tx1">
                            <a:alpha val="15000"/>
                          </a:schemeClr>
                        </a:innerShdw>
                      </a:effec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15" dirty="0">
                            <a:solidFill>
                              <a:srgbClr val="FFFFFF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  <a:sym typeface="+mn-lt"/>
                          </a:rPr>
                          <a:t>LSTM</a:t>
                        </a:r>
                        <a:endParaRPr lang="en-IN" altLang="en-US" sz="1015" dirty="0">
                          <a:solidFill>
                            <a:srgbClr val="FFFFFF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  <a:sym typeface="+mn-lt"/>
                        </a:endParaRPr>
                      </a:p>
                    </p:txBody>
                  </p:sp>
                  <p:sp>
                    <p:nvSpPr>
                      <p:cNvPr id="19" name="Rounded Rectangle 20"/>
                      <p:cNvSpPr/>
                      <p:nvPr/>
                    </p:nvSpPr>
                    <p:spPr>
                      <a:xfrm>
                        <a:off x="2215999" y="3030486"/>
                        <a:ext cx="935668" cy="321265"/>
                      </a:xfrm>
                      <a:prstGeom prst="roundRect">
                        <a:avLst>
                          <a:gd name="adj" fmla="val 11510"/>
                        </a:avLst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innerShdw dist="25400" dir="5400000">
                          <a:schemeClr val="tx1">
                            <a:alpha val="15000"/>
                          </a:schemeClr>
                        </a:innerShdw>
                      </a:effec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15" dirty="0">
                            <a:solidFill>
                              <a:srgbClr val="FFFFFF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  <a:sym typeface="+mn-lt"/>
                          </a:rPr>
                          <a:t>Naive Bayes</a:t>
                        </a:r>
                        <a:endParaRPr lang="en-IN" altLang="en-US" sz="1015" dirty="0">
                          <a:solidFill>
                            <a:srgbClr val="FFFFFF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  <a:sym typeface="+mn-lt"/>
                        </a:endParaRPr>
                      </a:p>
                    </p:txBody>
                  </p:sp>
                </p:grp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2117" y="1424"/>
                      <a:ext cx="10276" cy="4900"/>
                      <a:chOff x="2117" y="1424"/>
                      <a:chExt cx="10276" cy="4900"/>
                    </a:xfrm>
                  </p:grpSpPr>
                  <p:sp>
                    <p:nvSpPr>
                      <p:cNvPr id="3" name="Rounded Rectangle 4"/>
                      <p:cNvSpPr/>
                      <p:nvPr/>
                    </p:nvSpPr>
                    <p:spPr>
                      <a:xfrm>
                        <a:off x="2187" y="4102"/>
                        <a:ext cx="1684" cy="578"/>
                      </a:xfrm>
                      <a:prstGeom prst="roundRect">
                        <a:avLst>
                          <a:gd name="adj" fmla="val 11510"/>
                        </a:avLst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>
                        <a:outerShdw dist="38100" dir="5400000" algn="ctr" rotWithShape="0">
                          <a:srgbClr val="000000">
                            <a:alpha val="10000"/>
                          </a:srgbClr>
                        </a:outerShdw>
                      </a:effec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15" dirty="0">
                            <a:solidFill>
                              <a:srgbClr val="FFFFFF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  <a:sym typeface="+mn-lt"/>
                          </a:rPr>
                          <a:t>One-hot Feature</a:t>
                        </a:r>
                        <a:endParaRPr lang="en-IN" altLang="en-US" sz="1015" dirty="0">
                          <a:solidFill>
                            <a:srgbClr val="FFFFFF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  <a:sym typeface="+mn-lt"/>
                        </a:endParaRPr>
                      </a:p>
                    </p:txBody>
                  </p:sp>
                  <p:sp>
                    <p:nvSpPr>
                      <p:cNvPr id="4" name="Rounded Rectangle 5"/>
                      <p:cNvSpPr/>
                      <p:nvPr/>
                    </p:nvSpPr>
                    <p:spPr>
                      <a:xfrm>
                        <a:off x="6042" y="4102"/>
                        <a:ext cx="2283" cy="578"/>
                      </a:xfrm>
                      <a:prstGeom prst="roundRect">
                        <a:avLst>
                          <a:gd name="adj" fmla="val 11510"/>
                        </a:avLst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>
                        <a:outerShdw dist="38100" dir="5400000" algn="ctr" rotWithShape="0">
                          <a:srgbClr val="000000">
                            <a:alpha val="10000"/>
                          </a:srgbClr>
                        </a:outerShdw>
                      </a:effec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15" dirty="0">
                            <a:solidFill>
                              <a:srgbClr val="FFFFFF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  <a:sym typeface="+mn-lt"/>
                          </a:rPr>
                          <a:t>TFIDF</a:t>
                        </a:r>
                        <a:endParaRPr lang="en-IN" altLang="en-US" sz="1015" dirty="0">
                          <a:solidFill>
                            <a:srgbClr val="FFFFFF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  <a:sym typeface="+mn-lt"/>
                        </a:endParaRPr>
                      </a:p>
                    </p:txBody>
                  </p:sp>
                  <p:sp>
                    <p:nvSpPr>
                      <p:cNvPr id="5" name="Rounded Rectangle 6"/>
                      <p:cNvSpPr/>
                      <p:nvPr/>
                    </p:nvSpPr>
                    <p:spPr>
                      <a:xfrm>
                        <a:off x="10600" y="4102"/>
                        <a:ext cx="1684" cy="578"/>
                      </a:xfrm>
                      <a:prstGeom prst="roundRect">
                        <a:avLst>
                          <a:gd name="adj" fmla="val 11510"/>
                        </a:avLst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>
                        <a:outerShdw dist="38100" dir="5400000" algn="ctr" rotWithShape="0">
                          <a:srgbClr val="000000">
                            <a:alpha val="10000"/>
                          </a:srgbClr>
                        </a:outerShdw>
                      </a:effec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15" dirty="0">
                            <a:solidFill>
                              <a:srgbClr val="FFFFFF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  <a:sym typeface="+mn-lt"/>
                          </a:rPr>
                          <a:t>Bag of word Features</a:t>
                        </a:r>
                        <a:endParaRPr lang="en-IN" altLang="en-US" sz="1015" dirty="0">
                          <a:solidFill>
                            <a:srgbClr val="FFFFFF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  <a:sym typeface="+mn-lt"/>
                        </a:endParaRPr>
                      </a:p>
                    </p:txBody>
                  </p:sp>
                  <p:grpSp>
                    <p:nvGrpSpPr>
                      <p:cNvPr id="6" name="Group 7"/>
                      <p:cNvGrpSpPr/>
                      <p:nvPr/>
                    </p:nvGrpSpPr>
                    <p:grpSpPr>
                      <a:xfrm>
                        <a:off x="3046" y="3140"/>
                        <a:ext cx="8410" cy="880"/>
                        <a:chOff x="2579095" y="2221452"/>
                        <a:chExt cx="7120315" cy="745052"/>
                      </a:xfrm>
                      <a:effectLst>
                        <a:outerShdw dist="38100" dir="5400000" algn="ctr" rotWithShape="0">
                          <a:srgbClr val="000000">
                            <a:alpha val="10000"/>
                          </a:srgbClr>
                        </a:outerShdw>
                      </a:effectLst>
                    </p:grpSpPr>
                    <p:cxnSp>
                      <p:nvCxnSpPr>
                        <p:cNvPr id="7" name="Straight Connector 8"/>
                        <p:cNvCxnSpPr/>
                        <p:nvPr/>
                      </p:nvCxnSpPr>
                      <p:spPr>
                        <a:xfrm>
                          <a:off x="6081553" y="2221452"/>
                          <a:ext cx="0" cy="745052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oval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" name="Straight Connector 9"/>
                        <p:cNvCxnSpPr/>
                        <p:nvPr/>
                      </p:nvCxnSpPr>
                      <p:spPr>
                        <a:xfrm>
                          <a:off x="9699410" y="2589217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" name="Straight Connector 10"/>
                        <p:cNvCxnSpPr/>
                        <p:nvPr/>
                      </p:nvCxnSpPr>
                      <p:spPr>
                        <a:xfrm>
                          <a:off x="2579095" y="2589217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Straight Connector 11"/>
                        <p:cNvCxnSpPr/>
                        <p:nvPr/>
                      </p:nvCxnSpPr>
                      <p:spPr>
                        <a:xfrm flipH="1">
                          <a:off x="2579096" y="2589217"/>
                          <a:ext cx="7120314" cy="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oup 15"/>
                      <p:cNvGrpSpPr/>
                      <p:nvPr/>
                    </p:nvGrpSpPr>
                    <p:grpSpPr>
                      <a:xfrm>
                        <a:off x="5435" y="5746"/>
                        <a:ext cx="3580" cy="578"/>
                        <a:chOff x="1161899" y="3030486"/>
                        <a:chExt cx="1989768" cy="321265"/>
                      </a:xfrm>
                      <a:effectLst>
                        <a:outerShdw dist="38100" dir="5400000" algn="ctr" rotWithShape="0">
                          <a:srgbClr val="000000">
                            <a:alpha val="10000"/>
                          </a:srgbClr>
                        </a:outerShdw>
                      </a:effectLst>
                    </p:grpSpPr>
                    <p:sp>
                      <p:nvSpPr>
                        <p:cNvPr id="15" name="Rounded Rectangle 16"/>
                        <p:cNvSpPr/>
                        <p:nvPr/>
                      </p:nvSpPr>
                      <p:spPr>
                        <a:xfrm>
                          <a:off x="1161899" y="3030486"/>
                          <a:ext cx="935668" cy="321265"/>
                        </a:xfrm>
                        <a:prstGeom prst="roundRect">
                          <a:avLst>
                            <a:gd name="adj" fmla="val 11510"/>
                          </a:avLst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  <a:effectLst>
                          <a:innerShdw dist="25400" dir="5400000">
                            <a:schemeClr val="tx1">
                              <a:alpha val="15000"/>
                            </a:schemeClr>
                          </a:innerShdw>
                        </a:effectLst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IN" altLang="en-US" sz="1015" dirty="0">
                              <a:solidFill>
                                <a:srgbClr val="FFFFFF"/>
                              </a:solidFill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+mn-lt"/>
                            </a:rPr>
                            <a:t>LSTM</a:t>
                          </a:r>
                          <a:endParaRPr lang="en-IN" altLang="en-US" sz="1015" dirty="0">
                            <a:solidFill>
                              <a:srgbClr val="FFFFFF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  <a:sym typeface="+mn-lt"/>
                          </a:endParaRPr>
                        </a:p>
                      </p:txBody>
                    </p:sp>
                    <p:sp>
                      <p:nvSpPr>
                        <p:cNvPr id="16" name="Rounded Rectangle 17"/>
                        <p:cNvSpPr/>
                        <p:nvPr/>
                      </p:nvSpPr>
                      <p:spPr>
                        <a:xfrm>
                          <a:off x="2215999" y="3030486"/>
                          <a:ext cx="935668" cy="321265"/>
                        </a:xfrm>
                        <a:prstGeom prst="roundRect">
                          <a:avLst>
                            <a:gd name="adj" fmla="val 11510"/>
                          </a:avLst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  <a:effectLst>
                          <a:innerShdw dist="25400" dir="5400000">
                            <a:schemeClr val="tx1">
                              <a:alpha val="15000"/>
                            </a:schemeClr>
                          </a:innerShdw>
                        </a:effectLst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IN" altLang="en-US" sz="1015" dirty="0">
                              <a:solidFill>
                                <a:srgbClr val="FFFFFF"/>
                              </a:solidFill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+mn-lt"/>
                            </a:rPr>
                            <a:t>Naive Bayes</a:t>
                          </a:r>
                          <a:endParaRPr lang="en-IN" altLang="en-US" sz="1015" dirty="0">
                            <a:solidFill>
                              <a:srgbClr val="FFFFFF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  <a:sym typeface="+mn-lt"/>
                          </a:endParaRPr>
                        </a:p>
                      </p:txBody>
                    </p:sp>
                  </p:grpSp>
                  <p:grpSp>
                    <p:nvGrpSpPr>
                      <p:cNvPr id="20" name="Group 21"/>
                      <p:cNvGrpSpPr/>
                      <p:nvPr/>
                    </p:nvGrpSpPr>
                    <p:grpSpPr>
                      <a:xfrm>
                        <a:off x="2117" y="4680"/>
                        <a:ext cx="10276" cy="929"/>
                        <a:chOff x="1792121" y="3526000"/>
                        <a:chExt cx="8700558" cy="786658"/>
                      </a:xfrm>
                      <a:effectLst>
                        <a:outerShdw dist="38100" dir="5400000" algn="ctr" rotWithShape="0">
                          <a:srgbClr val="000000">
                            <a:alpha val="10000"/>
                          </a:srgbClr>
                        </a:outerShdw>
                      </a:effectLst>
                    </p:grpSpPr>
                    <p:cxnSp>
                      <p:nvCxnSpPr>
                        <p:cNvPr id="21" name="Straight Connector 22"/>
                        <p:cNvCxnSpPr/>
                        <p:nvPr/>
                      </p:nvCxnSpPr>
                      <p:spPr>
                        <a:xfrm>
                          <a:off x="6081553" y="3526000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Connector 23"/>
                        <p:cNvCxnSpPr/>
                        <p:nvPr/>
                      </p:nvCxnSpPr>
                      <p:spPr>
                        <a:xfrm>
                          <a:off x="2579095" y="3526000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Straight Connector 24"/>
                        <p:cNvCxnSpPr/>
                        <p:nvPr/>
                      </p:nvCxnSpPr>
                      <p:spPr>
                        <a:xfrm>
                          <a:off x="9699410" y="3526000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5"/>
                        <p:cNvCxnSpPr/>
                        <p:nvPr/>
                      </p:nvCxnSpPr>
                      <p:spPr>
                        <a:xfrm>
                          <a:off x="1792121" y="3935371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Straight Connector 26"/>
                        <p:cNvCxnSpPr/>
                        <p:nvPr/>
                      </p:nvCxnSpPr>
                      <p:spPr>
                        <a:xfrm>
                          <a:off x="3378662" y="3935371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Straight Connector 27"/>
                        <p:cNvCxnSpPr/>
                        <p:nvPr/>
                      </p:nvCxnSpPr>
                      <p:spPr>
                        <a:xfrm flipH="1">
                          <a:off x="1792121" y="3935371"/>
                          <a:ext cx="1586541" cy="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8"/>
                        <p:cNvCxnSpPr/>
                        <p:nvPr/>
                      </p:nvCxnSpPr>
                      <p:spPr>
                        <a:xfrm>
                          <a:off x="5288283" y="3935371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Straight Connector 29"/>
                        <p:cNvCxnSpPr/>
                        <p:nvPr/>
                      </p:nvCxnSpPr>
                      <p:spPr>
                        <a:xfrm>
                          <a:off x="6874824" y="3935371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Straight Connector 30"/>
                        <p:cNvCxnSpPr/>
                        <p:nvPr/>
                      </p:nvCxnSpPr>
                      <p:spPr>
                        <a:xfrm flipH="1">
                          <a:off x="5288283" y="3935371"/>
                          <a:ext cx="1586541" cy="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31"/>
                        <p:cNvCxnSpPr/>
                        <p:nvPr/>
                      </p:nvCxnSpPr>
                      <p:spPr>
                        <a:xfrm>
                          <a:off x="8906138" y="3935371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2"/>
                        <p:cNvCxnSpPr/>
                        <p:nvPr/>
                      </p:nvCxnSpPr>
                      <p:spPr>
                        <a:xfrm>
                          <a:off x="10492679" y="3935371"/>
                          <a:ext cx="0" cy="377287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Straight Connector 33"/>
                        <p:cNvCxnSpPr/>
                        <p:nvPr/>
                      </p:nvCxnSpPr>
                      <p:spPr>
                        <a:xfrm flipH="1">
                          <a:off x="8906138" y="3935371"/>
                          <a:ext cx="1586541" cy="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prstDash val="sysDash"/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6" name="Rounded Rectangle 5"/>
                      <p:cNvSpPr/>
                      <p:nvPr/>
                    </p:nvSpPr>
                    <p:spPr>
                      <a:xfrm>
                        <a:off x="6032" y="1734"/>
                        <a:ext cx="2283" cy="578"/>
                      </a:xfrm>
                      <a:prstGeom prst="roundRect">
                        <a:avLst>
                          <a:gd name="adj" fmla="val 11510"/>
                        </a:avLst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>
                        <a:outerShdw dist="38100" dir="5400000" algn="ctr" rotWithShape="0">
                          <a:srgbClr val="000000">
                            <a:alpha val="10000"/>
                          </a:srgbClr>
                        </a:outerShdw>
                      </a:effec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IN" altLang="en-US" sz="1015" dirty="0">
                            <a:solidFill>
                              <a:srgbClr val="FFFFFF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  <a:sym typeface="+mn-lt"/>
                          </a:rPr>
                          <a:t>Data Pre-processing</a:t>
                        </a:r>
                        <a:endParaRPr lang="en-IN" altLang="en-US" sz="1015" dirty="0">
                          <a:solidFill>
                            <a:srgbClr val="FFFFFF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  <a:sym typeface="+mn-lt"/>
                        </a:endParaRPr>
                      </a:p>
                    </p:txBody>
                  </p:sp>
                  <p:sp>
                    <p:nvSpPr>
                      <p:cNvPr id="37" name="Rounded Rectangle 5"/>
                      <p:cNvSpPr/>
                      <p:nvPr/>
                    </p:nvSpPr>
                    <p:spPr>
                      <a:xfrm>
                        <a:off x="6042" y="2643"/>
                        <a:ext cx="2283" cy="578"/>
                      </a:xfrm>
                      <a:prstGeom prst="roundRect">
                        <a:avLst>
                          <a:gd name="adj" fmla="val 11510"/>
                        </a:avLst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>
                        <a:outerShdw dist="38100" dir="5400000" algn="ctr" rotWithShape="0">
                          <a:srgbClr val="000000">
                            <a:alpha val="10000"/>
                          </a:srgbClr>
                        </a:outerShdw>
                      </a:effectLst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altLang="en-US" sz="1015" dirty="0">
                            <a:solidFill>
                              <a:srgbClr val="FFFFFF"/>
                            </a:solidFill>
                            <a:ea typeface="Calibri" panose="020F0502020204030204" pitchFamily="34" charset="0"/>
                            <a:cs typeface="Calibri" panose="020F0502020204030204" pitchFamily="34" charset="0"/>
                            <a:sym typeface="+mn-lt"/>
                          </a:rPr>
                          <a:t>Feature Extraction</a:t>
                        </a:r>
                        <a:endParaRPr lang="en-IN" altLang="en-US" sz="1015" dirty="0">
                          <a:solidFill>
                            <a:srgbClr val="FFFFFF"/>
                          </a:solidFill>
                          <a:ea typeface="Calibri" panose="020F0502020204030204" pitchFamily="34" charset="0"/>
                          <a:cs typeface="Calibri" panose="020F0502020204030204" pitchFamily="34" charset="0"/>
                          <a:sym typeface="+mn-lt"/>
                        </a:endParaRPr>
                      </a:p>
                    </p:txBody>
                  </p:sp>
                  <p:cxnSp>
                    <p:nvCxnSpPr>
                      <p:cNvPr id="38" name="Straight Arrow Connector 37"/>
                      <p:cNvCxnSpPr>
                        <a:stCxn id="36" idx="2"/>
                      </p:cNvCxnSpPr>
                      <p:nvPr/>
                    </p:nvCxnSpPr>
                    <p:spPr>
                      <a:xfrm>
                        <a:off x="7173" y="2312"/>
                        <a:ext cx="1" cy="2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/>
                      <p:cNvCxnSpPr/>
                      <p:nvPr/>
                    </p:nvCxnSpPr>
                    <p:spPr>
                      <a:xfrm>
                        <a:off x="7172" y="1424"/>
                        <a:ext cx="1" cy="2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6031" y="824"/>
                  <a:ext cx="2293" cy="7057"/>
                  <a:chOff x="6031" y="824"/>
                  <a:chExt cx="2293" cy="7057"/>
                </a:xfrm>
              </p:grpSpPr>
              <p:sp>
                <p:nvSpPr>
                  <p:cNvPr id="2" name="Rounded Rectangle 3"/>
                  <p:cNvSpPr/>
                  <p:nvPr/>
                </p:nvSpPr>
                <p:spPr>
                  <a:xfrm>
                    <a:off x="6032" y="824"/>
                    <a:ext cx="2292" cy="578"/>
                  </a:xfrm>
                  <a:prstGeom prst="roundRect">
                    <a:avLst>
                      <a:gd name="adj" fmla="val 1151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outerShdw dist="38100" dir="5400000" algn="ctr" rotWithShape="0">
                      <a:srgbClr val="000000">
                        <a:alpha val="10000"/>
                      </a:srgb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altLang="en-US" sz="1015" dirty="0">
                        <a:solidFill>
                          <a:srgbClr val="FFFFFF"/>
                        </a:solidFill>
                        <a:ea typeface="Calibri" panose="020F0502020204030204" pitchFamily="34" charset="0"/>
                        <a:cs typeface="Calibri" panose="020F0502020204030204" pitchFamily="34" charset="0"/>
                        <a:sym typeface="+mn-lt"/>
                      </a:rPr>
                      <a:t>Movie Reviews</a:t>
                    </a:r>
                    <a:endParaRPr lang="en-IN" altLang="en-US" sz="1015" dirty="0">
                      <a:solidFill>
                        <a:srgbClr val="FFFFFF"/>
                      </a:solidFill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endParaRPr>
                  </a:p>
                </p:txBody>
              </p:sp>
              <p:sp>
                <p:nvSpPr>
                  <p:cNvPr id="44" name="Rounded Rectangle 5"/>
                  <p:cNvSpPr/>
                  <p:nvPr/>
                </p:nvSpPr>
                <p:spPr>
                  <a:xfrm>
                    <a:off x="6031" y="7303"/>
                    <a:ext cx="2283" cy="578"/>
                  </a:xfrm>
                  <a:prstGeom prst="roundRect">
                    <a:avLst>
                      <a:gd name="adj" fmla="val 11510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  <a:effectLst>
                    <a:outerShdw dist="38100" dir="5400000" algn="ctr" rotWithShape="0">
                      <a:srgbClr val="000000">
                        <a:alpha val="10000"/>
                      </a:srgb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IN" altLang="en-US" sz="1015" dirty="0">
                        <a:solidFill>
                          <a:srgbClr val="FFFFFF"/>
                        </a:solidFill>
                        <a:ea typeface="Calibri" panose="020F0502020204030204" pitchFamily="34" charset="0"/>
                        <a:cs typeface="Calibri" panose="020F0502020204030204" pitchFamily="34" charset="0"/>
                        <a:sym typeface="+mn-lt"/>
                      </a:rPr>
                      <a:t>Testing</a:t>
                    </a:r>
                    <a:endParaRPr lang="en-IN" altLang="en-US" sz="1015" dirty="0">
                      <a:solidFill>
                        <a:srgbClr val="FFFFFF"/>
                      </a:solidFill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7558" y="6219"/>
                <a:ext cx="5" cy="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1261" y="353"/>
              <a:ext cx="361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IN" altLang="en-US" sz="18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Methodology </a:t>
              </a:r>
              <a:r>
                <a:rPr lang="en-IN" altLang="en-US" sz="18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Diagram</a:t>
              </a:r>
              <a:endParaRPr lang="en-IN" altLang="en-US" sz="1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93" name="直接连接符 51"/>
            <p:cNvCxnSpPr/>
            <p:nvPr/>
          </p:nvCxnSpPr>
          <p:spPr>
            <a:xfrm>
              <a:off x="1439" y="868"/>
              <a:ext cx="515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hevron 95"/>
            <p:cNvSpPr/>
            <p:nvPr/>
          </p:nvSpPr>
          <p:spPr>
            <a:xfrm>
              <a:off x="2628" y="1596"/>
              <a:ext cx="3632" cy="806"/>
            </a:xfrm>
            <a:prstGeom prst="chevr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altLang="en-US" b="1">
                  <a:solidFill>
                    <a:schemeClr val="accent2"/>
                  </a:solidFill>
                </a:rPr>
                <a:t>Input: Raw data</a:t>
              </a:r>
              <a:endParaRPr lang="en-IN" altLang="en-US" b="1">
                <a:solidFill>
                  <a:schemeClr val="accent2"/>
                </a:solidFill>
              </a:endParaRPr>
            </a:p>
            <a:p>
              <a:pPr algn="ctr"/>
              <a:r>
                <a:rPr lang="en-IN" altLang="en-US" b="1">
                  <a:solidFill>
                    <a:schemeClr val="accent2"/>
                  </a:solidFill>
                </a:rPr>
                <a:t>Output: Clean Dataset</a:t>
              </a:r>
              <a:endParaRPr lang="en-IN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7" name="Line Callout 1 (Accent Bar) 96"/>
            <p:cNvSpPr/>
            <p:nvPr/>
          </p:nvSpPr>
          <p:spPr>
            <a:xfrm>
              <a:off x="10610" y="393"/>
              <a:ext cx="3046" cy="2023"/>
            </a:xfrm>
            <a:prstGeom prst="accentCallout1">
              <a:avLst>
                <a:gd name="adj1" fmla="val 18750"/>
                <a:gd name="adj2" fmla="val -8333"/>
                <a:gd name="adj3" fmla="val 82600"/>
                <a:gd name="adj4" fmla="val -5630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IN" altLang="en-US"/>
                <a:t>Space Removal</a:t>
              </a:r>
              <a:endParaRPr lang="en-IN" altLang="en-US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IN" altLang="en-US"/>
                <a:t>Lemmatization</a:t>
              </a:r>
              <a:endParaRPr lang="en-IN" altLang="en-US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IN" altLang="en-US"/>
                <a:t>Tokenization</a:t>
              </a:r>
              <a:endParaRPr lang="en-IN" altLang="en-US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IN" altLang="en-US"/>
                <a:t>Removing of Stopwords</a:t>
              </a:r>
              <a:endParaRPr lang="en-IN" altLang="en-US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IN" altLang="en-US"/>
                <a:t>Stemming</a:t>
              </a:r>
              <a:endParaRPr lang="en-IN" altLang="en-US"/>
            </a:p>
          </p:txBody>
        </p:sp>
        <p:sp>
          <p:nvSpPr>
            <p:cNvPr id="98" name="Left Brace 97"/>
            <p:cNvSpPr/>
            <p:nvPr/>
          </p:nvSpPr>
          <p:spPr>
            <a:xfrm>
              <a:off x="1437" y="5492"/>
              <a:ext cx="650" cy="9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Text Box 98"/>
            <p:cNvSpPr txBox="1"/>
            <p:nvPr/>
          </p:nvSpPr>
          <p:spPr>
            <a:xfrm>
              <a:off x="183" y="5736"/>
              <a:ext cx="1181" cy="47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IN" altLang="en-US" b="1">
                  <a:solidFill>
                    <a:srgbClr val="FF0000"/>
                  </a:solidFill>
                  <a:sym typeface="+mn-ea"/>
                </a:rPr>
                <a:t>Training</a:t>
              </a:r>
              <a:endParaRPr lang="en-IN" altLang="en-US" b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101" name="Right Brace 100"/>
            <p:cNvSpPr/>
            <p:nvPr/>
          </p:nvSpPr>
          <p:spPr>
            <a:xfrm>
              <a:off x="13897" y="5594"/>
              <a:ext cx="367" cy="9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1819" y="6754"/>
              <a:ext cx="12350" cy="0"/>
            </a:xfrm>
            <a:prstGeom prst="line">
              <a:avLst/>
            </a:prstGeom>
            <a:ln w="28575" cmpd="sng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 Box 103"/>
          <p:cNvSpPr txBox="1"/>
          <p:nvPr/>
        </p:nvSpPr>
        <p:spPr>
          <a:xfrm>
            <a:off x="138430" y="1027430"/>
            <a:ext cx="142811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</a:rPr>
              <a:t>Module 1 </a:t>
            </a:r>
            <a:endParaRPr lang="en-IN" altLang="en-US" b="1">
              <a:solidFill>
                <a:srgbClr val="FF0000"/>
              </a:solidFill>
            </a:endParaRPr>
          </a:p>
          <a:p>
            <a:r>
              <a:rPr lang="en-IN" altLang="en-US" b="1">
                <a:solidFill>
                  <a:srgbClr val="FF0000"/>
                </a:solidFill>
              </a:rPr>
              <a:t>Data </a:t>
            </a:r>
            <a:endParaRPr lang="en-IN" altLang="en-US" b="1">
              <a:solidFill>
                <a:srgbClr val="FF0000"/>
              </a:solidFill>
            </a:endParaRPr>
          </a:p>
          <a:p>
            <a:r>
              <a:rPr lang="en-IN" altLang="en-US" b="1">
                <a:solidFill>
                  <a:srgbClr val="FF0000"/>
                </a:solidFill>
              </a:rPr>
              <a:t>Pre-processing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138430" y="3343275"/>
            <a:ext cx="86296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>
                <a:solidFill>
                  <a:srgbClr val="FF0000"/>
                </a:solidFill>
              </a:rPr>
              <a:t>Module 3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191135" y="2094230"/>
            <a:ext cx="132207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</a:rPr>
              <a:t>Module 2 Feature Extraction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6385560" y="4557395"/>
            <a:ext cx="248412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>
                <a:solidFill>
                  <a:srgbClr val="FF0000"/>
                </a:solidFill>
              </a:rPr>
              <a:t>Module 5</a:t>
            </a:r>
            <a:endParaRPr lang="en-IN" altLang="en-US" b="1">
              <a:solidFill>
                <a:srgbClr val="FF0000"/>
              </a:solidFill>
            </a:endParaRPr>
          </a:p>
          <a:p>
            <a:r>
              <a:rPr lang="en-IN" altLang="en-US" b="1">
                <a:solidFill>
                  <a:srgbClr val="FF0000"/>
                </a:solidFill>
              </a:rPr>
              <a:t>Calculating Performence metrics</a:t>
            </a:r>
            <a:endParaRPr lang="en-IN" altLang="en-US" b="1">
              <a:solidFill>
                <a:srgbClr val="FF0000"/>
              </a:solidFill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116205" y="4557395"/>
            <a:ext cx="144780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>
                <a:solidFill>
                  <a:srgbClr val="FF0000"/>
                </a:solidFill>
              </a:rPr>
              <a:t>Module 4</a:t>
            </a:r>
            <a:endParaRPr lang="en-IN" altLang="en-US" b="1">
              <a:solidFill>
                <a:srgbClr val="FF0000"/>
              </a:solidFill>
            </a:endParaRPr>
          </a:p>
          <a:p>
            <a:r>
              <a:rPr lang="en-IN" altLang="en-US" b="1">
                <a:solidFill>
                  <a:srgbClr val="FF0000"/>
                </a:solidFill>
              </a:rPr>
              <a:t>Testing the model</a:t>
            </a:r>
            <a:endParaRPr lang="en-I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793115" y="216535"/>
            <a:ext cx="2668905" cy="45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2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Module Description</a:t>
            </a:r>
            <a:endParaRPr lang="en-IN" altLang="en-US" sz="2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5790" y="777240"/>
            <a:ext cx="83273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IN" altLang="en-US" sz="1400" b="1">
                <a:solidFill>
                  <a:schemeClr val="tx2"/>
                </a:solidFill>
              </a:rPr>
              <a:t>Data Preprocessing</a:t>
            </a:r>
            <a:r>
              <a:rPr lang="en-IN" altLang="en-US" sz="1400">
                <a:solidFill>
                  <a:schemeClr val="tx2"/>
                </a:solidFill>
              </a:rPr>
              <a:t> </a:t>
            </a:r>
            <a:endParaRPr lang="en-IN" altLang="en-US" sz="1400">
              <a:solidFill>
                <a:schemeClr val="tx2"/>
              </a:solidFill>
            </a:endParaRPr>
          </a:p>
          <a:p>
            <a:pPr marL="742950" lvl="1" indent="-285750" algn="just">
              <a:buFont typeface="Wingdings" panose="05000000000000000000" charset="0"/>
              <a:buChar char="§"/>
            </a:pPr>
            <a:r>
              <a:rPr lang="en-IN" altLang="en-US" sz="1400">
                <a:solidFill>
                  <a:schemeClr val="tx2"/>
                </a:solidFill>
              </a:rPr>
              <a:t>Pre-processing refers to the transformations applied to our data before feeding it to the algorithm. </a:t>
            </a:r>
            <a:endParaRPr lang="en-IN" altLang="en-US" sz="1400">
              <a:solidFill>
                <a:schemeClr val="tx2"/>
              </a:solidFill>
            </a:endParaRPr>
          </a:p>
          <a:p>
            <a:pPr marL="742950" lvl="1" indent="-285750" algn="just">
              <a:buFont typeface="Wingdings" panose="05000000000000000000" charset="0"/>
              <a:buChar char="§"/>
            </a:pPr>
            <a:r>
              <a:rPr lang="en-IN" altLang="en-US" sz="1400">
                <a:solidFill>
                  <a:schemeClr val="tx2"/>
                </a:solidFill>
              </a:rPr>
              <a:t>Data Preprocessing is a technique that is used to convert the raw data into a clean data set.</a:t>
            </a:r>
            <a:endParaRPr lang="en-IN" altLang="en-US" sz="1400">
              <a:solidFill>
                <a:schemeClr val="tx2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IN" altLang="en-US" sz="1400">
              <a:solidFill>
                <a:schemeClr val="tx2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altLang="en-US" sz="1400" b="1">
                <a:solidFill>
                  <a:schemeClr val="tx2"/>
                </a:solidFill>
              </a:rPr>
              <a:t>Feature Extraction</a:t>
            </a:r>
            <a:endParaRPr lang="en-IN" altLang="en-US" sz="1400" b="1">
              <a:solidFill>
                <a:schemeClr val="tx2"/>
              </a:solidFill>
            </a:endParaRPr>
          </a:p>
          <a:p>
            <a:pPr marL="742950" lvl="1" indent="-285750" algn="just">
              <a:buFont typeface="Wingdings" panose="05000000000000000000" charset="0"/>
              <a:buChar char="§"/>
            </a:pPr>
            <a:r>
              <a:rPr lang="en-IN" altLang="en-US" sz="1400">
                <a:solidFill>
                  <a:schemeClr val="tx2"/>
                </a:solidFill>
              </a:rPr>
              <a:t>To classify the text into any category, we need to define some criteria. </a:t>
            </a:r>
            <a:endParaRPr lang="en-IN" altLang="en-US" sz="1400">
              <a:solidFill>
                <a:schemeClr val="tx2"/>
              </a:solidFill>
            </a:endParaRPr>
          </a:p>
          <a:p>
            <a:pPr marL="742950" lvl="1" indent="-285750" algn="just">
              <a:buFont typeface="Wingdings" panose="05000000000000000000" charset="0"/>
              <a:buChar char="§"/>
            </a:pPr>
            <a:r>
              <a:rPr lang="en-IN" altLang="en-US" sz="1400">
                <a:solidFill>
                  <a:schemeClr val="tx2"/>
                </a:solidFill>
              </a:rPr>
              <a:t>On the basis of those criteria, our classifier will learn that a particular kind of text falls in a particular category. This kind of criteria is known as `feature`. We can define one or more feature to train our classifier. In this model the features used are </a:t>
            </a:r>
            <a:r>
              <a:rPr lang="en-IN" altLang="en-US" sz="1400" b="1">
                <a:solidFill>
                  <a:schemeClr val="tx2"/>
                </a:solidFill>
              </a:rPr>
              <a:t>One hot Feature, TFIDF, Bag of words</a:t>
            </a:r>
            <a:r>
              <a:rPr lang="en-IN" altLang="en-US" sz="1400">
                <a:solidFill>
                  <a:schemeClr val="tx2"/>
                </a:solidFill>
              </a:rPr>
              <a:t> Feature.</a:t>
            </a:r>
            <a:endParaRPr lang="en-IN" altLang="en-US" sz="1400">
              <a:solidFill>
                <a:schemeClr val="tx2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IN" altLang="en-US" sz="1400">
              <a:solidFill>
                <a:schemeClr val="tx2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altLang="en-US" sz="1400" b="1">
                <a:solidFill>
                  <a:schemeClr val="tx2"/>
                </a:solidFill>
              </a:rPr>
              <a:t>Training and Testing Classifier</a:t>
            </a:r>
            <a:endParaRPr lang="en-IN" altLang="en-US" sz="1400" b="1">
              <a:solidFill>
                <a:schemeClr val="tx2"/>
              </a:solidFill>
            </a:endParaRPr>
          </a:p>
          <a:p>
            <a:pPr marL="742950" lvl="1" indent="-285750" algn="just">
              <a:buFont typeface="Wingdings" panose="05000000000000000000" charset="0"/>
              <a:buChar char="§"/>
            </a:pPr>
            <a:r>
              <a:rPr lang="en-IN" altLang="en-US" sz="1400">
                <a:solidFill>
                  <a:schemeClr val="tx2"/>
                </a:solidFill>
              </a:rPr>
              <a:t>From the feature set we created above, we now create a separate training set and a separate testing/validation set. </a:t>
            </a:r>
            <a:endParaRPr lang="en-IN" altLang="en-US" sz="1400">
              <a:solidFill>
                <a:schemeClr val="tx2"/>
              </a:solidFill>
            </a:endParaRPr>
          </a:p>
          <a:p>
            <a:pPr marL="742950" lvl="1" indent="-285750" algn="just">
              <a:buFont typeface="Wingdings" panose="05000000000000000000" charset="0"/>
              <a:buChar char="§"/>
            </a:pPr>
            <a:r>
              <a:rPr lang="en-IN" altLang="en-US" sz="1400">
                <a:solidFill>
                  <a:schemeClr val="tx2"/>
                </a:solidFill>
              </a:rPr>
              <a:t>The train set is used to train the classifier and the test set is used to test the classifier to check how accurately it classifies the given text.</a:t>
            </a:r>
            <a:endParaRPr lang="en-IN" altLang="en-US" sz="1400">
              <a:solidFill>
                <a:schemeClr val="tx2"/>
              </a:solidFill>
            </a:endParaRPr>
          </a:p>
          <a:p>
            <a:pPr marL="742950" lvl="1" indent="-285750" algn="just">
              <a:buFont typeface="Wingdings" panose="05000000000000000000" charset="0"/>
              <a:buChar char="§"/>
            </a:pPr>
            <a:r>
              <a:rPr lang="en-IN" altLang="en-US" sz="1400">
                <a:solidFill>
                  <a:schemeClr val="tx2"/>
                </a:solidFill>
              </a:rPr>
              <a:t>In this model the training algorithm used are </a:t>
            </a:r>
            <a:r>
              <a:rPr lang="en-IN" altLang="en-US" sz="1400" b="1">
                <a:solidFill>
                  <a:schemeClr val="tx2"/>
                </a:solidFill>
              </a:rPr>
              <a:t>LSTM and Naive Bayes</a:t>
            </a:r>
            <a:r>
              <a:rPr lang="en-IN" altLang="en-US" sz="1400">
                <a:solidFill>
                  <a:schemeClr val="tx2"/>
                </a:solidFill>
              </a:rPr>
              <a:t>.</a:t>
            </a:r>
            <a:endParaRPr lang="en-IN" altLang="en-US" sz="1400">
              <a:solidFill>
                <a:schemeClr val="tx2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IN" altLang="en-US" sz="1400">
              <a:solidFill>
                <a:schemeClr val="tx2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altLang="en-US" sz="1400" b="1">
                <a:solidFill>
                  <a:schemeClr val="tx2"/>
                </a:solidFill>
              </a:rPr>
              <a:t>Calculating Performance metrics</a:t>
            </a:r>
            <a:endParaRPr lang="en-IN" altLang="en-US" sz="1400" b="1">
              <a:solidFill>
                <a:schemeClr val="tx2"/>
              </a:solidFill>
            </a:endParaRPr>
          </a:p>
          <a:p>
            <a:pPr marL="742950" lvl="1" indent="-285750" algn="just">
              <a:buFont typeface="Wingdings" panose="05000000000000000000" charset="0"/>
              <a:buChar char="§"/>
            </a:pPr>
            <a:r>
              <a:rPr lang="en-IN" altLang="en-US" sz="1400">
                <a:solidFill>
                  <a:schemeClr val="tx2"/>
                </a:solidFill>
                <a:sym typeface="+mn-ea"/>
              </a:rPr>
              <a:t>Performance metrics </a:t>
            </a:r>
            <a:r>
              <a:rPr lang="en-IN" altLang="en-US" sz="1400">
                <a:solidFill>
                  <a:schemeClr val="tx2"/>
                </a:solidFill>
              </a:rPr>
              <a:t>are known as numbers and data representing Project’s abilities, actions, and overall quality.</a:t>
            </a:r>
            <a:endParaRPr lang="en-IN" altLang="en-US" sz="1400">
              <a:solidFill>
                <a:schemeClr val="tx2"/>
              </a:solidFill>
            </a:endParaRPr>
          </a:p>
        </p:txBody>
      </p:sp>
      <p:cxnSp>
        <p:nvCxnSpPr>
          <p:cNvPr id="9" name="直接连接符 32"/>
          <p:cNvCxnSpPr/>
          <p:nvPr/>
        </p:nvCxnSpPr>
        <p:spPr>
          <a:xfrm>
            <a:off x="968375" y="721995"/>
            <a:ext cx="3270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0405" y="441325"/>
            <a:ext cx="28340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Performance Metrics</a:t>
            </a:r>
            <a:endParaRPr lang="en-IN" altLang="en-US" sz="2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9" name="直接连接符 32"/>
          <p:cNvCxnSpPr/>
          <p:nvPr/>
        </p:nvCxnSpPr>
        <p:spPr>
          <a:xfrm>
            <a:off x="822325" y="901700"/>
            <a:ext cx="3270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700405" y="970915"/>
            <a:ext cx="795655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olidFill>
                  <a:schemeClr val="tx2"/>
                </a:solidFill>
              </a:rPr>
              <a:t>Confusion Matrix:</a:t>
            </a:r>
            <a:r>
              <a:rPr lang="en-IN" altLang="en-US" sz="2000">
                <a:solidFill>
                  <a:schemeClr val="tx2"/>
                </a:solidFill>
              </a:rPr>
              <a:t>  </a:t>
            </a:r>
            <a:r>
              <a:rPr lang="en-US" sz="2000">
                <a:solidFill>
                  <a:schemeClr val="tx2"/>
                </a:solidFill>
              </a:rPr>
              <a:t>The Confusion matrix is one of the most intuitive and easiest metrics used for finding the correctness and accuracy of the model. It is used for</a:t>
            </a:r>
            <a:r>
              <a:rPr lang="en-IN" altLang="en-US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Classification problem where the output can be of two or more types of classes.</a:t>
            </a:r>
            <a:endParaRPr lang="en-US" sz="200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olidFill>
                  <a:schemeClr val="tx2"/>
                </a:solidFill>
              </a:rPr>
              <a:t>Accuracy:</a:t>
            </a:r>
            <a:r>
              <a:rPr lang="en-IN" altLang="en-US" sz="2000">
                <a:solidFill>
                  <a:schemeClr val="tx2"/>
                </a:solidFill>
              </a:rPr>
              <a:t>  </a:t>
            </a:r>
            <a:r>
              <a:rPr lang="en-US" sz="2000">
                <a:solidFill>
                  <a:schemeClr val="tx2"/>
                </a:solidFill>
              </a:rPr>
              <a:t>Accuracy in classification problems is the number of correct predictions made by the model over all kinds predictions made.</a:t>
            </a:r>
            <a:endParaRPr lang="en-US" sz="200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000">
                <a:solidFill>
                  <a:schemeClr val="tx2"/>
                </a:solidFill>
              </a:rPr>
              <a:t>L</a:t>
            </a:r>
            <a:r>
              <a:rPr lang="en-US" sz="2000">
                <a:solidFill>
                  <a:schemeClr val="tx2"/>
                </a:solidFill>
              </a:rPr>
              <a:t>oss curve</a:t>
            </a:r>
            <a:r>
              <a:rPr lang="en-IN" altLang="en-US" sz="2000">
                <a:solidFill>
                  <a:schemeClr val="tx2"/>
                </a:solidFill>
              </a:rPr>
              <a:t>:</a:t>
            </a:r>
            <a:endParaRPr lang="en-IN" altLang="en-US" sz="200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charset="0"/>
              <a:buChar char="§"/>
            </a:pPr>
            <a:r>
              <a:rPr lang="en-IN" altLang="en-US" sz="2000">
                <a:solidFill>
                  <a:schemeClr val="tx2"/>
                </a:solidFill>
              </a:rPr>
              <a:t> The Training curve shows the loss or metric calculated on the training subset.</a:t>
            </a:r>
            <a:endParaRPr lang="en-IN" altLang="en-US" sz="200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charset="0"/>
              <a:buChar char="§"/>
            </a:pPr>
            <a:r>
              <a:rPr lang="en-IN" altLang="en-US" sz="2000">
                <a:solidFill>
                  <a:schemeClr val="tx2"/>
                </a:solidFill>
              </a:rPr>
              <a:t> The Validation curve shows the loss or metric calculated on the validation subset.</a:t>
            </a:r>
            <a:endParaRPr lang="en-I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8816" y="1965574"/>
            <a:ext cx="195135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主题​​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imSun"/>
        <a:ea typeface=""/>
        <a:cs typeface=""/>
        <a:font script="Jpan" typeface="游ゴシック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WPS Presentation</Application>
  <PresentationFormat>全屏显示(16:9)</PresentationFormat>
  <Paragraphs>129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Calibri Light</vt:lpstr>
      <vt:lpstr>方正宋刻本秀楷简体</vt:lpstr>
      <vt:lpstr>Lato Light</vt:lpstr>
      <vt:lpstr>Segoe Print</vt:lpstr>
      <vt:lpstr>MS PGothic</vt:lpstr>
      <vt:lpstr>Wingdings</vt:lpstr>
      <vt:lpstr>Microsoft YaHei</vt:lpstr>
      <vt:lpstr>Arial Unicode MS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jj201</cp:lastModifiedBy>
  <cp:revision>110</cp:revision>
  <dcterms:created xsi:type="dcterms:W3CDTF">2017-05-02T06:39:00Z</dcterms:created>
  <dcterms:modified xsi:type="dcterms:W3CDTF">2021-12-27T15:23:22Z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1033-11.2.0.10307</vt:lpwstr>
  </property>
  <property fmtid="{D5CDD505-2E9C-101B-9397-08002B2CF9AE}" pid="3" name="ICV">
    <vt:lpwstr>5CEA326BE7644B60A875AE25598A2CFD</vt:lpwstr>
  </property>
</Properties>
</file>