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0" r:id="rId4"/>
    <p:sldMasterId id="214748365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68707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F7A08A1-0F42-4D9B-86DF-5F2320DFD51D}">
  <a:tblStyle styleId="{9F7A08A1-0F42-4D9B-86DF-5F2320DFD51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n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">
  <p:cSld name="Custom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">
  <p:cSld name="Custom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6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4387" y="274637"/>
            <a:ext cx="7613651" cy="111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5"/>
          <p:cNvSpPr txBox="1"/>
          <p:nvPr/>
        </p:nvSpPr>
        <p:spPr>
          <a:xfrm>
            <a:off x="2633662" y="2249487"/>
            <a:ext cx="66867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INFORMATION TECHNOLOGY</a:t>
            </a:r>
            <a:endParaRPr/>
          </a:p>
        </p:txBody>
      </p:sp>
      <p:sp>
        <p:nvSpPr>
          <p:cNvPr id="116" name="Google Shape;116;p5"/>
          <p:cNvSpPr txBox="1"/>
          <p:nvPr/>
        </p:nvSpPr>
        <p:spPr>
          <a:xfrm>
            <a:off x="2813050" y="3008312"/>
            <a:ext cx="51387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Name: </a:t>
            </a:r>
            <a:r>
              <a:rPr b="1" i="1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ENVIRONMENTAL MONITORING</a:t>
            </a:r>
            <a:endParaRPr/>
          </a:p>
        </p:txBody>
      </p:sp>
      <p:sp>
        <p:nvSpPr>
          <p:cNvPr id="117" name="Google Shape;117;p5"/>
          <p:cNvSpPr txBox="1"/>
          <p:nvPr/>
        </p:nvSpPr>
        <p:spPr>
          <a:xfrm>
            <a:off x="2800350" y="3673475"/>
            <a:ext cx="36861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Name: </a:t>
            </a:r>
            <a:r>
              <a:rPr b="1" i="1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Proj_224786_Team 5</a:t>
            </a:r>
            <a:endParaRPr/>
          </a:p>
        </p:txBody>
      </p:sp>
      <p:sp>
        <p:nvSpPr>
          <p:cNvPr id="118" name="Google Shape;118;p5"/>
          <p:cNvSpPr txBox="1"/>
          <p:nvPr/>
        </p:nvSpPr>
        <p:spPr>
          <a:xfrm>
            <a:off x="2800350" y="4349750"/>
            <a:ext cx="5767500" cy="13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Members: </a:t>
            </a:r>
            <a:endParaRPr b="1" i="1" sz="17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700">
                <a:solidFill>
                  <a:schemeClr val="dk1"/>
                </a:solidFill>
              </a:rPr>
              <a:t>          Jeevan siva sankar A (113321205021)</a:t>
            </a:r>
            <a:endParaRPr b="1" i="1" sz="17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700">
                <a:solidFill>
                  <a:schemeClr val="dk1"/>
                </a:solidFill>
              </a:rPr>
              <a:t>          Selvakumaran T (113321205046)</a:t>
            </a:r>
            <a:endParaRPr b="1" i="1" sz="17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700">
                <a:solidFill>
                  <a:schemeClr val="dk1"/>
                </a:solidFill>
              </a:rPr>
              <a:t>          Sridhar B(113321205051)</a:t>
            </a:r>
            <a:endParaRPr b="1" i="1" sz="17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700">
                <a:solidFill>
                  <a:schemeClr val="dk1"/>
                </a:solidFill>
              </a:rPr>
              <a:t>          Sabarees S (113321205301)</a:t>
            </a:r>
            <a:endParaRPr b="1" i="1" sz="17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700">
                <a:solidFill>
                  <a:schemeClr val="dk1"/>
                </a:solidFill>
              </a:rPr>
              <a:t>           </a:t>
            </a:r>
            <a:endParaRPr b="1" i="1" sz="1700">
              <a:solidFill>
                <a:schemeClr val="dk1"/>
              </a:solidFill>
            </a:endParaRPr>
          </a:p>
        </p:txBody>
      </p:sp>
      <p:sp>
        <p:nvSpPr>
          <p:cNvPr id="119" name="Google Shape;119;p5"/>
          <p:cNvSpPr txBox="1"/>
          <p:nvPr/>
        </p:nvSpPr>
        <p:spPr>
          <a:xfrm>
            <a:off x="6100" y="2735836"/>
            <a:ext cx="12192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4"/>
          <p:cNvSpPr txBox="1"/>
          <p:nvPr/>
        </p:nvSpPr>
        <p:spPr>
          <a:xfrm>
            <a:off x="368300" y="430212"/>
            <a:ext cx="11028300" cy="56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3200"/>
              <a:buFont typeface="Times New Roman"/>
              <a:buNone/>
            </a:pPr>
            <a:r>
              <a:rPr b="1" i="0" lang="en-US" sz="3200" u="none" cap="none" strike="noStrike">
                <a:solidFill>
                  <a:srgbClr val="28282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Real-Time Transit Information Platform:</a:t>
            </a:r>
            <a:endParaRPr/>
          </a:p>
          <a:p>
            <a:pPr indent="0" lvl="0" marL="0" marR="0" rtl="0" algn="l">
              <a:lnSpc>
                <a:spcPct val="126923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Creating a real time transit information platform as part of an environmental monitoring project can be valuable for various applications,especiaNy in urban environments.Here's how it can be implemeted:</a:t>
            </a:r>
            <a:endParaRPr/>
          </a:p>
          <a:p>
            <a:pPr indent="0" lvl="0" marL="0" marR="0" rtl="0" algn="just">
              <a:lnSpc>
                <a:spcPct val="130769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   Data Source</a:t>
            </a:r>
            <a:endParaRPr/>
          </a:p>
          <a:p>
            <a:pPr indent="0" lvl="0" marL="0" marR="0" rtl="0" algn="just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   Data Processing</a:t>
            </a:r>
            <a:endParaRPr/>
          </a:p>
          <a:p>
            <a:pPr indent="0" lvl="0" marL="0" marR="0" rtl="0" algn="just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   User Interface</a:t>
            </a:r>
            <a:endParaRPr/>
          </a:p>
          <a:p>
            <a:pPr indent="0" lvl="0" marL="0" marR="0" rtl="0" algn="just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   Environmental Insights</a:t>
            </a:r>
            <a:endParaRPr/>
          </a:p>
          <a:p>
            <a:pPr indent="0" lvl="0" marL="0" marR="0" rtl="0" algn="just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   Communication</a:t>
            </a:r>
            <a:endParaRPr/>
          </a:p>
          <a:p>
            <a:pPr indent="0" lvl="0" marL="0" marR="0" rtl="0" algn="just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   Integration</a:t>
            </a:r>
            <a:endParaRPr/>
          </a:p>
          <a:p>
            <a:pPr indent="0" lvl="0" marL="0" marR="0" rtl="0" algn="just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   Accessibility</a:t>
            </a:r>
            <a:endParaRPr/>
          </a:p>
          <a:p>
            <a:pPr indent="0" lvl="0" marL="0" marR="0" rtl="0" algn="just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   Data Security and Privacy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 txBox="1"/>
          <p:nvPr/>
        </p:nvSpPr>
        <p:spPr>
          <a:xfrm>
            <a:off x="506412" y="423862"/>
            <a:ext cx="10904400" cy="55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79400" lvl="0" marL="27940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Continuous Improvement </a:t>
            </a:r>
            <a:r>
              <a:rPr b="1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INTEGRATION APPROACH:</a:t>
            </a:r>
            <a:endParaRPr/>
          </a:p>
          <a:p>
            <a:pPr indent="-279400" lvl="0" marL="279400" marR="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all the components, systems, or elements that need to be integrated. This can include hardware, software, processes, data sources, and external systems.</a:t>
            </a:r>
            <a:endParaRPr/>
          </a:p>
          <a:p>
            <a:pPr indent="-279400" lvl="0" marL="279400" marR="0" rtl="0" algn="just">
              <a:lnSpc>
                <a:spcPct val="166666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   Assess Compatibility</a:t>
            </a:r>
            <a:endParaRPr/>
          </a:p>
          <a:p>
            <a:pPr indent="-279400" lvl="0" marL="279400" marR="0" rtl="0" algn="just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   Select Integration Technologies</a:t>
            </a:r>
            <a:endParaRPr/>
          </a:p>
          <a:p>
            <a:pPr indent="-279400" lvl="0" marL="279400" marR="0" rtl="0" algn="just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   Design Integration Architecture</a:t>
            </a:r>
            <a:endParaRPr/>
          </a:p>
          <a:p>
            <a:pPr indent="-279400" lvl="0" marL="279400" marR="0" rtl="0" algn="just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   Data Mapping and Transformation</a:t>
            </a:r>
            <a:endParaRPr/>
          </a:p>
          <a:p>
            <a:pPr indent="-279400" lvl="0" marL="279400" marR="0" rtl="0" algn="just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   Develop Integration Code or Configurations</a:t>
            </a:r>
            <a:endParaRPr/>
          </a:p>
          <a:p>
            <a:pPr indent="-279400" lvl="0" marL="279400" marR="0" rtl="0" algn="just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   Testing and Validation</a:t>
            </a:r>
            <a:endParaRPr/>
          </a:p>
          <a:p>
            <a:pPr indent="-279400" lvl="0" marL="279400" marR="0" rtl="0" algn="just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   Security and Logging</a:t>
            </a:r>
            <a:endParaRPr/>
          </a:p>
          <a:p>
            <a:pPr indent="-279400" lvl="0" marL="279400" marR="0" rtl="0" algn="just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   User Training and Documentation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"/>
          <p:cNvSpPr txBox="1"/>
          <p:nvPr/>
        </p:nvSpPr>
        <p:spPr>
          <a:xfrm>
            <a:off x="719137" y="427037"/>
            <a:ext cx="33258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Management Communication and Reporting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/>
          <p:nvPr/>
        </p:nvSpPr>
        <p:spPr>
          <a:xfrm>
            <a:off x="95250" y="1447800"/>
            <a:ext cx="33942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Calibri"/>
              <a:buNone/>
            </a:pPr>
            <a:r>
              <a:rPr b="1" i="0" lang="en-US" sz="5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/>
          <p:nvPr/>
        </p:nvSpPr>
        <p:spPr>
          <a:xfrm>
            <a:off x="1573212" y="361950"/>
            <a:ext cx="34227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3200"/>
              <a:buFont typeface="Times New Roman"/>
              <a:buNone/>
            </a:pPr>
            <a:r>
              <a:rPr b="1" i="0" lang="en-US" sz="3200" u="none" cap="none" strike="noStrike">
                <a:solidFill>
                  <a:srgbClr val="28282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/>
          </a:p>
        </p:txBody>
      </p:sp>
      <p:sp>
        <p:nvSpPr>
          <p:cNvPr id="125" name="Google Shape;125;p6"/>
          <p:cNvSpPr txBox="1"/>
          <p:nvPr/>
        </p:nvSpPr>
        <p:spPr>
          <a:xfrm>
            <a:off x="530225" y="1514475"/>
            <a:ext cx="10372800" cy="46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104900" marR="0" rtl="0" algn="just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today's rapidly changing world,there is a growing concern about the state of environment.Climate change,pollution and natural disasters are posing significant threats to our planet and the well-being of it's inhabitants.To adress these challenges,there is a processing need for an advanced Environment Monitoring System(EMS)that can provide real-time data on key environmental parameters.This system should be capable of monitoring and reporting on factors such as air quality,temperature,humidity,water quality and more in various location and ecosystems.</a:t>
            </a:r>
            <a:endParaRPr/>
          </a:p>
          <a:p>
            <a:pPr indent="0" lvl="0" marL="1104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Objectives:</a:t>
            </a:r>
            <a:endParaRPr/>
          </a:p>
          <a:p>
            <a:pPr indent="0" lvl="0" marL="1104900" marR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None/>
            </a:pPr>
            <a:r>
              <a:rPr b="1" i="0" lang="en-US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   Assessment Of Environmental Quality</a:t>
            </a: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0" lvl="0" marL="1104900" marR="0" rtl="0" algn="l">
              <a:lnSpc>
                <a:spcPct val="123809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evaluate the overall health and quality of natural ecosystems including air,water,soil and biodiversity.</a:t>
            </a:r>
            <a:endParaRPr/>
          </a:p>
          <a:p>
            <a:pPr indent="0" lvl="0" marL="11049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None/>
            </a:pPr>
            <a:r>
              <a:rPr b="1" i="0" lang="en-US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   Detection Of Pollution</a:t>
            </a: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"/>
          <p:cNvSpPr txBox="1"/>
          <p:nvPr/>
        </p:nvSpPr>
        <p:spPr>
          <a:xfrm>
            <a:off x="530225" y="307975"/>
            <a:ext cx="9813900" cy="52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317500" lvl="0" marL="419100" marR="0" rtl="0" algn="l">
              <a:lnSpc>
                <a:spcPct val="1238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identify and quantify the presence of pollutants,contaminants and hazardous subsatnces in the environment.</a:t>
            </a:r>
            <a:endParaRPr/>
          </a:p>
          <a:p>
            <a:pPr indent="317500" lvl="0" marL="419100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b="1" i="0" lang="en-US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Early Warning Of Environmental Risks</a:t>
            </a: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317500" lvl="0" marL="419100" marR="0" rtl="0" algn="l">
              <a:lnSpc>
                <a:spcPct val="123809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provide timely warnings of potential environmental disasters,such as floods,wildfires,or chemical spills.</a:t>
            </a:r>
            <a:endParaRPr/>
          </a:p>
          <a:p>
            <a:pPr indent="317500" lvl="0" marL="419100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b="1" i="0" lang="en-US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Compliance Monitoring</a:t>
            </a: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317500" lvl="0" marL="419100" marR="0" rtl="0" algn="l">
              <a:lnSpc>
                <a:spcPct val="123809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ensure that industrial and human activities are in compilance with environmental laws and regulations.</a:t>
            </a:r>
            <a:endParaRPr/>
          </a:p>
          <a:p>
            <a:pPr indent="317500" lvl="0" marL="419100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   Protection Of Biodiversity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317500" lvl="0" marL="419100" marR="0" rtl="0" algn="l">
              <a:lnSpc>
                <a:spcPct val="126923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monitor and conserve biodiversity by assessing the health and populations of various species and ecosystems.</a:t>
            </a:r>
            <a:endParaRPr/>
          </a:p>
          <a:p>
            <a:pPr indent="317500" lvl="0" marL="419100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   Resource Management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 txBox="1"/>
          <p:nvPr/>
        </p:nvSpPr>
        <p:spPr>
          <a:xfrm>
            <a:off x="341312" y="350837"/>
            <a:ext cx="112935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317500" lvl="0" marL="444500" marR="0" rtl="0" algn="l">
              <a:lnSpc>
                <a:spcPct val="12692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support sustainable management of natural resources such as fisheries,forests and water sources througgh data-driven decision-making.</a:t>
            </a:r>
            <a:endParaRPr/>
          </a:p>
          <a:p>
            <a:pPr indent="317500" lvl="0" marL="4445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Public Health Protection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317500" lvl="0" marL="444500" marR="0" rtl="0" algn="l">
              <a:lnSpc>
                <a:spcPct val="126923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safeguard public health by monitoring air and water quality to detect potential health hazards.</a:t>
            </a:r>
            <a:endParaRPr/>
          </a:p>
          <a:p>
            <a:pPr indent="317500" lvl="0" marL="4445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IOT SENSOR DESIGN: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5712" y="274637"/>
            <a:ext cx="9186860" cy="563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9"/>
          <p:cNvSpPr txBox="1"/>
          <p:nvPr/>
        </p:nvSpPr>
        <p:spPr>
          <a:xfrm>
            <a:off x="2078037" y="1844675"/>
            <a:ext cx="1878000" cy="2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8067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4B8067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1" lang="en-US" sz="1700" u="none" cap="none" strike="noStrike">
                <a:solidFill>
                  <a:srgbClr val="4B8067"/>
                </a:solidFill>
                <a:latin typeface="Arial"/>
                <a:ea typeface="Arial"/>
                <a:cs typeface="Arial"/>
                <a:sym typeface="Arial"/>
              </a:rPr>
              <a:t>£B&amp;**MKmwn</a:t>
            </a:r>
            <a:endParaRPr/>
          </a:p>
        </p:txBody>
      </p:sp>
      <p:sp>
        <p:nvSpPr>
          <p:cNvPr id="142" name="Google Shape;142;p9"/>
          <p:cNvSpPr txBox="1"/>
          <p:nvPr/>
        </p:nvSpPr>
        <p:spPr>
          <a:xfrm>
            <a:off x="9015412" y="1951037"/>
            <a:ext cx="1414500" cy="1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Cloud Servers</a:t>
            </a:r>
            <a:endParaRPr/>
          </a:p>
        </p:txBody>
      </p:sp>
      <p:sp>
        <p:nvSpPr>
          <p:cNvPr id="143" name="Google Shape;143;p9"/>
          <p:cNvSpPr txBox="1"/>
          <p:nvPr/>
        </p:nvSpPr>
        <p:spPr>
          <a:xfrm>
            <a:off x="8302625" y="2517775"/>
            <a:ext cx="6222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GPRS</a:t>
            </a:r>
            <a:endParaRPr/>
          </a:p>
        </p:txBody>
      </p:sp>
      <p:sp>
        <p:nvSpPr>
          <p:cNvPr id="144" name="Google Shape;144;p9"/>
          <p:cNvSpPr txBox="1"/>
          <p:nvPr/>
        </p:nvSpPr>
        <p:spPr>
          <a:xfrm>
            <a:off x="8858250" y="3054350"/>
            <a:ext cx="504900" cy="1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WSN</a:t>
            </a:r>
            <a:endParaRPr/>
          </a:p>
        </p:txBody>
      </p:sp>
      <p:sp>
        <p:nvSpPr>
          <p:cNvPr id="145" name="Google Shape;145;p9"/>
          <p:cNvSpPr txBox="1"/>
          <p:nvPr/>
        </p:nvSpPr>
        <p:spPr>
          <a:xfrm>
            <a:off x="6797675" y="4864100"/>
            <a:ext cx="3525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Soil</a:t>
            </a:r>
            <a:endParaRPr/>
          </a:p>
        </p:txBody>
      </p:sp>
      <p:sp>
        <p:nvSpPr>
          <p:cNvPr id="146" name="Google Shape;146;p9"/>
          <p:cNvSpPr txBox="1"/>
          <p:nvPr/>
        </p:nvSpPr>
        <p:spPr>
          <a:xfrm>
            <a:off x="8064500" y="4900612"/>
            <a:ext cx="476400" cy="2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Light</a:t>
            </a:r>
            <a:endParaRPr/>
          </a:p>
        </p:txBody>
      </p:sp>
      <p:sp>
        <p:nvSpPr>
          <p:cNvPr id="147" name="Google Shape;147;p9"/>
          <p:cNvSpPr txBox="1"/>
          <p:nvPr/>
        </p:nvSpPr>
        <p:spPr>
          <a:xfrm>
            <a:off x="6334125" y="5138737"/>
            <a:ext cx="12795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Temperature</a:t>
            </a:r>
            <a:endParaRPr/>
          </a:p>
        </p:txBody>
      </p:sp>
      <p:sp>
        <p:nvSpPr>
          <p:cNvPr id="148" name="Google Shape;148;p9"/>
          <p:cNvSpPr txBox="1"/>
          <p:nvPr/>
        </p:nvSpPr>
        <p:spPr>
          <a:xfrm>
            <a:off x="7894637" y="5175250"/>
            <a:ext cx="8223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Intensity</a:t>
            </a:r>
            <a:endParaRPr/>
          </a:p>
        </p:txBody>
      </p:sp>
      <p:sp>
        <p:nvSpPr>
          <p:cNvPr id="149" name="Google Shape;149;p9"/>
          <p:cNvSpPr txBox="1"/>
          <p:nvPr/>
        </p:nvSpPr>
        <p:spPr>
          <a:xfrm>
            <a:off x="9058275" y="5175250"/>
            <a:ext cx="12858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Temperature</a:t>
            </a:r>
            <a:endParaRPr/>
          </a:p>
        </p:txBody>
      </p:sp>
      <p:sp>
        <p:nvSpPr>
          <p:cNvPr id="150" name="Google Shape;150;p9"/>
          <p:cNvSpPr txBox="1"/>
          <p:nvPr/>
        </p:nvSpPr>
        <p:spPr>
          <a:xfrm>
            <a:off x="6321425" y="5413375"/>
            <a:ext cx="13113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and Humidity</a:t>
            </a:r>
            <a:endParaRPr/>
          </a:p>
        </p:txBody>
      </p:sp>
      <p:sp>
        <p:nvSpPr>
          <p:cNvPr id="151" name="Google Shape;151;p9"/>
          <p:cNvSpPr txBox="1"/>
          <p:nvPr/>
        </p:nvSpPr>
        <p:spPr>
          <a:xfrm>
            <a:off x="9051925" y="5449887"/>
            <a:ext cx="13113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and Humidity</a:t>
            </a:r>
            <a:endParaRPr/>
          </a:p>
        </p:txBody>
      </p:sp>
      <p:sp>
        <p:nvSpPr>
          <p:cNvPr id="152" name="Google Shape;152;p9"/>
          <p:cNvSpPr txBox="1"/>
          <p:nvPr/>
        </p:nvSpPr>
        <p:spPr>
          <a:xfrm>
            <a:off x="9058275" y="1011237"/>
            <a:ext cx="446100" cy="1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</a:t>
            </a:r>
            <a:endParaRPr/>
          </a:p>
        </p:txBody>
      </p:sp>
      <p:sp>
        <p:nvSpPr>
          <p:cNvPr id="153" name="Google Shape;153;p9"/>
          <p:cNvSpPr txBox="1"/>
          <p:nvPr/>
        </p:nvSpPr>
        <p:spPr>
          <a:xfrm>
            <a:off x="396875" y="6007100"/>
            <a:ext cx="35130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3200"/>
              <a:buFont typeface="Times New Roman"/>
              <a:buNone/>
            </a:pPr>
            <a:r>
              <a:rPr b="1" i="0" lang="en-US" sz="3200" u="none" cap="none" strike="noStrike">
                <a:solidFill>
                  <a:srgbClr val="28282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IOT Sensors Design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"/>
          <p:cNvSpPr txBox="1"/>
          <p:nvPr/>
        </p:nvSpPr>
        <p:spPr>
          <a:xfrm>
            <a:off x="530225" y="357187"/>
            <a:ext cx="9275700" cy="53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41300" marR="0" rtl="0" algn="just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several IOT sensors and components that are used in Environment Monitoring.some of them are as follows:</a:t>
            </a:r>
            <a:endParaRPr/>
          </a:p>
          <a:p>
            <a:pPr indent="0" lvl="0" marL="241300" marR="0" rtl="0" algn="just">
              <a:lnSpc>
                <a:spcPct val="171428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   Temperature Sensor</a:t>
            </a:r>
            <a:endParaRPr/>
          </a:p>
          <a:p>
            <a:pPr indent="0" lvl="0" marL="241300" marR="0" rtl="0" algn="just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   Humidity Sensor</a:t>
            </a:r>
            <a:endParaRPr/>
          </a:p>
          <a:p>
            <a:pPr indent="0" lvl="0" marL="241300" marR="0" rtl="0" algn="just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   Air Quality Sensor</a:t>
            </a:r>
            <a:endParaRPr/>
          </a:p>
          <a:p>
            <a:pPr indent="0" lvl="0" marL="241300" marR="0" rtl="0" algn="just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   Gas Sensor</a:t>
            </a:r>
            <a:endParaRPr/>
          </a:p>
          <a:p>
            <a:pPr indent="0" lvl="0" marL="241300" marR="0" rtl="0" algn="just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   Sound Sensor</a:t>
            </a:r>
            <a:endParaRPr/>
          </a:p>
          <a:p>
            <a:pPr indent="0" lvl="0" marL="241300" marR="0" rtl="0" algn="just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   Soil Moisture Sensor</a:t>
            </a:r>
            <a:endParaRPr/>
          </a:p>
          <a:p>
            <a:pPr indent="0" lvl="0" marL="241300" marR="0" rtl="0" algn="just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   Light Sensor</a:t>
            </a:r>
            <a:endParaRPr/>
          </a:p>
          <a:p>
            <a:pPr indent="0" lvl="0" marL="241300" marR="0" rtl="0" algn="just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   Water Level Sensor</a:t>
            </a:r>
            <a:endParaRPr/>
          </a:p>
          <a:p>
            <a:pPr indent="0" lvl="0" marL="241300" marR="0" rtl="0" algn="just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   Pressure Sensor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0287" y="2011362"/>
            <a:ext cx="4724400" cy="268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1"/>
          <p:cNvSpPr txBox="1"/>
          <p:nvPr/>
        </p:nvSpPr>
        <p:spPr>
          <a:xfrm>
            <a:off x="404812" y="238125"/>
            <a:ext cx="5791200" cy="6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ENVIRONMENTAL </a:t>
            </a:r>
            <a:r>
              <a:rPr b="1" i="0" lang="en-US" sz="2600" u="none" cap="none" strike="noStrike">
                <a:solidFill>
                  <a:srgbClr val="282828"/>
                </a:solidFill>
                <a:latin typeface="Calibri"/>
                <a:ea typeface="Calibri"/>
                <a:cs typeface="Calibri"/>
                <a:sym typeface="Calibri"/>
              </a:rPr>
              <a:t>MONITORING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82828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282828"/>
                </a:solidFill>
                <a:latin typeface="Calibri"/>
                <a:ea typeface="Calibri"/>
                <a:cs typeface="Calibri"/>
                <a:sym typeface="Calibri"/>
              </a:rPr>
              <a:t>Environmental Factors to Monitor</a:t>
            </a:r>
            <a:endParaRPr/>
          </a:p>
        </p:txBody>
      </p:sp>
      <p:sp>
        <p:nvSpPr>
          <p:cNvPr id="165" name="Google Shape;165;p11"/>
          <p:cNvSpPr txBox="1"/>
          <p:nvPr/>
        </p:nvSpPr>
        <p:spPr>
          <a:xfrm>
            <a:off x="2001837" y="4810125"/>
            <a:ext cx="27687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ENVIRONMENTAL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MONITORING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562" y="782637"/>
            <a:ext cx="4648200" cy="954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2005012"/>
            <a:ext cx="895350" cy="906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3387" y="4359275"/>
            <a:ext cx="4651376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6562" y="5549900"/>
            <a:ext cx="914400" cy="94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2"/>
          <p:cNvSpPr txBox="1"/>
          <p:nvPr/>
        </p:nvSpPr>
        <p:spPr>
          <a:xfrm>
            <a:off x="1536700" y="2060575"/>
            <a:ext cx="2932200" cy="695400"/>
          </a:xfrm>
          <a:prstGeom prst="rect">
            <a:avLst/>
          </a:prstGeom>
          <a:solidFill>
            <a:srgbClr val="9CBA5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F6C5"/>
              </a:buClr>
              <a:buSzPts val="1600"/>
              <a:buFont typeface="Georgia"/>
              <a:buNone/>
            </a:pPr>
            <a:r>
              <a:rPr b="1" i="0" lang="en-US" sz="1600" u="none" cap="none" strike="noStrike">
                <a:solidFill>
                  <a:srgbClr val="ECF6C5"/>
                </a:solidFill>
                <a:latin typeface="Georgia"/>
                <a:ea typeface="Georgia"/>
                <a:cs typeface="Georgia"/>
                <a:sym typeface="Georgia"/>
              </a:rPr>
              <a:t>Humidity</a:t>
            </a:r>
            <a:endParaRPr/>
          </a:p>
          <a:p>
            <a:pPr indent="0" lvl="0" marL="0" marR="0" rtl="0" algn="l">
              <a:lnSpc>
                <a:spcPct val="121428"/>
              </a:lnSpc>
              <a:spcBef>
                <a:spcPts val="400"/>
              </a:spcBef>
              <a:spcAft>
                <a:spcPts val="0"/>
              </a:spcAft>
              <a:buClr>
                <a:srgbClr val="ECF6C5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rgbClr val="ECF6C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a sample text that you can edit. You can change font.</a:t>
            </a:r>
            <a:endParaRPr/>
          </a:p>
        </p:txBody>
      </p:sp>
      <p:graphicFrame>
        <p:nvGraphicFramePr>
          <p:cNvPr id="175" name="Google Shape;175;p12"/>
          <p:cNvGraphicFramePr/>
          <p:nvPr/>
        </p:nvGraphicFramePr>
        <p:xfrm>
          <a:off x="436562" y="31734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{9F7A08A1-0F42-4D9B-86DF-5F2320DFD51D}</a:tableStyleId>
              </a:tblPr>
              <a:tblGrid>
                <a:gridCol w="965200"/>
                <a:gridCol w="3295650"/>
                <a:gridCol w="387350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000"/>
                        <a:buFont typeface="Georgia"/>
                        <a:buNone/>
                      </a:pPr>
                      <a:r>
                        <a:rPr b="0" baseline="30000" i="1" lang="en-US" sz="1000" u="none" cap="none" strike="noStrike">
                          <a:solidFill>
                            <a:srgbClr val="FFFFF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</a:t>
                      </a:r>
                      <a:r>
                        <a:rPr b="0" i="1" lang="en-US" sz="1000" u="none" cap="none" strike="noStrike">
                          <a:solidFill>
                            <a:srgbClr val="FFFFF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 </a:t>
                      </a:r>
                      <a:r>
                        <a:rPr b="0" i="0" lang="en-US" sz="1000" u="none" cap="none" strike="noStrike">
                          <a:solidFill>
                            <a:srgbClr val="FDC96E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^^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9B2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03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F6C5"/>
                        </a:buClr>
                        <a:buSzPts val="1600"/>
                        <a:buFont typeface="Georgia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ECF6C5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Airflow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9B2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9B27"/>
                    </a:solidFill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F6C5"/>
                        </a:buClr>
                        <a:buSzPts val="2100"/>
                        <a:buFont typeface="Arial"/>
                        <a:buNone/>
                      </a:pPr>
                      <a:r>
                        <a:rPr b="1" i="1" lang="en-US" sz="2100" u="none">
                          <a:solidFill>
                            <a:srgbClr val="ECF6C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(*&amp;&gt;)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781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03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BE4A3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>
                          <a:solidFill>
                            <a:srgbClr val="FBE4A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This Es a sample text that you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9B2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9B27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CF6C5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>
                          <a:solidFill>
                            <a:srgbClr val="ECF6C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</a:t>
                      </a:r>
                      <a:r>
                        <a:rPr b="0" i="0" lang="en-US" sz="1400" u="none">
                          <a:solidFill>
                            <a:srgbClr val="FDC96E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—■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9B2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03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BE4A3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>
                          <a:solidFill>
                            <a:srgbClr val="FBE4A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can edit. You can change font.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9B2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9B27"/>
                    </a:solidFill>
                  </a:tcPr>
                </a:tc>
              </a:tr>
            </a:tbl>
          </a:graphicData>
        </a:graphic>
      </p:graphicFrame>
      <p:sp>
        <p:nvSpPr>
          <p:cNvPr id="176" name="Google Shape;176;p12"/>
          <p:cNvSpPr txBox="1"/>
          <p:nvPr/>
        </p:nvSpPr>
        <p:spPr>
          <a:xfrm>
            <a:off x="1619250" y="5648325"/>
            <a:ext cx="2867100" cy="700200"/>
          </a:xfrm>
          <a:prstGeom prst="rect">
            <a:avLst/>
          </a:prstGeom>
          <a:solidFill>
            <a:srgbClr val="46556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EBF1"/>
              </a:buClr>
              <a:buSzPts val="1600"/>
              <a:buFont typeface="Georgia"/>
              <a:buNone/>
            </a:pPr>
            <a:r>
              <a:rPr b="1" i="0" lang="en-US" sz="1600" u="none" cap="none" strike="noStrike">
                <a:solidFill>
                  <a:srgbClr val="E1EBF1"/>
                </a:solidFill>
                <a:latin typeface="Georgia"/>
                <a:ea typeface="Georgia"/>
                <a:cs typeface="Georgia"/>
                <a:sym typeface="Georgia"/>
              </a:rPr>
              <a:t>Smoke</a:t>
            </a:r>
            <a:endParaRPr/>
          </a:p>
          <a:p>
            <a:pPr indent="0" lvl="0" marL="0" marR="0" rtl="0" algn="l">
              <a:lnSpc>
                <a:spcPct val="121428"/>
              </a:lnSpc>
              <a:spcBef>
                <a:spcPts val="600"/>
              </a:spcBef>
              <a:spcAft>
                <a:spcPts val="0"/>
              </a:spcAft>
              <a:buClr>
                <a:srgbClr val="E1EBF1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rgbClr val="E1EBF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a sample text that you can edit. You can change font.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5925" y="36512"/>
            <a:ext cx="6284912" cy="6430961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3"/>
          <p:cNvSpPr txBox="1"/>
          <p:nvPr/>
        </p:nvSpPr>
        <p:spPr>
          <a:xfrm>
            <a:off x="323850" y="368300"/>
            <a:ext cx="19860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STEPS INVOLVED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default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4F81BD"/>
      </a:accent4>
      <a:accent5>
        <a:srgbClr val="C0504D"/>
      </a:accent5>
      <a:accent6>
        <a:srgbClr val="FFFFFF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