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7" r:id="rId2"/>
    <p:sldId id="269" r:id="rId3"/>
    <p:sldId id="258" r:id="rId4"/>
    <p:sldId id="259" r:id="rId5"/>
    <p:sldId id="260" r:id="rId6"/>
    <p:sldId id="264" r:id="rId7"/>
    <p:sldId id="314" r:id="rId8"/>
    <p:sldId id="262" r:id="rId9"/>
    <p:sldId id="261" r:id="rId10"/>
    <p:sldId id="266" r:id="rId11"/>
    <p:sldId id="272" r:id="rId12"/>
    <p:sldId id="284" r:id="rId13"/>
    <p:sldId id="282" r:id="rId14"/>
    <p:sldId id="274" r:id="rId15"/>
    <p:sldId id="273" r:id="rId16"/>
    <p:sldId id="283" r:id="rId17"/>
    <p:sldId id="275" r:id="rId18"/>
    <p:sldId id="286" r:id="rId19"/>
    <p:sldId id="287" r:id="rId20"/>
    <p:sldId id="288" r:id="rId21"/>
    <p:sldId id="290" r:id="rId22"/>
    <p:sldId id="291" r:id="rId23"/>
    <p:sldId id="292" r:id="rId24"/>
    <p:sldId id="277" r:id="rId25"/>
    <p:sldId id="293" r:id="rId26"/>
    <p:sldId id="294" r:id="rId27"/>
    <p:sldId id="295" r:id="rId28"/>
    <p:sldId id="297" r:id="rId29"/>
    <p:sldId id="296" r:id="rId30"/>
    <p:sldId id="298" r:id="rId31"/>
    <p:sldId id="302" r:id="rId32"/>
    <p:sldId id="299" r:id="rId33"/>
    <p:sldId id="304" r:id="rId34"/>
    <p:sldId id="305" r:id="rId35"/>
    <p:sldId id="310" r:id="rId36"/>
    <p:sldId id="306" r:id="rId37"/>
    <p:sldId id="307" r:id="rId38"/>
    <p:sldId id="311" r:id="rId39"/>
    <p:sldId id="309" r:id="rId40"/>
    <p:sldId id="303" r:id="rId41"/>
    <p:sldId id="315" r:id="rId42"/>
    <p:sldId id="316" r:id="rId43"/>
    <p:sldId id="312" r:id="rId44"/>
    <p:sldId id="313" r:id="rId45"/>
    <p:sldId id="267" r:id="rId46"/>
    <p:sldId id="268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0"/>
    <a:srgbClr val="0B7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23"/>
  </p:normalViewPr>
  <p:slideViewPr>
    <p:cSldViewPr snapToGrid="0" snapToObjects="1">
      <p:cViewPr>
        <p:scale>
          <a:sx n="88" d="100"/>
          <a:sy n="88" d="100"/>
        </p:scale>
        <p:origin x="1040" y="9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mental-disorders" TargetMode="External"/><Relationship Id="rId2" Type="http://schemas.openxmlformats.org/officeDocument/2006/relationships/hyperlink" Target="https://ourworldindata.org/mental-health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kaggle.com/datasets/thedevastator/uncover-global-trends-in-mental-health-disorder" TargetMode="External"/><Relationship Id="rId4" Type="http://schemas.openxmlformats.org/officeDocument/2006/relationships/hyperlink" Target="https://doi.org/10.1017/s2045796023000756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2853"/>
            <a:ext cx="9143999" cy="28939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Ravie" panose="04040805050809020602" pitchFamily="82" charset="0"/>
              </a:rPr>
              <a:t>Global Trends in Mental Health Disorders</a:t>
            </a:r>
            <a:br>
              <a:rPr lang="en-US" sz="4000" dirty="0"/>
            </a:br>
            <a:r>
              <a:rPr lang="en-US" sz="2800" dirty="0">
                <a:highlight>
                  <a:srgbClr val="FFFF00"/>
                </a:highlight>
              </a:rPr>
              <a:t>HIT-750 (Data Analytics)</a:t>
            </a:r>
            <a:br>
              <a:rPr lang="en-US" sz="2800" dirty="0"/>
            </a:br>
            <a:r>
              <a:rPr lang="en-US" sz="2800" dirty="0"/>
              <a:t>Prof : </a:t>
            </a:r>
            <a:r>
              <a:rPr lang="en-US" sz="2800" i="1" dirty="0">
                <a:solidFill>
                  <a:schemeClr val="tx2"/>
                </a:solidFill>
                <a:latin typeface="Forte" panose="03060902040502070203" pitchFamily="66" charset="0"/>
                <a:cs typeface="Arial" panose="020B0604020202020204" pitchFamily="34" charset="0"/>
              </a:rPr>
              <a:t>Dr. Isaac </a:t>
            </a:r>
            <a:r>
              <a:rPr lang="en-US" sz="2800" i="1" dirty="0" err="1">
                <a:solidFill>
                  <a:schemeClr val="tx2"/>
                </a:solidFill>
                <a:latin typeface="Forte" panose="03060902040502070203" pitchFamily="66" charset="0"/>
                <a:cs typeface="Arial" panose="020B0604020202020204" pitchFamily="34" charset="0"/>
              </a:rPr>
              <a:t>Mativo</a:t>
            </a:r>
            <a:endParaRPr lang="en-US" sz="2800" i="1" dirty="0">
              <a:solidFill>
                <a:schemeClr val="tx2"/>
              </a:solidFill>
              <a:latin typeface="Forte" panose="0306090204050207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040" y="3215473"/>
            <a:ext cx="4696160" cy="192802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Team-3: </a:t>
            </a:r>
          </a:p>
          <a:p>
            <a:pPr algn="l"/>
            <a:r>
              <a:rPr lang="en-US" sz="21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Mounika </a:t>
            </a:r>
            <a:r>
              <a:rPr lang="en-US" sz="2100" dirty="0" err="1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Atmakuri</a:t>
            </a:r>
            <a:r>
              <a:rPr lang="en-US" sz="21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</a:t>
            </a:r>
          </a:p>
          <a:p>
            <a:pPr algn="l"/>
            <a:r>
              <a:rPr lang="en-US" sz="21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Sridhar Reddy Maram,</a:t>
            </a:r>
          </a:p>
          <a:p>
            <a:pPr algn="l"/>
            <a:r>
              <a:rPr lang="en-US" sz="21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Everet Thokozani </a:t>
            </a:r>
            <a:r>
              <a:rPr lang="en-US" sz="2100" dirty="0" err="1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Kalongonda</a:t>
            </a:r>
            <a:r>
              <a:rPr lang="en-US" sz="21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</a:t>
            </a:r>
          </a:p>
          <a:p>
            <a:pPr algn="l"/>
            <a:r>
              <a:rPr lang="en-US" sz="2100" dirty="0" err="1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Shriya</a:t>
            </a:r>
            <a:r>
              <a:rPr lang="en-US" sz="21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Kandikonda</a:t>
            </a:r>
            <a:r>
              <a:rPr lang="en-US" sz="2100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Venkatadri</a:t>
            </a:r>
          </a:p>
          <a:p>
            <a:endParaRPr lang="en-US" dirty="0"/>
          </a:p>
        </p:txBody>
      </p:sp>
      <p:pic>
        <p:nvPicPr>
          <p:cNvPr id="5" name="Picture 4" descr="A white and black brain&#10;&#10;Description automatically generated">
            <a:extLst>
              <a:ext uri="{FF2B5EF4-FFF2-40B4-BE49-F238E27FC236}">
                <a16:creationId xmlns:a16="http://schemas.microsoft.com/office/drawing/2014/main" id="{54DEC343-7221-A7B8-68DB-EC463A75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470" y="2471817"/>
            <a:ext cx="2436725" cy="26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contents of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8340132" cy="3692074"/>
          </a:xfrm>
        </p:spPr>
        <p:txBody>
          <a:bodyPr>
            <a:normAutofit fontScale="850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country or region being analyzed.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standardized country code.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year of data collection.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Schizophrenia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percentage of the population diagnosed with schizophrenia.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Bipolar Disorder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percentage of individuals with bipolar disorder.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Eating Disorders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prevalence of eating disorders.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Anxiety Disorders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percentage of people experiencing anxiety disorders.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 Use Disorders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proportion of the population with substance abuse disorders.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Depression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prevalence of depression in the population.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Alcohol Use Disorders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percentage of individuals affected by alcohol-related disorders.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9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7D166C-6231-7517-EEB0-DA5305D13552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9BDCBD-6A0C-D0D2-6023-E2B0E62DB24C}"/>
              </a:ext>
            </a:extLst>
          </p:cNvPr>
          <p:cNvSpPr txBox="1">
            <a:spLocks/>
          </p:cNvSpPr>
          <p:nvPr/>
        </p:nvSpPr>
        <p:spPr>
          <a:xfrm>
            <a:off x="457200" y="601247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Install and Import necessary Libraries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1B935-FBE9-58DA-E09B-5DCDEA07F6CC}"/>
              </a:ext>
            </a:extLst>
          </p:cNvPr>
          <p:cNvSpPr txBox="1"/>
          <p:nvPr/>
        </p:nvSpPr>
        <p:spPr>
          <a:xfrm>
            <a:off x="1319047" y="1147013"/>
            <a:ext cx="75884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readr </a:t>
            </a:r>
            <a:r>
              <a:rPr lang="en-US" dirty="0"/>
              <a:t>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for reading data files</a:t>
            </a:r>
          </a:p>
          <a:p>
            <a:endParaRPr lang="en-US" dirty="0"/>
          </a:p>
          <a:p>
            <a:r>
              <a:rPr lang="en-US" b="1" dirty="0"/>
              <a:t>dplyr</a:t>
            </a: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        </a:t>
            </a:r>
            <a:r>
              <a:rPr lang="en-US" dirty="0"/>
              <a:t>for data manipulation </a:t>
            </a:r>
          </a:p>
          <a:p>
            <a:endParaRPr lang="en-US" dirty="0"/>
          </a:p>
          <a:p>
            <a:r>
              <a:rPr lang="en-US" b="1" dirty="0"/>
              <a:t>ggplot2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for creating data visualizations</a:t>
            </a:r>
          </a:p>
          <a:p>
            <a:endParaRPr lang="en-US" dirty="0"/>
          </a:p>
          <a:p>
            <a:r>
              <a:rPr lang="en-US" b="1" dirty="0"/>
              <a:t>tidyr  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for reshaping and tidying data (e.g., pivoting)</a:t>
            </a:r>
          </a:p>
          <a:p>
            <a:endParaRPr lang="en-US" dirty="0"/>
          </a:p>
          <a:p>
            <a:r>
              <a:rPr lang="en-US" b="1" dirty="0"/>
              <a:t>tidyverse</a:t>
            </a: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/>
              <a:t> for loading a collection of DS packages including ggplot2,      				     dplyr, tidyr, etc..</a:t>
            </a:r>
          </a:p>
          <a:p>
            <a:endParaRPr lang="en-US" dirty="0"/>
          </a:p>
          <a:p>
            <a:r>
              <a:rPr lang="en-US" b="1" dirty="0"/>
              <a:t>corrplot</a:t>
            </a:r>
            <a:r>
              <a:rPr lang="en-US" dirty="0"/>
              <a:t>  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/>
              <a:t> for visualizing correlation matrices</a:t>
            </a:r>
          </a:p>
          <a:p>
            <a:endParaRPr lang="en-US" dirty="0"/>
          </a:p>
          <a:p>
            <a:r>
              <a:rPr lang="en-US" b="1" dirty="0"/>
              <a:t>sf</a:t>
            </a: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/>
              <a:t> for handling and analyzing spatial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2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7D166C-6231-7517-EEB0-DA5305D13552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9BDCBD-6A0C-D0D2-6023-E2B0E62DB24C}"/>
              </a:ext>
            </a:extLst>
          </p:cNvPr>
          <p:cNvSpPr txBox="1">
            <a:spLocks/>
          </p:cNvSpPr>
          <p:nvPr/>
        </p:nvSpPr>
        <p:spPr>
          <a:xfrm>
            <a:off x="457200" y="505575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Install and Import necessary Libraries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1B935-FBE9-58DA-E09B-5DCDEA07F6CC}"/>
              </a:ext>
            </a:extLst>
          </p:cNvPr>
          <p:cNvSpPr txBox="1"/>
          <p:nvPr/>
        </p:nvSpPr>
        <p:spPr>
          <a:xfrm>
            <a:off x="793530" y="952571"/>
            <a:ext cx="83872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rnaturalearth</a:t>
            </a:r>
            <a:r>
              <a:rPr lang="en-US" dirty="0"/>
              <a:t>  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downloading natural earth map data (country boundaries, etc.)</a:t>
            </a:r>
          </a:p>
          <a:p>
            <a:endParaRPr lang="en-US" dirty="0"/>
          </a:p>
          <a:p>
            <a:r>
              <a:rPr lang="en-US" b="1" dirty="0"/>
              <a:t>rnaturalearthdata</a:t>
            </a:r>
            <a:r>
              <a:rPr lang="en-US" sz="1800" dirty="0">
                <a:sym typeface="Wingdings" panose="05000000000000000000" pitchFamily="2" charset="2"/>
              </a:rPr>
              <a:t> </a:t>
            </a:r>
            <a:r>
              <a:rPr lang="en-US" dirty="0"/>
              <a:t> for providing the actual natural earth datasets used in mapping</a:t>
            </a:r>
          </a:p>
          <a:p>
            <a:endParaRPr lang="en-US" dirty="0"/>
          </a:p>
          <a:p>
            <a:r>
              <a:rPr lang="en-US" b="1" dirty="0"/>
              <a:t>viridis</a:t>
            </a:r>
            <a:r>
              <a:rPr lang="en-US" dirty="0"/>
              <a:t> 	 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printer-friendly data visualizations</a:t>
            </a:r>
          </a:p>
          <a:p>
            <a:endParaRPr lang="en-US" dirty="0"/>
          </a:p>
          <a:p>
            <a:r>
              <a:rPr lang="en-US" b="1" dirty="0"/>
              <a:t>gridExtra</a:t>
            </a:r>
            <a:r>
              <a:rPr lang="en-US" sz="1800" dirty="0">
                <a:sym typeface="Wingdings" panose="05000000000000000000" pitchFamily="2" charset="2"/>
              </a:rPr>
              <a:t> 		       </a:t>
            </a:r>
            <a:r>
              <a:rPr lang="en-US" dirty="0"/>
              <a:t> for arranging multiple ggplot plots in a grid layout</a:t>
            </a:r>
          </a:p>
          <a:p>
            <a:endParaRPr lang="en-US" dirty="0"/>
          </a:p>
          <a:p>
            <a:r>
              <a:rPr lang="en-US" b="1" dirty="0"/>
              <a:t>reshape2</a:t>
            </a:r>
            <a:r>
              <a:rPr lang="en-US" dirty="0"/>
              <a:t> 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reshaping data between wide and long formats (e.g., melt)</a:t>
            </a:r>
          </a:p>
          <a:p>
            <a:endParaRPr lang="en-US" dirty="0"/>
          </a:p>
          <a:p>
            <a:r>
              <a:rPr lang="en-US" b="1" dirty="0"/>
              <a:t>patchwork</a:t>
            </a:r>
            <a:r>
              <a:rPr lang="en-US" dirty="0"/>
              <a:t> 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combining multiple ggplot2 plots</a:t>
            </a:r>
          </a:p>
          <a:p>
            <a:endParaRPr lang="en-US" dirty="0"/>
          </a:p>
          <a:p>
            <a:r>
              <a:rPr lang="en-US" b="1" dirty="0"/>
              <a:t>knitr 	  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creating tables from dataframe</a:t>
            </a:r>
          </a:p>
          <a:p>
            <a:endParaRPr lang="en-US" dirty="0"/>
          </a:p>
          <a:p>
            <a:r>
              <a:rPr lang="en-US" b="1" dirty="0"/>
              <a:t>fmsb</a:t>
            </a:r>
            <a:r>
              <a:rPr lang="en-US" dirty="0"/>
              <a:t> 	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creating Radar Chart</a:t>
            </a:r>
          </a:p>
        </p:txBody>
      </p:sp>
    </p:spTree>
    <p:extLst>
      <p:ext uri="{BB962C8B-B14F-4D97-AF65-F5344CB8AC3E}">
        <p14:creationId xmlns:p14="http://schemas.microsoft.com/office/powerpoint/2010/main" val="80287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7D166C-6231-7517-EEB0-DA5305D13552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9BDCBD-6A0C-D0D2-6023-E2B0E62DB24C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 err="1">
                <a:latin typeface="Algerian" panose="04020705040A02060702" pitchFamily="82" charset="0"/>
              </a:rPr>
              <a:t>loaD</a:t>
            </a:r>
            <a:r>
              <a:rPr lang="en-US" sz="2800" dirty="0">
                <a:latin typeface="Algerian" panose="04020705040A02060702" pitchFamily="82" charset="0"/>
              </a:rPr>
              <a:t> the dataset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30EA5C-CF3C-F589-7C0E-104DC473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82" y="1346709"/>
            <a:ext cx="8014138" cy="36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A2CD-7D26-1A08-4699-F6EA04CD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668D-6647-0832-F627-D5AD4F43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08743"/>
            <a:ext cx="8229600" cy="411838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/>
              <a:t>Display the structure of the data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A61DA2-6163-BA3A-27A2-BA33E7BC361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47DC23-D5FA-E0F6-222B-1DE19CBFF7CC}"/>
              </a:ext>
            </a:extLst>
          </p:cNvPr>
          <p:cNvSpPr txBox="1">
            <a:spLocks/>
          </p:cNvSpPr>
          <p:nvPr/>
        </p:nvSpPr>
        <p:spPr>
          <a:xfrm>
            <a:off x="457200" y="640610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explore the dataset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9AB5BF9-AB95-E760-9959-5B19CA7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020"/>
            <a:ext cx="9144000" cy="25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0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869E6-E0C4-A299-476A-B2D4045B9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270461-FF78-51AA-BDD7-FA80612076ED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0BE73A-1303-F6F1-2345-4C5016862558}"/>
              </a:ext>
            </a:extLst>
          </p:cNvPr>
          <p:cNvSpPr txBox="1">
            <a:spLocks/>
          </p:cNvSpPr>
          <p:nvPr/>
        </p:nvSpPr>
        <p:spPr>
          <a:xfrm>
            <a:off x="457200" y="640610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explore the dataset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2BFBDAD-B2B4-76C4-7784-E1D4E4A6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742"/>
            <a:ext cx="9144000" cy="25021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78F427-59C7-0625-01C3-E73CE2DA8755}"/>
              </a:ext>
            </a:extLst>
          </p:cNvPr>
          <p:cNvSpPr txBox="1"/>
          <p:nvPr/>
        </p:nvSpPr>
        <p:spPr>
          <a:xfrm>
            <a:off x="541283" y="1319543"/>
            <a:ext cx="594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Average Global Mental Disorder Rates (%) by year </a:t>
            </a: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869E6-E0C4-A299-476A-B2D4045B9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18E5-B1DA-A293-D42C-8459D1D2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346709"/>
            <a:ext cx="8229600" cy="644065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/>
              <a:t>Average Mental Disorder Rates (%) by year for United States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270461-FF78-51AA-BDD7-FA80612076ED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430670-DFD1-860C-E572-DF30902BE3ED}"/>
              </a:ext>
            </a:extLst>
          </p:cNvPr>
          <p:cNvSpPr txBox="1">
            <a:spLocks/>
          </p:cNvSpPr>
          <p:nvPr/>
        </p:nvSpPr>
        <p:spPr>
          <a:xfrm>
            <a:off x="457200" y="640610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explore the dataset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0456121-2DAB-152E-4576-B7E16BF3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79842"/>
            <a:ext cx="9144000" cy="23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5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D154-71E1-404F-6444-33C4C913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8028"/>
            <a:ext cx="8229600" cy="70533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1800" b="1" dirty="0"/>
              <a:t>Structure of the data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A72A3DA-A6AA-964C-81C1-D9701E77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581"/>
            <a:ext cx="9144000" cy="25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3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D154-71E1-404F-6444-33C4C913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8027"/>
            <a:ext cx="8229600" cy="1492469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Check for Duplicates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# Count duplicates</a:t>
            </a:r>
            <a:br>
              <a:rPr lang="en-US" sz="2000" dirty="0"/>
            </a:br>
            <a:r>
              <a:rPr lang="en-US" sz="2000" dirty="0"/>
              <a:t>			sum(duplicated(data))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# Remove duplicates, if available</a:t>
            </a:r>
            <a:br>
              <a:rPr lang="en-US" sz="2000" dirty="0"/>
            </a:br>
            <a:r>
              <a:rPr lang="en-US" sz="2000" dirty="0"/>
              <a:t> 			data &lt;- distinct(data)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086D4F-F863-2F53-FC86-332407554C78}"/>
              </a:ext>
            </a:extLst>
          </p:cNvPr>
          <p:cNvSpPr txBox="1">
            <a:spLocks/>
          </p:cNvSpPr>
          <p:nvPr/>
        </p:nvSpPr>
        <p:spPr>
          <a:xfrm>
            <a:off x="457200" y="3132081"/>
            <a:ext cx="8229600" cy="19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itchFamily="2" charset="2"/>
              <a:buChar char="q"/>
            </a:pPr>
            <a:r>
              <a:rPr lang="en-US" sz="1800" b="1" dirty="0"/>
              <a:t>Handling Missing Values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1800" i="1" dirty="0"/>
              <a:t># Check Missing Values</a:t>
            </a:r>
            <a:br>
              <a:rPr lang="en-US" sz="1800" dirty="0"/>
            </a:br>
            <a:r>
              <a:rPr lang="en-US" sz="1800" dirty="0"/>
              <a:t>			</a:t>
            </a:r>
            <a:r>
              <a:rPr lang="en-US" sz="1800" dirty="0" err="1"/>
              <a:t>colSums</a:t>
            </a:r>
            <a:r>
              <a:rPr lang="en-US" sz="1800" dirty="0"/>
              <a:t>(is.na(data))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i="1" dirty="0"/>
              <a:t># Remove Missing Values, if available (based on the dataset, either remove 		or replace with mean/median/mode)</a:t>
            </a:r>
            <a:br>
              <a:rPr lang="en-US" sz="1800" dirty="0"/>
            </a:br>
            <a:r>
              <a:rPr lang="en-US" sz="1800" dirty="0"/>
              <a:t> 			</a:t>
            </a:r>
            <a:r>
              <a:rPr lang="en-US" sz="1800" dirty="0" err="1"/>
              <a:t>required_cols</a:t>
            </a:r>
            <a:r>
              <a:rPr lang="en-US" sz="1800" dirty="0"/>
              <a:t> &lt;- names(data)[1:11]</a:t>
            </a:r>
          </a:p>
          <a:p>
            <a:pPr algn="l"/>
            <a:r>
              <a:rPr lang="en-US" sz="1800" dirty="0"/>
              <a:t>			data &lt;- data[</a:t>
            </a:r>
            <a:r>
              <a:rPr lang="en-US" sz="1800" dirty="0" err="1"/>
              <a:t>complete.cases</a:t>
            </a:r>
            <a:r>
              <a:rPr lang="en-US" sz="1800" dirty="0"/>
              <a:t>(data[, </a:t>
            </a:r>
            <a:r>
              <a:rPr lang="en-US" sz="1800" dirty="0" err="1"/>
              <a:t>required_cols</a:t>
            </a:r>
            <a:r>
              <a:rPr lang="en-US" sz="1800" dirty="0"/>
              <a:t>]), ]</a:t>
            </a:r>
          </a:p>
        </p:txBody>
      </p:sp>
    </p:spTree>
    <p:extLst>
      <p:ext uri="{BB962C8B-B14F-4D97-AF65-F5344CB8AC3E}">
        <p14:creationId xmlns:p14="http://schemas.microsoft.com/office/powerpoint/2010/main" val="64255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D154-71E1-404F-6444-33C4C913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8027"/>
            <a:ext cx="8229600" cy="329499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1800" b="1" dirty="0"/>
              <a:t>Handling Inconsistent Columns and Rows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1800" i="1" dirty="0"/>
              <a:t># Drop index column</a:t>
            </a:r>
            <a:br>
              <a:rPr lang="en-US" sz="1800" i="1" dirty="0"/>
            </a:br>
            <a:r>
              <a:rPr lang="en-US" sz="1800" i="1" dirty="0"/>
              <a:t>			</a:t>
            </a:r>
            <a:r>
              <a:rPr lang="en-US" sz="1800" dirty="0" err="1"/>
              <a:t>data$index</a:t>
            </a:r>
            <a:r>
              <a:rPr lang="en-US" sz="1800" dirty="0"/>
              <a:t> &lt;- NULL</a:t>
            </a:r>
            <a:br>
              <a:rPr lang="en-US" sz="1800" i="1" dirty="0"/>
            </a:br>
            <a:r>
              <a:rPr lang="en-US" sz="1800" i="1" dirty="0"/>
              <a:t>		# Drop Code Column</a:t>
            </a:r>
            <a:br>
              <a:rPr lang="en-US" sz="1800" i="1" dirty="0"/>
            </a:br>
            <a:r>
              <a:rPr lang="en-US" sz="1800" i="1" dirty="0"/>
              <a:t>			</a:t>
            </a:r>
            <a:r>
              <a:rPr lang="en-US" sz="1800" dirty="0" err="1"/>
              <a:t>data$Code</a:t>
            </a:r>
            <a:r>
              <a:rPr lang="en-US" sz="1800" dirty="0"/>
              <a:t> &lt;- NULL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	# </a:t>
            </a:r>
            <a:r>
              <a:rPr lang="en-US" sz="1800" i="1" dirty="0"/>
              <a:t>Drop unnecessary rows</a:t>
            </a:r>
            <a:br>
              <a:rPr lang="en-US" sz="1800" i="1" dirty="0"/>
            </a:br>
            <a:r>
              <a:rPr lang="en-US" sz="1800" i="1" dirty="0"/>
              <a:t>			</a:t>
            </a:r>
            <a:r>
              <a:rPr lang="it-IT" sz="1800" i="1" dirty="0"/>
              <a:t>non_countries&lt;- c(</a:t>
            </a:r>
            <a:r>
              <a:rPr lang="en-US" sz="1800" i="1" dirty="0"/>
              <a:t>"World", "High SDI", "Low SDI", "Middle SDI", "High-							income", "Low-middle SDI", "High-middle SDI“,….)</a:t>
            </a:r>
            <a:br>
              <a:rPr lang="en-US" sz="1800" i="1" dirty="0"/>
            </a:br>
            <a:r>
              <a:rPr lang="en-US" sz="1800" i="1" dirty="0"/>
              <a:t>			</a:t>
            </a:r>
            <a:r>
              <a:rPr lang="it-IT" sz="1800" i="1" dirty="0"/>
              <a:t>data &lt;- data[!(data$Entity %in% non_countries), ]</a:t>
            </a:r>
            <a:br>
              <a:rPr lang="it-IT" sz="1800" i="1" dirty="0"/>
            </a:br>
            <a:endParaRPr lang="en-US" sz="18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5798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monitor with a white screen&#10;&#10;Description automatically generated">
            <a:extLst>
              <a:ext uri="{FF2B5EF4-FFF2-40B4-BE49-F238E27FC236}">
                <a16:creationId xmlns:a16="http://schemas.microsoft.com/office/drawing/2014/main" id="{AD7E100B-2B29-DF74-88C9-F35349BB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9" r="4300" b="23223"/>
          <a:stretch/>
        </p:blipFill>
        <p:spPr>
          <a:xfrm>
            <a:off x="154779" y="737051"/>
            <a:ext cx="6275194" cy="42655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93" y="1595987"/>
            <a:ext cx="8048731" cy="3522224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Overview of the Topic and Dataset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Types of Mental Disorders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Contents of the Dataset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Install and Import necessary Libraries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Data Cleaning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Correlation Analysis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Key Insights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Policy Recommendations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References</a:t>
            </a:r>
          </a:p>
          <a:p>
            <a:pPr marL="457200" indent="-457200" algn="l">
              <a:buAutoNum type="arabicParenR"/>
            </a:pP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137754-50F0-DEB7-7A34-44714882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596" y="1057043"/>
            <a:ext cx="3768132" cy="5927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Table of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55DC2-FFCE-58F3-F07C-4E9AC766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73" y="1213352"/>
            <a:ext cx="2716795" cy="27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9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  <p:pic>
        <p:nvPicPr>
          <p:cNvPr id="8" name="Picture 7" descr="A diagram of a patient's recovery&#10;&#10;Description automatically generated with medium confidence">
            <a:extLst>
              <a:ext uri="{FF2B5EF4-FFF2-40B4-BE49-F238E27FC236}">
                <a16:creationId xmlns:a16="http://schemas.microsoft.com/office/drawing/2014/main" id="{F4D40655-65D1-E187-78A3-490390AF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50" y="1292772"/>
            <a:ext cx="7297887" cy="38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5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  <p:pic>
        <p:nvPicPr>
          <p:cNvPr id="3" name="Picture 2" descr="A graph showing a number of green and black boxes&#10;&#10;Description automatically generated with medium confidence">
            <a:extLst>
              <a:ext uri="{FF2B5EF4-FFF2-40B4-BE49-F238E27FC236}">
                <a16:creationId xmlns:a16="http://schemas.microsoft.com/office/drawing/2014/main" id="{1C39FBA8-3F6F-A136-A704-9D215627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7" y="1282262"/>
            <a:ext cx="7508094" cy="38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02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4FA5D544-5B75-096A-A6C1-B8E0C771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96" y="1860330"/>
            <a:ext cx="7033208" cy="32831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25C7B51-973F-B54C-474F-C27E3C9D3AE9}"/>
              </a:ext>
            </a:extLst>
          </p:cNvPr>
          <p:cNvSpPr txBox="1">
            <a:spLocks/>
          </p:cNvSpPr>
          <p:nvPr/>
        </p:nvSpPr>
        <p:spPr>
          <a:xfrm>
            <a:off x="47297" y="1261893"/>
            <a:ext cx="4162096" cy="50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Density Plots Distribution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F7B54-C67A-F33C-BBF5-9FE2F7700CC8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28707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5C7B51-973F-B54C-474F-C27E3C9D3AE9}"/>
              </a:ext>
            </a:extLst>
          </p:cNvPr>
          <p:cNvSpPr txBox="1">
            <a:spLocks/>
          </p:cNvSpPr>
          <p:nvPr/>
        </p:nvSpPr>
        <p:spPr>
          <a:xfrm>
            <a:off x="47297" y="1261893"/>
            <a:ext cx="4162096" cy="50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Histogram Plots Distribution</a:t>
            </a:r>
          </a:p>
        </p:txBody>
      </p:sp>
      <p:pic>
        <p:nvPicPr>
          <p:cNvPr id="3" name="Picture 2" descr="A comparison of a bar graph&#10;&#10;Description automatically generated">
            <a:extLst>
              <a:ext uri="{FF2B5EF4-FFF2-40B4-BE49-F238E27FC236}">
                <a16:creationId xmlns:a16="http://schemas.microsoft.com/office/drawing/2014/main" id="{4370C779-FC75-810D-4480-097EFF85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62" y="1905958"/>
            <a:ext cx="7679594" cy="323754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6A21AD-C4E1-ECFD-73DB-E00F8EA9A217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6542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12" name="Picture 11" descr="A map of the world&#10;&#10;Description automatically generated">
            <a:extLst>
              <a:ext uri="{FF2B5EF4-FFF2-40B4-BE49-F238E27FC236}">
                <a16:creationId xmlns:a16="http://schemas.microsoft.com/office/drawing/2014/main" id="{7721F4EC-AC36-2F83-82DF-CE9D807C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3" y="1194309"/>
            <a:ext cx="8502057" cy="41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659524" y="1329476"/>
            <a:ext cx="2845676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Radar Chart</a:t>
            </a:r>
          </a:p>
        </p:txBody>
      </p:sp>
      <p:pic>
        <p:nvPicPr>
          <p:cNvPr id="3" name="Picture 2" descr="A graph of a number of people with different levels of mental health&#10;&#10;Description automatically generated with medium confidence">
            <a:extLst>
              <a:ext uri="{FF2B5EF4-FFF2-40B4-BE49-F238E27FC236}">
                <a16:creationId xmlns:a16="http://schemas.microsoft.com/office/drawing/2014/main" id="{1928C734-9B72-B1DD-C5C4-F21B2EC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050"/>
            <a:ext cx="7793420" cy="41094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4680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-15968" y="1249737"/>
            <a:ext cx="8497614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Bar graph for the distribution of Mental disorders for 2017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6" name="Picture 5" descr="A graph of a number of people with mental disorders&#10;&#10;Description automatically generated">
            <a:extLst>
              <a:ext uri="{FF2B5EF4-FFF2-40B4-BE49-F238E27FC236}">
                <a16:creationId xmlns:a16="http://schemas.microsoft.com/office/drawing/2014/main" id="{2E829342-BF05-0111-D72F-DDAD17D0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01" y="1893802"/>
            <a:ext cx="7459837" cy="32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0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-138091" y="1185929"/>
            <a:ext cx="8266589" cy="32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Line Plot for the distribution of Mental disorders for 2017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3" name="Picture 2" descr="A graph of mental disorders over time&#10;&#10;Description automatically generated">
            <a:extLst>
              <a:ext uri="{FF2B5EF4-FFF2-40B4-BE49-F238E27FC236}">
                <a16:creationId xmlns:a16="http://schemas.microsoft.com/office/drawing/2014/main" id="{ACA15CC6-1BC2-1137-3F92-EEFAB7A3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0" y="1507489"/>
            <a:ext cx="7891539" cy="36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-138091" y="1185929"/>
            <a:ext cx="8266589" cy="32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Line Plot for the distribution of Mental disorders in the United States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BBAAD5E-AFBB-F993-4C0B-F9AC3B28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8" y="1567336"/>
            <a:ext cx="7328458" cy="35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-138090" y="1185929"/>
            <a:ext cx="7306146" cy="32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Time Series Analysis for the distribution of Global Depression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6" name="Picture 5" descr="A graph with a dotted line&#10;&#10;Description automatically generated">
            <a:extLst>
              <a:ext uri="{FF2B5EF4-FFF2-40B4-BE49-F238E27FC236}">
                <a16:creationId xmlns:a16="http://schemas.microsoft.com/office/drawing/2014/main" id="{7423540C-A6AC-CBAC-B66B-1A42302D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1" y="1584577"/>
            <a:ext cx="8644998" cy="34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lgerian" panose="04020705040A02060702" pitchFamily="82" charset="0"/>
              </a:rPr>
              <a:t>Overview of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178"/>
            <a:ext cx="8229600" cy="35333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400" dirty="0">
                <a:latin typeface="Bahnschrift" panose="020B0502040204020203" pitchFamily="34" charset="0"/>
                <a:cs typeface="Arial" panose="020B0604020202020204" pitchFamily="34" charset="0"/>
              </a:rPr>
              <a:t>Approximately 1 in every 8 people worldwide live with a mental disorder.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>
                <a:latin typeface="Bahnschrift" panose="020B0502040204020203" pitchFamily="34" charset="0"/>
                <a:cs typeface="Arial" panose="020B0604020202020204" pitchFamily="34" charset="0"/>
              </a:rPr>
              <a:t>Mental health impacts work, relationships, and community engagement.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>
                <a:latin typeface="Bahnschrift" panose="020B0502040204020203" pitchFamily="34" charset="0"/>
                <a:cs typeface="Arial" panose="020B0604020202020204" pitchFamily="34" charset="0"/>
              </a:rPr>
              <a:t>Many individuals do not receive proper care due to stigma and lack of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>
                <a:latin typeface="Bahnschrift" panose="020B0502040204020203" pitchFamily="34" charset="0"/>
                <a:cs typeface="Arial" panose="020B0604020202020204" pitchFamily="34" charset="0"/>
              </a:rPr>
              <a:t>Data collection is crucial to understanding trends and improving treatments.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Correlation Analysis</a:t>
            </a:r>
          </a:p>
        </p:txBody>
      </p:sp>
      <p:pic>
        <p:nvPicPr>
          <p:cNvPr id="3" name="Picture 2" descr="A chart of mental disorders&#10;&#10;Description automatically generated">
            <a:extLst>
              <a:ext uri="{FF2B5EF4-FFF2-40B4-BE49-F238E27FC236}">
                <a16:creationId xmlns:a16="http://schemas.microsoft.com/office/drawing/2014/main" id="{28A3E59C-F1A6-4A8A-9EF7-0C531286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1" y="1138987"/>
            <a:ext cx="8644998" cy="38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95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C88FD5-13DD-F88B-1261-C4BEAA33F811}"/>
              </a:ext>
            </a:extLst>
          </p:cNvPr>
          <p:cNvSpPr txBox="1">
            <a:spLocks/>
          </p:cNvSpPr>
          <p:nvPr/>
        </p:nvSpPr>
        <p:spPr>
          <a:xfrm>
            <a:off x="585527" y="1292772"/>
            <a:ext cx="7729105" cy="385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Eating disorders show </a:t>
            </a:r>
            <a:r>
              <a:rPr lang="en-US" sz="2800" b="1" dirty="0"/>
              <a:t>strong correlations</a:t>
            </a:r>
            <a:r>
              <a:rPr lang="en-US" sz="2800" dirty="0"/>
              <a:t> with both bipolar disorder and anxiety disorders. This means people with eating disorders often also struggle with mood swings or anxiety. So, treatment should focus on all these problems together.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Disorders like bipolar, eating, and drug use disorders show gradual increases, signaling growing </a:t>
            </a:r>
            <a:r>
              <a:rPr lang="en-US" sz="2800" b="1" dirty="0"/>
              <a:t>public health challenges</a:t>
            </a:r>
            <a:r>
              <a:rPr lang="en-US" sz="2800" dirty="0"/>
              <a:t>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0475B-69AF-D17C-0686-451EA63744AB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4137158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key Insights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98DBCC-CCF9-00D2-09A3-358307A6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27" y="1523999"/>
            <a:ext cx="6820852" cy="35396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C88FD5-13DD-F88B-1261-C4BEAA33F811}"/>
              </a:ext>
            </a:extLst>
          </p:cNvPr>
          <p:cNvSpPr txBox="1">
            <a:spLocks/>
          </p:cNvSpPr>
          <p:nvPr/>
        </p:nvSpPr>
        <p:spPr>
          <a:xfrm>
            <a:off x="-138091" y="1185929"/>
            <a:ext cx="8266589" cy="32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Top two countries with highest rate of each mental disorder </a:t>
            </a:r>
          </a:p>
        </p:txBody>
      </p:sp>
    </p:spTree>
    <p:extLst>
      <p:ext uri="{BB962C8B-B14F-4D97-AF65-F5344CB8AC3E}">
        <p14:creationId xmlns:p14="http://schemas.microsoft.com/office/powerpoint/2010/main" val="1788029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D4EFA-6055-55B5-3365-0327D7DF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581060-6C8C-A088-9C52-69B0612BB6E0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5B1019-07CF-F41D-2967-26D7B241722A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KEY INSIGHTS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5661E6-574D-6976-703E-9FDD7B52742E}"/>
              </a:ext>
            </a:extLst>
          </p:cNvPr>
          <p:cNvSpPr txBox="1">
            <a:spLocks/>
          </p:cNvSpPr>
          <p:nvPr/>
        </p:nvSpPr>
        <p:spPr>
          <a:xfrm>
            <a:off x="790480" y="1019503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Depression</a:t>
            </a:r>
            <a:r>
              <a:rPr lang="en-US" sz="2800" dirty="0"/>
              <a:t> and </a:t>
            </a:r>
            <a:r>
              <a:rPr lang="en-US" sz="2800" b="1" dirty="0"/>
              <a:t>Anxiety</a:t>
            </a:r>
            <a:r>
              <a:rPr lang="en-US" sz="2800" dirty="0"/>
              <a:t> are the most prevalent disorders globally, with a higher burden in high-income countries and regions in conflict.</a:t>
            </a:r>
            <a:endParaRPr lang="en-US" altLang="en-US" sz="2800" dirty="0"/>
          </a:p>
          <a:p>
            <a:pPr marL="457200" marR="0" lvl="0" indent="-457200" algn="l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/>
              <a:t>Substance Use Disorders (Alcohol &amp; Drugs) </a:t>
            </a:r>
            <a:r>
              <a:rPr lang="en-US" sz="2800" dirty="0"/>
              <a:t>show significant regional variability—alcohol is high in Eastern Europe and Latin America; drug use is prominent in North America and parts of the Middle East.</a:t>
            </a:r>
            <a:endParaRPr lang="en-US" altLang="en-US" sz="2800" dirty="0"/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Schizophrenia</a:t>
            </a:r>
            <a:r>
              <a:rPr lang="en-US" sz="2800" dirty="0"/>
              <a:t> and </a:t>
            </a:r>
            <a:r>
              <a:rPr lang="en-US" sz="2800" b="1" dirty="0"/>
              <a:t>Bipolar Disorder </a:t>
            </a:r>
            <a:r>
              <a:rPr lang="en-US" sz="2800" dirty="0"/>
              <a:t>are less prevalent but require long-term care and community support structures.</a:t>
            </a:r>
          </a:p>
        </p:txBody>
      </p:sp>
    </p:spTree>
    <p:extLst>
      <p:ext uri="{BB962C8B-B14F-4D97-AF65-F5344CB8AC3E}">
        <p14:creationId xmlns:p14="http://schemas.microsoft.com/office/powerpoint/2010/main" val="375153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7CA86-208F-B281-F290-6CB7C02C1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FAE2B0-3787-D819-F503-5E6CAD02BE79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BD5D01-4888-7680-401B-EDE95389F241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KEY INSIGHTS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4E103E-F466-0EDC-5106-A97D41588832}"/>
              </a:ext>
            </a:extLst>
          </p:cNvPr>
          <p:cNvSpPr txBox="1">
            <a:spLocks/>
          </p:cNvSpPr>
          <p:nvPr/>
        </p:nvSpPr>
        <p:spPr>
          <a:xfrm>
            <a:off x="790480" y="1019503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Eating Disorders </a:t>
            </a:r>
            <a:r>
              <a:rPr lang="en-US" sz="2800" dirty="0"/>
              <a:t>are more frequent in high-income Western nations, especially among young women. 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Youth (15–29) </a:t>
            </a:r>
            <a:r>
              <a:rPr lang="en-US" sz="2800" dirty="0"/>
              <a:t>and</a:t>
            </a:r>
            <a:r>
              <a:rPr lang="en-US" sz="2800" b="1" dirty="0"/>
              <a:t> women </a:t>
            </a:r>
            <a:r>
              <a:rPr lang="en-US" sz="2800" dirty="0"/>
              <a:t>show disproportionately higher rates in most disorders.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7834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23AC2-562F-8A7B-9440-2AD011F23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A975CC-1984-094C-B307-4235772FB73A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8FC466-7353-C117-AB79-EAF59C1278BB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Reasons behind Global Mental Health Disorders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D2D3D1-DABE-5F3C-7D67-356D72F2F710}"/>
              </a:ext>
            </a:extLst>
          </p:cNvPr>
          <p:cNvSpPr txBox="1">
            <a:spLocks/>
          </p:cNvSpPr>
          <p:nvPr/>
        </p:nvSpPr>
        <p:spPr>
          <a:xfrm>
            <a:off x="790480" y="1019503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Depression &amp; Anxiety</a:t>
            </a:r>
            <a:r>
              <a:rPr lang="en-US" sz="2800" dirty="0"/>
              <a:t>: Urban stress, economic hardship, conflict, stigma, limited care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Substance Use</a:t>
            </a:r>
            <a:r>
              <a:rPr lang="en-US" sz="2800" dirty="0"/>
              <a:t>: Cultural norms, weak drug policies, self-medication in crisis zones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Schizophrenia &amp; Bipolar</a:t>
            </a:r>
            <a:r>
              <a:rPr lang="en-US" sz="2800" dirty="0"/>
              <a:t>: Genetic basis, poor literacy, lack of lifelong care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Eating Disorders</a:t>
            </a:r>
            <a:r>
              <a:rPr lang="en-US" sz="2800" dirty="0"/>
              <a:t>: Media ideals, social media pressure, underreporting in LMICs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Youth &amp; Women</a:t>
            </a:r>
            <a:r>
              <a:rPr lang="en-US" sz="2800" dirty="0"/>
              <a:t>: Hormones, violence, social roles, academic stress, online toxicity</a:t>
            </a:r>
          </a:p>
        </p:txBody>
      </p:sp>
    </p:spTree>
    <p:extLst>
      <p:ext uri="{BB962C8B-B14F-4D97-AF65-F5344CB8AC3E}">
        <p14:creationId xmlns:p14="http://schemas.microsoft.com/office/powerpoint/2010/main" val="1654353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63C92-1EBB-672F-54DE-F7AB7BCC5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A2FE744-BD31-AB0F-9C78-4F9CEBE01AE3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317340-7A41-1D9A-CF40-5FA7031902A8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GLOBAL POLICY RECOMMENDATIONS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6E5BF-89A9-94CC-A867-DD7248051238}"/>
              </a:ext>
            </a:extLst>
          </p:cNvPr>
          <p:cNvSpPr txBox="1">
            <a:spLocks/>
          </p:cNvSpPr>
          <p:nvPr/>
        </p:nvSpPr>
        <p:spPr>
          <a:xfrm>
            <a:off x="790480" y="1019503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Universal mental health </a:t>
            </a:r>
            <a:r>
              <a:rPr lang="en-US" sz="2800" b="1" dirty="0"/>
              <a:t>screening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Invest in </a:t>
            </a:r>
            <a:r>
              <a:rPr lang="en-US" sz="2800" b="1" dirty="0"/>
              <a:t>community-based care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Emergency mental health response </a:t>
            </a:r>
            <a:r>
              <a:rPr lang="en-US" sz="2800" dirty="0"/>
              <a:t>protocols in war/conflict zones.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Training programs </a:t>
            </a:r>
            <a:r>
              <a:rPr lang="en-US" sz="2800" dirty="0"/>
              <a:t>for non-specialist health workers 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Global data standardization and sharing</a:t>
            </a:r>
            <a:r>
              <a:rPr lang="en-US" sz="2800" dirty="0"/>
              <a:t> to improve surveillance and response.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Campaigns against stigma</a:t>
            </a:r>
            <a:r>
              <a:rPr lang="en-US" sz="2800" dirty="0"/>
              <a:t>, especially in low- and middle-income countries (LMICs).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9816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3278-B4C6-9C4A-049A-9684239B6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B71E47-07A7-B657-2617-59054BB61023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62F5E-B208-F03A-CAC1-D3707605D612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KEY INSIGHTS for the united states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B35C43-C7AE-B736-7461-7132541C7F8D}"/>
              </a:ext>
            </a:extLst>
          </p:cNvPr>
          <p:cNvSpPr txBox="1">
            <a:spLocks/>
          </p:cNvSpPr>
          <p:nvPr/>
        </p:nvSpPr>
        <p:spPr>
          <a:xfrm>
            <a:off x="790480" y="1019503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Drug Use Disorders </a:t>
            </a:r>
            <a:r>
              <a:rPr lang="en-US" sz="2800" dirty="0"/>
              <a:t>are among the highest globally, especially due to the opioid epidemic.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Youth mental health crisis </a:t>
            </a:r>
            <a:r>
              <a:rPr lang="en-US" sz="2800" dirty="0"/>
              <a:t>is growing, with significant spikes in depression, anxiety, and suicide ideation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Mental health disparities </a:t>
            </a:r>
            <a:r>
              <a:rPr lang="en-US" sz="2800" dirty="0"/>
              <a:t>by race, income, and insurance coverage are stark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Access to care </a:t>
            </a:r>
            <a:r>
              <a:rPr lang="en-US" sz="2800" dirty="0"/>
              <a:t>is inconsistent—rural areas are particularly underserved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10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A9096-2B70-EBB0-62CD-983397336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D762C1-0005-9A73-84D0-C0AB65D22BFA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A9E571-A7D8-EBAB-F035-FAC3B2809625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Reasons behind the U.S Mental Health Disorders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323FFC-6433-7022-A5DA-C57009438901}"/>
              </a:ext>
            </a:extLst>
          </p:cNvPr>
          <p:cNvSpPr txBox="1">
            <a:spLocks/>
          </p:cNvSpPr>
          <p:nvPr/>
        </p:nvSpPr>
        <p:spPr>
          <a:xfrm>
            <a:off x="790480" y="1019503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Drug Use Disorders</a:t>
            </a:r>
            <a:r>
              <a:rPr lang="en-US" sz="2800" dirty="0"/>
              <a:t>: Opioid overprescription, poor regulation, rural despair, stigma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Youth Crisis</a:t>
            </a:r>
            <a:r>
              <a:rPr lang="en-US" sz="2800" dirty="0"/>
              <a:t>: Social media harms, pressure, violence fears, mental health gaps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Racial &amp; Income Gaps</a:t>
            </a:r>
            <a:r>
              <a:rPr lang="en-US" sz="2800" dirty="0"/>
              <a:t>: Mistrust, underfunding, cultural/language barriers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/>
              <a:t>Rural Challenges</a:t>
            </a:r>
            <a:r>
              <a:rPr lang="en-US" sz="2800" dirty="0"/>
              <a:t>: Provider shortages, privacy concerns, poor telehealth access</a:t>
            </a:r>
          </a:p>
        </p:txBody>
      </p:sp>
    </p:spTree>
    <p:extLst>
      <p:ext uri="{BB962C8B-B14F-4D97-AF65-F5344CB8AC3E}">
        <p14:creationId xmlns:p14="http://schemas.microsoft.com/office/powerpoint/2010/main" val="3852037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B5A9E-0F2E-3C3D-9F50-E33D6853E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79AB8D-959F-B510-E6D9-67BC09FE32E2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4C2927-6FBD-2E5C-FBF6-E613ABB92EB0}"/>
              </a:ext>
            </a:extLst>
          </p:cNvPr>
          <p:cNvSpPr txBox="1">
            <a:spLocks/>
          </p:cNvSpPr>
          <p:nvPr/>
        </p:nvSpPr>
        <p:spPr>
          <a:xfrm>
            <a:off x="329030" y="910366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United states POLICY RECOMMENDATIONS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5B06BE-33AB-EA3E-A5CF-2667688915C7}"/>
              </a:ext>
            </a:extLst>
          </p:cNvPr>
          <p:cNvSpPr txBox="1">
            <a:spLocks/>
          </p:cNvSpPr>
          <p:nvPr/>
        </p:nvSpPr>
        <p:spPr>
          <a:xfrm>
            <a:off x="707447" y="1138987"/>
            <a:ext cx="7729105" cy="3231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lnSpc>
                <a:spcPct val="90000"/>
              </a:lnSpc>
              <a:spcAft>
                <a:spcPct val="0"/>
              </a:spcAft>
            </a:pPr>
            <a:endParaRPr lang="en-US" sz="2800" dirty="0"/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Expand insurance coverage for mental health parity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Opioid crisis response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Telehealth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Incentivize mental health professionals</a:t>
            </a:r>
          </a:p>
          <a:p>
            <a:pPr marL="457200" indent="-457200" algn="l" fontAlgn="base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Fund school-based mental health programs</a:t>
            </a:r>
          </a:p>
          <a:p>
            <a:pPr algn="l" fontAlgn="base">
              <a:lnSpc>
                <a:spcPct val="90000"/>
              </a:lnSpc>
              <a:spcAft>
                <a:spcPct val="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74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lgerian" panose="04020705040A02060702" pitchFamily="82" charset="0"/>
              </a:rPr>
              <a:t>Importance of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35333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Mental health disorders impact well-being, productivity, and society.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Understanding trends aids in developing prevention and treatment strategies.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Analysis informs policy-making and healthcare practices.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Reducing stigma encourages mental health awareness and support.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C88FD5-13DD-F88B-1261-C4BEAA33F811}"/>
              </a:ext>
            </a:extLst>
          </p:cNvPr>
          <p:cNvSpPr txBox="1">
            <a:spLocks/>
          </p:cNvSpPr>
          <p:nvPr/>
        </p:nvSpPr>
        <p:spPr>
          <a:xfrm>
            <a:off x="707447" y="1213466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0000"/>
                </a:solidFill>
              </a:rPr>
              <a:t>Global burden </a:t>
            </a:r>
            <a:r>
              <a:rPr lang="en-US" sz="2800" dirty="0"/>
              <a:t>is rising – Depression, anxiety, and substance use disorders are widespread.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0000"/>
                </a:solidFill>
              </a:rPr>
              <a:t>Common drivers </a:t>
            </a:r>
            <a:r>
              <a:rPr lang="en-US" sz="2800" dirty="0"/>
              <a:t>– Trauma, economic stress, stigma, and poor access to care.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0000"/>
                </a:solidFill>
              </a:rPr>
              <a:t>Youth &amp; women are most vulnerable </a:t>
            </a:r>
            <a:r>
              <a:rPr lang="en-US" sz="2800" dirty="0"/>
              <a:t>– Affected by social, digital, and systemic pressures.</a:t>
            </a:r>
          </a:p>
          <a:p>
            <a:pPr marR="0" lvl="0" algn="l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endParaRPr lang="en-US" altLang="en-US" sz="2800" dirty="0"/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7353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C88FD5-13DD-F88B-1261-C4BEAA33F811}"/>
              </a:ext>
            </a:extLst>
          </p:cNvPr>
          <p:cNvSpPr txBox="1">
            <a:spLocks/>
          </p:cNvSpPr>
          <p:nvPr/>
        </p:nvSpPr>
        <p:spPr>
          <a:xfrm>
            <a:off x="707447" y="1213466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0000"/>
                </a:solidFill>
              </a:rPr>
              <a:t>Global policies </a:t>
            </a:r>
            <a:r>
              <a:rPr lang="en-US" sz="2800" dirty="0"/>
              <a:t>– Universal screening, destigmatization, community-based care.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0000"/>
                </a:solidFill>
              </a:rPr>
              <a:t>U.S. priorities </a:t>
            </a:r>
            <a:r>
              <a:rPr lang="en-US" sz="2800" dirty="0"/>
              <a:t>– Address opioid crisis, expand mental health coverage, support youth.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0000"/>
                </a:solidFill>
              </a:rPr>
              <a:t>Call to action </a:t>
            </a:r>
            <a:r>
              <a:rPr lang="en-US" sz="2800" dirty="0"/>
              <a:t>– Mental health solutions must be multi-level, inclusive, and equity-driven.</a:t>
            </a:r>
          </a:p>
          <a:p>
            <a:pPr marR="0" lvl="0" algn="l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endParaRPr lang="en-US" altLang="en-US" sz="2800" dirty="0"/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4783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BA8E2-C4F7-237E-B58B-56AB57BBF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2C126C-D83D-C259-4BC9-599A4CFE9D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14B5E7-72F7-9EA5-CD9D-D636B07B8D55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215F43-28D9-5748-16BE-0C400B379447}"/>
              </a:ext>
            </a:extLst>
          </p:cNvPr>
          <p:cNvSpPr txBox="1">
            <a:spLocks/>
          </p:cNvSpPr>
          <p:nvPr/>
        </p:nvSpPr>
        <p:spPr>
          <a:xfrm>
            <a:off x="707447" y="1213466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50"/>
                </a:solidFill>
              </a:rPr>
              <a:t>Acknowledge mental health </a:t>
            </a:r>
            <a:r>
              <a:rPr lang="en-US" sz="2800" dirty="0"/>
              <a:t>as real and treatable — seek help early, without shame.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50"/>
                </a:solidFill>
              </a:rPr>
              <a:t>Talk openly </a:t>
            </a:r>
            <a:r>
              <a:rPr lang="en-US" sz="2800" dirty="0"/>
              <a:t>— break the stigma through honest conversations in families, schools, and workplaces.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50"/>
                </a:solidFill>
              </a:rPr>
              <a:t>Build support systems </a:t>
            </a:r>
            <a:r>
              <a:rPr lang="en-US" sz="2800" dirty="0"/>
              <a:t>— community, faith, and peer support can be life-changing.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861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BA8E2-C4F7-237E-B58B-56AB57BBF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2C126C-D83D-C259-4BC9-599A4CFE9D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14B5E7-72F7-9EA5-CD9D-D636B07B8D55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215F43-28D9-5748-16BE-0C400B379447}"/>
              </a:ext>
            </a:extLst>
          </p:cNvPr>
          <p:cNvSpPr txBox="1">
            <a:spLocks/>
          </p:cNvSpPr>
          <p:nvPr/>
        </p:nvSpPr>
        <p:spPr>
          <a:xfrm>
            <a:off x="707447" y="1213466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50"/>
                </a:solidFill>
              </a:rPr>
              <a:t>Push for better policies </a:t>
            </a:r>
            <a:r>
              <a:rPr lang="en-US" sz="2800" dirty="0"/>
              <a:t>— demand access, funding, and equity in mental healthcare.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50"/>
                </a:solidFill>
              </a:rPr>
              <a:t>Prioritize self-care and resilience </a:t>
            </a:r>
            <a:r>
              <a:rPr lang="en-US" sz="2800" dirty="0"/>
              <a:t>— through mindfulness, connection, and healthy habits.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50"/>
                </a:solidFill>
              </a:rPr>
              <a:t>Empower others </a:t>
            </a:r>
            <a:r>
              <a:rPr lang="en-US" sz="2800" dirty="0"/>
              <a:t>— be a mental health ally; listen, support, and guide.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7311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21DA-064E-1B32-7D42-3231DB32C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68317" y="895929"/>
            <a:ext cx="5491655" cy="4247572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0064B0"/>
                </a:solidFill>
                <a:latin typeface="Copperplate Gothic Bold" panose="020E0705020206020404" pitchFamily="34" charset="0"/>
                <a:ea typeface="Brush Script MT" panose="03060802040406070304" pitchFamily="66" charset="-122"/>
                <a:cs typeface="Apple Chancery" panose="03020702040506060504" pitchFamily="66" charset="-79"/>
              </a:rPr>
              <a:t>Healing is possible. Progress is collective. A mentally healthy life is </a:t>
            </a:r>
            <a:r>
              <a:rPr lang="en-US" sz="7200" dirty="0">
                <a:solidFill>
                  <a:srgbClr val="002060"/>
                </a:solidFill>
                <a:latin typeface="Copperplate Gothic Bold" panose="020E0705020206020404" pitchFamily="34" charset="0"/>
                <a:ea typeface="Brush Script MT" panose="03060802040406070304" pitchFamily="66" charset="-122"/>
                <a:cs typeface="Apple Chancery" panose="03020702040506060504" pitchFamily="66" charset="-79"/>
              </a:rPr>
              <a:t>a human right </a:t>
            </a:r>
            <a:r>
              <a:rPr lang="en-US" sz="7200" dirty="0">
                <a:solidFill>
                  <a:srgbClr val="0064B0"/>
                </a:solidFill>
                <a:latin typeface="Copperplate Gothic Bold" panose="020E0705020206020404" pitchFamily="34" charset="0"/>
                <a:ea typeface="Brush Script MT" panose="03060802040406070304" pitchFamily="66" charset="-122"/>
                <a:cs typeface="Apple Chancery" panose="03020702040506060504" pitchFamily="66" charset="-79"/>
              </a:rPr>
              <a:t>— not a privilege.</a:t>
            </a:r>
          </a:p>
        </p:txBody>
      </p:sp>
    </p:spTree>
    <p:extLst>
      <p:ext uri="{BB962C8B-B14F-4D97-AF65-F5344CB8AC3E}">
        <p14:creationId xmlns:p14="http://schemas.microsoft.com/office/powerpoint/2010/main" val="539418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862" y="1477108"/>
            <a:ext cx="8410470" cy="366639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Dattani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9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Rodés-Guirao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Ritchie, H., &amp; </a:t>
            </a:r>
            <a:r>
              <a:rPr lang="en-US" sz="19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Roser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(2023, June 20). Mental health. Our World in Data. 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https://ourworldindata.org/mental-health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Health Organization: WHO. (2022, June 8). Mental disorders. 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https://www.who.int/news-room/fact-sheets/detail/mental-disorders</a:t>
            </a:r>
            <a:endParaRPr lang="en-US" sz="1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Mental Disorders Collaborators, &amp; </a:t>
            </a:r>
            <a:r>
              <a:rPr lang="en-US" sz="19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Santomauro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(2021). Global prevalence and burden of depressive and anxiety disorders in 204 countries and territories in 2020 due to the COVID-19 pandemic. In The Lancet (Vol. 398). https://doi.org/10.1016/S0140-6736(21)02143-7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Wu, Y., Wang, L., Tao, M., Cao, H., Yuan, H., Ye, M., Chen, X., Wang, K., &amp; Zhu, C. (2023). Changing trends in the global burden of mental disorders from 1990 to 2019 and predicted levels in 25 years. Epidemiology and Psychiatric Sciences, 32. 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https://doi.org/10.1017/s2045796023000756</a:t>
            </a:r>
            <a:endParaRPr lang="en-US" sz="1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Trends in Mental health Disorder. (2022, December 14). Kaggle. 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https://www.kaggle.com/datasets/thedevastator/uncover-global-trends-in-mental-health-disorder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56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797D0E-D678-BD8D-8F0E-DDC254841719}"/>
              </a:ext>
            </a:extLst>
          </p:cNvPr>
          <p:cNvSpPr txBox="1"/>
          <p:nvPr/>
        </p:nvSpPr>
        <p:spPr>
          <a:xfrm>
            <a:off x="744050" y="3075063"/>
            <a:ext cx="77444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Jokerman" panose="04090605060D0602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58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907535"/>
          </a:xfrm>
        </p:spPr>
        <p:txBody>
          <a:bodyPr>
            <a:noAutofit/>
          </a:bodyPr>
          <a:lstStyle/>
          <a:p>
            <a:r>
              <a:rPr sz="3600" dirty="0">
                <a:latin typeface="Algerian" panose="04020705040A02060702" pitchFamily="82" charset="0"/>
              </a:rPr>
              <a:t>Research Facts on Mental Illness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7909"/>
            <a:ext cx="8229600" cy="325600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sz="2800" dirty="0">
                <a:latin typeface="Bierstadt" panose="020B0004020202020204" pitchFamily="34" charset="0"/>
                <a:cs typeface="Arial" panose="020B0604020202020204" pitchFamily="34" charset="0"/>
              </a:rPr>
              <a:t>1 in 3 women and 1 in 5 men experience major depression.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800" dirty="0">
                <a:latin typeface="Bierstadt" panose="020B0004020202020204" pitchFamily="34" charset="0"/>
                <a:cs typeface="Arial" panose="020B0604020202020204" pitchFamily="34" charset="0"/>
              </a:rPr>
              <a:t>COVID-19 led to 53M new depression cases and 76M anxiety cases.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800" dirty="0">
                <a:latin typeface="Bierstadt" panose="020B0004020202020204" pitchFamily="34" charset="0"/>
                <a:cs typeface="Arial" panose="020B0604020202020204" pitchFamily="34" charset="0"/>
              </a:rPr>
              <a:t>Mental health issues peak in early adulthood.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800" dirty="0">
                <a:latin typeface="Bierstadt" panose="020B0004020202020204" pitchFamily="34" charset="0"/>
                <a:cs typeface="Arial" panose="020B0604020202020204" pitchFamily="34" charset="0"/>
              </a:rPr>
              <a:t>Despite available treatments, accessibility remains a challenge.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Plots from </a:t>
            </a:r>
            <a:r>
              <a:rPr sz="3200" dirty="0">
                <a:latin typeface="Algerian" panose="04020705040A02060702" pitchFamily="82" charset="0"/>
              </a:rPr>
              <a:t>Online References</a:t>
            </a:r>
          </a:p>
        </p:txBody>
      </p:sp>
      <p:pic>
        <p:nvPicPr>
          <p:cNvPr id="6" name="Content Placeholder 5" descr="A graph of a disease&#10;&#10;Description automatically generated with medium confidence">
            <a:extLst>
              <a:ext uri="{FF2B5EF4-FFF2-40B4-BE49-F238E27FC236}">
                <a16:creationId xmlns:a16="http://schemas.microsoft.com/office/drawing/2014/main" id="{0D93AEE2-8BD3-DEB1-CFE8-938923828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" y="1393558"/>
            <a:ext cx="7131269" cy="3153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47389-B9A9-6330-5B19-5DD631C35432}"/>
              </a:ext>
            </a:extLst>
          </p:cNvPr>
          <p:cNvSpPr txBox="1"/>
          <p:nvPr/>
        </p:nvSpPr>
        <p:spPr>
          <a:xfrm>
            <a:off x="1886307" y="4594225"/>
            <a:ext cx="53500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 1 : Line chart for the distribution of Mental Disorders</a:t>
            </a:r>
            <a:endParaRPr lang="en-US" sz="1600" i="1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Plots from </a:t>
            </a:r>
            <a:r>
              <a:rPr sz="3200" dirty="0">
                <a:latin typeface="Algerian" panose="04020705040A02060702" pitchFamily="82" charset="0"/>
              </a:rPr>
              <a:t>Online References</a:t>
            </a:r>
          </a:p>
        </p:txBody>
      </p:sp>
      <p:pic>
        <p:nvPicPr>
          <p:cNvPr id="8" name="Picture 7" descr="A graph of people deal with anxiety&#10;&#10;Description automatically generated">
            <a:extLst>
              <a:ext uri="{FF2B5EF4-FFF2-40B4-BE49-F238E27FC236}">
                <a16:creationId xmlns:a16="http://schemas.microsoft.com/office/drawing/2014/main" id="{2354F1EE-7121-7063-18F5-87F577071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8" y="1346709"/>
            <a:ext cx="7541171" cy="3403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A7F835-661D-E9CF-AC38-462B4FA42B2A}"/>
              </a:ext>
            </a:extLst>
          </p:cNvPr>
          <p:cNvSpPr txBox="1"/>
          <p:nvPr/>
        </p:nvSpPr>
        <p:spPr>
          <a:xfrm>
            <a:off x="809299" y="4750621"/>
            <a:ext cx="775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Fig 2 : Distribution pattern for overcoming Anxiety or Depression</a:t>
            </a:r>
          </a:p>
        </p:txBody>
      </p:sp>
    </p:spTree>
    <p:extLst>
      <p:ext uri="{BB962C8B-B14F-4D97-AF65-F5344CB8AC3E}">
        <p14:creationId xmlns:p14="http://schemas.microsoft.com/office/powerpoint/2010/main" val="224388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lgerian" panose="04020705040A02060702" pitchFamily="82" charset="0"/>
              </a:rPr>
              <a:t>Dataset Overview from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708"/>
            <a:ext cx="8229600" cy="3737757"/>
          </a:xfrm>
        </p:spPr>
        <p:txBody>
          <a:bodyPr>
            <a:noAutofit/>
          </a:bodyPr>
          <a:lstStyle/>
          <a:p>
            <a:pPr marL="342900" marR="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The dataset titled "Global Trends in Mental Health Disorder" is available on Kaggle </a:t>
            </a:r>
          </a:p>
          <a:p>
            <a:pPr marL="342900" marR="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“Mental Health” Published online at OurWorldinData.org. Retrieved from: </a:t>
            </a:r>
            <a:r>
              <a:rPr lang="en-US" sz="2000" u="sng" dirty="0">
                <a:latin typeface="Bahnschrift SemiLight" panose="020B0502040204020203" pitchFamily="34" charset="0"/>
                <a:cs typeface="Arial" panose="020B0604020202020204" pitchFamily="34" charset="0"/>
              </a:rPr>
              <a:t>'https://ourworldindata.org/mental-health</a:t>
            </a: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' [Original Online Resource]</a:t>
            </a:r>
          </a:p>
          <a:p>
            <a:pPr marL="3429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Data includes:</a:t>
            </a:r>
          </a:p>
          <a:p>
            <a:pPr marL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- Country/Region</a:t>
            </a:r>
          </a:p>
          <a:p>
            <a:pPr marL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- Year</a:t>
            </a:r>
          </a:p>
          <a:p>
            <a:pPr marL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- Prevalence of mental health disorders</a:t>
            </a:r>
          </a:p>
          <a:p>
            <a:pPr marL="342900" marR="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sz="20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Types of Mental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Schizophrenia</a:t>
            </a:r>
          </a:p>
          <a:p>
            <a:pPr>
              <a:lnSpc>
                <a:spcPct val="90000"/>
              </a:lnSpc>
            </a:pPr>
            <a:r>
              <a:rPr lang="en-US" sz="2600"/>
              <a:t>Bipolar disorders</a:t>
            </a:r>
          </a:p>
          <a:p>
            <a:pPr>
              <a:lnSpc>
                <a:spcPct val="90000"/>
              </a:lnSpc>
            </a:pPr>
            <a:r>
              <a:rPr lang="en-US" sz="2600"/>
              <a:t>Eating disorders</a:t>
            </a:r>
          </a:p>
          <a:p>
            <a:pPr>
              <a:lnSpc>
                <a:spcPct val="90000"/>
              </a:lnSpc>
            </a:pPr>
            <a:r>
              <a:rPr lang="en-US" sz="2600"/>
              <a:t>Anxiety disorders</a:t>
            </a:r>
          </a:p>
          <a:p>
            <a:pPr>
              <a:lnSpc>
                <a:spcPct val="90000"/>
              </a:lnSpc>
            </a:pPr>
            <a:r>
              <a:rPr lang="en-US" sz="2600"/>
              <a:t>Drug use disorders</a:t>
            </a:r>
          </a:p>
          <a:p>
            <a:pPr>
              <a:lnSpc>
                <a:spcPct val="90000"/>
              </a:lnSpc>
            </a:pPr>
            <a:r>
              <a:rPr lang="en-US" sz="2600"/>
              <a:t>Depression</a:t>
            </a:r>
          </a:p>
          <a:p>
            <a:pPr>
              <a:lnSpc>
                <a:spcPct val="90000"/>
              </a:lnSpc>
            </a:pPr>
            <a:r>
              <a:rPr lang="en-US" sz="2600"/>
              <a:t>Alcohol use disorders</a:t>
            </a:r>
          </a:p>
        </p:txBody>
      </p:sp>
      <p:pic>
        <p:nvPicPr>
          <p:cNvPr id="6" name="Picture 5" descr="A head with tags on it&#10;&#10;AI-generated content may be incorrect.">
            <a:extLst>
              <a:ext uri="{FF2B5EF4-FFF2-40B4-BE49-F238E27FC236}">
                <a16:creationId xmlns:a16="http://schemas.microsoft.com/office/drawing/2014/main" id="{67DDD128-F123-EF86-D91C-768CA89B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18" r="20451"/>
          <a:stretch/>
        </p:blipFill>
        <p:spPr>
          <a:xfrm>
            <a:off x="5020804" y="1451426"/>
            <a:ext cx="3293391" cy="3173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1881</Words>
  <Application>Microsoft Office PowerPoint</Application>
  <PresentationFormat>On-screen Show (16:9)</PresentationFormat>
  <Paragraphs>208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Algerian</vt:lpstr>
      <vt:lpstr>Aptos</vt:lpstr>
      <vt:lpstr>Arial</vt:lpstr>
      <vt:lpstr>Bahnschrift</vt:lpstr>
      <vt:lpstr>Bahnschrift SemiLight</vt:lpstr>
      <vt:lpstr>Bierstadt</vt:lpstr>
      <vt:lpstr>Calibri</vt:lpstr>
      <vt:lpstr>Cascadia Code SemiBold</vt:lpstr>
      <vt:lpstr>Copperplate Gothic Bold</vt:lpstr>
      <vt:lpstr>Forte</vt:lpstr>
      <vt:lpstr>Jokerman</vt:lpstr>
      <vt:lpstr>Ravie</vt:lpstr>
      <vt:lpstr>Symbol</vt:lpstr>
      <vt:lpstr>Times New Roman</vt:lpstr>
      <vt:lpstr>Wingdings</vt:lpstr>
      <vt:lpstr>Office Theme</vt:lpstr>
      <vt:lpstr>Global Trends in Mental Health Disorders HIT-750 (Data Analytics) Prof : Dr. Isaac Mativo</vt:lpstr>
      <vt:lpstr>Table of CONTENTS</vt:lpstr>
      <vt:lpstr>Overview of the Topic</vt:lpstr>
      <vt:lpstr>Importance of the Topic</vt:lpstr>
      <vt:lpstr>Research Facts on Mental Illness</vt:lpstr>
      <vt:lpstr>Plots from Online References</vt:lpstr>
      <vt:lpstr>Plots from Online References</vt:lpstr>
      <vt:lpstr>Dataset Overview from Kaggle</vt:lpstr>
      <vt:lpstr>Types of Mental Disorders</vt:lpstr>
      <vt:lpstr>contents of the dataset</vt:lpstr>
      <vt:lpstr>PowerPoint Presentation</vt:lpstr>
      <vt:lpstr>PowerPoint Presentation</vt:lpstr>
      <vt:lpstr>PowerPoint Presentation</vt:lpstr>
      <vt:lpstr>Display the structure of the data </vt:lpstr>
      <vt:lpstr>PowerPoint Presentation</vt:lpstr>
      <vt:lpstr>Average Mental Disorder Rates (%) by year for United States  </vt:lpstr>
      <vt:lpstr> Structure of the data </vt:lpstr>
      <vt:lpstr> Check for Duplicates   # Count duplicates    sum(duplicated(data))   # Remove duplicates, if available     data &lt;- distinct(data)</vt:lpstr>
      <vt:lpstr> Handling Inconsistent Columns and Rows   # Drop index column    data$index &lt;- NULL   # Drop Code Column    data$Code &lt;- NULL    # Drop unnecessary rows    non_countries&lt;- c("World", "High SDI", "Low SDI", "Middle SDI", "High-       income", "Low-middle SDI", "High-middle SDI“,….)    data &lt;- data[!(data$Entity %in% non_countries), 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Sridhar Reddy Maram</cp:lastModifiedBy>
  <cp:revision>20</cp:revision>
  <dcterms:created xsi:type="dcterms:W3CDTF">2019-02-27T15:38:32Z</dcterms:created>
  <dcterms:modified xsi:type="dcterms:W3CDTF">2025-05-13T19:11:09Z</dcterms:modified>
</cp:coreProperties>
</file>