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2" r:id="rId4"/>
    <p:sldId id="261" r:id="rId5"/>
    <p:sldId id="266" r:id="rId6"/>
    <p:sldId id="272" r:id="rId7"/>
    <p:sldId id="284" r:id="rId8"/>
    <p:sldId id="282" r:id="rId9"/>
    <p:sldId id="274" r:id="rId10"/>
    <p:sldId id="273" r:id="rId11"/>
    <p:sldId id="283" r:id="rId12"/>
    <p:sldId id="275" r:id="rId13"/>
    <p:sldId id="285" r:id="rId14"/>
    <p:sldId id="286" r:id="rId15"/>
    <p:sldId id="287" r:id="rId16"/>
    <p:sldId id="288" r:id="rId17"/>
    <p:sldId id="290" r:id="rId18"/>
    <p:sldId id="291" r:id="rId19"/>
    <p:sldId id="292" r:id="rId20"/>
    <p:sldId id="277" r:id="rId21"/>
    <p:sldId id="293" r:id="rId22"/>
    <p:sldId id="294" r:id="rId23"/>
    <p:sldId id="295" r:id="rId24"/>
    <p:sldId id="297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267" r:id="rId33"/>
    <p:sldId id="26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3"/>
  </p:normalViewPr>
  <p:slideViewPr>
    <p:cSldViewPr snapToGrid="0" snapToObjects="1">
      <p:cViewPr>
        <p:scale>
          <a:sx n="121" d="100"/>
          <a:sy n="121" d="100"/>
        </p:scale>
        <p:origin x="80" y="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mental-disorders" TargetMode="External"/><Relationship Id="rId2" Type="http://schemas.openxmlformats.org/officeDocument/2006/relationships/hyperlink" Target="https://ourworldindata.org/mental-health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kaggle.com/datasets/thedevastator/uncover-global-trends-in-mental-health-disorder" TargetMode="External"/><Relationship Id="rId4" Type="http://schemas.openxmlformats.org/officeDocument/2006/relationships/hyperlink" Target="https://doi.org/10.1017/s204579602300075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92853"/>
            <a:ext cx="9143999" cy="28939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00000"/>
                </a:solidFill>
                <a:latin typeface="Ravie" panose="04040805050809020602" pitchFamily="82" charset="0"/>
              </a:rPr>
              <a:t>Global Trends in Mental Health Disorders</a:t>
            </a:r>
            <a:br>
              <a:rPr lang="en-US" sz="4000" dirty="0"/>
            </a:br>
            <a:r>
              <a:rPr lang="en-US" sz="2800" dirty="0">
                <a:highlight>
                  <a:srgbClr val="FFFF00"/>
                </a:highlight>
              </a:rPr>
              <a:t>HIT-750 (Data Analytics)</a:t>
            </a:r>
            <a:br>
              <a:rPr lang="en-US" sz="2800" dirty="0"/>
            </a:br>
            <a:r>
              <a:rPr lang="en-US" sz="2800" dirty="0"/>
              <a:t>Prof : </a:t>
            </a:r>
            <a:r>
              <a:rPr lang="en-US" sz="2800" i="1" dirty="0">
                <a:solidFill>
                  <a:schemeClr val="tx2"/>
                </a:solidFill>
                <a:latin typeface="Forte" panose="03060902040502070203" pitchFamily="66" charset="0"/>
                <a:cs typeface="Arial" panose="020B0604020202020204" pitchFamily="34" charset="0"/>
              </a:rPr>
              <a:t>Dr. Isaac </a:t>
            </a:r>
            <a:r>
              <a:rPr lang="en-US" sz="2800" i="1" dirty="0" err="1">
                <a:solidFill>
                  <a:schemeClr val="tx2"/>
                </a:solidFill>
                <a:latin typeface="Forte" panose="03060902040502070203" pitchFamily="66" charset="0"/>
                <a:cs typeface="Arial" panose="020B0604020202020204" pitchFamily="34" charset="0"/>
              </a:rPr>
              <a:t>Mativo</a:t>
            </a:r>
            <a:endParaRPr lang="en-US" sz="2800" i="1" dirty="0">
              <a:solidFill>
                <a:schemeClr val="tx2"/>
              </a:solidFill>
              <a:latin typeface="Forte" panose="0306090204050207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95" y="3215474"/>
            <a:ext cx="4265236" cy="1928026"/>
          </a:xfrm>
        </p:spPr>
        <p:txBody>
          <a:bodyPr>
            <a:normAutofit fontScale="92500"/>
          </a:bodyPr>
          <a:lstStyle/>
          <a:p>
            <a:pPr algn="l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Team-3: 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Mounika </a:t>
            </a:r>
            <a:r>
              <a:rPr lang="en-US" sz="2100" dirty="0" err="1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Atmakuri</a:t>
            </a:r>
            <a:r>
              <a:rPr lang="en-US" sz="21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Sridhar Reddy Maram,</a:t>
            </a:r>
          </a:p>
          <a:p>
            <a:pPr algn="l"/>
            <a:r>
              <a:rPr lang="en-US" sz="21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Everet Thokozani </a:t>
            </a:r>
            <a:r>
              <a:rPr lang="en-US" sz="2100" dirty="0" err="1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Kalongonda</a:t>
            </a:r>
            <a:r>
              <a:rPr lang="en-US" sz="21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</a:t>
            </a:r>
          </a:p>
          <a:p>
            <a:pPr algn="l"/>
            <a:r>
              <a:rPr lang="en-US" sz="2100" dirty="0" err="1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Shriya</a:t>
            </a:r>
            <a:r>
              <a:rPr lang="en-US" sz="21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Kandikonda</a:t>
            </a:r>
            <a:r>
              <a:rPr lang="en-US" sz="2100" dirty="0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Venkatadri</a:t>
            </a:r>
          </a:p>
          <a:p>
            <a:endParaRPr lang="en-US" dirty="0"/>
          </a:p>
        </p:txBody>
      </p:sp>
      <p:pic>
        <p:nvPicPr>
          <p:cNvPr id="5" name="Picture 4" descr="A white and black brain&#10;&#10;Description automatically generated">
            <a:extLst>
              <a:ext uri="{FF2B5EF4-FFF2-40B4-BE49-F238E27FC236}">
                <a16:creationId xmlns:a16="http://schemas.microsoft.com/office/drawing/2014/main" id="{54DEC343-7221-A7B8-68DB-EC463A75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470" y="2471817"/>
            <a:ext cx="2436725" cy="267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869E6-E0C4-A299-476A-B2D4045B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270461-FF78-51AA-BDD7-FA80612076ED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0BE73A-1303-F6F1-2345-4C5016862558}"/>
              </a:ext>
            </a:extLst>
          </p:cNvPr>
          <p:cNvSpPr txBox="1">
            <a:spLocks/>
          </p:cNvSpPr>
          <p:nvPr/>
        </p:nvSpPr>
        <p:spPr>
          <a:xfrm>
            <a:off x="457200" y="640610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explore the dataset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2BFBDAD-B2B4-76C4-7784-E1D4E4A6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742"/>
            <a:ext cx="9144000" cy="25021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78F427-59C7-0625-01C3-E73CE2DA8755}"/>
              </a:ext>
            </a:extLst>
          </p:cNvPr>
          <p:cNvSpPr txBox="1"/>
          <p:nvPr/>
        </p:nvSpPr>
        <p:spPr>
          <a:xfrm>
            <a:off x="541283" y="1319543"/>
            <a:ext cx="594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Average Global Mental Disorder Rates (%) by year </a:t>
            </a:r>
            <a:br>
              <a:rPr lang="en-US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869E6-E0C4-A299-476A-B2D4045B9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18E5-B1DA-A293-D42C-8459D1D2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346709"/>
            <a:ext cx="8229600" cy="644065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/>
              <a:t>Average Mental Disorder Rates (%) by year for United States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270461-FF78-51AA-BDD7-FA80612076ED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430670-DFD1-860C-E572-DF30902BE3ED}"/>
              </a:ext>
            </a:extLst>
          </p:cNvPr>
          <p:cNvSpPr txBox="1">
            <a:spLocks/>
          </p:cNvSpPr>
          <p:nvPr/>
        </p:nvSpPr>
        <p:spPr>
          <a:xfrm>
            <a:off x="457200" y="640610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explore the dataset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0456121-2DAB-152E-4576-B7E16BF3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79842"/>
            <a:ext cx="9144000" cy="23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154-71E1-404F-6444-33C4C91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8028"/>
            <a:ext cx="8229600" cy="70533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1800" b="1" dirty="0"/>
              <a:t>Structure of the data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A72A3DA-A6AA-964C-81C1-D9701E770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581"/>
            <a:ext cx="9144000" cy="25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3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154-71E1-404F-6444-33C4C91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8028"/>
            <a:ext cx="8229600" cy="70533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1800" b="1" dirty="0"/>
              <a:t>Structure of the data (After Data Conversion)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BF0626-E746-EF54-32B1-F41049B3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053"/>
            <a:ext cx="9144000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1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154-71E1-404F-6444-33C4C91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8027"/>
            <a:ext cx="8229600" cy="1492469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Check for Duplicates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# Count duplicates</a:t>
            </a:r>
            <a:br>
              <a:rPr lang="en-US" sz="2000" dirty="0"/>
            </a:br>
            <a:r>
              <a:rPr lang="en-US" sz="2000" dirty="0"/>
              <a:t>			sum(duplicated(data))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# Remove duplicates, if available</a:t>
            </a:r>
            <a:br>
              <a:rPr lang="en-US" sz="2000" dirty="0"/>
            </a:br>
            <a:r>
              <a:rPr lang="en-US" sz="2000" dirty="0"/>
              <a:t> 			data &lt;- distinct(data)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086D4F-F863-2F53-FC86-332407554C78}"/>
              </a:ext>
            </a:extLst>
          </p:cNvPr>
          <p:cNvSpPr txBox="1">
            <a:spLocks/>
          </p:cNvSpPr>
          <p:nvPr/>
        </p:nvSpPr>
        <p:spPr>
          <a:xfrm>
            <a:off x="457200" y="3132081"/>
            <a:ext cx="8229600" cy="192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q"/>
            </a:pPr>
            <a:r>
              <a:rPr lang="en-US" sz="1800" b="1" dirty="0"/>
              <a:t>Handling Missing Values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800" i="1" dirty="0"/>
              <a:t># Check Missing Values</a:t>
            </a:r>
            <a:br>
              <a:rPr lang="en-US" sz="1800" dirty="0"/>
            </a:br>
            <a:r>
              <a:rPr lang="en-US" sz="1800" dirty="0"/>
              <a:t>			</a:t>
            </a:r>
            <a:r>
              <a:rPr lang="en-US" sz="1800" dirty="0" err="1"/>
              <a:t>colSums</a:t>
            </a:r>
            <a:r>
              <a:rPr lang="en-US" sz="1800" dirty="0"/>
              <a:t>(is.na(data))</a:t>
            </a:r>
            <a:br>
              <a:rPr lang="en-US" sz="1800" dirty="0"/>
            </a:br>
            <a:r>
              <a:rPr lang="en-US" sz="1800" dirty="0"/>
              <a:t>		</a:t>
            </a:r>
            <a:r>
              <a:rPr lang="en-US" sz="1800" i="1" dirty="0"/>
              <a:t># Remove Missing Values, if available (based on the dataset, either remove 		or replace with mean/median/mode)</a:t>
            </a:r>
            <a:br>
              <a:rPr lang="en-US" sz="1800" dirty="0"/>
            </a:br>
            <a:r>
              <a:rPr lang="en-US" sz="1800" dirty="0"/>
              <a:t> 			</a:t>
            </a:r>
            <a:r>
              <a:rPr lang="en-US" sz="1800" dirty="0" err="1"/>
              <a:t>required_cols</a:t>
            </a:r>
            <a:r>
              <a:rPr lang="en-US" sz="1800" dirty="0"/>
              <a:t> &lt;- names(data)[1:11]</a:t>
            </a:r>
          </a:p>
          <a:p>
            <a:pPr algn="l"/>
            <a:r>
              <a:rPr lang="en-US" sz="1800" dirty="0"/>
              <a:t>			data &lt;- data[</a:t>
            </a:r>
            <a:r>
              <a:rPr lang="en-US" sz="1800" dirty="0" err="1"/>
              <a:t>complete.cases</a:t>
            </a:r>
            <a:r>
              <a:rPr lang="en-US" sz="1800" dirty="0"/>
              <a:t>(data[, </a:t>
            </a:r>
            <a:r>
              <a:rPr lang="en-US" sz="1800" dirty="0" err="1"/>
              <a:t>required_cols</a:t>
            </a:r>
            <a:r>
              <a:rPr lang="en-US" sz="1800" dirty="0"/>
              <a:t>]), ]</a:t>
            </a:r>
          </a:p>
        </p:txBody>
      </p:sp>
    </p:spTree>
    <p:extLst>
      <p:ext uri="{BB962C8B-B14F-4D97-AF65-F5344CB8AC3E}">
        <p14:creationId xmlns:p14="http://schemas.microsoft.com/office/powerpoint/2010/main" val="64255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D154-71E1-404F-6444-33C4C913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8027"/>
            <a:ext cx="8229600" cy="32949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/>
              <a:t> </a:t>
            </a:r>
            <a:r>
              <a:rPr lang="en-US" sz="1800" b="1" dirty="0"/>
              <a:t>Handling Inconsistent Columns and Rows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1800" i="1" dirty="0"/>
              <a:t># Drop index column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en-US" sz="1800" dirty="0" err="1"/>
              <a:t>data$index</a:t>
            </a:r>
            <a:r>
              <a:rPr lang="en-US" sz="1800" dirty="0"/>
              <a:t> &lt;- NULL</a:t>
            </a:r>
            <a:br>
              <a:rPr lang="en-US" sz="1800" i="1" dirty="0"/>
            </a:br>
            <a:r>
              <a:rPr lang="en-US" sz="1800" i="1" dirty="0"/>
              <a:t>		# Drop Code Column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en-US" sz="1800" dirty="0" err="1"/>
              <a:t>data$Code</a:t>
            </a:r>
            <a:r>
              <a:rPr lang="en-US" sz="1800" dirty="0"/>
              <a:t> &lt;- NULL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		# </a:t>
            </a:r>
            <a:r>
              <a:rPr lang="en-US" sz="1800" i="1" dirty="0"/>
              <a:t>Drop unnecessary rows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it-IT" sz="1800" i="1" dirty="0"/>
              <a:t>non_countries&lt;- c(</a:t>
            </a:r>
            <a:r>
              <a:rPr lang="en-US" sz="1800" i="1" dirty="0"/>
              <a:t>"World", "High SDI", "Low SDI", "Middle SDI", "High-							income", "Low-middle SDI", "High-middle SDI“,….)</a:t>
            </a:r>
            <a:br>
              <a:rPr lang="en-US" sz="1800" i="1" dirty="0"/>
            </a:br>
            <a:r>
              <a:rPr lang="en-US" sz="1800" i="1" dirty="0"/>
              <a:t>			</a:t>
            </a:r>
            <a:r>
              <a:rPr lang="it-IT" sz="1800" i="1" dirty="0"/>
              <a:t>data &lt;- data[!(data$Entity %in% non_countries), ]</a:t>
            </a:r>
            <a:br>
              <a:rPr lang="it-IT" sz="1800" i="1" dirty="0"/>
            </a:br>
            <a:endParaRPr lang="en-US" sz="1800" i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57982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8" name="Picture 7" descr="A diagram of a patient's recovery&#10;&#10;Description automatically generated with medium confidence">
            <a:extLst>
              <a:ext uri="{FF2B5EF4-FFF2-40B4-BE49-F238E27FC236}">
                <a16:creationId xmlns:a16="http://schemas.microsoft.com/office/drawing/2014/main" id="{F4D40655-65D1-E187-78A3-490390AF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50" y="1292772"/>
            <a:ext cx="7297887" cy="38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52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19C41-0339-8EB5-F13A-B5D62AAEE909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Data Cleaning</a:t>
            </a:r>
          </a:p>
        </p:txBody>
      </p:sp>
      <p:pic>
        <p:nvPicPr>
          <p:cNvPr id="3" name="Picture 2" descr="A graph showing a number of green and black boxes&#10;&#10;Description automatically generated with medium confidence">
            <a:extLst>
              <a:ext uri="{FF2B5EF4-FFF2-40B4-BE49-F238E27FC236}">
                <a16:creationId xmlns:a16="http://schemas.microsoft.com/office/drawing/2014/main" id="{1C39FBA8-3F6F-A136-A704-9D215627B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7" y="1282262"/>
            <a:ext cx="7508094" cy="38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0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10" name="Picture 9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4FA5D544-5B75-096A-A6C1-B8E0C771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96" y="1860330"/>
            <a:ext cx="7033208" cy="328316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25C7B51-973F-B54C-474F-C27E3C9D3AE9}"/>
              </a:ext>
            </a:extLst>
          </p:cNvPr>
          <p:cNvSpPr txBox="1">
            <a:spLocks/>
          </p:cNvSpPr>
          <p:nvPr/>
        </p:nvSpPr>
        <p:spPr>
          <a:xfrm>
            <a:off x="47297" y="1261893"/>
            <a:ext cx="4162096" cy="50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Density Plots Distribution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F7B54-C67A-F33C-BBF5-9FE2F7700CC8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2870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CD2A-C441-8E69-7F9E-B1CBC74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45BE72-6BED-1973-7774-6E8A72AEF7AC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5C7B51-973F-B54C-474F-C27E3C9D3AE9}"/>
              </a:ext>
            </a:extLst>
          </p:cNvPr>
          <p:cNvSpPr txBox="1">
            <a:spLocks/>
          </p:cNvSpPr>
          <p:nvPr/>
        </p:nvSpPr>
        <p:spPr>
          <a:xfrm>
            <a:off x="47297" y="1261893"/>
            <a:ext cx="4162096" cy="508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Histogram Plots Distribution</a:t>
            </a:r>
          </a:p>
        </p:txBody>
      </p:sp>
      <p:pic>
        <p:nvPicPr>
          <p:cNvPr id="3" name="Picture 2" descr="A comparison of a bar graph&#10;&#10;Description automatically generated">
            <a:extLst>
              <a:ext uri="{FF2B5EF4-FFF2-40B4-BE49-F238E27FC236}">
                <a16:creationId xmlns:a16="http://schemas.microsoft.com/office/drawing/2014/main" id="{4370C779-FC75-810D-4480-097EFF85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62" y="1905958"/>
            <a:ext cx="7679594" cy="323754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46A21AD-C4E1-ECFD-73DB-E00F8EA9A217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96542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monitor with a white screen&#10;&#10;Description automatically generated">
            <a:extLst>
              <a:ext uri="{FF2B5EF4-FFF2-40B4-BE49-F238E27FC236}">
                <a16:creationId xmlns:a16="http://schemas.microsoft.com/office/drawing/2014/main" id="{AD7E100B-2B29-DF74-88C9-F35349BB1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9" r="4300" b="23223"/>
          <a:stretch/>
        </p:blipFill>
        <p:spPr>
          <a:xfrm>
            <a:off x="154779" y="737051"/>
            <a:ext cx="6275194" cy="42655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93" y="1595987"/>
            <a:ext cx="8048731" cy="3522224"/>
          </a:xfrm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Overview of the Dataset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Types of Mental Disorders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Contents of the Dataset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Install and Import necessary Libraries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Data Cleaning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Exploratory Data Analysis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Correlation Analysis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Key Insights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Policy Recommendations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 algn="l">
              <a:buAutoNum type="arabicParenR"/>
            </a:pPr>
            <a:r>
              <a:rPr lang="en-US" sz="1400" dirty="0">
                <a:solidFill>
                  <a:schemeClr val="tx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References</a:t>
            </a:r>
          </a:p>
          <a:p>
            <a:pPr marL="457200" indent="-457200" algn="l">
              <a:buAutoNum type="arabicParenR"/>
            </a:pP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457200" indent="-457200" algn="l">
              <a:buAutoNum type="arabicParenR"/>
            </a:pPr>
            <a:endParaRPr lang="en-US" sz="2000" dirty="0">
              <a:solidFill>
                <a:schemeClr val="tx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137754-50F0-DEB7-7A34-44714882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596" y="1057043"/>
            <a:ext cx="3768132" cy="59272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Table of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55DC2-FFCE-58F3-F07C-4E9AC766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73" y="1213352"/>
            <a:ext cx="2716795" cy="27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97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12" name="Picture 11" descr="A map of the world&#10;&#10;Description automatically generated">
            <a:extLst>
              <a:ext uri="{FF2B5EF4-FFF2-40B4-BE49-F238E27FC236}">
                <a16:creationId xmlns:a16="http://schemas.microsoft.com/office/drawing/2014/main" id="{7721F4EC-AC36-2F83-82DF-CE9D807C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" y="1194309"/>
            <a:ext cx="8502057" cy="41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659524" y="1329476"/>
            <a:ext cx="2845676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Radar Chart</a:t>
            </a:r>
          </a:p>
        </p:txBody>
      </p:sp>
      <p:pic>
        <p:nvPicPr>
          <p:cNvPr id="3" name="Picture 2" descr="A graph of a number of people with different levels of mental health&#10;&#10;Description automatically generated with medium confidence">
            <a:extLst>
              <a:ext uri="{FF2B5EF4-FFF2-40B4-BE49-F238E27FC236}">
                <a16:creationId xmlns:a16="http://schemas.microsoft.com/office/drawing/2014/main" id="{1928C734-9B72-B1DD-C5C4-F21B2EC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050"/>
            <a:ext cx="7793420" cy="41094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4680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5968" y="1249737"/>
            <a:ext cx="8497614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Bar graph for the distribution of Mental disorders for 2017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6" name="Picture 5" descr="A graph of a number of people with mental disorders&#10;&#10;Description automatically generated">
            <a:extLst>
              <a:ext uri="{FF2B5EF4-FFF2-40B4-BE49-F238E27FC236}">
                <a16:creationId xmlns:a16="http://schemas.microsoft.com/office/drawing/2014/main" id="{2E829342-BF05-0111-D72F-DDAD17D0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01" y="1893802"/>
            <a:ext cx="7459837" cy="324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38091" y="1185929"/>
            <a:ext cx="8266589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Line Plot for the distribution of Mental disorders for 2017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3" name="Picture 2" descr="A graph of mental disorders over time&#10;&#10;Description automatically generated">
            <a:extLst>
              <a:ext uri="{FF2B5EF4-FFF2-40B4-BE49-F238E27FC236}">
                <a16:creationId xmlns:a16="http://schemas.microsoft.com/office/drawing/2014/main" id="{ACA15CC6-1BC2-1137-3F92-EEFAB7A3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0" y="1507489"/>
            <a:ext cx="7891539" cy="36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83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38091" y="1185929"/>
            <a:ext cx="8266589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Line Plot for the distribution of Mental disorders in the United States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BAAD5E-AFBB-F993-4C0B-F9AC3B284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8" y="1567336"/>
            <a:ext cx="7328458" cy="3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8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8634D3-734C-6675-BDFE-CC06DC7716F6}"/>
              </a:ext>
            </a:extLst>
          </p:cNvPr>
          <p:cNvSpPr txBox="1">
            <a:spLocks/>
          </p:cNvSpPr>
          <p:nvPr/>
        </p:nvSpPr>
        <p:spPr>
          <a:xfrm>
            <a:off x="-138090" y="1185929"/>
            <a:ext cx="7306146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Time Series Analysis for the distribution of Global Depression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Exploratory Data Analysis</a:t>
            </a:r>
          </a:p>
        </p:txBody>
      </p:sp>
      <p:pic>
        <p:nvPicPr>
          <p:cNvPr id="6" name="Picture 5" descr="A graph with a dotted line&#10;&#10;Description automatically generated">
            <a:extLst>
              <a:ext uri="{FF2B5EF4-FFF2-40B4-BE49-F238E27FC236}">
                <a16:creationId xmlns:a16="http://schemas.microsoft.com/office/drawing/2014/main" id="{7423540C-A6AC-CBAC-B66B-1A42302D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1" y="1584577"/>
            <a:ext cx="8644998" cy="34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8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Correlation Analysis</a:t>
            </a:r>
          </a:p>
        </p:txBody>
      </p:sp>
      <p:pic>
        <p:nvPicPr>
          <p:cNvPr id="3" name="Picture 2" descr="A chart of mental disorders&#10;&#10;Description automatically generated">
            <a:extLst>
              <a:ext uri="{FF2B5EF4-FFF2-40B4-BE49-F238E27FC236}">
                <a16:creationId xmlns:a16="http://schemas.microsoft.com/office/drawing/2014/main" id="{28A3E59C-F1A6-4A8A-9EF7-0C531286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01" y="1138987"/>
            <a:ext cx="8644998" cy="38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key Insights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98DBCC-CCF9-00D2-09A3-358307A6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27" y="1523999"/>
            <a:ext cx="6820852" cy="353964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-138091" y="1185929"/>
            <a:ext cx="8266589" cy="32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Top two countries with highest rate of each mental disorder </a:t>
            </a:r>
          </a:p>
        </p:txBody>
      </p:sp>
    </p:spTree>
    <p:extLst>
      <p:ext uri="{BB962C8B-B14F-4D97-AF65-F5344CB8AC3E}">
        <p14:creationId xmlns:p14="http://schemas.microsoft.com/office/powerpoint/2010/main" val="1788029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Policy Recommendations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585527" y="1292772"/>
            <a:ext cx="7729105" cy="3668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Schizophrenia</a:t>
            </a:r>
          </a:p>
          <a:p>
            <a:pPr algn="l">
              <a:lnSpc>
                <a:spcPct val="90000"/>
              </a:lnSpc>
            </a:pPr>
            <a:r>
              <a:rPr lang="en-US" sz="2100" dirty="0"/>
              <a:t>Resource allocation may focus more on chronic care than screening. Needs medication access,  long-term support infrastructure, community-based psychiatric care and support services. Mostly reported in Netherlands and Australia.</a:t>
            </a:r>
            <a:endParaRPr lang="en-US" sz="2000" dirty="0"/>
          </a:p>
          <a:p>
            <a:pPr algn="l">
              <a:lnSpc>
                <a:spcPct val="90000"/>
              </a:lnSpc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/>
              <a:t>Bipolar Disorder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Regional spikes in South America, Europe, Oceania; needs localized studies.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/>
              <a:t>Eating Disorder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Raising in wealthy Western regions; needs awareness (Highest in Australia).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7212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Policy Recommendations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585527" y="1461562"/>
            <a:ext cx="7729105" cy="3023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Anxiety Disorder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High burden with regional variation; Mental health systems should be strengthened, especially in Oceania, and Northern Ireland.</a:t>
            </a:r>
          </a:p>
          <a:p>
            <a:pPr algn="l">
              <a:lnSpc>
                <a:spcPct val="90000"/>
              </a:lnSpc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/>
              <a:t>Drug use Disorder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 Policies should be tailored to national substance use patterns. Notably high in the United States, and Canada.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b="1" dirty="0"/>
              <a:t>Eating Disorder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High in wealthy Western regions; needs awareness (Highest in Australia).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442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lgerian" panose="04020705040A02060702" pitchFamily="82" charset="0"/>
              </a:rPr>
              <a:t>Dataset Overview from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6708"/>
            <a:ext cx="8229600" cy="3737757"/>
          </a:xfrm>
        </p:spPr>
        <p:txBody>
          <a:bodyPr>
            <a:noAutofit/>
          </a:bodyPr>
          <a:lstStyle/>
          <a:p>
            <a:pPr marL="342900" marR="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The dataset titled "Global Trends in Mental Health Disorder" is available on Kaggle </a:t>
            </a:r>
          </a:p>
          <a:p>
            <a:pPr marL="342900" marR="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“Mental Health” Published online at OurWorldinData.org. Retrieved from: </a:t>
            </a:r>
            <a:r>
              <a:rPr lang="en-US" sz="2000" u="sng" dirty="0">
                <a:latin typeface="Bahnschrift SemiLight" panose="020B0502040204020203" pitchFamily="34" charset="0"/>
                <a:cs typeface="Arial" panose="020B0604020202020204" pitchFamily="34" charset="0"/>
              </a:rPr>
              <a:t>'https://ourworldindata.org/mental-health</a:t>
            </a: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' [Original Online Resource]</a:t>
            </a:r>
          </a:p>
          <a:p>
            <a:pPr marL="3429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Data includes:</a:t>
            </a:r>
          </a:p>
          <a:p>
            <a:pPr marL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- Country/Region</a:t>
            </a:r>
          </a:p>
          <a:p>
            <a:pPr marL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- Year</a:t>
            </a:r>
          </a:p>
          <a:p>
            <a:pPr marL="0" lvl="1" indent="0"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000" dirty="0">
                <a:latin typeface="Bahnschrift SemiLight" panose="020B0502040204020203" pitchFamily="34" charset="0"/>
                <a:cs typeface="Arial" panose="020B0604020202020204" pitchFamily="34" charset="0"/>
              </a:rPr>
              <a:t>          - Prevalence of mental health disorders</a:t>
            </a:r>
          </a:p>
          <a:p>
            <a:pPr marL="342900" marR="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914400" algn="l"/>
              </a:tabLst>
            </a:pPr>
            <a:endParaRPr sz="2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707447" y="1320624"/>
            <a:ext cx="7729105" cy="3843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Eating disorders show </a:t>
            </a:r>
            <a:r>
              <a:rPr lang="en-US" sz="2800" b="1" dirty="0"/>
              <a:t>strong correlations</a:t>
            </a:r>
            <a:r>
              <a:rPr lang="en-US" sz="2800" dirty="0"/>
              <a:t> with both bipolar disorder and anxiety disorders. This means people with eating disorders often also struggle with mood swings or anxiety. So, treatment should focus on all these problems together.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Disorders like bipolar, eating, and drug use disorders show gradual increases, signaling growing </a:t>
            </a:r>
            <a:r>
              <a:rPr lang="en-US" sz="2800" b="1" dirty="0"/>
              <a:t>public health challenges</a:t>
            </a:r>
            <a:r>
              <a:rPr lang="en-US" sz="2800" dirty="0"/>
              <a:t>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08642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D106C-8A52-302B-2E02-41B1B4AF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06D486-1313-7320-2FBD-C3629E95815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FA5D8F-EE4F-E89F-F843-4DC7480E071F}"/>
              </a:ext>
            </a:extLst>
          </p:cNvPr>
          <p:cNvSpPr txBox="1">
            <a:spLocks/>
          </p:cNvSpPr>
          <p:nvPr/>
        </p:nvSpPr>
        <p:spPr>
          <a:xfrm>
            <a:off x="579120" y="672498"/>
            <a:ext cx="8144466" cy="436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C88FD5-13DD-F88B-1261-C4BEAA33F811}"/>
              </a:ext>
            </a:extLst>
          </p:cNvPr>
          <p:cNvSpPr txBox="1">
            <a:spLocks/>
          </p:cNvSpPr>
          <p:nvPr/>
        </p:nvSpPr>
        <p:spPr>
          <a:xfrm>
            <a:off x="790480" y="1019503"/>
            <a:ext cx="7729105" cy="3782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</a:pPr>
            <a:endParaRPr lang="en-US" sz="2800" dirty="0"/>
          </a:p>
          <a:p>
            <a:pPr marL="457200" marR="0" lvl="0" indent="-457200" algn="l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/>
              <a:t>Universal screening and </a:t>
            </a:r>
            <a:r>
              <a:rPr lang="en-US" altLang="en-US" sz="2800" b="1" dirty="0"/>
              <a:t>early intervention </a:t>
            </a:r>
            <a:r>
              <a:rPr lang="en-US" altLang="en-US" sz="2800" dirty="0"/>
              <a:t>are key for depression and anxiety.</a:t>
            </a:r>
          </a:p>
          <a:p>
            <a:pPr marL="457200" marR="0" lvl="0" indent="-457200" algn="l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800" dirty="0"/>
          </a:p>
          <a:p>
            <a:pPr marL="457200" marR="0" lvl="0" indent="-457200" algn="l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b="1" dirty="0"/>
              <a:t>Substance abuse policies </a:t>
            </a:r>
            <a:r>
              <a:rPr lang="en-US" altLang="en-US" sz="2800" dirty="0"/>
              <a:t>must be tailored to cultural and regional norms.</a:t>
            </a:r>
          </a:p>
          <a:p>
            <a:pPr marR="0" lvl="0" algn="l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endParaRPr lang="en-US" altLang="en-US" sz="2800" dirty="0"/>
          </a:p>
          <a:p>
            <a:pPr marL="457200" indent="-457200" algn="l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There is a global need for awareness, regional policy adaptation, and investment in </a:t>
            </a:r>
            <a:r>
              <a:rPr lang="en-US" sz="2800" b="1" dirty="0"/>
              <a:t>mental health infrastructure</a:t>
            </a:r>
            <a:r>
              <a:rPr lang="en-US" sz="2800" dirty="0"/>
              <a:t>, particularly community-based services.</a:t>
            </a:r>
          </a:p>
          <a:p>
            <a:pPr algn="l">
              <a:lnSpc>
                <a:spcPct val="9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27353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862" y="1477108"/>
            <a:ext cx="8410470" cy="366639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Dattani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Rodés-Guirao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Ritchie, H., &amp; </a:t>
            </a: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Roser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(2023, June 20). Mental health. Our World in Data.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https://ourworldindata.org/mental-health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Health Organization: WHO. (2022, June 8). Mental disorders.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https://www.who.int/news-room/fact-sheets/detail/mental-disorders</a:t>
            </a:r>
            <a:endParaRPr lang="en-US" sz="1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Mental Disorders Collaborators, &amp; </a:t>
            </a:r>
            <a:r>
              <a:rPr lang="en-US" sz="19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Santomauro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(2021). Global prevalence and burden of depressive and anxiety disorders in 204 countries and territories in 2020 due to the COVID-19 pandemic. In The Lancet (Vol. 398). https://doi.org/10.1016/S0140-6736(21)02143-7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Wu, Y., Wang, L., Tao, M., Cao, H., Yuan, H., Ye, M., Chen, X., Wang, K., &amp; Zhu, C. (2023). Changing trends in the global burden of mental disorders from 1990 to 2019 and predicted levels in 25 years. Epidemiology and Psychiatric Sciences, 32.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https://doi.org/10.1017/s2045796023000756</a:t>
            </a:r>
            <a:endParaRPr lang="en-US" sz="1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spcAft>
                <a:spcPts val="800"/>
              </a:spcAft>
              <a:buClr>
                <a:schemeClr val="tx2">
                  <a:lumMod val="50000"/>
                </a:schemeClr>
              </a:buClr>
              <a:buSzPct val="100000"/>
              <a:buFont typeface="+mj-lt"/>
              <a:buAutoNum type="arabicParenR"/>
              <a:tabLst>
                <a:tab pos="457200" algn="l"/>
              </a:tabLst>
            </a:pP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Trends in Mental health Disorder. (2022, December 14). Kaggle. </a:t>
            </a:r>
            <a:r>
              <a:rPr lang="en-US" sz="1900" kern="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https://www.kaggle.com/datasets/thedevastator/uncover-global-trends-in-mental-health-disorder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6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old and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52F9C627-7783-A8BF-7994-D0BDFC91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89" y="-376881"/>
            <a:ext cx="7914503" cy="65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Types of Mental Disorders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Schizophrenia</a:t>
            </a:r>
          </a:p>
          <a:p>
            <a:pPr>
              <a:lnSpc>
                <a:spcPct val="90000"/>
              </a:lnSpc>
            </a:pPr>
            <a:r>
              <a:rPr lang="en-US" sz="2600"/>
              <a:t>Bipolar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Eating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Anxiety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Drug use disorders</a:t>
            </a:r>
          </a:p>
          <a:p>
            <a:pPr>
              <a:lnSpc>
                <a:spcPct val="90000"/>
              </a:lnSpc>
            </a:pPr>
            <a:r>
              <a:rPr lang="en-US" sz="2600"/>
              <a:t>Depression</a:t>
            </a:r>
          </a:p>
          <a:p>
            <a:pPr>
              <a:lnSpc>
                <a:spcPct val="90000"/>
              </a:lnSpc>
            </a:pPr>
            <a:r>
              <a:rPr lang="en-US" sz="2600"/>
              <a:t>Alcohol use disorders</a:t>
            </a:r>
          </a:p>
        </p:txBody>
      </p:sp>
      <p:pic>
        <p:nvPicPr>
          <p:cNvPr id="6" name="Picture 5" descr="A head with tags on it&#10;&#10;AI-generated content may be incorrect.">
            <a:extLst>
              <a:ext uri="{FF2B5EF4-FFF2-40B4-BE49-F238E27FC236}">
                <a16:creationId xmlns:a16="http://schemas.microsoft.com/office/drawing/2014/main" id="{67DDD128-F123-EF86-D91C-768CA89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18" r="20451"/>
          <a:stretch/>
        </p:blipFill>
        <p:spPr>
          <a:xfrm>
            <a:off x="5020804" y="1451426"/>
            <a:ext cx="3293391" cy="3173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contents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8340132" cy="3692074"/>
          </a:xfrm>
        </p:spPr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country or region being analyzed.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standardized country code.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year of data collection.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Schizophrenia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the population diagnosed with schizophrenia.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Bipolar Disorder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individuals with bipolar disorder.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Eating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prevalence of eating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Anxiety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people experiencing anxiety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 Use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proportion of the population with substance abuse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Depression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prevalence of depression in the population.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Alcohol Use Disorders (%)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percentage of individuals affected by alcohol-related disorders.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9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7D166C-6231-7517-EEB0-DA5305D13552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9BDCBD-6A0C-D0D2-6023-E2B0E62DB24C}"/>
              </a:ext>
            </a:extLst>
          </p:cNvPr>
          <p:cNvSpPr txBox="1">
            <a:spLocks/>
          </p:cNvSpPr>
          <p:nvPr/>
        </p:nvSpPr>
        <p:spPr>
          <a:xfrm>
            <a:off x="457200" y="601247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Install and Import necessary Libraries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1B935-FBE9-58DA-E09B-5DCDEA07F6CC}"/>
              </a:ext>
            </a:extLst>
          </p:cNvPr>
          <p:cNvSpPr txBox="1"/>
          <p:nvPr/>
        </p:nvSpPr>
        <p:spPr>
          <a:xfrm>
            <a:off x="1319047" y="1147013"/>
            <a:ext cx="75884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readr </a:t>
            </a:r>
            <a:r>
              <a:rPr lang="en-US" dirty="0"/>
              <a:t>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for reading data files</a:t>
            </a:r>
          </a:p>
          <a:p>
            <a:endParaRPr lang="en-US" dirty="0"/>
          </a:p>
          <a:p>
            <a:r>
              <a:rPr lang="en-US" b="1" dirty="0"/>
              <a:t>dplyr</a:t>
            </a:r>
            <a:r>
              <a:rPr lang="en-US" dirty="0"/>
              <a:t> 	</a:t>
            </a:r>
            <a:r>
              <a:rPr lang="en-US" dirty="0">
                <a:sym typeface="Wingdings" panose="05000000000000000000" pitchFamily="2" charset="2"/>
              </a:rPr>
              <a:t>        </a:t>
            </a:r>
            <a:r>
              <a:rPr lang="en-US" dirty="0"/>
              <a:t>for data manipulation </a:t>
            </a:r>
          </a:p>
          <a:p>
            <a:endParaRPr lang="en-US" dirty="0"/>
          </a:p>
          <a:p>
            <a:r>
              <a:rPr lang="en-US" b="1" dirty="0"/>
              <a:t>ggplot2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for creating data visualizations</a:t>
            </a:r>
          </a:p>
          <a:p>
            <a:endParaRPr lang="en-US" dirty="0"/>
          </a:p>
          <a:p>
            <a:r>
              <a:rPr lang="en-US" b="1" dirty="0"/>
              <a:t>tidyr 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  for reshaping and tidying data (e.g., pivoting)</a:t>
            </a:r>
          </a:p>
          <a:p>
            <a:endParaRPr lang="en-US" dirty="0"/>
          </a:p>
          <a:p>
            <a:r>
              <a:rPr lang="en-US" b="1" dirty="0"/>
              <a:t>tidyverse</a:t>
            </a:r>
            <a:r>
              <a:rPr lang="en-US" dirty="0"/>
              <a:t>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/>
              <a:t> for loading a collection of DS packages including ggplot2,      				     dplyr, tidyr, etc..</a:t>
            </a:r>
          </a:p>
          <a:p>
            <a:endParaRPr lang="en-US" dirty="0"/>
          </a:p>
          <a:p>
            <a:r>
              <a:rPr lang="en-US" b="1" dirty="0"/>
              <a:t>corrplot</a:t>
            </a:r>
            <a:r>
              <a:rPr lang="en-US" dirty="0"/>
              <a:t>  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/>
              <a:t> for visualizing correlation matrices</a:t>
            </a:r>
          </a:p>
          <a:p>
            <a:endParaRPr lang="en-US" dirty="0"/>
          </a:p>
          <a:p>
            <a:r>
              <a:rPr lang="en-US" b="1" dirty="0"/>
              <a:t>sf</a:t>
            </a: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    </a:t>
            </a:r>
            <a:r>
              <a:rPr lang="en-US" dirty="0"/>
              <a:t> for handling and analyzing spatial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22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7D166C-6231-7517-EEB0-DA5305D13552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9BDCBD-6A0C-D0D2-6023-E2B0E62DB24C}"/>
              </a:ext>
            </a:extLst>
          </p:cNvPr>
          <p:cNvSpPr txBox="1">
            <a:spLocks/>
          </p:cNvSpPr>
          <p:nvPr/>
        </p:nvSpPr>
        <p:spPr>
          <a:xfrm>
            <a:off x="457200" y="505575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600" dirty="0">
                <a:latin typeface="Algerian" panose="04020705040A02060702" pitchFamily="82" charset="0"/>
              </a:rPr>
              <a:t>Install and Import necessary Libraries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1B935-FBE9-58DA-E09B-5DCDEA07F6CC}"/>
              </a:ext>
            </a:extLst>
          </p:cNvPr>
          <p:cNvSpPr txBox="1"/>
          <p:nvPr/>
        </p:nvSpPr>
        <p:spPr>
          <a:xfrm>
            <a:off x="793530" y="952571"/>
            <a:ext cx="83872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rnaturalearth</a:t>
            </a:r>
            <a:r>
              <a:rPr lang="en-US" dirty="0"/>
              <a:t>  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downloading natural earth map data (country boundaries, etc.)</a:t>
            </a:r>
          </a:p>
          <a:p>
            <a:endParaRPr lang="en-US" dirty="0"/>
          </a:p>
          <a:p>
            <a:r>
              <a:rPr lang="en-US" b="1" dirty="0"/>
              <a:t>rnaturalearthdata</a:t>
            </a:r>
            <a:r>
              <a:rPr lang="en-US" sz="1800" dirty="0">
                <a:sym typeface="Wingdings" panose="05000000000000000000" pitchFamily="2" charset="2"/>
              </a:rPr>
              <a:t> </a:t>
            </a:r>
            <a:r>
              <a:rPr lang="en-US" dirty="0"/>
              <a:t> for providing the actual natural earth datasets used in mapping</a:t>
            </a:r>
          </a:p>
          <a:p>
            <a:endParaRPr lang="en-US" dirty="0"/>
          </a:p>
          <a:p>
            <a:r>
              <a:rPr lang="en-US" b="1" dirty="0"/>
              <a:t>viridis</a:t>
            </a:r>
            <a:r>
              <a:rPr lang="en-US" dirty="0"/>
              <a:t> 	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printer-friendly data visualizations</a:t>
            </a:r>
          </a:p>
          <a:p>
            <a:endParaRPr lang="en-US" dirty="0"/>
          </a:p>
          <a:p>
            <a:r>
              <a:rPr lang="en-US" b="1" dirty="0"/>
              <a:t>gridExtra</a:t>
            </a:r>
            <a:r>
              <a:rPr lang="en-US" sz="1800" dirty="0">
                <a:sym typeface="Wingdings" panose="05000000000000000000" pitchFamily="2" charset="2"/>
              </a:rPr>
              <a:t> 		       </a:t>
            </a:r>
            <a:r>
              <a:rPr lang="en-US" dirty="0"/>
              <a:t> for arranging multiple ggplot plots in a grid layout</a:t>
            </a:r>
          </a:p>
          <a:p>
            <a:endParaRPr lang="en-US" dirty="0"/>
          </a:p>
          <a:p>
            <a:r>
              <a:rPr lang="en-US" b="1" dirty="0"/>
              <a:t>reshape2</a:t>
            </a:r>
            <a:r>
              <a:rPr lang="en-US" dirty="0"/>
              <a:t>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reshaping data between wide and long formats (e.g., melt)</a:t>
            </a:r>
          </a:p>
          <a:p>
            <a:endParaRPr lang="en-US" dirty="0"/>
          </a:p>
          <a:p>
            <a:r>
              <a:rPr lang="en-US" b="1" dirty="0"/>
              <a:t>patchwork</a:t>
            </a:r>
            <a:r>
              <a:rPr lang="en-US" dirty="0"/>
              <a:t>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combining multiple ggplot2 plots</a:t>
            </a:r>
          </a:p>
          <a:p>
            <a:endParaRPr lang="en-US" dirty="0"/>
          </a:p>
          <a:p>
            <a:r>
              <a:rPr lang="en-US" b="1" dirty="0"/>
              <a:t>knitr 	  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creating tables from dataframe</a:t>
            </a:r>
          </a:p>
          <a:p>
            <a:endParaRPr lang="en-US" dirty="0"/>
          </a:p>
          <a:p>
            <a:r>
              <a:rPr lang="en-US" b="1" dirty="0"/>
              <a:t>fmsb</a:t>
            </a:r>
            <a:r>
              <a:rPr lang="en-US" dirty="0"/>
              <a:t> 		      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dirty="0"/>
              <a:t> for creating Radar Chart</a:t>
            </a:r>
          </a:p>
        </p:txBody>
      </p:sp>
    </p:spTree>
    <p:extLst>
      <p:ext uri="{BB962C8B-B14F-4D97-AF65-F5344CB8AC3E}">
        <p14:creationId xmlns:p14="http://schemas.microsoft.com/office/powerpoint/2010/main" val="80287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F7D166C-6231-7517-EEB0-DA5305D13552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9BDCBD-6A0C-D0D2-6023-E2B0E62DB24C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 err="1">
                <a:latin typeface="Algerian" panose="04020705040A02060702" pitchFamily="82" charset="0"/>
              </a:rPr>
              <a:t>loaD</a:t>
            </a:r>
            <a:r>
              <a:rPr lang="en-US" sz="2800" dirty="0">
                <a:latin typeface="Algerian" panose="04020705040A02060702" pitchFamily="82" charset="0"/>
              </a:rPr>
              <a:t> the dataset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30EA5C-CF3C-F589-7C0E-104DC4732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82" y="1346709"/>
            <a:ext cx="8014138" cy="36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A2CD-7D26-1A08-4699-F6EA04CD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668D-6647-0832-F627-D5AD4F43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08743"/>
            <a:ext cx="8229600" cy="411838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b="1" dirty="0"/>
              <a:t>Display the structure of the data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A61DA2-6163-BA3A-27A2-BA33E7BC3614}"/>
              </a:ext>
            </a:extLst>
          </p:cNvPr>
          <p:cNvSpPr txBox="1">
            <a:spLocks/>
          </p:cNvSpPr>
          <p:nvPr/>
        </p:nvSpPr>
        <p:spPr>
          <a:xfrm>
            <a:off x="33528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47DC23-D5FA-E0F6-222B-1DE19CBFF7CC}"/>
              </a:ext>
            </a:extLst>
          </p:cNvPr>
          <p:cNvSpPr txBox="1">
            <a:spLocks/>
          </p:cNvSpPr>
          <p:nvPr/>
        </p:nvSpPr>
        <p:spPr>
          <a:xfrm>
            <a:off x="457200" y="640610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Algerian" panose="04020705040A02060702" pitchFamily="82" charset="0"/>
              </a:rPr>
              <a:t>explore the dataset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89AB5BF9-AB95-E760-9959-5B19CA7D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020"/>
            <a:ext cx="9144000" cy="25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7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4427</TotalTime>
  <Words>1295</Words>
  <Application>Microsoft Office PowerPoint</Application>
  <PresentationFormat>On-screen Show (16:9)</PresentationFormat>
  <Paragraphs>147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Algerian</vt:lpstr>
      <vt:lpstr>Aptos</vt:lpstr>
      <vt:lpstr>Arial</vt:lpstr>
      <vt:lpstr>Bahnschrift</vt:lpstr>
      <vt:lpstr>Bahnschrift SemiLight</vt:lpstr>
      <vt:lpstr>Calibri</vt:lpstr>
      <vt:lpstr>Cascadia Code SemiBold</vt:lpstr>
      <vt:lpstr>Forte</vt:lpstr>
      <vt:lpstr>Ravie</vt:lpstr>
      <vt:lpstr>Symbol</vt:lpstr>
      <vt:lpstr>Times New Roman</vt:lpstr>
      <vt:lpstr>Wingdings</vt:lpstr>
      <vt:lpstr>Office Theme</vt:lpstr>
      <vt:lpstr>Global Trends in Mental Health Disorders HIT-750 (Data Analytics) Prof : Dr. Isaac Mativo</vt:lpstr>
      <vt:lpstr>Table of CONTENTS</vt:lpstr>
      <vt:lpstr>Dataset Overview from Kaggle</vt:lpstr>
      <vt:lpstr>Types of Mental Disorders</vt:lpstr>
      <vt:lpstr>contents of the dataset</vt:lpstr>
      <vt:lpstr>PowerPoint Presentation</vt:lpstr>
      <vt:lpstr>PowerPoint Presentation</vt:lpstr>
      <vt:lpstr>PowerPoint Presentation</vt:lpstr>
      <vt:lpstr>Display the structure of the data </vt:lpstr>
      <vt:lpstr>PowerPoint Presentation</vt:lpstr>
      <vt:lpstr>Average Mental Disorder Rates (%) by year for United States  </vt:lpstr>
      <vt:lpstr> Structure of the data </vt:lpstr>
      <vt:lpstr> Structure of the data (After Data Conversion) </vt:lpstr>
      <vt:lpstr> Check for Duplicates   # Count duplicates    sum(duplicated(data))   # Remove duplicates, if available     data &lt;- distinct(data)</vt:lpstr>
      <vt:lpstr> Handling Inconsistent Columns and Rows   # Drop index column    data$index &lt;- NULL   # Drop Code Column    data$Code &lt;- NULL    # Drop unnecessary rows    non_countries&lt;- c("World", "High SDI", "Low SDI", "Middle SDI", "High-       income", "Low-middle SDI", "High-middle SDI“,….)    data &lt;- data[!(data$Entity %in% non_countries), 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Sridhar Reddy Maram</cp:lastModifiedBy>
  <cp:revision>15</cp:revision>
  <dcterms:created xsi:type="dcterms:W3CDTF">2019-02-27T15:38:32Z</dcterms:created>
  <dcterms:modified xsi:type="dcterms:W3CDTF">2025-05-09T16:26:20Z</dcterms:modified>
</cp:coreProperties>
</file>