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9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har\Desktop\DA%20DS\project\reinforcement\Superstores%20sales%20dataset-sri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dhar\Desktop\DA%20DS\project\reinforcement\Superstores%20sales%20dataset-sri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[Superstores sales dataset-sri.xlsm]Pivot analysis!PivotTable14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analysis'!$B$19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31-4F87-8EB3-362960E1AF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31-4F87-8EB3-362960E1AF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31-4F87-8EB3-362960E1AF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analysis'!$A$20:$A$23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'Pivot analysis'!$B$20:$B$23</c:f>
              <c:numCache>
                <c:formatCode>0</c:formatCode>
                <c:ptCount val="3"/>
                <c:pt idx="0">
                  <c:v>618286.29385899927</c:v>
                </c:pt>
                <c:pt idx="1">
                  <c:v>642642.09140000516</c:v>
                </c:pt>
                <c:pt idx="2">
                  <c:v>713493.38029999565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431-4F87-8EB3-362960E1AF22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[Superstores sales dataset-sri.xlsm]Pivot analysis!PivotTable15</c:name>
    <c:fmtId val="10"/>
  </c:pivotSource>
  <c:chart>
    <c:autoTitleDeleted val="1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analysis'!$B$32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5"/>
            <c:spPr>
              <a:solidFill>
                <a:schemeClr val="accent1"/>
              </a:solidFill>
              <a:ln w="22225">
                <a:solidFill>
                  <a:schemeClr val="l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analysis'!$A$33:$A$45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analysis'!$B$33:$B$45</c:f>
              <c:numCache>
                <c:formatCode>General</c:formatCode>
                <c:ptCount val="12"/>
                <c:pt idx="0">
                  <c:v>142632.62586199981</c:v>
                </c:pt>
                <c:pt idx="1">
                  <c:v>117748.87082200001</c:v>
                </c:pt>
                <c:pt idx="2">
                  <c:v>184273.56734999997</c:v>
                </c:pt>
                <c:pt idx="3">
                  <c:v>122846.75273299996</c:v>
                </c:pt>
                <c:pt idx="4">
                  <c:v>146446.32244100008</c:v>
                </c:pt>
                <c:pt idx="5">
                  <c:v>125646.63195899998</c:v>
                </c:pt>
                <c:pt idx="6">
                  <c:v>135782.83672499991</c:v>
                </c:pt>
                <c:pt idx="7">
                  <c:v>176595.92728700003</c:v>
                </c:pt>
                <c:pt idx="8">
                  <c:v>216148.97194299987</c:v>
                </c:pt>
                <c:pt idx="9">
                  <c:v>157000.14765600007</c:v>
                </c:pt>
                <c:pt idx="10">
                  <c:v>232927.42674499995</c:v>
                </c:pt>
                <c:pt idx="11">
                  <c:v>216371.68403600014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C1-402C-BBBE-5748BF05CBE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1417723999"/>
        <c:axId val="1417727839"/>
      </c:lineChart>
      <c:catAx>
        <c:axId val="14177239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17727839"/>
        <c:crosses val="autoZero"/>
        <c:auto val="1"/>
        <c:lblAlgn val="ctr"/>
        <c:lblOffset val="100"/>
        <c:noMultiLvlLbl val="0"/>
      </c:catAx>
      <c:valAx>
        <c:axId val="14177278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17723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5AEABD-D286-4133-B302-B066A7375F4F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B47-73B9-40DD-A004-3C7BF91C5F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670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ABD-D286-4133-B302-B066A7375F4F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B47-73B9-40DD-A004-3C7BF91C5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8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ABD-D286-4133-B302-B066A7375F4F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B47-73B9-40DD-A004-3C7BF91C5F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235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ABD-D286-4133-B302-B066A7375F4F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B47-73B9-40DD-A004-3C7BF91C5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5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ABD-D286-4133-B302-B066A7375F4F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B47-73B9-40DD-A004-3C7BF91C5F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74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ABD-D286-4133-B302-B066A7375F4F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B47-73B9-40DD-A004-3C7BF91C5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36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ABD-D286-4133-B302-B066A7375F4F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B47-73B9-40DD-A004-3C7BF91C5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714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ABD-D286-4133-B302-B066A7375F4F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B47-73B9-40DD-A004-3C7BF91C5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ABD-D286-4133-B302-B066A7375F4F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B47-73B9-40DD-A004-3C7BF91C5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40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ABD-D286-4133-B302-B066A7375F4F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B47-73B9-40DD-A004-3C7BF91C5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61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AEABD-D286-4133-B302-B066A7375F4F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1B47-73B9-40DD-A004-3C7BF91C5F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1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A5AEABD-D286-4133-B302-B066A7375F4F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DC1B47-73B9-40DD-A004-3C7BF91C5F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82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229D-D2C7-4A00-D675-EB1EBCE4B4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DATASET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E4EA7E-0884-D250-6341-52A9B96F6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SRIDHAR. P</a:t>
            </a:r>
          </a:p>
          <a:p>
            <a:r>
              <a:rPr lang="en-US" dirty="0"/>
              <a:t>Date:17-03-2025</a:t>
            </a:r>
            <a:endParaRPr lang="en-IN" dirty="0"/>
          </a:p>
          <a:p>
            <a:r>
              <a:rPr lang="en-IN" dirty="0"/>
              <a:t>Course: DADS</a:t>
            </a:r>
          </a:p>
          <a:p>
            <a:r>
              <a:rPr lang="en-IN" dirty="0"/>
              <a:t>Batch: Feb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85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70B0-3CC9-EC90-85D3-073C37B8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Insights and Recommendations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B3A4-B213-2230-66AA-6E4DCF1B6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558413"/>
            <a:ext cx="9720073" cy="4023360"/>
          </a:xfrm>
        </p:spPr>
        <p:txBody>
          <a:bodyPr>
            <a:noAutofit/>
          </a:bodyPr>
          <a:lstStyle/>
          <a:p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>
              <a:spcAft>
                <a:spcPts val="300"/>
              </a:spcAft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by Region:</a:t>
            </a: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spcBef>
                <a:spcPts val="300"/>
              </a:spcBef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-$ 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632,051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East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-$ 583,976, 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-$ 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423,452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South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-334,943.</a:t>
            </a:r>
          </a:p>
          <a:p>
            <a:pPr marL="628650" lvl="1" indent="-171450">
              <a:spcBef>
                <a:spcPts val="300"/>
              </a:spcBef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region also led in terms of quantity sold, with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12,266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units, indicating strong customer demand in this region.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by Category:</a:t>
            </a: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spcBef>
                <a:spcPts val="300"/>
              </a:spcBef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-$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713,493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-$ 642,642 &amp;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Furniture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-$618,286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28650" lvl="1" indent="-171450">
              <a:spcBef>
                <a:spcPts val="300"/>
              </a:spcBef>
            </a:pP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Despite having the lowest sales,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Furniture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had the highest quantity sold (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8,026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units), suggesting lower average prices compared to other categories.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Regional Contribution by Category:</a:t>
            </a: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spcBef>
                <a:spcPts val="300"/>
              </a:spcBef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sales were strongest in the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East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region (230,148), followed by the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(215,153).</a:t>
            </a:r>
          </a:p>
          <a:p>
            <a:pPr marL="628650" lvl="1" indent="-171450">
              <a:spcBef>
                <a:spcPts val="300"/>
              </a:spcBef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Furniture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sales were highest in the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region (212,765), while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performed consistently across all regions, with the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East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region leading (184,268).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Quantity Sold by Category and Region:</a:t>
            </a:r>
            <a:endParaRPr lang="en-US" sz="15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8650" lvl="1" indent="-171450">
              <a:spcBef>
                <a:spcPts val="300"/>
              </a:spcBef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had the highest quantity sold (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22,906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units), with the 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region contributing the most (7,235 units).</a:t>
            </a:r>
          </a:p>
          <a:p>
            <a:pPr marL="628650" lvl="1" indent="-171450">
              <a:spcBef>
                <a:spcPts val="300"/>
              </a:spcBef>
            </a:pP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had the lowest quantity sold (</a:t>
            </a:r>
            <a:r>
              <a:rPr lang="en-US" sz="1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6,939</a:t>
            </a:r>
            <a:r>
              <a:rPr lang="en-US" sz="1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units), despite generating the highest sales, indicating higher average prices for technology products.</a:t>
            </a: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636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E17D-01C4-02E5-F519-5EDC606AE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3360A-6DE1-8E25-D3EA-76E4B9F32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241" y="2160528"/>
            <a:ext cx="9879845" cy="4591747"/>
          </a:xfrm>
        </p:spPr>
      </p:pic>
    </p:spTree>
    <p:extLst>
      <p:ext uri="{BB962C8B-B14F-4D97-AF65-F5344CB8AC3E}">
        <p14:creationId xmlns:p14="http://schemas.microsoft.com/office/powerpoint/2010/main" val="422986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7A1F-2A89-9D00-9D35-5FD82C1C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5722-3790-B07C-1068-9E6AD533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highlights the importance of the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category and the </a:t>
            </a: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West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region in driving overall sales. By focusing on high-performing areas and addressing underperforming segments, there is significant potential to optimize revenue and market share.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 Sales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 and Satisfaction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Cross-Selling and Upselling Opportunities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89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E8BD2-F6A1-5C5A-5D6C-91DE58F76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2CE7-4D1F-3B3B-F8F1-78B9B8C7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500" dirty="0"/>
              <a:t>THANK YOU</a:t>
            </a:r>
          </a:p>
          <a:p>
            <a:pPr algn="ctr"/>
            <a:endParaRPr lang="en-IN" sz="4500" dirty="0"/>
          </a:p>
          <a:p>
            <a:pPr algn="ctr"/>
            <a:r>
              <a:rPr lang="en-IN" sz="45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424655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530DB-39E6-8877-784E-CD4BA3079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77059"/>
            <a:ext cx="9720072" cy="1499616"/>
          </a:xfrm>
        </p:spPr>
        <p:txBody>
          <a:bodyPr>
            <a:normAutofit/>
          </a:bodyPr>
          <a:lstStyle/>
          <a:p>
            <a:r>
              <a:rPr lang="en-IN" sz="3500" dirty="0"/>
              <a:t>Project Overview &amp;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A6F021-C000-12D0-9ABD-76683CFB48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689" y="1835829"/>
            <a:ext cx="963276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Top-Selling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Analyze the best-performing products, examine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sales trends, and understand the key factors driving their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Sales Dynamics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Investigate the relationships between top-selling products, sales channels,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discounts, and other relevant variables to gain deeper insights into overall sales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Low-Performing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least-selling products, assess the reasons for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poor performance, and develop strategies to boost their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 Actionable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practical recommendations to enhance sales performance,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 areas for improvement, and leverage growth opportunities.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8B4F8F5-B664-149D-A4F2-D865BF6E68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704207"/>
              </p:ext>
            </p:extLst>
          </p:nvPr>
        </p:nvGraphicFramePr>
        <p:xfrm>
          <a:off x="1405679" y="4497082"/>
          <a:ext cx="3185986" cy="1746402"/>
        </p:xfrm>
        <a:graphic>
          <a:graphicData uri="http://schemas.openxmlformats.org/drawingml/2006/table">
            <a:tbl>
              <a:tblPr/>
              <a:tblGrid>
                <a:gridCol w="1239951">
                  <a:extLst>
                    <a:ext uri="{9D8B030D-6E8A-4147-A177-3AD203B41FA5}">
                      <a16:colId xmlns:a16="http://schemas.microsoft.com/office/drawing/2014/main" val="4150477870"/>
                    </a:ext>
                  </a:extLst>
                </a:gridCol>
                <a:gridCol w="1946035">
                  <a:extLst>
                    <a:ext uri="{9D8B030D-6E8A-4147-A177-3AD203B41FA5}">
                      <a16:colId xmlns:a16="http://schemas.microsoft.com/office/drawing/2014/main" val="3681872704"/>
                    </a:ext>
                  </a:extLst>
                </a:gridCol>
              </a:tblGrid>
              <a:tr h="29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F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Sum of Adjusted_sales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127623"/>
                  </a:ext>
                </a:extLst>
              </a:tr>
              <a:tr h="29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Qtr1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444655.064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759643"/>
                  </a:ext>
                </a:extLst>
              </a:tr>
              <a:tr h="29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Qtr2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394939.7071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343405"/>
                  </a:ext>
                </a:extLst>
              </a:tr>
              <a:tr h="29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Qtr3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528527.736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176207"/>
                  </a:ext>
                </a:extLst>
              </a:tr>
              <a:tr h="29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Qtr4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606299.2584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812411"/>
                  </a:ext>
                </a:extLst>
              </a:tr>
              <a:tr h="29106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1974421.766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6549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7A28F5-A092-9B40-1250-38F3A3E7A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049854"/>
              </p:ext>
            </p:extLst>
          </p:nvPr>
        </p:nvGraphicFramePr>
        <p:xfrm>
          <a:off x="5997345" y="4497081"/>
          <a:ext cx="4621494" cy="1883862"/>
        </p:xfrm>
        <a:graphic>
          <a:graphicData uri="http://schemas.openxmlformats.org/drawingml/2006/table">
            <a:tbl>
              <a:tblPr/>
              <a:tblGrid>
                <a:gridCol w="1798636">
                  <a:extLst>
                    <a:ext uri="{9D8B030D-6E8A-4147-A177-3AD203B41FA5}">
                      <a16:colId xmlns:a16="http://schemas.microsoft.com/office/drawing/2014/main" val="3923015890"/>
                    </a:ext>
                  </a:extLst>
                </a:gridCol>
                <a:gridCol w="2822858">
                  <a:extLst>
                    <a:ext uri="{9D8B030D-6E8A-4147-A177-3AD203B41FA5}">
                      <a16:colId xmlns:a16="http://schemas.microsoft.com/office/drawing/2014/main" val="3236380899"/>
                    </a:ext>
                  </a:extLst>
                </a:gridCol>
              </a:tblGrid>
              <a:tr h="31397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F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Sum of Adjusted_sales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006011"/>
                  </a:ext>
                </a:extLst>
              </a:tr>
              <a:tr h="31397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2014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406493.7423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10805"/>
                  </a:ext>
                </a:extLst>
              </a:tr>
              <a:tr h="31397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2015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407671.3237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075957"/>
                  </a:ext>
                </a:extLst>
              </a:tr>
              <a:tr h="31397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2016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528294.0311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102361"/>
                  </a:ext>
                </a:extLst>
              </a:tr>
              <a:tr h="31397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2017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631962.6685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645962"/>
                  </a:ext>
                </a:extLst>
              </a:tr>
              <a:tr h="313977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1974421.766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167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867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1B53-02A5-99D8-95B5-095662A71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Description and Preparation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EFAA5-2D28-0ED1-4119-96E46BFF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:It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sales data set of superstores it contains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9995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and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used power query editor for formatting and sorting the date to ascending orders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1C777F-6CE6-C0E8-4A55-3E1CE5B65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4532590"/>
            <a:ext cx="4068982" cy="1776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936BE-C0BD-214F-71C5-0A5C15919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75" y="4530850"/>
            <a:ext cx="4068982" cy="177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72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4313-1AF9-8C25-8E99-64AB8303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Metrics Calculation and Data Analysis 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1A1A8-E784-9091-3CB1-DB523838A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8B7F18-CF6A-4D41-7BA4-2769EC412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95165"/>
              </p:ext>
            </p:extLst>
          </p:nvPr>
        </p:nvGraphicFramePr>
        <p:xfrm>
          <a:off x="2123768" y="2794273"/>
          <a:ext cx="81247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0722">
                  <a:extLst>
                    <a:ext uri="{9D8B030D-6E8A-4147-A177-3AD203B41FA5}">
                      <a16:colId xmlns:a16="http://schemas.microsoft.com/office/drawing/2014/main" val="32779948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27241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Gross Sales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=SUM(Sales Amount)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440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Net Sales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=Sales-(Discount*sales)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16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Sales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=Average(sales)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70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Discounted Sale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=(Sales rate*Discount rate)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346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()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=MONTH(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orderdate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column)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162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Year()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=Year(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orderdate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column)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366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230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D6C5-E724-6724-9DCC-29A05BC0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Pivot Tables and Pivot Charts</a:t>
            </a:r>
            <a:endParaRPr lang="en-IN" sz="35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250798-30E8-B632-95CD-2AD1245923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7803675"/>
              </p:ext>
            </p:extLst>
          </p:nvPr>
        </p:nvGraphicFramePr>
        <p:xfrm>
          <a:off x="1094325" y="1759974"/>
          <a:ext cx="2146300" cy="10588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869016518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122015351"/>
                    </a:ext>
                  </a:extLst>
                </a:gridCol>
              </a:tblGrid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F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Sum of Adjusted_sales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246679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Furniture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618286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270509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Office Supplies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642642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007065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Technology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713493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92749"/>
                  </a:ext>
                </a:extLst>
              </a:tr>
              <a:tr h="21177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1974421.766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78536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C3DAA6-184C-A6A0-41E8-AFB36C4A5E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860241"/>
              </p:ext>
            </p:extLst>
          </p:nvPr>
        </p:nvGraphicFramePr>
        <p:xfrm>
          <a:off x="4280352" y="1390244"/>
          <a:ext cx="2156460" cy="1798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E5C66E-DDA5-6FF9-4AB3-45BD11EBA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991370"/>
              </p:ext>
            </p:extLst>
          </p:nvPr>
        </p:nvGraphicFramePr>
        <p:xfrm>
          <a:off x="1094325" y="3188564"/>
          <a:ext cx="2146300" cy="3366334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678525175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97857753"/>
                    </a:ext>
                  </a:extLst>
                </a:gridCol>
              </a:tblGrid>
              <a:tr h="35104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F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Sum of Adjusted_sales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48064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142632.6259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16456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Feb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117748.8708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951809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184273.5674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098052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Apr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122846.7527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12889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May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146446.3224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938715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125646.632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644624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Jul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135782.8367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39136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Aug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176595.9273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782054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Sep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216148.9719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1411024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Oct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157000.1477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026866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Nov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232927.4267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008447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Dec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216371.684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593196"/>
                  </a:ext>
                </a:extLst>
              </a:tr>
              <a:tr h="231945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F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1974421.766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EF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624361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01A9FD7-62EF-B9F6-D36F-205C5CB570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6155633"/>
              </p:ext>
            </p:extLst>
          </p:nvPr>
        </p:nvGraphicFramePr>
        <p:xfrm>
          <a:off x="3354643" y="3188563"/>
          <a:ext cx="4381500" cy="3366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5557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8905-8F26-2DD1-DAC4-18BE000A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 Overview</a:t>
            </a:r>
            <a:endParaRPr lang="en-IN" sz="3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EFAE00-3DDB-CCC8-C061-9AE7D393B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566220"/>
            <a:ext cx="10489446" cy="4218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6CD4ED-989E-8914-847E-728ED763D834}"/>
              </a:ext>
            </a:extLst>
          </p:cNvPr>
          <p:cNvSpPr txBox="1"/>
          <p:nvPr/>
        </p:nvSpPr>
        <p:spPr>
          <a:xfrm>
            <a:off x="1024128" y="1643283"/>
            <a:ext cx="110723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 dashboard is a visual representation of data that provides an at-a-glance view of key performance indicators (KPIs),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trends, and insights. Its purpose is to make complex data more accessible, interactive, and actionable.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661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FABA-8661-995C-F601-9CA5FE70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What if analysis ,Goal seek&amp; scenario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3FBA-D316-D80B-9DAE-7A6D8C0B6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romanU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What-If Analysis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 tool in Excel that allows you to explore how changing input values affects the results of formulas. It helps in decision-making by testing different scenarios. Common methods include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Data Tables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,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Goal Seek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, and 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Scenario Manager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514350" indent="-514350" algn="l">
              <a:spcBef>
                <a:spcPts val="300"/>
              </a:spcBef>
              <a:buFont typeface="+mj-lt"/>
              <a:buAutoNum type="romanUcPeriod"/>
            </a:pP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Goal Seek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 feature used to find the input value needed to achieve a specific goal or result. For example, it can determine the required sales figure to reach a target profit. It works backward by adjusting one variable to meet a desired outcome.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049488-CF0E-938E-BF54-230B92500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690074"/>
              </p:ext>
            </p:extLst>
          </p:nvPr>
        </p:nvGraphicFramePr>
        <p:xfrm>
          <a:off x="1769806" y="5099303"/>
          <a:ext cx="7502011" cy="1645623"/>
        </p:xfrm>
        <a:graphic>
          <a:graphicData uri="http://schemas.openxmlformats.org/drawingml/2006/table">
            <a:tbl>
              <a:tblPr/>
              <a:tblGrid>
                <a:gridCol w="2447464">
                  <a:extLst>
                    <a:ext uri="{9D8B030D-6E8A-4147-A177-3AD203B41FA5}">
                      <a16:colId xmlns:a16="http://schemas.microsoft.com/office/drawing/2014/main" val="89002390"/>
                    </a:ext>
                  </a:extLst>
                </a:gridCol>
                <a:gridCol w="1729187">
                  <a:extLst>
                    <a:ext uri="{9D8B030D-6E8A-4147-A177-3AD203B41FA5}">
                      <a16:colId xmlns:a16="http://schemas.microsoft.com/office/drawing/2014/main" val="3852849683"/>
                    </a:ext>
                  </a:extLst>
                </a:gridCol>
                <a:gridCol w="1409953">
                  <a:extLst>
                    <a:ext uri="{9D8B030D-6E8A-4147-A177-3AD203B41FA5}">
                      <a16:colId xmlns:a16="http://schemas.microsoft.com/office/drawing/2014/main" val="1647802215"/>
                    </a:ext>
                  </a:extLst>
                </a:gridCol>
                <a:gridCol w="1915407">
                  <a:extLst>
                    <a:ext uri="{9D8B030D-6E8A-4147-A177-3AD203B41FA5}">
                      <a16:colId xmlns:a16="http://schemas.microsoft.com/office/drawing/2014/main" val="558060278"/>
                    </a:ext>
                  </a:extLst>
                </a:gridCol>
              </a:tblGrid>
              <a:tr h="235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Goal seek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012569"/>
                  </a:ext>
                </a:extLst>
              </a:tr>
              <a:tr h="235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Total Adjusted sales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1974421.77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₹ 25,00,000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420116"/>
                  </a:ext>
                </a:extLst>
              </a:tr>
              <a:tr h="235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Average order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197.58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197.58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9897"/>
                  </a:ext>
                </a:extLst>
              </a:tr>
              <a:tr h="235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Total Revenue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2296919.488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₹ 22,96,919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754573"/>
                  </a:ext>
                </a:extLst>
              </a:tr>
              <a:tr h="235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Total Discount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322497.7227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₹ 3,22,498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516859"/>
                  </a:ext>
                </a:extLst>
              </a:tr>
              <a:tr h="235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Total quantity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37871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48076.92308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54274"/>
                  </a:ext>
                </a:extLst>
              </a:tr>
              <a:tr h="235089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UNIT PRICE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 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w Cen MT" panose="020B0602020104020603" pitchFamily="34" charset="0"/>
                        </a:rPr>
                        <a:t>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7CDE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F5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95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311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C813-C112-FFA3-EF84-D93BB2C24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What if analysis ,Goal seek&amp; scenario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0FD0-7775-42CB-2756-FCEDC7AC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404040"/>
                </a:solidFill>
                <a:effectLst/>
                <a:latin typeface="Inter"/>
              </a:rPr>
              <a:t>III.Scenario</a:t>
            </a:r>
            <a:r>
              <a:rPr lang="en-US" b="1" i="0" dirty="0">
                <a:solidFill>
                  <a:srgbClr val="404040"/>
                </a:solidFill>
                <a:effectLst/>
                <a:latin typeface="Inter"/>
              </a:rPr>
              <a:t> Manager</a:t>
            </a: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:</a:t>
            </a:r>
            <a:br>
              <a:rPr lang="en-US" b="0" i="0" dirty="0">
                <a:solidFill>
                  <a:srgbClr val="404040"/>
                </a:solidFill>
                <a:effectLst/>
                <a:latin typeface="Inter"/>
              </a:rPr>
            </a:br>
            <a:r>
              <a:rPr lang="en-US" b="0" i="0" dirty="0">
                <a:solidFill>
                  <a:srgbClr val="404040"/>
                </a:solidFill>
                <a:effectLst/>
                <a:latin typeface="Inter"/>
              </a:rPr>
              <a:t>Allows you to create and compare multiple scenarios by changing input values. You can save different sets of inputs (e.g., best-case, worst-case, and most-likely scenarios) and switch between them to see how they impact the results.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4D60E-15D4-7818-2EA0-922D1EB9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3937222"/>
            <a:ext cx="11774543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93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60BF-91E0-E911-6F5D-A6CBB08C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Macros and Automation</a:t>
            </a:r>
            <a:endParaRPr lang="en-IN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924B8-9A02-C949-718D-9FA5575B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recordings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recording is the process of capturing a series of Excel actions (e.g., formatting, data entry, calculations) and saving them as a </a:t>
            </a:r>
            <a:r>
              <a:rPr lang="en-US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The macro can then be executed to repeat those actions automatically.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Automation:</a:t>
            </a:r>
            <a:r>
              <a:rPr lang="en-US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Macros allow you to automate repetitive tasks, such as data entry, formatting, and calculations, saving you hours of manual work.</a:t>
            </a:r>
          </a:p>
          <a:p>
            <a:r>
              <a:rPr lang="en-US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260DF-E027-766F-9416-BBABD0F09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091" y="4157047"/>
            <a:ext cx="8945781" cy="27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13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282</TotalTime>
  <Words>894</Words>
  <Application>Microsoft Office PowerPoint</Application>
  <PresentationFormat>Widescreen</PresentationFormat>
  <Paragraphs>160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Inter</vt:lpstr>
      <vt:lpstr>Times New Roman</vt:lpstr>
      <vt:lpstr>Tw Cen MT</vt:lpstr>
      <vt:lpstr>Tw Cen MT Condensed</vt:lpstr>
      <vt:lpstr>Wingdings 3</vt:lpstr>
      <vt:lpstr>Integral</vt:lpstr>
      <vt:lpstr>SALES DATASET ANALYSIS</vt:lpstr>
      <vt:lpstr>Project Overview &amp; Objectives</vt:lpstr>
      <vt:lpstr>Data Description and Preparation </vt:lpstr>
      <vt:lpstr>Key Metrics Calculation and Data Analysis </vt:lpstr>
      <vt:lpstr>Pivot Tables and Pivot Charts</vt:lpstr>
      <vt:lpstr>Dashboard Overview</vt:lpstr>
      <vt:lpstr>What if analysis ,Goal seek&amp; scenario Manager</vt:lpstr>
      <vt:lpstr>What if analysis ,Goal seek&amp; scenario Manager</vt:lpstr>
      <vt:lpstr>Macros and Automation</vt:lpstr>
      <vt:lpstr>Insights and Recommendations</vt:lpstr>
      <vt:lpstr>Visuals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 P</dc:creator>
  <cp:lastModifiedBy>Sridhar P</cp:lastModifiedBy>
  <cp:revision>5</cp:revision>
  <dcterms:created xsi:type="dcterms:W3CDTF">2025-03-17T02:49:18Z</dcterms:created>
  <dcterms:modified xsi:type="dcterms:W3CDTF">2025-03-19T03:16:55Z</dcterms:modified>
</cp:coreProperties>
</file>