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35"/>
  </p:notesMasterIdLst>
  <p:handoutMasterIdLst>
    <p:handoutMasterId r:id="rId36"/>
  </p:handoutMasterIdLst>
  <p:sldIdLst>
    <p:sldId id="470" r:id="rId4"/>
    <p:sldId id="524" r:id="rId5"/>
    <p:sldId id="490" r:id="rId6"/>
    <p:sldId id="504" r:id="rId7"/>
    <p:sldId id="549" r:id="rId8"/>
    <p:sldId id="520" r:id="rId9"/>
    <p:sldId id="525" r:id="rId10"/>
    <p:sldId id="526" r:id="rId11"/>
    <p:sldId id="527" r:id="rId12"/>
    <p:sldId id="528" r:id="rId13"/>
    <p:sldId id="529" r:id="rId14"/>
    <p:sldId id="530" r:id="rId15"/>
    <p:sldId id="532" r:id="rId16"/>
    <p:sldId id="533" r:id="rId17"/>
    <p:sldId id="537" r:id="rId18"/>
    <p:sldId id="538" r:id="rId19"/>
    <p:sldId id="531" r:id="rId20"/>
    <p:sldId id="536" r:id="rId21"/>
    <p:sldId id="535" r:id="rId22"/>
    <p:sldId id="539" r:id="rId23"/>
    <p:sldId id="540" r:id="rId24"/>
    <p:sldId id="541" r:id="rId25"/>
    <p:sldId id="542" r:id="rId26"/>
    <p:sldId id="543" r:id="rId27"/>
    <p:sldId id="544" r:id="rId28"/>
    <p:sldId id="545" r:id="rId29"/>
    <p:sldId id="546" r:id="rId30"/>
    <p:sldId id="547" r:id="rId31"/>
    <p:sldId id="522" r:id="rId32"/>
    <p:sldId id="548" r:id="rId33"/>
    <p:sldId id="523" r:id="rId34"/>
  </p:sldIdLst>
  <p:sldSz cx="9906000" cy="6858000" type="A4"/>
  <p:notesSz cx="9144000" cy="6858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uvanthi T" initials="m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99"/>
    <a:srgbClr val="AC0000"/>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7312" autoAdjust="0"/>
  </p:normalViewPr>
  <p:slideViewPr>
    <p:cSldViewPr>
      <p:cViewPr varScale="1">
        <p:scale>
          <a:sx n="82" d="100"/>
          <a:sy n="82" d="100"/>
        </p:scale>
        <p:origin x="1310" y="77"/>
      </p:cViewPr>
      <p:guideLst>
        <p:guide orient="horz" pos="2160"/>
        <p:guide pos="312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90E0CE79-DAE8-4048-B6AB-19834D8709FB}" type="datetime3">
              <a:rPr lang="en-US"/>
              <a:pPr>
                <a:defRPr/>
              </a:pPr>
              <a:t>16 November 2024</a:t>
            </a:fld>
            <a:endParaRPr lang="en-IN" dirty="0"/>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val="401407008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FAECF55-D18E-4ED6-8014-675926654BCE}" type="datetime3">
              <a:rPr lang="en-US"/>
              <a:pPr>
                <a:defRPr/>
              </a:pPr>
              <a:t>16 November 2024</a:t>
            </a:fld>
            <a:endParaRPr lang="en-US" dirty="0"/>
          </a:p>
        </p:txBody>
      </p:sp>
      <p:sp>
        <p:nvSpPr>
          <p:cNvPr id="4" name="Slide Image Placeholder 3"/>
          <p:cNvSpPr>
            <a:spLocks noGrp="1" noRot="1" noChangeAspect="1"/>
          </p:cNvSpPr>
          <p:nvPr>
            <p:ph type="sldImg" idx="2"/>
          </p:nvPr>
        </p:nvSpPr>
        <p:spPr>
          <a:xfrm>
            <a:off x="2714625" y="514350"/>
            <a:ext cx="3714750" cy="25717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val="212990197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4350"/>
            <a:ext cx="3714750" cy="257175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CFAECF55-D18E-4ED6-8014-675926654BCE}" type="datetime3">
              <a:rPr lang="en-US" smtClean="0"/>
              <a:pPr>
                <a:defRPr/>
              </a:pPr>
              <a:t>16 November 2024</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val="4082449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77850" y="1371600"/>
            <a:ext cx="8505952"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77850" y="3228536"/>
            <a:ext cx="8509254"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66328EAE-3334-49EC-8589-5AF6585EF05D}" type="datetime5">
              <a:rPr lang="en-US" smtClean="0"/>
              <a:pPr>
                <a:defRPr/>
              </a:pPr>
              <a:t>16-Nov-24</a:t>
            </a:fld>
            <a:endParaRPr lang="en-US" dirty="0"/>
          </a:p>
        </p:txBody>
      </p:sp>
      <p:sp>
        <p:nvSpPr>
          <p:cNvPr id="5" name="Footer Placeholder 21"/>
          <p:cNvSpPr>
            <a:spLocks noGrp="1"/>
          </p:cNvSpPr>
          <p:nvPr>
            <p:ph type="ftr" sz="quarter" idx="11"/>
          </p:nvPr>
        </p:nvSpPr>
        <p:spPr>
          <a:xfrm>
            <a:off x="7842250" y="6477000"/>
            <a:ext cx="156845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B1F6D41-0251-4D32-966B-B9C8A0F43FA9}" type="datetime5">
              <a:rPr lang="en-US" smtClean="0"/>
              <a:pPr>
                <a:defRPr/>
              </a:pPr>
              <a:t>16-Nov-24</a:t>
            </a:fld>
            <a:endParaRPr lang="en-US" dirty="0"/>
          </a:p>
        </p:txBody>
      </p:sp>
      <p:sp>
        <p:nvSpPr>
          <p:cNvPr id="5" name="Footer Placeholder 21"/>
          <p:cNvSpPr>
            <a:spLocks noGrp="1"/>
          </p:cNvSpPr>
          <p:nvPr>
            <p:ph type="ftr" sz="quarter" idx="11"/>
          </p:nvPr>
        </p:nvSpPr>
        <p:spPr>
          <a:xfrm>
            <a:off x="7842250" y="6477000"/>
            <a:ext cx="156845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914402"/>
            <a:ext cx="222885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914402"/>
            <a:ext cx="652145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DC72878-265C-491A-A1E8-5649F613F0C7}" type="datetime5">
              <a:rPr lang="en-US" smtClean="0"/>
              <a:pPr>
                <a:defRPr/>
              </a:pPr>
              <a:t>16-Nov-24</a:t>
            </a:fld>
            <a:endParaRPr lang="en-US" dirty="0"/>
          </a:p>
        </p:txBody>
      </p:sp>
      <p:sp>
        <p:nvSpPr>
          <p:cNvPr id="5" name="Footer Placeholder 21"/>
          <p:cNvSpPr>
            <a:spLocks noGrp="1"/>
          </p:cNvSpPr>
          <p:nvPr>
            <p:ph type="ftr" sz="quarter" idx="11"/>
          </p:nvPr>
        </p:nvSpPr>
        <p:spPr>
          <a:xfrm>
            <a:off x="7842250" y="6477000"/>
            <a:ext cx="156845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A2E3BC8-CD15-4933-BB5F-8BBB0D23D3B6}" type="datetime5">
              <a:rPr lang="en-US" smtClean="0"/>
              <a:pPr>
                <a:defRPr/>
              </a:pPr>
              <a:t>16-Nov-24</a:t>
            </a:fld>
            <a:endParaRPr lang="en-US" dirty="0"/>
          </a:p>
        </p:txBody>
      </p:sp>
      <p:sp>
        <p:nvSpPr>
          <p:cNvPr id="4" name="Footer Placeholder 3"/>
          <p:cNvSpPr>
            <a:spLocks noGrp="1"/>
          </p:cNvSpPr>
          <p:nvPr>
            <p:ph type="ftr" sz="quarter" idx="11"/>
          </p:nvPr>
        </p:nvSpPr>
        <p:spPr>
          <a:xfrm>
            <a:off x="7842250" y="6477000"/>
            <a:ext cx="1568450" cy="381000"/>
          </a:xfrm>
          <a:prstGeom prst="rect">
            <a:avLst/>
          </a:prstGeom>
        </p:spPr>
        <p:txBody>
          <a:bodyPr/>
          <a:lstStyle/>
          <a:p>
            <a:pPr>
              <a:defRPr/>
            </a:pPr>
            <a:r>
              <a:rPr lang="en-US" dirty="0"/>
              <a:t>1/59</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7308F7-264B-4EF7-BBB9-45F23AB4223A}" type="datetime5">
              <a:rPr lang="en-US" smtClean="0"/>
              <a:pPr/>
              <a:t>16-Nov-24</a:t>
            </a:fld>
            <a:endParaRPr lang="en-US" dirty="0"/>
          </a:p>
        </p:txBody>
      </p:sp>
      <p:sp>
        <p:nvSpPr>
          <p:cNvPr id="5" name="Footer Placeholder 4"/>
          <p:cNvSpPr>
            <a:spLocks noGrp="1"/>
          </p:cNvSpPr>
          <p:nvPr>
            <p:ph type="ftr" sz="quarter" idx="11"/>
          </p:nvPr>
        </p:nvSpPr>
        <p:spPr>
          <a:xfrm>
            <a:off x="6769100" y="6248401"/>
            <a:ext cx="3136900" cy="365125"/>
          </a:xfrm>
          <a:prstGeom prst="rect">
            <a:avLst/>
          </a:prstGeom>
        </p:spPr>
        <p:txBody>
          <a:bodyPr/>
          <a:lstStyle/>
          <a:p>
            <a:r>
              <a:rPr lang="en-US" dirty="0"/>
              <a:t>1/59</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D4AD6-7144-44C1-B268-4D30EC9054F2}" type="datetime5">
              <a:rPr lang="en-US" smtClean="0"/>
              <a:pPr/>
              <a:t>16-Nov-24</a:t>
            </a:fld>
            <a:endParaRPr lang="en-US" dirty="0"/>
          </a:p>
        </p:txBody>
      </p:sp>
      <p:sp>
        <p:nvSpPr>
          <p:cNvPr id="5" name="Footer Placeholder 4"/>
          <p:cNvSpPr>
            <a:spLocks noGrp="1"/>
          </p:cNvSpPr>
          <p:nvPr>
            <p:ph type="ftr" sz="quarter" idx="11"/>
          </p:nvPr>
        </p:nvSpPr>
        <p:spPr>
          <a:xfrm>
            <a:off x="6769100" y="6248401"/>
            <a:ext cx="3136900" cy="365125"/>
          </a:xfrm>
          <a:prstGeom prst="rect">
            <a:avLst/>
          </a:prstGeom>
        </p:spPr>
        <p:txBody>
          <a:bodyPr/>
          <a:lstStyle/>
          <a:p>
            <a:r>
              <a:rPr lang="en-US" dirty="0"/>
              <a:t>1/59</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5AFF1-E9A8-483C-AB22-E756D763FD7A}" type="datetime5">
              <a:rPr lang="en-US" smtClean="0"/>
              <a:pPr/>
              <a:t>16-Nov-24</a:t>
            </a:fld>
            <a:endParaRPr lang="en-US" dirty="0"/>
          </a:p>
        </p:txBody>
      </p:sp>
      <p:sp>
        <p:nvSpPr>
          <p:cNvPr id="5" name="Footer Placeholder 4"/>
          <p:cNvSpPr>
            <a:spLocks noGrp="1"/>
          </p:cNvSpPr>
          <p:nvPr>
            <p:ph type="ftr" sz="quarter" idx="11"/>
          </p:nvPr>
        </p:nvSpPr>
        <p:spPr>
          <a:xfrm>
            <a:off x="6769100" y="6248401"/>
            <a:ext cx="3136900" cy="365125"/>
          </a:xfrm>
          <a:prstGeom prst="rect">
            <a:avLst/>
          </a:prstGeom>
        </p:spPr>
        <p:txBody>
          <a:bodyPr/>
          <a:lstStyle/>
          <a:p>
            <a:r>
              <a:rPr lang="en-US" dirty="0"/>
              <a:t>1/59</a:t>
            </a: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D04AB2-D60F-40AD-88B3-DDF5E212460C}" type="datetime5">
              <a:rPr lang="en-US" smtClean="0"/>
              <a:pPr/>
              <a:t>16-Nov-24</a:t>
            </a:fld>
            <a:endParaRPr lang="en-US" dirty="0"/>
          </a:p>
        </p:txBody>
      </p:sp>
      <p:sp>
        <p:nvSpPr>
          <p:cNvPr id="6" name="Footer Placeholder 5"/>
          <p:cNvSpPr>
            <a:spLocks noGrp="1"/>
          </p:cNvSpPr>
          <p:nvPr>
            <p:ph type="ftr" sz="quarter" idx="11"/>
          </p:nvPr>
        </p:nvSpPr>
        <p:spPr>
          <a:xfrm>
            <a:off x="6769100" y="6248401"/>
            <a:ext cx="3136900" cy="365125"/>
          </a:xfrm>
          <a:prstGeom prst="rect">
            <a:avLst/>
          </a:prstGeom>
        </p:spPr>
        <p:txBody>
          <a:bodyPr/>
          <a:lstStyle/>
          <a:p>
            <a:r>
              <a:rPr lang="en-US" dirty="0"/>
              <a:t>1/59</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F570F8-A7A9-458D-8784-0A026429531B}" type="datetime5">
              <a:rPr lang="en-US" smtClean="0"/>
              <a:pPr/>
              <a:t>16-Nov-24</a:t>
            </a:fld>
            <a:endParaRPr lang="en-US" dirty="0"/>
          </a:p>
        </p:txBody>
      </p:sp>
      <p:sp>
        <p:nvSpPr>
          <p:cNvPr id="8" name="Footer Placeholder 7"/>
          <p:cNvSpPr>
            <a:spLocks noGrp="1"/>
          </p:cNvSpPr>
          <p:nvPr>
            <p:ph type="ftr" sz="quarter" idx="11"/>
          </p:nvPr>
        </p:nvSpPr>
        <p:spPr>
          <a:xfrm>
            <a:off x="6769100" y="6248401"/>
            <a:ext cx="3136900" cy="365125"/>
          </a:xfrm>
          <a:prstGeom prst="rect">
            <a:avLst/>
          </a:prstGeom>
        </p:spPr>
        <p:txBody>
          <a:bodyPr/>
          <a:lstStyle/>
          <a:p>
            <a:r>
              <a:rPr lang="en-US" dirty="0"/>
              <a:t>1/59</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BA6971-2CF4-424E-A038-8A9D2F89FADF}" type="datetime5">
              <a:rPr lang="en-US" smtClean="0"/>
              <a:pPr/>
              <a:t>16-Nov-24</a:t>
            </a:fld>
            <a:endParaRPr lang="en-US" dirty="0"/>
          </a:p>
        </p:txBody>
      </p:sp>
      <p:sp>
        <p:nvSpPr>
          <p:cNvPr id="4" name="Footer Placeholder 3"/>
          <p:cNvSpPr>
            <a:spLocks noGrp="1"/>
          </p:cNvSpPr>
          <p:nvPr>
            <p:ph type="ftr" sz="quarter" idx="11"/>
          </p:nvPr>
        </p:nvSpPr>
        <p:spPr>
          <a:xfrm>
            <a:off x="6769100" y="6248401"/>
            <a:ext cx="3136900" cy="365125"/>
          </a:xfrm>
          <a:prstGeom prst="rect">
            <a:avLst/>
          </a:prstGeom>
        </p:spPr>
        <p:txBody>
          <a:bodyPr/>
          <a:lstStyle/>
          <a:p>
            <a:r>
              <a:rPr lang="en-US" dirty="0"/>
              <a:t>1/59</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54E4E-9867-4E00-B87E-98795E6844AA}" type="datetime5">
              <a:rPr lang="en-US" smtClean="0"/>
              <a:pPr/>
              <a:t>16-Nov-24</a:t>
            </a:fld>
            <a:endParaRPr lang="en-US" dirty="0"/>
          </a:p>
        </p:txBody>
      </p:sp>
      <p:sp>
        <p:nvSpPr>
          <p:cNvPr id="3" name="Footer Placeholder 2"/>
          <p:cNvSpPr>
            <a:spLocks noGrp="1"/>
          </p:cNvSpPr>
          <p:nvPr>
            <p:ph type="ftr" sz="quarter" idx="11"/>
          </p:nvPr>
        </p:nvSpPr>
        <p:spPr>
          <a:xfrm>
            <a:off x="6769100" y="6248401"/>
            <a:ext cx="3136900" cy="365125"/>
          </a:xfrm>
          <a:prstGeom prst="rect">
            <a:avLst/>
          </a:prstGeom>
        </p:spPr>
        <p:txBody>
          <a:bodyPr/>
          <a:lstStyle/>
          <a:p>
            <a:r>
              <a:rPr lang="en-US" dirty="0"/>
              <a:t>1/59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6D4BF61-F125-4CA0-AB57-B476C44EE42C}" type="datetime5">
              <a:rPr lang="en-US" smtClean="0"/>
              <a:pPr>
                <a:defRPr/>
              </a:pPr>
              <a:t>16-Nov-24</a:t>
            </a:fld>
            <a:endParaRPr lang="en-US" dirty="0"/>
          </a:p>
        </p:txBody>
      </p:sp>
      <p:sp>
        <p:nvSpPr>
          <p:cNvPr id="5" name="Footer Placeholder 21"/>
          <p:cNvSpPr>
            <a:spLocks noGrp="1"/>
          </p:cNvSpPr>
          <p:nvPr>
            <p:ph type="ftr" sz="quarter" idx="11"/>
          </p:nvPr>
        </p:nvSpPr>
        <p:spPr>
          <a:xfrm>
            <a:off x="7842250" y="6477000"/>
            <a:ext cx="156845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B14F45-82A6-41DE-8410-8C3E9494CF64}" type="datetime5">
              <a:rPr lang="en-US" smtClean="0"/>
              <a:pPr/>
              <a:t>16-Nov-24</a:t>
            </a:fld>
            <a:endParaRPr lang="en-US" dirty="0"/>
          </a:p>
        </p:txBody>
      </p:sp>
      <p:sp>
        <p:nvSpPr>
          <p:cNvPr id="6" name="Footer Placeholder 5"/>
          <p:cNvSpPr>
            <a:spLocks noGrp="1"/>
          </p:cNvSpPr>
          <p:nvPr>
            <p:ph type="ftr" sz="quarter" idx="11"/>
          </p:nvPr>
        </p:nvSpPr>
        <p:spPr>
          <a:xfrm>
            <a:off x="6769100" y="6248401"/>
            <a:ext cx="3136900" cy="365125"/>
          </a:xfrm>
          <a:prstGeom prst="rect">
            <a:avLst/>
          </a:prstGeom>
        </p:spPr>
        <p:txBody>
          <a:bodyPr/>
          <a:lstStyle/>
          <a:p>
            <a:r>
              <a:rPr lang="en-US" dirty="0"/>
              <a:t>1/59</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E946D7-67A6-4F92-85BF-0BACFE08532D}" type="datetime5">
              <a:rPr lang="en-US" smtClean="0"/>
              <a:pPr/>
              <a:t>16-Nov-24</a:t>
            </a:fld>
            <a:endParaRPr lang="en-US" dirty="0"/>
          </a:p>
        </p:txBody>
      </p:sp>
      <p:sp>
        <p:nvSpPr>
          <p:cNvPr id="6" name="Footer Placeholder 5"/>
          <p:cNvSpPr>
            <a:spLocks noGrp="1"/>
          </p:cNvSpPr>
          <p:nvPr>
            <p:ph type="ftr" sz="quarter" idx="11"/>
          </p:nvPr>
        </p:nvSpPr>
        <p:spPr>
          <a:xfrm>
            <a:off x="6769100" y="6248401"/>
            <a:ext cx="3136900" cy="365125"/>
          </a:xfrm>
          <a:prstGeom prst="rect">
            <a:avLst/>
          </a:prstGeom>
        </p:spPr>
        <p:txBody>
          <a:bodyPr/>
          <a:lstStyle/>
          <a:p>
            <a:r>
              <a:rPr lang="en-US" dirty="0"/>
              <a:t>1/59</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5B77FB-1D9E-4A61-8EB1-1AB56F6BABC4}" type="datetime5">
              <a:rPr lang="en-US" smtClean="0"/>
              <a:pPr/>
              <a:t>16-Nov-24</a:t>
            </a:fld>
            <a:endParaRPr lang="en-US" dirty="0"/>
          </a:p>
        </p:txBody>
      </p:sp>
      <p:sp>
        <p:nvSpPr>
          <p:cNvPr id="5" name="Footer Placeholder 4"/>
          <p:cNvSpPr>
            <a:spLocks noGrp="1"/>
          </p:cNvSpPr>
          <p:nvPr>
            <p:ph type="ftr" sz="quarter" idx="11"/>
          </p:nvPr>
        </p:nvSpPr>
        <p:spPr>
          <a:xfrm>
            <a:off x="6769100" y="6248401"/>
            <a:ext cx="3136900" cy="365125"/>
          </a:xfrm>
          <a:prstGeom prst="rect">
            <a:avLst/>
          </a:prstGeom>
        </p:spPr>
        <p:txBody>
          <a:bodyPr/>
          <a:lstStyle/>
          <a:p>
            <a:r>
              <a:rPr lang="en-US" dirty="0"/>
              <a:t>1/59</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38746-A49E-474B-8080-6C21E283E44C}" type="datetime5">
              <a:rPr lang="en-US" smtClean="0"/>
              <a:pPr/>
              <a:t>16-Nov-24</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3A37CF2-8B4F-4925-B9AD-13D7D0B6AD1C}" type="datetime5">
              <a:rPr lang="en-US" smtClean="0"/>
              <a:pPr/>
              <a:t>16-Nov-24</a:t>
            </a:fld>
            <a:endParaRPr lang="en-US" dirty="0"/>
          </a:p>
        </p:txBody>
      </p:sp>
      <p:sp>
        <p:nvSpPr>
          <p:cNvPr id="5" name="Footer Placeholder 4"/>
          <p:cNvSpPr>
            <a:spLocks noGrp="1"/>
          </p:cNvSpPr>
          <p:nvPr>
            <p:ph type="ftr" sz="quarter" idx="11"/>
          </p:nvPr>
        </p:nvSpPr>
        <p:spPr>
          <a:xfrm>
            <a:off x="6108700" y="6356351"/>
            <a:ext cx="3136900" cy="365125"/>
          </a:xfrm>
          <a:prstGeom prst="rect">
            <a:avLst/>
          </a:prstGeom>
        </p:spPr>
        <p:txBody>
          <a:bodyPr/>
          <a:lstStyle/>
          <a:p>
            <a:r>
              <a:rPr lang="en-US" dirty="0"/>
              <a:t>1/59</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21E35F-AF45-48F5-BF6D-ECA28BBF7AF1}" type="datetime5">
              <a:rPr lang="en-US" smtClean="0"/>
              <a:pPr/>
              <a:t>16-Nov-24</a:t>
            </a:fld>
            <a:endParaRPr lang="en-US" dirty="0"/>
          </a:p>
        </p:txBody>
      </p:sp>
      <p:sp>
        <p:nvSpPr>
          <p:cNvPr id="5" name="Footer Placeholder 4"/>
          <p:cNvSpPr>
            <a:spLocks noGrp="1"/>
          </p:cNvSpPr>
          <p:nvPr>
            <p:ph type="ftr" sz="quarter" idx="11"/>
          </p:nvPr>
        </p:nvSpPr>
        <p:spPr>
          <a:xfrm>
            <a:off x="6108700" y="6356351"/>
            <a:ext cx="3136900" cy="365125"/>
          </a:xfrm>
          <a:prstGeom prst="rect">
            <a:avLst/>
          </a:prstGeom>
        </p:spPr>
        <p:txBody>
          <a:bodyPr/>
          <a:lstStyle/>
          <a:p>
            <a:r>
              <a:rPr lang="en-US" dirty="0"/>
              <a:t>1/59</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BF812-D911-4EAB-A79B-33F5B8B223E1}" type="datetime5">
              <a:rPr lang="en-US" smtClean="0"/>
              <a:pPr/>
              <a:t>16-Nov-24</a:t>
            </a:fld>
            <a:endParaRPr lang="en-US" dirty="0"/>
          </a:p>
        </p:txBody>
      </p:sp>
      <p:sp>
        <p:nvSpPr>
          <p:cNvPr id="5" name="Footer Placeholder 4"/>
          <p:cNvSpPr>
            <a:spLocks noGrp="1"/>
          </p:cNvSpPr>
          <p:nvPr>
            <p:ph type="ftr" sz="quarter" idx="11"/>
          </p:nvPr>
        </p:nvSpPr>
        <p:spPr>
          <a:xfrm>
            <a:off x="6108700" y="6356351"/>
            <a:ext cx="3136900" cy="365125"/>
          </a:xfrm>
          <a:prstGeom prst="rect">
            <a:avLst/>
          </a:prstGeom>
        </p:spPr>
        <p:txBody>
          <a:bodyPr/>
          <a:lstStyle/>
          <a:p>
            <a:r>
              <a:rPr lang="en-US" dirty="0"/>
              <a:t>1/59</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CA1E2A-1C57-4B79-B28A-D9DF6B0ED691}" type="datetime5">
              <a:rPr lang="en-US" smtClean="0"/>
              <a:pPr/>
              <a:t>16-Nov-24</a:t>
            </a:fld>
            <a:endParaRPr lang="en-US" dirty="0"/>
          </a:p>
        </p:txBody>
      </p:sp>
      <p:sp>
        <p:nvSpPr>
          <p:cNvPr id="6" name="Footer Placeholder 5"/>
          <p:cNvSpPr>
            <a:spLocks noGrp="1"/>
          </p:cNvSpPr>
          <p:nvPr>
            <p:ph type="ftr" sz="quarter" idx="11"/>
          </p:nvPr>
        </p:nvSpPr>
        <p:spPr>
          <a:xfrm>
            <a:off x="6108700" y="6356351"/>
            <a:ext cx="3136900" cy="365125"/>
          </a:xfrm>
          <a:prstGeom prst="rect">
            <a:avLst/>
          </a:prstGeom>
        </p:spPr>
        <p:txBody>
          <a:bodyPr/>
          <a:lstStyle/>
          <a:p>
            <a:r>
              <a:rPr lang="en-US" dirty="0"/>
              <a:t>1/59</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E4F900-82D6-469D-BC28-D6A0BE84D586}" type="datetime5">
              <a:rPr lang="en-US" smtClean="0"/>
              <a:pPr/>
              <a:t>16-Nov-24</a:t>
            </a:fld>
            <a:endParaRPr lang="en-US" dirty="0"/>
          </a:p>
        </p:txBody>
      </p:sp>
      <p:sp>
        <p:nvSpPr>
          <p:cNvPr id="8" name="Footer Placeholder 7"/>
          <p:cNvSpPr>
            <a:spLocks noGrp="1"/>
          </p:cNvSpPr>
          <p:nvPr>
            <p:ph type="ftr" sz="quarter" idx="11"/>
          </p:nvPr>
        </p:nvSpPr>
        <p:spPr>
          <a:xfrm>
            <a:off x="6108700" y="6356351"/>
            <a:ext cx="3136900" cy="365125"/>
          </a:xfrm>
          <a:prstGeom prst="rect">
            <a:avLst/>
          </a:prstGeom>
        </p:spPr>
        <p:txBody>
          <a:bodyPr/>
          <a:lstStyle/>
          <a:p>
            <a:r>
              <a:rPr lang="en-US" dirty="0"/>
              <a:t>1/59</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1F6853-E71B-4731-A2F9-D2A5CCFBEA49}" type="datetime5">
              <a:rPr lang="en-US" smtClean="0"/>
              <a:pPr/>
              <a:t>16-Nov-24</a:t>
            </a:fld>
            <a:endParaRPr lang="en-US" dirty="0"/>
          </a:p>
        </p:txBody>
      </p:sp>
      <p:sp>
        <p:nvSpPr>
          <p:cNvPr id="4" name="Footer Placeholder 3"/>
          <p:cNvSpPr>
            <a:spLocks noGrp="1"/>
          </p:cNvSpPr>
          <p:nvPr>
            <p:ph type="ftr" sz="quarter" idx="11"/>
          </p:nvPr>
        </p:nvSpPr>
        <p:spPr>
          <a:xfrm>
            <a:off x="6108700" y="6356351"/>
            <a:ext cx="3136900" cy="365125"/>
          </a:xfrm>
          <a:prstGeom prst="rect">
            <a:avLst/>
          </a:prstGeom>
        </p:spPr>
        <p:txBody>
          <a:bodyPr/>
          <a:lstStyle/>
          <a:p>
            <a:r>
              <a:rPr lang="en-US" dirty="0"/>
              <a:t>1/59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4548" y="1316736"/>
            <a:ext cx="84201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74548" y="2704664"/>
            <a:ext cx="84201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CAFF280-07A0-4EB4-A859-9E1CC1EED282}" type="datetime5">
              <a:rPr lang="en-US" smtClean="0"/>
              <a:pPr>
                <a:defRPr/>
              </a:pPr>
              <a:t>16-Nov-24</a:t>
            </a:fld>
            <a:endParaRPr lang="en-US" dirty="0"/>
          </a:p>
        </p:txBody>
      </p:sp>
      <p:sp>
        <p:nvSpPr>
          <p:cNvPr id="5" name="Footer Placeholder 21"/>
          <p:cNvSpPr>
            <a:spLocks noGrp="1"/>
          </p:cNvSpPr>
          <p:nvPr>
            <p:ph type="ftr" sz="quarter" idx="11"/>
          </p:nvPr>
        </p:nvSpPr>
        <p:spPr>
          <a:xfrm>
            <a:off x="7842250" y="6477000"/>
            <a:ext cx="156845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0FFFD-C45F-4DE1-A931-53C121650021}" type="datetime5">
              <a:rPr lang="en-US" smtClean="0"/>
              <a:pPr/>
              <a:t>16-Nov-24</a:t>
            </a:fld>
            <a:endParaRPr lang="en-US" dirty="0"/>
          </a:p>
        </p:txBody>
      </p:sp>
      <p:sp>
        <p:nvSpPr>
          <p:cNvPr id="3" name="Footer Placeholder 2"/>
          <p:cNvSpPr>
            <a:spLocks noGrp="1"/>
          </p:cNvSpPr>
          <p:nvPr>
            <p:ph type="ftr" sz="quarter" idx="11"/>
          </p:nvPr>
        </p:nvSpPr>
        <p:spPr>
          <a:xfrm>
            <a:off x="6108700" y="6356351"/>
            <a:ext cx="3136900" cy="365125"/>
          </a:xfrm>
          <a:prstGeom prst="rect">
            <a:avLst/>
          </a:prstGeom>
        </p:spPr>
        <p:txBody>
          <a:bodyPr/>
          <a:lstStyle/>
          <a:p>
            <a:r>
              <a:rPr lang="en-US" dirty="0"/>
              <a:t>1/59</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F5115-C095-4B87-8CBC-E24CFF83CB91}" type="datetime5">
              <a:rPr lang="en-US" smtClean="0"/>
              <a:pPr/>
              <a:t>16-Nov-24</a:t>
            </a:fld>
            <a:endParaRPr lang="en-US" dirty="0"/>
          </a:p>
        </p:txBody>
      </p:sp>
      <p:sp>
        <p:nvSpPr>
          <p:cNvPr id="6" name="Footer Placeholder 5"/>
          <p:cNvSpPr>
            <a:spLocks noGrp="1"/>
          </p:cNvSpPr>
          <p:nvPr>
            <p:ph type="ftr" sz="quarter" idx="11"/>
          </p:nvPr>
        </p:nvSpPr>
        <p:spPr>
          <a:xfrm>
            <a:off x="6108700" y="6356351"/>
            <a:ext cx="3136900" cy="365125"/>
          </a:xfrm>
          <a:prstGeom prst="rect">
            <a:avLst/>
          </a:prstGeom>
        </p:spPr>
        <p:txBody>
          <a:bodyPr/>
          <a:lstStyle/>
          <a:p>
            <a:r>
              <a:rPr lang="en-US" dirty="0"/>
              <a:t>1/59</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7CC385-4B30-4A88-BE9C-83BF169CF0B4}" type="datetime5">
              <a:rPr lang="en-US" smtClean="0"/>
              <a:pPr/>
              <a:t>16-Nov-24</a:t>
            </a:fld>
            <a:endParaRPr lang="en-US" dirty="0"/>
          </a:p>
        </p:txBody>
      </p:sp>
      <p:sp>
        <p:nvSpPr>
          <p:cNvPr id="6" name="Footer Placeholder 5"/>
          <p:cNvSpPr>
            <a:spLocks noGrp="1"/>
          </p:cNvSpPr>
          <p:nvPr>
            <p:ph type="ftr" sz="quarter" idx="11"/>
          </p:nvPr>
        </p:nvSpPr>
        <p:spPr>
          <a:xfrm>
            <a:off x="6108700" y="6356351"/>
            <a:ext cx="3136900" cy="365125"/>
          </a:xfrm>
          <a:prstGeom prst="rect">
            <a:avLst/>
          </a:prstGeom>
        </p:spPr>
        <p:txBody>
          <a:bodyPr/>
          <a:lstStyle/>
          <a:p>
            <a:r>
              <a:rPr lang="en-US" dirty="0"/>
              <a:t>1/59</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768AAE-083F-4BDD-B1C2-9F2B02683D6F}" type="datetime5">
              <a:rPr lang="en-US" smtClean="0"/>
              <a:pPr/>
              <a:t>16-Nov-24</a:t>
            </a:fld>
            <a:endParaRPr lang="en-US" dirty="0"/>
          </a:p>
        </p:txBody>
      </p:sp>
      <p:sp>
        <p:nvSpPr>
          <p:cNvPr id="5" name="Footer Placeholder 4"/>
          <p:cNvSpPr>
            <a:spLocks noGrp="1"/>
          </p:cNvSpPr>
          <p:nvPr>
            <p:ph type="ftr" sz="quarter" idx="11"/>
          </p:nvPr>
        </p:nvSpPr>
        <p:spPr>
          <a:xfrm>
            <a:off x="6108700" y="6356351"/>
            <a:ext cx="3136900" cy="365125"/>
          </a:xfrm>
          <a:prstGeom prst="rect">
            <a:avLst/>
          </a:prstGeom>
        </p:spPr>
        <p:txBody>
          <a:bodyPr/>
          <a:lstStyle/>
          <a:p>
            <a:r>
              <a:rPr lang="en-US" dirty="0"/>
              <a:t>1/59</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0544E-0D2E-4FB2-A771-AB072CE25677}" type="datetime5">
              <a:rPr lang="en-US" smtClean="0"/>
              <a:pPr/>
              <a:t>16-Nov-24</a:t>
            </a:fld>
            <a:endParaRPr lang="en-US" dirty="0"/>
          </a:p>
        </p:txBody>
      </p:sp>
      <p:sp>
        <p:nvSpPr>
          <p:cNvPr id="5" name="Footer Placeholder 4"/>
          <p:cNvSpPr>
            <a:spLocks noGrp="1"/>
          </p:cNvSpPr>
          <p:nvPr>
            <p:ph type="ftr" sz="quarter" idx="11"/>
          </p:nvPr>
        </p:nvSpPr>
        <p:spPr>
          <a:xfrm>
            <a:off x="6108700" y="6356351"/>
            <a:ext cx="3136900" cy="365125"/>
          </a:xfrm>
          <a:prstGeom prst="rect">
            <a:avLst/>
          </a:prstGeom>
        </p:spPr>
        <p:txBody>
          <a:bodyPr/>
          <a:lstStyle/>
          <a:p>
            <a:r>
              <a:rPr lang="en-US" dirty="0"/>
              <a:t>1/59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a:lstStyle/>
          <a:p>
            <a:r>
              <a:rPr lang="en-US"/>
              <a:t>Click to edit Master title style</a:t>
            </a:r>
          </a:p>
        </p:txBody>
      </p:sp>
      <p:sp>
        <p:nvSpPr>
          <p:cNvPr id="3" name="Content Placeholder 2"/>
          <p:cNvSpPr>
            <a:spLocks noGrp="1"/>
          </p:cNvSpPr>
          <p:nvPr>
            <p:ph sz="half" idx="1"/>
          </p:nvPr>
        </p:nvSpPr>
        <p:spPr>
          <a:xfrm>
            <a:off x="495300" y="1920085"/>
            <a:ext cx="437515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920085"/>
            <a:ext cx="437515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E97C281A-152B-4113-BA77-2D78CD2F102E}" type="datetime5">
              <a:rPr lang="en-US" smtClean="0"/>
              <a:pPr>
                <a:defRPr/>
              </a:pPr>
              <a:t>16-Nov-24</a:t>
            </a:fld>
            <a:endParaRPr lang="en-US" dirty="0"/>
          </a:p>
        </p:txBody>
      </p:sp>
      <p:sp>
        <p:nvSpPr>
          <p:cNvPr id="6" name="Footer Placeholder 21"/>
          <p:cNvSpPr>
            <a:spLocks noGrp="1"/>
          </p:cNvSpPr>
          <p:nvPr>
            <p:ph type="ftr" sz="quarter" idx="11"/>
          </p:nvPr>
        </p:nvSpPr>
        <p:spPr>
          <a:xfrm>
            <a:off x="7842250" y="6477000"/>
            <a:ext cx="156845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855248"/>
            <a:ext cx="437687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5032111" y="1859758"/>
            <a:ext cx="437859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95300" y="2514600"/>
            <a:ext cx="4376870"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032111" y="2514600"/>
            <a:ext cx="4378590"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4DF73504-E9C1-47DE-B246-9EB564286FE5}" type="datetime5">
              <a:rPr lang="en-US" smtClean="0"/>
              <a:pPr>
                <a:defRPr/>
              </a:pPr>
              <a:t>16-Nov-24</a:t>
            </a:fld>
            <a:endParaRPr lang="en-US" dirty="0"/>
          </a:p>
        </p:txBody>
      </p:sp>
      <p:sp>
        <p:nvSpPr>
          <p:cNvPr id="8" name="Footer Placeholder 21"/>
          <p:cNvSpPr>
            <a:spLocks noGrp="1"/>
          </p:cNvSpPr>
          <p:nvPr>
            <p:ph type="ftr" sz="quarter" idx="11"/>
          </p:nvPr>
        </p:nvSpPr>
        <p:spPr>
          <a:xfrm>
            <a:off x="7842250" y="6477000"/>
            <a:ext cx="156845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9795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F7210EA4-7127-4592-9BE5-6A72D2106C99}" type="datetime5">
              <a:rPr lang="en-US" smtClean="0"/>
              <a:pPr>
                <a:defRPr/>
              </a:pPr>
              <a:t>16-Nov-24</a:t>
            </a:fld>
            <a:endParaRPr lang="en-US" dirty="0"/>
          </a:p>
        </p:txBody>
      </p:sp>
      <p:sp>
        <p:nvSpPr>
          <p:cNvPr id="4" name="Footer Placeholder 21"/>
          <p:cNvSpPr>
            <a:spLocks noGrp="1"/>
          </p:cNvSpPr>
          <p:nvPr>
            <p:ph type="ftr" sz="quarter" idx="11"/>
          </p:nvPr>
        </p:nvSpPr>
        <p:spPr>
          <a:xfrm>
            <a:off x="7842250" y="6477000"/>
            <a:ext cx="156845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E055215-30F5-4BFB-B797-98F9D6B36480}" type="datetime5">
              <a:rPr lang="en-US" smtClean="0"/>
              <a:pPr>
                <a:defRPr/>
              </a:pPr>
              <a:t>16-Nov-24</a:t>
            </a:fld>
            <a:endParaRPr lang="en-US" dirty="0"/>
          </a:p>
        </p:txBody>
      </p:sp>
      <p:sp>
        <p:nvSpPr>
          <p:cNvPr id="3" name="Footer Placeholder 21"/>
          <p:cNvSpPr>
            <a:spLocks noGrp="1"/>
          </p:cNvSpPr>
          <p:nvPr>
            <p:ph type="ftr" sz="quarter" idx="11"/>
          </p:nvPr>
        </p:nvSpPr>
        <p:spPr>
          <a:xfrm>
            <a:off x="7842250" y="6477000"/>
            <a:ext cx="156845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2950" y="514352"/>
            <a:ext cx="29718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742950" y="1676400"/>
            <a:ext cx="29718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872971" y="1676400"/>
            <a:ext cx="5537729"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A8017D10-71B8-43F0-BB0A-FC7AC5CB332E}" type="datetime5">
              <a:rPr lang="en-US" smtClean="0"/>
              <a:pPr>
                <a:defRPr/>
              </a:pPr>
              <a:t>16-Nov-24</a:t>
            </a:fld>
            <a:endParaRPr lang="en-US" dirty="0"/>
          </a:p>
        </p:txBody>
      </p:sp>
      <p:sp>
        <p:nvSpPr>
          <p:cNvPr id="6" name="Footer Placeholder 21"/>
          <p:cNvSpPr>
            <a:spLocks noGrp="1"/>
          </p:cNvSpPr>
          <p:nvPr>
            <p:ph type="ftr" sz="quarter" idx="11"/>
          </p:nvPr>
        </p:nvSpPr>
        <p:spPr>
          <a:xfrm>
            <a:off x="7842250" y="6477000"/>
            <a:ext cx="156845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429265" y="1108075"/>
            <a:ext cx="569595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671190" y="5359401"/>
            <a:ext cx="168540"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10319" y="5816600"/>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746625" y="6219826"/>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60400" y="1176997"/>
            <a:ext cx="2397252"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60400" y="2828785"/>
            <a:ext cx="239395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776276" y="1199517"/>
            <a:ext cx="500253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C35AD774-7678-404E-AB42-7626B9DB1CDA}" type="datetime5">
              <a:rPr lang="en-US" smtClean="0"/>
              <a:pPr>
                <a:defRPr/>
              </a:pPr>
              <a:t>16-Nov-24</a:t>
            </a:fld>
            <a:endParaRPr lang="en-US" dirty="0"/>
          </a:p>
        </p:txBody>
      </p:sp>
      <p:sp>
        <p:nvSpPr>
          <p:cNvPr id="10" name="Footer Placeholder 5"/>
          <p:cNvSpPr>
            <a:spLocks noGrp="1"/>
          </p:cNvSpPr>
          <p:nvPr>
            <p:ph type="ftr" sz="quarter" idx="11"/>
          </p:nvPr>
        </p:nvSpPr>
        <p:spPr>
          <a:xfrm>
            <a:off x="7842250" y="6477000"/>
            <a:ext cx="1568450" cy="381000"/>
          </a:xfrm>
          <a:prstGeom prst="rect">
            <a:avLst/>
          </a:prstGeom>
        </p:spPr>
        <p:txBody>
          <a:bodyPr/>
          <a:lstStyle>
            <a:lvl1pPr>
              <a:defRPr/>
            </a:lvl1pPr>
          </a:lstStyle>
          <a:p>
            <a:pPr>
              <a:defRPr/>
            </a:pPr>
            <a:r>
              <a:rPr lang="en-US" dirty="0"/>
              <a:t>1/59</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95300" y="704850"/>
            <a:ext cx="89154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95300" y="1935164"/>
            <a:ext cx="89154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95300" y="6356351"/>
            <a:ext cx="23114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E10138C4-E3D3-4E4C-B99E-00262CA72954}" type="datetime5">
              <a:rPr lang="en-US" smtClean="0"/>
              <a:pPr>
                <a:defRPr/>
              </a:pPr>
              <a:t>16-Nov-24</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sldNum="0"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05117-2169-41C1-A88D-A8E242B9C1A6}" type="datetime5">
              <a:rPr lang="en-US" smtClean="0"/>
              <a:pPr/>
              <a:t>16-Nov-24</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0718-5073-4484-8376-E024337FDDDF}" type="datetime5">
              <a:rPr lang="en-US" smtClean="0"/>
              <a:pPr/>
              <a:t>16-Nov-24</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ode/rewidashabaanmohamed/climate-change/inpu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148" name="Subtitle 2"/>
          <p:cNvSpPr>
            <a:spLocks noGrp="1"/>
          </p:cNvSpPr>
          <p:nvPr>
            <p:ph type="subTitle" idx="1"/>
          </p:nvPr>
        </p:nvSpPr>
        <p:spPr>
          <a:xfrm>
            <a:off x="2255703" y="1429328"/>
            <a:ext cx="6553200" cy="1600200"/>
          </a:xfrm>
        </p:spPr>
        <p:txBody>
          <a:bodyPr/>
          <a:lstStyle/>
          <a:p>
            <a:pPr marR="0" algn="ctr"/>
            <a:endParaRPr lang="en-US" sz="3200" b="1" dirty="0">
              <a:solidFill>
                <a:srgbClr val="B9077E"/>
              </a:solidFill>
            </a:endParaRPr>
          </a:p>
          <a:p>
            <a:pPr marR="0" algn="ctr"/>
            <a:r>
              <a:rPr lang="en-US" sz="3200" b="1" dirty="0">
                <a:solidFill>
                  <a:srgbClr val="B9077E"/>
                </a:solidFill>
              </a:rPr>
              <a:t>    </a:t>
            </a:r>
            <a:endParaRPr lang="en-US" sz="3200" dirty="0"/>
          </a:p>
        </p:txBody>
      </p:sp>
      <p:pic>
        <p:nvPicPr>
          <p:cNvPr id="7" name="Picture 6" descr="klogo copy.png"/>
          <p:cNvPicPr>
            <a:picLocks noChangeAspect="1"/>
          </p:cNvPicPr>
          <p:nvPr/>
        </p:nvPicPr>
        <p:blipFill>
          <a:blip r:embed="rId4" cstate="print"/>
          <a:stretch>
            <a:fillRect/>
          </a:stretch>
        </p:blipFill>
        <p:spPr>
          <a:xfrm>
            <a:off x="533401" y="76200"/>
            <a:ext cx="1374249" cy="1066800"/>
          </a:xfrm>
          <a:prstGeom prst="rect">
            <a:avLst/>
          </a:prstGeom>
        </p:spPr>
      </p:pic>
      <p:pic>
        <p:nvPicPr>
          <p:cNvPr id="9" name="Picture 8" descr="kec2blackborder png.PNG"/>
          <p:cNvPicPr>
            <a:picLocks noChangeAspect="1"/>
          </p:cNvPicPr>
          <p:nvPr/>
        </p:nvPicPr>
        <p:blipFill>
          <a:blip r:embed="rId5" cstate="print"/>
          <a:stretch>
            <a:fillRect/>
          </a:stretch>
        </p:blipFill>
        <p:spPr>
          <a:xfrm>
            <a:off x="762001" y="4495800"/>
            <a:ext cx="1479013" cy="1841384"/>
          </a:xfrm>
          <a:prstGeom prst="rect">
            <a:avLst/>
          </a:prstGeom>
        </p:spPr>
      </p:pic>
      <p:sp>
        <p:nvSpPr>
          <p:cNvPr id="8" name="Subtitle 2"/>
          <p:cNvSpPr txBox="1">
            <a:spLocks/>
          </p:cNvSpPr>
          <p:nvPr/>
        </p:nvSpPr>
        <p:spPr bwMode="auto">
          <a:xfrm>
            <a:off x="2743200" y="2895600"/>
            <a:ext cx="6400800" cy="3475990"/>
          </a:xfrm>
          <a:prstGeom prst="rect">
            <a:avLst/>
          </a:prstGeom>
          <a:noFill/>
          <a:ln w="9525">
            <a:noFill/>
            <a:miter lim="800000"/>
            <a:headEnd/>
            <a:tailEnd/>
          </a:ln>
        </p:spPr>
        <p:txBody>
          <a:bodyPr vert="horz" wrap="square" lIns="0" tIns="45720" rIns="18288" bIns="45720" numCol="1" anchor="t" anchorCtr="0" compatLnSpc="1">
            <a:prstTxWarp prst="textNoShape">
              <a:avLst/>
            </a:prstTxWarp>
            <a:normAutofit/>
          </a:bodyPr>
          <a:lstStyle/>
          <a:p>
            <a:pPr marR="45720" algn="ctr">
              <a:spcBef>
                <a:spcPct val="20000"/>
              </a:spcBef>
              <a:buSzPct val="80000"/>
              <a:defRPr/>
            </a:pPr>
            <a:endParaRPr lang="en-IN" dirty="0">
              <a:latin typeface="Times New Roman" pitchFamily="18" charset="0"/>
              <a:cs typeface="Times New Roman" pitchFamily="18" charset="0"/>
            </a:endParaRPr>
          </a:p>
          <a:p>
            <a:pPr marR="45720" algn="ctr">
              <a:spcBef>
                <a:spcPct val="20000"/>
              </a:spcBef>
              <a:buSzPct val="80000"/>
              <a:defRPr/>
            </a:pPr>
            <a:r>
              <a:rPr lang="en-US" b="1" dirty="0"/>
              <a:t> </a:t>
            </a:r>
            <a:r>
              <a:rPr lang="en-US" b="1" dirty="0">
                <a:latin typeface="Times New Roman" panose="02020603050405020304" pitchFamily="18" charset="0"/>
                <a:cs typeface="Times New Roman" panose="02020603050405020304" pitchFamily="18" charset="0"/>
              </a:rPr>
              <a:t>MENTOR </a:t>
            </a:r>
          </a:p>
          <a:p>
            <a:pPr marR="45720" algn="ctr">
              <a:spcBef>
                <a:spcPct val="20000"/>
              </a:spcBef>
              <a:buSzPct val="80000"/>
              <a:defRPr/>
            </a:pP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IN" kern="100" dirty="0" err="1">
                <a:latin typeface="Times New Roman" panose="02020603050405020304" pitchFamily="18" charset="0"/>
                <a:ea typeface="Calibri" panose="020F0502020204030204" pitchFamily="34" charset="0"/>
                <a:cs typeface="Times New Roman" panose="02020603050405020304" pitchFamily="18" charset="0"/>
              </a:rPr>
              <a:t>Dr.R.Rajadevi</a:t>
            </a:r>
            <a:r>
              <a:rPr lang="en-IN" kern="100" dirty="0">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dirty="0">
                <a:latin typeface="Times New Roman" panose="02020603050405020304" pitchFamily="18" charset="0"/>
                <a:ea typeface="Calibri" panose="020F0502020204030204" pitchFamily="34" charset="0"/>
              </a:rPr>
              <a:t>   Associate professor</a:t>
            </a:r>
          </a:p>
          <a:p>
            <a:pPr algn="ctr">
              <a:lnSpc>
                <a:spcPct val="107000"/>
              </a:lnSpc>
              <a:spcAft>
                <a:spcPts val="800"/>
              </a:spcAft>
            </a:pPr>
            <a:endParaRPr lang="en-US" dirty="0"/>
          </a:p>
          <a:p>
            <a:pPr marR="45720" algn="ctr">
              <a:spcBef>
                <a:spcPct val="20000"/>
              </a:spcBef>
              <a:buSzPct val="80000"/>
              <a:defRPr/>
            </a:pPr>
            <a:r>
              <a:rPr lang="en-US" b="1" dirty="0">
                <a:latin typeface="Times New Roman" pitchFamily="18" charset="0"/>
                <a:cs typeface="Times New Roman" pitchFamily="18" charset="0"/>
              </a:rPr>
              <a:t>     PROJECT MEMBERS</a:t>
            </a:r>
          </a:p>
          <a:p>
            <a:pPr algn="just">
              <a:spcAft>
                <a:spcPts val="600"/>
              </a:spcAft>
            </a:pPr>
            <a:r>
              <a:rPr lang="en-US" b="1" i="0" dirty="0">
                <a:ln w="0"/>
                <a:effectLst>
                  <a:outerShdw blurRad="38100" dist="25400" dir="5400000" algn="ctr" rotWithShape="0">
                    <a:srgbClr val="6E747A">
                      <a:alpha val="43000"/>
                    </a:srgbClr>
                  </a:outerShdw>
                </a:effectLst>
                <a:latin typeface="Times New Roman" pitchFamily="18" charset="0"/>
                <a:cs typeface="Times New Roman" pitchFamily="18" charset="0"/>
              </a:rPr>
              <a:t>                                        </a:t>
            </a:r>
            <a:r>
              <a:rPr lang="en-US" sz="1400" dirty="0">
                <a:ln w="0"/>
                <a:effectLst>
                  <a:outerShdw blurRad="38100" dist="25400" dir="5400000" algn="ctr" rotWithShape="0">
                    <a:srgbClr val="6E747A">
                      <a:alpha val="43000"/>
                    </a:srgbClr>
                  </a:outerShdw>
                </a:effectLst>
                <a:latin typeface="Times New Roman" panose="02020603050405020304" pitchFamily="18" charset="0"/>
                <a:cs typeface="Times New Roman" pitchFamily="18" charset="0"/>
              </a:rPr>
              <a:t>NAVBILA K(22ADR071),</a:t>
            </a:r>
          </a:p>
          <a:p>
            <a:pPr algn="just">
              <a:spcAft>
                <a:spcPts val="600"/>
              </a:spcAft>
            </a:pPr>
            <a:r>
              <a:rPr lang="en-US" sz="1400" dirty="0">
                <a:ln w="0"/>
                <a:effectLst>
                  <a:outerShdw blurRad="38100" dist="25400" dir="5400000" algn="ctr" rotWithShape="0">
                    <a:srgbClr val="6E747A">
                      <a:alpha val="43000"/>
                    </a:srgbClr>
                  </a:outerShdw>
                </a:effectLst>
                <a:latin typeface="Times New Roman" panose="02020603050405020304" pitchFamily="18" charset="0"/>
                <a:cs typeface="Times New Roman" pitchFamily="18" charset="0"/>
              </a:rPr>
              <a:t>                                                    RAMYA  K(22ADR085),</a:t>
            </a:r>
          </a:p>
          <a:p>
            <a:pPr algn="just">
              <a:spcAft>
                <a:spcPts val="600"/>
              </a:spcAft>
            </a:pPr>
            <a:r>
              <a:rPr lang="en-US" sz="1400" dirty="0">
                <a:ln w="0"/>
                <a:effectLst>
                  <a:outerShdw blurRad="38100" dist="25400" dir="5400000" algn="ctr" rotWithShape="0">
                    <a:srgbClr val="6E747A">
                      <a:alpha val="43000"/>
                    </a:srgbClr>
                  </a:outerShdw>
                </a:effectLst>
                <a:latin typeface="Times New Roman" panose="02020603050405020304" pitchFamily="18" charset="0"/>
                <a:cs typeface="Times New Roman" pitchFamily="18" charset="0"/>
              </a:rPr>
              <a:t>                                                    SRIDHAR  S(22ADR102).</a:t>
            </a:r>
            <a:endParaRPr lang="en-US" sz="1400" dirty="0">
              <a:latin typeface="Times New Roman" panose="02020603050405020304" pitchFamily="18" charset="0"/>
              <a:cs typeface="Times New Roman" panose="02020603050405020304" pitchFamily="18" charset="0"/>
            </a:endParaRPr>
          </a:p>
          <a:p>
            <a:pPr marR="45720" algn="ctr">
              <a:spcBef>
                <a:spcPct val="20000"/>
              </a:spcBef>
              <a:buSzPct val="80000"/>
              <a:defRPr/>
            </a:pPr>
            <a:endParaRPr lang="en-IN" dirty="0">
              <a:latin typeface="Times New Roman" pitchFamily="18" charset="0"/>
              <a:cs typeface="Times New Roman" pitchFamily="18" charset="0"/>
            </a:endParaRPr>
          </a:p>
          <a:p>
            <a:pPr marR="45720" algn="ctr">
              <a:spcBef>
                <a:spcPct val="20000"/>
              </a:spcBef>
              <a:buSzPct val="80000"/>
              <a:defRPr/>
            </a:pPr>
            <a:endParaRPr lang="en-IN" dirty="0">
              <a:latin typeface="Times New Roman" pitchFamily="18" charset="0"/>
              <a:cs typeface="Times New Roman" pitchFamily="18" charset="0"/>
            </a:endParaRPr>
          </a:p>
          <a:p>
            <a:pPr marR="45720" algn="ctr">
              <a:spcBef>
                <a:spcPct val="20000"/>
              </a:spcBef>
              <a:buSzPct val="80000"/>
              <a:defRPr/>
            </a:pPr>
            <a:endParaRPr lang="en-IN" dirty="0">
              <a:latin typeface="Times New Roman" pitchFamily="18" charset="0"/>
              <a:cs typeface="Times New Roman" pitchFamily="18" charset="0"/>
            </a:endParaRPr>
          </a:p>
        </p:txBody>
      </p:sp>
      <p:sp>
        <p:nvSpPr>
          <p:cNvPr id="3" name="Title 2">
            <a:extLst>
              <a:ext uri="{FF2B5EF4-FFF2-40B4-BE49-F238E27FC236}">
                <a16:creationId xmlns:a16="http://schemas.microsoft.com/office/drawing/2014/main" id="{CD0F5958-F416-4AA4-AE5F-3C6788C6DD63}"/>
              </a:ext>
            </a:extLst>
          </p:cNvPr>
          <p:cNvSpPr>
            <a:spLocks noGrp="1"/>
          </p:cNvSpPr>
          <p:nvPr>
            <p:ph type="ctrTitle"/>
          </p:nvPr>
        </p:nvSpPr>
        <p:spPr>
          <a:xfrm>
            <a:off x="1539606" y="1676401"/>
            <a:ext cx="7985394" cy="2020455"/>
          </a:xfrm>
        </p:spPr>
        <p:txBody>
          <a:bodyPr>
            <a:normAutofit/>
          </a:bodyPr>
          <a:lstStyle/>
          <a:p>
            <a:pPr algn="ctr">
              <a:spcAft>
                <a:spcPts val="600"/>
              </a:spcAft>
            </a:pPr>
            <a:r>
              <a:rPr lang="en-US" sz="2400" dirty="0">
                <a:ln w="0"/>
                <a:solidFill>
                  <a:schemeClr val="tx1"/>
                </a:solidFill>
                <a:effectLst>
                  <a:outerShdw blurRad="38100" dist="25400" dir="5400000" algn="ctr" rotWithShape="0">
                    <a:srgbClr val="6E747A">
                      <a:alpha val="43000"/>
                    </a:srgbClr>
                  </a:outerShdw>
                </a:effectLst>
                <a:latin typeface="Times New Roman" pitchFamily="18" charset="0"/>
                <a:cs typeface="Times New Roman" pitchFamily="18" charset="0"/>
              </a:rPr>
              <a:t>CLIMATE CHANGE ANALYSIS (1961 – 2022)</a:t>
            </a:r>
            <a:br>
              <a:rPr lang="en-US" sz="2400" dirty="0">
                <a:ln w="0"/>
                <a:solidFill>
                  <a:schemeClr val="tx1"/>
                </a:solidFill>
                <a:effectLst>
                  <a:outerShdw blurRad="38100" dist="25400" dir="5400000" algn="ctr" rotWithShape="0">
                    <a:srgbClr val="6E747A">
                      <a:alpha val="43000"/>
                    </a:srgbClr>
                  </a:outerShdw>
                </a:effectLst>
                <a:latin typeface="Times New Roman" pitchFamily="18" charset="0"/>
                <a:cs typeface="Times New Roman" pitchFamily="18" charset="0"/>
              </a:rPr>
            </a:br>
            <a:br>
              <a:rPr lang="en-US" sz="2400" dirty="0">
                <a:ln w="0"/>
                <a:solidFill>
                  <a:schemeClr val="tx1"/>
                </a:solidFill>
                <a:effectLst>
                  <a:outerShdw blurRad="38100" dist="25400" dir="5400000" algn="ctr" rotWithShape="0">
                    <a:srgbClr val="6E747A">
                      <a:alpha val="43000"/>
                    </a:srgbClr>
                  </a:outerShdw>
                </a:effectLst>
                <a:latin typeface="Times New Roman" pitchFamily="18" charset="0"/>
                <a:cs typeface="Times New Roman" pitchFamily="18" charset="0"/>
              </a:rPr>
            </a:br>
            <a:br>
              <a:rPr lang="en-US" sz="2400" dirty="0">
                <a:ln w="0"/>
                <a:solidFill>
                  <a:schemeClr val="tx1"/>
                </a:solidFill>
                <a:effectLst>
                  <a:outerShdw blurRad="38100" dist="25400" dir="5400000" algn="ctr" rotWithShape="0">
                    <a:srgbClr val="6E747A">
                      <a:alpha val="43000"/>
                    </a:srgbClr>
                  </a:outerShdw>
                </a:effectLst>
                <a:latin typeface="Times New Roman" pitchFamily="18" charset="0"/>
                <a:cs typeface="Times New Roman" pitchFamily="18" charset="0"/>
              </a:rPr>
            </a:br>
            <a:br>
              <a:rPr lang="en-US" sz="2400" dirty="0">
                <a:ln w="0"/>
                <a:solidFill>
                  <a:schemeClr val="tx1"/>
                </a:solidFill>
                <a:effectLst>
                  <a:outerShdw blurRad="38100" dist="25400" dir="5400000" algn="ctr" rotWithShape="0">
                    <a:srgbClr val="6E747A">
                      <a:alpha val="43000"/>
                    </a:srgbClr>
                  </a:outerShdw>
                </a:effectLst>
                <a:latin typeface="Times New Roman" pitchFamily="18" charset="0"/>
                <a:cs typeface="Times New Roman" pitchFamily="18" charset="0"/>
              </a:rPr>
            </a:br>
            <a:endParaRPr lang="en-US" sz="240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738942"/>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B8D6E-AFF8-6CC5-716A-3CD245CC8CCB}"/>
              </a:ext>
            </a:extLst>
          </p:cNvPr>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pic>
        <p:nvPicPr>
          <p:cNvPr id="3" name="Picture 2">
            <a:extLst>
              <a:ext uri="{FF2B5EF4-FFF2-40B4-BE49-F238E27FC236}">
                <a16:creationId xmlns:a16="http://schemas.microsoft.com/office/drawing/2014/main" id="{C95041DE-8E63-F048-FBAD-F62AA5D85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850841"/>
            <a:ext cx="7239000" cy="42198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956890D2-F21E-3E6A-FEC7-E02267BD3873}"/>
              </a:ext>
            </a:extLst>
          </p:cNvPr>
          <p:cNvSpPr txBox="1"/>
          <p:nvPr/>
        </p:nvSpPr>
        <p:spPr>
          <a:xfrm>
            <a:off x="1066800" y="5425560"/>
            <a:ext cx="8305800" cy="670440"/>
          </a:xfrm>
          <a:prstGeom prst="rect">
            <a:avLst/>
          </a:prstGeom>
          <a:noFill/>
        </p:spPr>
        <p:txBody>
          <a:bodyPr wrap="square">
            <a:spAutoFit/>
          </a:bodyPr>
          <a:lstStyle/>
          <a:p>
            <a:pPr algn="just">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Inference: </a:t>
            </a:r>
            <a:r>
              <a:rPr lang="en-IN" kern="100" dirty="0">
                <a:latin typeface="Times New Roman" panose="02020603050405020304" pitchFamily="18" charset="0"/>
                <a:ea typeface="Calibri" panose="020F0502020204030204" pitchFamily="34" charset="0"/>
                <a:cs typeface="Times New Roman" panose="02020603050405020304" pitchFamily="18" charset="0"/>
              </a:rPr>
              <a:t>Developed countries have a higher average temperature change of 0.63°C compared to 0.53°C in developing countries, showing a difference of 0.10°C.</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8615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9726-F725-3193-3463-248561EE9F01}"/>
              </a:ext>
            </a:extLst>
          </p:cNvPr>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sp>
        <p:nvSpPr>
          <p:cNvPr id="4" name="TextBox 3">
            <a:extLst>
              <a:ext uri="{FF2B5EF4-FFF2-40B4-BE49-F238E27FC236}">
                <a16:creationId xmlns:a16="http://schemas.microsoft.com/office/drawing/2014/main" id="{34FC088B-1467-372F-28C1-48533B13B9B5}"/>
              </a:ext>
            </a:extLst>
          </p:cNvPr>
          <p:cNvSpPr txBox="1"/>
          <p:nvPr/>
        </p:nvSpPr>
        <p:spPr>
          <a:xfrm>
            <a:off x="1112520" y="609600"/>
            <a:ext cx="8153400" cy="6323975"/>
          </a:xfrm>
          <a:prstGeom prst="rect">
            <a:avLst/>
          </a:prstGeom>
          <a:noFill/>
        </p:spPr>
        <p:txBody>
          <a:bodyPr wrap="square">
            <a:spAutoFit/>
          </a:bodyPr>
          <a:lstStyle/>
          <a:p>
            <a:pPr>
              <a:lnSpc>
                <a:spcPct val="107000"/>
              </a:lnSpc>
            </a:pPr>
            <a:r>
              <a:rPr lang="en-IN" dirty="0"/>
              <a:t>5.Are temperature changes more severe in landlocked countries compared to coastal nations?</a:t>
            </a:r>
          </a:p>
          <a:p>
            <a:pPr>
              <a:lnSpc>
                <a:spcPct val="107000"/>
              </a:lnSpc>
            </a:pPr>
            <a:r>
              <a:rPr lang="en-IN" sz="1400" b="1" kern="100" dirty="0">
                <a:latin typeface="Calibri" panose="020F0502020204030204" pitchFamily="34" charset="0"/>
                <a:ea typeface="Calibri" panose="020F0502020204030204" pitchFamily="34" charset="0"/>
                <a:cs typeface="Times New Roman" panose="02020603050405020304" pitchFamily="18" charset="0"/>
              </a:rPr>
              <a:t>Calculated Column:</a:t>
            </a:r>
          </a:p>
          <a:p>
            <a:pPr>
              <a:lnSpc>
                <a:spcPct val="107000"/>
              </a:lnSpc>
            </a:pPr>
            <a:r>
              <a:rPr lang="en-IN" sz="1400" dirty="0" err="1"/>
              <a:t>Landlocked_Coastal</a:t>
            </a:r>
            <a:r>
              <a:rPr lang="en-IN" sz="1400" dirty="0"/>
              <a:t> = </a:t>
            </a:r>
          </a:p>
          <a:p>
            <a:pPr>
              <a:lnSpc>
                <a:spcPct val="107000"/>
              </a:lnSpc>
            </a:pPr>
            <a:r>
              <a:rPr lang="en-IN" sz="1400" dirty="0"/>
              <a:t>SWITCH(</a:t>
            </a:r>
          </a:p>
          <a:p>
            <a:pPr>
              <a:lnSpc>
                <a:spcPct val="107000"/>
              </a:lnSpc>
            </a:pPr>
            <a:r>
              <a:rPr lang="en-IN" sz="1400" dirty="0"/>
              <a:t>    TRUE(),</a:t>
            </a:r>
          </a:p>
          <a:p>
            <a:pPr>
              <a:lnSpc>
                <a:spcPct val="107000"/>
              </a:lnSpc>
            </a:pPr>
            <a:r>
              <a:rPr lang="en-IN" sz="1400" dirty="0"/>
              <a:t>    Climate_2[Country] IN {"Afghanistan", "Armenia", "Austria", "Azerbaijan", "Bolivia", "Botswana", "Burkina Faso", "Burundi", "Central African Rep.", "Chad", "Czech Rep.", "Hungary", "Kazakhstan", "Kyrgyz Rep.", "Laos", "Lesotho", "Liechtenstein", "Luxembourg", "Malawi", "Mali", "Moldova", "Mongolia", "Nepal", "Niger", "North Macedonia", "Paraguay", "Rwanda", "San Marino", "Serbia", "Slovak Rep.", "South Sudan", "Swaziland", "Switzerland", "Tajikistan", "Turkmenistan", "Uganda", "Uzbekistan", "Zambia", "Zimbabwe"}, "Landlocked",</a:t>
            </a:r>
          </a:p>
          <a:p>
            <a:pPr>
              <a:lnSpc>
                <a:spcPct val="107000"/>
              </a:lnSpc>
            </a:pPr>
            <a:r>
              <a:rPr lang="en-IN" sz="1400" dirty="0"/>
              <a:t>    "Coastal"</a:t>
            </a:r>
          </a:p>
          <a:p>
            <a:pPr>
              <a:lnSpc>
                <a:spcPct val="107000"/>
              </a:lnSpc>
            </a:pPr>
            <a:r>
              <a:rPr lang="en-IN" sz="1400" dirty="0"/>
              <a:t>)</a:t>
            </a:r>
          </a:p>
          <a:p>
            <a:pPr>
              <a:lnSpc>
                <a:spcPct val="107000"/>
              </a:lnSpc>
            </a:pPr>
            <a:endParaRPr lang="en-IN" sz="1400" dirty="0"/>
          </a:p>
          <a:p>
            <a:pPr>
              <a:lnSpc>
                <a:spcPct val="107000"/>
              </a:lnSpc>
            </a:pPr>
            <a:endParaRPr lang="en-IN" sz="1400" dirty="0"/>
          </a:p>
          <a:p>
            <a:pPr>
              <a:lnSpc>
                <a:spcPct val="107000"/>
              </a:lnSpc>
            </a:pPr>
            <a:r>
              <a:rPr lang="en-IN" sz="1400" b="1" kern="100" dirty="0">
                <a:latin typeface="Calibri" panose="020F0502020204030204" pitchFamily="34" charset="0"/>
                <a:ea typeface="Calibri" panose="020F0502020204030204" pitchFamily="34" charset="0"/>
                <a:cs typeface="Times New Roman" panose="02020603050405020304" pitchFamily="18" charset="0"/>
              </a:rPr>
              <a:t>Measures:</a:t>
            </a:r>
          </a:p>
          <a:p>
            <a:pPr>
              <a:lnSpc>
                <a:spcPct val="107000"/>
              </a:lnSpc>
            </a:pPr>
            <a:endParaRPr lang="en-IN" sz="1400" dirty="0"/>
          </a:p>
          <a:p>
            <a:pPr algn="just">
              <a:lnSpc>
                <a:spcPct val="107000"/>
              </a:lnSpc>
              <a:spcAft>
                <a:spcPts val="800"/>
              </a:spcAft>
            </a:pPr>
            <a:r>
              <a:rPr lang="en-IN" sz="1400" dirty="0" err="1"/>
              <a:t>AverageTempChange_Landlocked_Countries</a:t>
            </a:r>
            <a:r>
              <a:rPr lang="en-IN" sz="1400" dirty="0"/>
              <a:t> = </a:t>
            </a:r>
          </a:p>
          <a:p>
            <a:pPr algn="just">
              <a:lnSpc>
                <a:spcPct val="107000"/>
              </a:lnSpc>
              <a:spcAft>
                <a:spcPts val="800"/>
              </a:spcAft>
            </a:pPr>
            <a:r>
              <a:rPr lang="en-IN" sz="1400" dirty="0"/>
              <a:t>CALCULATE(</a:t>
            </a:r>
          </a:p>
          <a:p>
            <a:pPr algn="just">
              <a:lnSpc>
                <a:spcPct val="107000"/>
              </a:lnSpc>
              <a:spcAft>
                <a:spcPts val="800"/>
              </a:spcAft>
            </a:pPr>
            <a:r>
              <a:rPr lang="en-IN" sz="1400" dirty="0"/>
              <a:t>    AVERAGE(Climate_2[</a:t>
            </a:r>
            <a:r>
              <a:rPr lang="en-IN" sz="1400" dirty="0" err="1"/>
              <a:t>Avg_Temp</a:t>
            </a:r>
            <a:r>
              <a:rPr lang="en-IN" sz="1400" dirty="0"/>
              <a:t>]),</a:t>
            </a:r>
          </a:p>
          <a:p>
            <a:pPr algn="just">
              <a:lnSpc>
                <a:spcPct val="107000"/>
              </a:lnSpc>
              <a:spcAft>
                <a:spcPts val="800"/>
              </a:spcAft>
            </a:pPr>
            <a:r>
              <a:rPr lang="en-IN" sz="1400" dirty="0"/>
              <a:t>    Climate_2[</a:t>
            </a:r>
            <a:r>
              <a:rPr lang="en-IN" sz="1400" dirty="0" err="1"/>
              <a:t>Landlocked_Coastal</a:t>
            </a:r>
            <a:r>
              <a:rPr lang="en-IN" sz="1400" dirty="0"/>
              <a:t>] = "Landlocked"</a:t>
            </a:r>
          </a:p>
          <a:p>
            <a:pPr algn="just">
              <a:lnSpc>
                <a:spcPct val="107000"/>
              </a:lnSpc>
              <a:spcAft>
                <a:spcPts val="800"/>
              </a:spcAft>
            </a:pPr>
            <a:r>
              <a:rPr lang="en-IN" sz="1400" dirty="0"/>
              <a:t>)</a:t>
            </a:r>
          </a:p>
          <a:p>
            <a:pPr algn="just">
              <a:lnSpc>
                <a:spcPct val="107000"/>
              </a:lnSpc>
              <a:spcAft>
                <a:spcPts val="800"/>
              </a:spcAft>
            </a:pP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2542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E0F5D-785D-4A15-DE89-0547A5B6577F}"/>
              </a:ext>
            </a:extLst>
          </p:cNvPr>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sp>
        <p:nvSpPr>
          <p:cNvPr id="4" name="TextBox 3">
            <a:extLst>
              <a:ext uri="{FF2B5EF4-FFF2-40B4-BE49-F238E27FC236}">
                <a16:creationId xmlns:a16="http://schemas.microsoft.com/office/drawing/2014/main" id="{A765C306-7E95-78A4-4AB2-D03B77DE69DE}"/>
              </a:ext>
            </a:extLst>
          </p:cNvPr>
          <p:cNvSpPr txBox="1"/>
          <p:nvPr/>
        </p:nvSpPr>
        <p:spPr>
          <a:xfrm>
            <a:off x="1219200" y="533401"/>
            <a:ext cx="8077200" cy="1228157"/>
          </a:xfrm>
          <a:prstGeom prst="rect">
            <a:avLst/>
          </a:prstGeom>
          <a:noFill/>
        </p:spPr>
        <p:txBody>
          <a:bodyPr wrap="square">
            <a:spAutoFit/>
          </a:bodyPr>
          <a:lstStyle/>
          <a:p>
            <a:pPr>
              <a:lnSpc>
                <a:spcPct val="107000"/>
              </a:lnSpc>
            </a:pPr>
            <a:r>
              <a:rPr lang="en-IN" sz="1400" dirty="0" err="1"/>
              <a:t>AverageTempChange_Coastal_Countries</a:t>
            </a:r>
            <a:r>
              <a:rPr lang="en-IN" sz="1400" dirty="0"/>
              <a:t> = </a:t>
            </a:r>
          </a:p>
          <a:p>
            <a:pPr>
              <a:lnSpc>
                <a:spcPct val="107000"/>
              </a:lnSpc>
            </a:pPr>
            <a:r>
              <a:rPr lang="en-IN" sz="1400" dirty="0"/>
              <a:t>CALCULATE(</a:t>
            </a:r>
          </a:p>
          <a:p>
            <a:pPr>
              <a:lnSpc>
                <a:spcPct val="107000"/>
              </a:lnSpc>
            </a:pPr>
            <a:r>
              <a:rPr lang="en-IN" sz="1400" dirty="0"/>
              <a:t>    AVERAGE(Climate_2[</a:t>
            </a:r>
            <a:r>
              <a:rPr lang="en-IN" sz="1400" dirty="0" err="1"/>
              <a:t>Avg_Temp</a:t>
            </a:r>
            <a:r>
              <a:rPr lang="en-IN" sz="1400" dirty="0"/>
              <a:t>]),</a:t>
            </a:r>
          </a:p>
          <a:p>
            <a:pPr>
              <a:lnSpc>
                <a:spcPct val="107000"/>
              </a:lnSpc>
            </a:pPr>
            <a:r>
              <a:rPr lang="en-IN" sz="1400" dirty="0"/>
              <a:t>    Climate_2[</a:t>
            </a:r>
            <a:r>
              <a:rPr lang="en-IN" sz="1400" dirty="0" err="1"/>
              <a:t>Landlocked_Coastal</a:t>
            </a:r>
            <a:r>
              <a:rPr lang="en-IN" sz="1400" dirty="0"/>
              <a:t>] = "Coastal"</a:t>
            </a:r>
          </a:p>
          <a:p>
            <a:pPr>
              <a:lnSpc>
                <a:spcPct val="107000"/>
              </a:lnSpc>
            </a:pPr>
            <a:r>
              <a:rPr lang="en-IN" sz="1400" dirty="0"/>
              <a:t>)</a:t>
            </a:r>
          </a:p>
        </p:txBody>
      </p:sp>
      <p:pic>
        <p:nvPicPr>
          <p:cNvPr id="5" name="Picture 4">
            <a:extLst>
              <a:ext uri="{FF2B5EF4-FFF2-40B4-BE49-F238E27FC236}">
                <a16:creationId xmlns:a16="http://schemas.microsoft.com/office/drawing/2014/main" id="{E3E4E0CB-7D4C-F010-7304-24F7FF694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1" y="1905000"/>
            <a:ext cx="7495281"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B0AFA3D4-59EB-7C42-6C6B-CB651A2AE0BB}"/>
              </a:ext>
            </a:extLst>
          </p:cNvPr>
          <p:cNvSpPr txBox="1"/>
          <p:nvPr/>
        </p:nvSpPr>
        <p:spPr>
          <a:xfrm>
            <a:off x="1066800" y="4648201"/>
            <a:ext cx="8229600" cy="1559529"/>
          </a:xfrm>
          <a:prstGeom prst="rect">
            <a:avLst/>
          </a:prstGeom>
          <a:noFill/>
        </p:spPr>
        <p:txBody>
          <a:bodyPr wrap="square">
            <a:spAutoFit/>
          </a:bodyPr>
          <a:lstStyle/>
          <a:p>
            <a:pPr algn="just">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Inference:</a:t>
            </a:r>
            <a:r>
              <a:rPr lang="en-IN" kern="100" dirty="0">
                <a:latin typeface="Times New Roman" panose="02020603050405020304" pitchFamily="18" charset="0"/>
                <a:ea typeface="Calibri" panose="020F0502020204030204" pitchFamily="34" charset="0"/>
                <a:cs typeface="Times New Roman" panose="02020603050405020304" pitchFamily="18" charset="0"/>
              </a:rPr>
              <a:t> Temperature changes are more severe in landlocked countries, with an average increase of </a:t>
            </a:r>
            <a:r>
              <a:rPr lang="en-IN" b="1" kern="100" dirty="0">
                <a:latin typeface="Times New Roman" panose="02020603050405020304" pitchFamily="18" charset="0"/>
                <a:ea typeface="Calibri" panose="020F0502020204030204" pitchFamily="34" charset="0"/>
                <a:cs typeface="Times New Roman" panose="02020603050405020304" pitchFamily="18" charset="0"/>
              </a:rPr>
              <a:t>0.59°C</a:t>
            </a:r>
            <a:r>
              <a:rPr lang="en-IN" kern="100" dirty="0">
                <a:latin typeface="Times New Roman" panose="02020603050405020304" pitchFamily="18" charset="0"/>
                <a:ea typeface="Calibri" panose="020F0502020204030204" pitchFamily="34" charset="0"/>
                <a:cs typeface="Times New Roman" panose="02020603050405020304" pitchFamily="18" charset="0"/>
              </a:rPr>
              <a:t>, compared to </a:t>
            </a:r>
            <a:r>
              <a:rPr lang="en-IN" b="1" kern="100" dirty="0">
                <a:latin typeface="Times New Roman" panose="02020603050405020304" pitchFamily="18" charset="0"/>
                <a:ea typeface="Calibri" panose="020F0502020204030204" pitchFamily="34" charset="0"/>
                <a:cs typeface="Times New Roman" panose="02020603050405020304" pitchFamily="18" charset="0"/>
              </a:rPr>
              <a:t>0.53°C</a:t>
            </a:r>
            <a:r>
              <a:rPr lang="en-IN" kern="100" dirty="0">
                <a:latin typeface="Times New Roman" panose="02020603050405020304" pitchFamily="18" charset="0"/>
                <a:ea typeface="Calibri" panose="020F0502020204030204" pitchFamily="34" charset="0"/>
                <a:cs typeface="Times New Roman" panose="02020603050405020304" pitchFamily="18" charset="0"/>
              </a:rPr>
              <a:t> in coastal nations. This indicates that landlocked countries experience greater temperature fluctuations. The difference of </a:t>
            </a:r>
            <a:r>
              <a:rPr lang="en-IN" b="1" kern="100" dirty="0">
                <a:latin typeface="Times New Roman" panose="02020603050405020304" pitchFamily="18" charset="0"/>
                <a:ea typeface="Calibri" panose="020F0502020204030204" pitchFamily="34" charset="0"/>
                <a:cs typeface="Times New Roman" panose="02020603050405020304" pitchFamily="18" charset="0"/>
              </a:rPr>
              <a:t>0.06°C</a:t>
            </a:r>
            <a:r>
              <a:rPr lang="en-IN" kern="100" dirty="0">
                <a:latin typeface="Times New Roman" panose="02020603050405020304" pitchFamily="18" charset="0"/>
                <a:ea typeface="Calibri" panose="020F0502020204030204" pitchFamily="34" charset="0"/>
                <a:cs typeface="Times New Roman" panose="02020603050405020304" pitchFamily="18" charset="0"/>
              </a:rPr>
              <a:t> suggests that geographical factors may influence climate impacts, potentially due to limited access to moderating oceanic influences.</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22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1D99BC-9B73-41D2-9B29-26FA2A98F4C1}"/>
              </a:ext>
            </a:extLst>
          </p:cNvPr>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sp>
        <p:nvSpPr>
          <p:cNvPr id="4" name="TextBox 3">
            <a:extLst>
              <a:ext uri="{FF2B5EF4-FFF2-40B4-BE49-F238E27FC236}">
                <a16:creationId xmlns:a16="http://schemas.microsoft.com/office/drawing/2014/main" id="{3CC7C3B8-B344-CE43-BE44-A7AC1F963CB6}"/>
              </a:ext>
            </a:extLst>
          </p:cNvPr>
          <p:cNvSpPr txBox="1"/>
          <p:nvPr/>
        </p:nvSpPr>
        <p:spPr>
          <a:xfrm>
            <a:off x="982980" y="689325"/>
            <a:ext cx="8534400" cy="685059"/>
          </a:xfrm>
          <a:prstGeom prst="rect">
            <a:avLst/>
          </a:prstGeom>
          <a:noFill/>
        </p:spPr>
        <p:txBody>
          <a:bodyPr wrap="square">
            <a:spAutoFit/>
          </a:bodyPr>
          <a:lstStyle/>
          <a:p>
            <a:pPr>
              <a:lnSpc>
                <a:spcPct val="107000"/>
              </a:lnSpc>
            </a:pPr>
            <a:r>
              <a:rPr lang="en-IN" dirty="0"/>
              <a:t>6.How do temperature changes differ between the Northern and Southern Hemispheres?</a:t>
            </a:r>
          </a:p>
        </p:txBody>
      </p:sp>
      <p:sp>
        <p:nvSpPr>
          <p:cNvPr id="6" name="TextBox 5">
            <a:extLst>
              <a:ext uri="{FF2B5EF4-FFF2-40B4-BE49-F238E27FC236}">
                <a16:creationId xmlns:a16="http://schemas.microsoft.com/office/drawing/2014/main" id="{F0D9531E-1720-93AA-A148-DC78C34EA357}"/>
              </a:ext>
            </a:extLst>
          </p:cNvPr>
          <p:cNvSpPr txBox="1"/>
          <p:nvPr/>
        </p:nvSpPr>
        <p:spPr>
          <a:xfrm>
            <a:off x="1127760" y="1366764"/>
            <a:ext cx="8244840" cy="6018251"/>
          </a:xfrm>
          <a:prstGeom prst="rect">
            <a:avLst/>
          </a:prstGeom>
          <a:noFill/>
        </p:spPr>
        <p:txBody>
          <a:bodyPr wrap="square">
            <a:spAutoFit/>
          </a:bodyPr>
          <a:lstStyle/>
          <a:p>
            <a:pPr algn="just">
              <a:lnSpc>
                <a:spcPct val="107000"/>
              </a:lnSpc>
              <a:spcAft>
                <a:spcPts val="800"/>
              </a:spcAft>
            </a:pPr>
            <a:endParaRPr lang="en-IN" sz="16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IN" sz="1400" b="1" dirty="0"/>
              <a:t>Calculated Column:</a:t>
            </a:r>
          </a:p>
          <a:p>
            <a:pPr>
              <a:lnSpc>
                <a:spcPct val="107000"/>
              </a:lnSpc>
            </a:pPr>
            <a:r>
              <a:rPr lang="en-IN" sz="1400" dirty="0"/>
              <a:t>Hemisphere = </a:t>
            </a:r>
          </a:p>
          <a:p>
            <a:pPr>
              <a:lnSpc>
                <a:spcPct val="107000"/>
              </a:lnSpc>
            </a:pPr>
            <a:r>
              <a:rPr lang="en-IN" sz="1400" dirty="0"/>
              <a:t>SWITCH(</a:t>
            </a:r>
          </a:p>
          <a:p>
            <a:pPr>
              <a:lnSpc>
                <a:spcPct val="107000"/>
              </a:lnSpc>
            </a:pPr>
            <a:r>
              <a:rPr lang="en-IN" sz="1400" dirty="0"/>
              <a:t>    TRUE(),</a:t>
            </a:r>
          </a:p>
          <a:p>
            <a:pPr>
              <a:lnSpc>
                <a:spcPct val="107000"/>
              </a:lnSpc>
            </a:pPr>
            <a:r>
              <a:rPr lang="en-IN" sz="1400" dirty="0"/>
              <a:t>    Climate_2[Country] = "Canada", "Northern",</a:t>
            </a:r>
          </a:p>
          <a:p>
            <a:pPr>
              <a:lnSpc>
                <a:spcPct val="107000"/>
              </a:lnSpc>
            </a:pPr>
            <a:r>
              <a:rPr lang="en-IN" sz="1400" dirty="0"/>
              <a:t>    Climate_2[Country] = "United States", "Northern",</a:t>
            </a:r>
          </a:p>
          <a:p>
            <a:pPr>
              <a:lnSpc>
                <a:spcPct val="107000"/>
              </a:lnSpc>
            </a:pPr>
            <a:r>
              <a:rPr lang="en-IN" sz="1400" dirty="0"/>
              <a:t>    Climate_2[Country] = "Germany", "Northern",</a:t>
            </a:r>
          </a:p>
          <a:p>
            <a:pPr>
              <a:lnSpc>
                <a:spcPct val="107000"/>
              </a:lnSpc>
            </a:pPr>
            <a:r>
              <a:rPr lang="en-IN" sz="1400" dirty="0"/>
              <a:t>    Climate_2[Country] = "United Kingdom", "Northern",</a:t>
            </a:r>
          </a:p>
          <a:p>
            <a:pPr>
              <a:lnSpc>
                <a:spcPct val="107000"/>
              </a:lnSpc>
            </a:pPr>
            <a:r>
              <a:rPr lang="en-IN" sz="1400" dirty="0"/>
              <a:t>    Climate_2[Country] = "China, P.R.: Mainland", "Northern",</a:t>
            </a:r>
          </a:p>
          <a:p>
            <a:pPr>
              <a:lnSpc>
                <a:spcPct val="107000"/>
              </a:lnSpc>
            </a:pPr>
            <a:r>
              <a:rPr lang="en-IN" sz="1400" dirty="0"/>
              <a:t>    Climate_2[Country] = "Japan", "Northern",</a:t>
            </a:r>
          </a:p>
          <a:p>
            <a:pPr>
              <a:lnSpc>
                <a:spcPct val="107000"/>
              </a:lnSpc>
            </a:pPr>
            <a:r>
              <a:rPr lang="en-IN" sz="1400" dirty="0"/>
              <a:t>    Climate_2[Country] = "Australia", "Southern",</a:t>
            </a:r>
          </a:p>
          <a:p>
            <a:pPr>
              <a:lnSpc>
                <a:spcPct val="107000"/>
              </a:lnSpc>
            </a:pPr>
            <a:r>
              <a:rPr lang="en-IN" sz="1400" dirty="0"/>
              <a:t>    Climate_2[Country] = "Argentina", "Southern",</a:t>
            </a:r>
          </a:p>
          <a:p>
            <a:pPr>
              <a:lnSpc>
                <a:spcPct val="107000"/>
              </a:lnSpc>
            </a:pPr>
            <a:r>
              <a:rPr lang="en-IN" sz="1400" dirty="0"/>
              <a:t>    Climate_2[Country] = "Brazil", "Southern",</a:t>
            </a:r>
          </a:p>
          <a:p>
            <a:pPr>
              <a:lnSpc>
                <a:spcPct val="107000"/>
              </a:lnSpc>
            </a:pPr>
            <a:r>
              <a:rPr lang="en-IN" sz="1400" dirty="0"/>
              <a:t>    Climate_2[Country] = "South Africa", "Southern",</a:t>
            </a:r>
          </a:p>
          <a:p>
            <a:pPr>
              <a:lnSpc>
                <a:spcPct val="107000"/>
              </a:lnSpc>
            </a:pPr>
            <a:r>
              <a:rPr lang="en-IN" sz="1400" dirty="0"/>
              <a:t>    BLANK()  // Default for countries not classified yet</a:t>
            </a:r>
          </a:p>
          <a:p>
            <a:pPr algn="just">
              <a:lnSpc>
                <a:spcPct val="107000"/>
              </a:lnSpc>
              <a:spcAft>
                <a:spcPts val="800"/>
              </a:spcAft>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pPr>
            <a:r>
              <a:rPr lang="en-IN" sz="1400" b="1" dirty="0"/>
              <a:t>Measures:</a:t>
            </a:r>
          </a:p>
          <a:p>
            <a:pPr>
              <a:lnSpc>
                <a:spcPct val="107000"/>
              </a:lnSpc>
            </a:pPr>
            <a:r>
              <a:rPr lang="en-IN" sz="1400" dirty="0" err="1"/>
              <a:t>AverageTempChange_Northern</a:t>
            </a:r>
            <a:r>
              <a:rPr lang="en-IN" sz="1400" dirty="0"/>
              <a:t> = </a:t>
            </a:r>
          </a:p>
          <a:p>
            <a:pPr>
              <a:lnSpc>
                <a:spcPct val="107000"/>
              </a:lnSpc>
            </a:pPr>
            <a:r>
              <a:rPr lang="en-IN" sz="1400" dirty="0"/>
              <a:t>CALCULATE(</a:t>
            </a:r>
          </a:p>
          <a:p>
            <a:pPr>
              <a:lnSpc>
                <a:spcPct val="107000"/>
              </a:lnSpc>
            </a:pPr>
            <a:r>
              <a:rPr lang="en-IN" sz="1400" dirty="0"/>
              <a:t>    AVERAGE(Climate_2[</a:t>
            </a:r>
            <a:r>
              <a:rPr lang="en-IN" sz="1400" dirty="0" err="1"/>
              <a:t>Avg_Temp</a:t>
            </a:r>
            <a:r>
              <a:rPr lang="en-IN" sz="1400" dirty="0"/>
              <a:t>]),</a:t>
            </a:r>
          </a:p>
          <a:p>
            <a:pPr>
              <a:lnSpc>
                <a:spcPct val="107000"/>
              </a:lnSpc>
            </a:pPr>
            <a:r>
              <a:rPr lang="en-IN" sz="1400" dirty="0"/>
              <a:t>    Climate_2[Hemisphere] = "Northern")</a:t>
            </a:r>
          </a:p>
          <a:p>
            <a:pPr algn="just">
              <a:lnSpc>
                <a:spcPct val="107000"/>
              </a:lnSpc>
              <a:spcAft>
                <a:spcPts val="800"/>
              </a:spcAft>
            </a:pPr>
            <a:endParaRPr lang="en-IN" sz="1400" b="1" dirty="0"/>
          </a:p>
          <a:p>
            <a:pPr algn="just">
              <a:lnSpc>
                <a:spcPct val="107000"/>
              </a:lnSpc>
              <a:spcAft>
                <a:spcPts val="800"/>
              </a:spcAft>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372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0B6BCA-1E24-9367-D115-F962E819C1E9}"/>
              </a:ext>
            </a:extLst>
          </p:cNvPr>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sp>
        <p:nvSpPr>
          <p:cNvPr id="3" name="Rectangle 2"/>
          <p:cNvSpPr/>
          <p:nvPr/>
        </p:nvSpPr>
        <p:spPr>
          <a:xfrm>
            <a:off x="1219200" y="914401"/>
            <a:ext cx="6781800" cy="1244893"/>
          </a:xfrm>
          <a:prstGeom prst="rect">
            <a:avLst/>
          </a:prstGeom>
        </p:spPr>
        <p:txBody>
          <a:bodyPr wrap="square">
            <a:spAutoFit/>
          </a:bodyPr>
          <a:lstStyle/>
          <a:p>
            <a:pPr>
              <a:lnSpc>
                <a:spcPct val="107000"/>
              </a:lnSpc>
            </a:pPr>
            <a:r>
              <a:rPr lang="en-IN" sz="1400" dirty="0" err="1"/>
              <a:t>AverageTempChange_Southern</a:t>
            </a:r>
            <a:r>
              <a:rPr lang="en-IN" sz="1400" dirty="0"/>
              <a:t> = </a:t>
            </a:r>
          </a:p>
          <a:p>
            <a:pPr>
              <a:lnSpc>
                <a:spcPct val="107000"/>
              </a:lnSpc>
            </a:pPr>
            <a:r>
              <a:rPr lang="en-IN" sz="1400" dirty="0"/>
              <a:t>CALCULATE(</a:t>
            </a:r>
          </a:p>
          <a:p>
            <a:pPr>
              <a:lnSpc>
                <a:spcPct val="107000"/>
              </a:lnSpc>
            </a:pPr>
            <a:r>
              <a:rPr lang="en-IN" sz="1400" dirty="0"/>
              <a:t>    AVERAGE(Climate_2[</a:t>
            </a:r>
            <a:r>
              <a:rPr lang="en-IN" sz="1400" dirty="0" err="1"/>
              <a:t>Avg_Temp</a:t>
            </a:r>
            <a:r>
              <a:rPr lang="en-IN" sz="1400" dirty="0"/>
              <a:t>]),</a:t>
            </a:r>
          </a:p>
          <a:p>
            <a:pPr>
              <a:lnSpc>
                <a:spcPct val="107000"/>
              </a:lnSpc>
            </a:pPr>
            <a:r>
              <a:rPr lang="en-IN" sz="1400" dirty="0"/>
              <a:t>    Climate_2[Hemisphere] = "Southern"</a:t>
            </a:r>
          </a:p>
          <a:p>
            <a:pPr>
              <a:lnSpc>
                <a:spcPct val="107000"/>
              </a:lnSpc>
            </a:pPr>
            <a:r>
              <a:rPr lang="en-IN" sz="1400" dirty="0"/>
              <a:t>)</a:t>
            </a:r>
          </a:p>
        </p:txBody>
      </p:sp>
      <p:pic>
        <p:nvPicPr>
          <p:cNvPr id="5" name="Picture 4">
            <a:extLst>
              <a:ext uri="{FF2B5EF4-FFF2-40B4-BE49-F238E27FC236}">
                <a16:creationId xmlns:a16="http://schemas.microsoft.com/office/drawing/2014/main" id="{2943ECA8-4213-7D7B-AB26-2479C2AB4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1981201"/>
            <a:ext cx="5334000" cy="2551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CDA36D1F-FFB6-A41B-129D-9DF8801CB207}"/>
              </a:ext>
            </a:extLst>
          </p:cNvPr>
          <p:cNvSpPr txBox="1"/>
          <p:nvPr/>
        </p:nvSpPr>
        <p:spPr>
          <a:xfrm>
            <a:off x="1143000" y="4790456"/>
            <a:ext cx="8280918" cy="1559529"/>
          </a:xfrm>
          <a:prstGeom prst="rect">
            <a:avLst/>
          </a:prstGeom>
          <a:noFill/>
        </p:spPr>
        <p:txBody>
          <a:bodyPr wrap="square">
            <a:spAutoFit/>
          </a:bodyPr>
          <a:lstStyle/>
          <a:p>
            <a:pPr algn="just">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Inference: </a:t>
            </a:r>
            <a:r>
              <a:rPr lang="en-IN" kern="100" dirty="0">
                <a:latin typeface="Times New Roman" panose="02020603050405020304" pitchFamily="18" charset="0"/>
                <a:ea typeface="Calibri" panose="020F0502020204030204" pitchFamily="34" charset="0"/>
                <a:cs typeface="Times New Roman" panose="02020603050405020304" pitchFamily="18" charset="0"/>
              </a:rPr>
              <a:t>The analysis of temperature changes reveals that Northern Hemisphere countries have an average temperature increase of 0.56°C, while Southern Hemisphere countries shows lower increase of 0.46°C. This indicates that the Northern Hemisphere is experiencing a more significant rise in temperatures compared to the Southern Hemisphere</a:t>
            </a:r>
            <a:r>
              <a:rPr lang="en-IN" b="1" kern="100" dirty="0">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6126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sp>
        <p:nvSpPr>
          <p:cNvPr id="3" name="Rectangle 2"/>
          <p:cNvSpPr/>
          <p:nvPr/>
        </p:nvSpPr>
        <p:spPr>
          <a:xfrm>
            <a:off x="1219200" y="914400"/>
            <a:ext cx="7620000" cy="5613396"/>
          </a:xfrm>
          <a:prstGeom prst="rect">
            <a:avLst/>
          </a:prstGeom>
        </p:spPr>
        <p:txBody>
          <a:bodyPr wrap="square">
            <a:spAutoFit/>
          </a:bodyPr>
          <a:lstStyle/>
          <a:p>
            <a:pPr>
              <a:lnSpc>
                <a:spcPct val="107000"/>
              </a:lnSpc>
            </a:pPr>
            <a:r>
              <a:rPr lang="en-IN" dirty="0"/>
              <a:t>7. How does the average temperature change vary between high-emission countries and low-emission countries?</a:t>
            </a:r>
          </a:p>
          <a:p>
            <a:pPr algn="just"/>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IN" sz="1400" b="1" dirty="0"/>
              <a:t>Calculated Column:</a:t>
            </a:r>
          </a:p>
          <a:p>
            <a:pPr>
              <a:lnSpc>
                <a:spcPct val="107000"/>
              </a:lnSpc>
            </a:pPr>
            <a:r>
              <a:rPr lang="en-IN" sz="1400" dirty="0" err="1"/>
              <a:t>Emission_Category</a:t>
            </a:r>
            <a:r>
              <a:rPr lang="en-IN" sz="1400" dirty="0"/>
              <a:t> = </a:t>
            </a:r>
          </a:p>
          <a:p>
            <a:pPr>
              <a:lnSpc>
                <a:spcPct val="107000"/>
              </a:lnSpc>
            </a:pPr>
            <a:r>
              <a:rPr lang="en-IN" sz="1400" dirty="0"/>
              <a:t>SWITCH(</a:t>
            </a:r>
          </a:p>
          <a:p>
            <a:pPr>
              <a:lnSpc>
                <a:spcPct val="107000"/>
              </a:lnSpc>
            </a:pPr>
            <a:r>
              <a:rPr lang="en-IN" sz="1400" dirty="0"/>
              <a:t>    TRUE(),</a:t>
            </a:r>
          </a:p>
          <a:p>
            <a:pPr>
              <a:lnSpc>
                <a:spcPct val="107000"/>
              </a:lnSpc>
            </a:pPr>
            <a:r>
              <a:rPr lang="en-IN" sz="1400" dirty="0"/>
              <a:t>    Climate_9[Country] IN {"United States", "China, P.R.: Mainland", "India", "Russia", "Japan"}, "High-Emission",</a:t>
            </a:r>
          </a:p>
          <a:p>
            <a:pPr>
              <a:lnSpc>
                <a:spcPct val="107000"/>
              </a:lnSpc>
            </a:pPr>
            <a:r>
              <a:rPr lang="en-IN" sz="1400" dirty="0"/>
              <a:t>    Climate_9[Country] IN {"Malawi", "Fiji, Rep. of", "Bhutan", "Belize", "Gambia, The"}, "Low-Emission",</a:t>
            </a:r>
          </a:p>
          <a:p>
            <a:pPr>
              <a:lnSpc>
                <a:spcPct val="107000"/>
              </a:lnSpc>
            </a:pPr>
            <a:r>
              <a:rPr lang="en-IN" sz="1400" dirty="0"/>
              <a:t>    "Unknown"</a:t>
            </a:r>
          </a:p>
          <a:p>
            <a:pPr>
              <a:lnSpc>
                <a:spcPct val="107000"/>
              </a:lnSpc>
            </a:pPr>
            <a:r>
              <a:rPr lang="en-IN" sz="1400" dirty="0"/>
              <a:t>)</a:t>
            </a:r>
            <a:endParaRPr lang="en-IN" sz="1400" b="1" dirty="0"/>
          </a:p>
          <a:p>
            <a:pPr>
              <a:lnSpc>
                <a:spcPct val="107000"/>
              </a:lnSpc>
            </a:pPr>
            <a:r>
              <a:rPr lang="en-IN" sz="1400" b="1" dirty="0"/>
              <a:t>Measures</a:t>
            </a:r>
            <a:r>
              <a:rPr lang="en-IN" sz="1400" dirty="0"/>
              <a:t>:</a:t>
            </a:r>
          </a:p>
          <a:p>
            <a:r>
              <a:rPr lang="en-US" sz="1400" dirty="0" err="1"/>
              <a:t>Avg_Temperature_Change_High_Emission_Countries</a:t>
            </a:r>
            <a:r>
              <a:rPr lang="en-US" sz="1400" dirty="0"/>
              <a:t> = </a:t>
            </a:r>
          </a:p>
          <a:p>
            <a:r>
              <a:rPr lang="en-US" sz="1400" dirty="0"/>
              <a:t>CALCULATE(</a:t>
            </a:r>
          </a:p>
          <a:p>
            <a:r>
              <a:rPr lang="en-US" sz="1400" dirty="0"/>
              <a:t>    AVERAGE(Climate_9[</a:t>
            </a:r>
            <a:r>
              <a:rPr lang="en-US" sz="1400" dirty="0" err="1"/>
              <a:t>Temperature_Change</a:t>
            </a:r>
            <a:r>
              <a:rPr lang="en-US" sz="1400" dirty="0"/>
              <a:t>]),</a:t>
            </a:r>
          </a:p>
          <a:p>
            <a:r>
              <a:rPr lang="en-US" sz="1400" dirty="0"/>
              <a:t>    Climate_9[</a:t>
            </a:r>
            <a:r>
              <a:rPr lang="en-US" sz="1400" dirty="0" err="1"/>
              <a:t>Emission_Category</a:t>
            </a:r>
            <a:r>
              <a:rPr lang="en-US" sz="1400" dirty="0"/>
              <a:t>] = "Low-Emission"</a:t>
            </a:r>
          </a:p>
          <a:p>
            <a:r>
              <a:rPr lang="en-US" sz="1400" dirty="0"/>
              <a:t>)</a:t>
            </a:r>
            <a:endParaRPr lang="en-IN" sz="1400" b="1" dirty="0"/>
          </a:p>
          <a:p>
            <a:r>
              <a:rPr lang="en-US" sz="1400" dirty="0" err="1"/>
              <a:t>Avg_Temperature_Change_Low_Emission_Countries</a:t>
            </a:r>
            <a:r>
              <a:rPr lang="en-US" sz="1400" dirty="0"/>
              <a:t> = </a:t>
            </a:r>
          </a:p>
          <a:p>
            <a:r>
              <a:rPr lang="en-US" sz="1400" dirty="0"/>
              <a:t>CALCULATE(</a:t>
            </a:r>
          </a:p>
          <a:p>
            <a:r>
              <a:rPr lang="en-US" sz="1400" dirty="0"/>
              <a:t>    AVERAGE(Climate_9[</a:t>
            </a:r>
            <a:r>
              <a:rPr lang="en-US" sz="1400" dirty="0" err="1"/>
              <a:t>Temperature_Change</a:t>
            </a:r>
            <a:r>
              <a:rPr lang="en-US" sz="1400" dirty="0"/>
              <a:t>]),</a:t>
            </a:r>
          </a:p>
          <a:p>
            <a:r>
              <a:rPr lang="en-US" sz="1400" dirty="0"/>
              <a:t>    Climate_9[</a:t>
            </a:r>
            <a:r>
              <a:rPr lang="en-US" sz="1400" dirty="0" err="1"/>
              <a:t>Emission_Category</a:t>
            </a:r>
            <a:r>
              <a:rPr lang="en-US" sz="1400" dirty="0"/>
              <a:t>] = "High-Emission"</a:t>
            </a:r>
          </a:p>
          <a:p>
            <a:r>
              <a:rPr lang="en-US" sz="1400" dirty="0"/>
              <a:t>)</a:t>
            </a:r>
          </a:p>
        </p:txBody>
      </p:sp>
    </p:spTree>
    <p:extLst>
      <p:ext uri="{BB962C8B-B14F-4D97-AF65-F5344CB8AC3E}">
        <p14:creationId xmlns:p14="http://schemas.microsoft.com/office/powerpoint/2010/main" val="356961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066801"/>
            <a:ext cx="6858000" cy="27447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CDA36D1F-FFB6-A41B-129D-9DF8801CB207}"/>
              </a:ext>
            </a:extLst>
          </p:cNvPr>
          <p:cNvSpPr txBox="1"/>
          <p:nvPr/>
        </p:nvSpPr>
        <p:spPr>
          <a:xfrm>
            <a:off x="1143000" y="4267201"/>
            <a:ext cx="8280918" cy="1850571"/>
          </a:xfrm>
          <a:prstGeom prst="rect">
            <a:avLst/>
          </a:prstGeom>
          <a:noFill/>
        </p:spPr>
        <p:txBody>
          <a:bodyPr wrap="square">
            <a:spAutoFit/>
          </a:bodyPr>
          <a:lstStyle/>
          <a:p>
            <a:pPr algn="just">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Inference:</a:t>
            </a:r>
            <a:r>
              <a:rPr lang="en-US" kern="100" dirty="0">
                <a:latin typeface="Times New Roman" panose="02020603050405020304" pitchFamily="18" charset="0"/>
                <a:ea typeface="Calibri" panose="020F0502020204030204" pitchFamily="34" charset="0"/>
                <a:cs typeface="Times New Roman" panose="02020603050405020304" pitchFamily="18" charset="0"/>
              </a:rPr>
              <a:t>The average temperature change for low emission countries is 0.44°C, while high emission countries show a slightly higher change of 0.50°C. This indicates that high emission countries experience marginally greater temperature increases compared to their low emission counterparts. The difference suggests a potential link between emissions and temperature change trends. Overall, both categories exhibit relatively low temperature changes.</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7568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66B32-6509-26A3-1B73-C4AD281CC51C}"/>
              </a:ext>
            </a:extLst>
          </p:cNvPr>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sp>
        <p:nvSpPr>
          <p:cNvPr id="4" name="TextBox 3">
            <a:extLst>
              <a:ext uri="{FF2B5EF4-FFF2-40B4-BE49-F238E27FC236}">
                <a16:creationId xmlns:a16="http://schemas.microsoft.com/office/drawing/2014/main" id="{46C7350E-7E21-7982-3D58-ACFBFB05691A}"/>
              </a:ext>
            </a:extLst>
          </p:cNvPr>
          <p:cNvSpPr txBox="1"/>
          <p:nvPr/>
        </p:nvSpPr>
        <p:spPr>
          <a:xfrm>
            <a:off x="990600" y="762001"/>
            <a:ext cx="7924800" cy="685059"/>
          </a:xfrm>
          <a:prstGeom prst="rect">
            <a:avLst/>
          </a:prstGeom>
          <a:noFill/>
        </p:spPr>
        <p:txBody>
          <a:bodyPr wrap="square">
            <a:spAutoFit/>
          </a:bodyPr>
          <a:lstStyle/>
          <a:p>
            <a:pPr>
              <a:lnSpc>
                <a:spcPct val="107000"/>
              </a:lnSpc>
            </a:pPr>
            <a:r>
              <a:rPr lang="en-IN" dirty="0"/>
              <a:t>8.What are the top 10 countries that have shown consistent annual increases in temperature?</a:t>
            </a:r>
          </a:p>
        </p:txBody>
      </p:sp>
      <p:sp>
        <p:nvSpPr>
          <p:cNvPr id="7" name="TextBox 6">
            <a:extLst>
              <a:ext uri="{FF2B5EF4-FFF2-40B4-BE49-F238E27FC236}">
                <a16:creationId xmlns:a16="http://schemas.microsoft.com/office/drawing/2014/main" id="{3305F50F-342C-04B4-0656-DE8BA83C4E99}"/>
              </a:ext>
            </a:extLst>
          </p:cNvPr>
          <p:cNvSpPr txBox="1"/>
          <p:nvPr/>
        </p:nvSpPr>
        <p:spPr>
          <a:xfrm>
            <a:off x="962608" y="5029201"/>
            <a:ext cx="8610600" cy="1559529"/>
          </a:xfrm>
          <a:prstGeom prst="rect">
            <a:avLst/>
          </a:prstGeom>
          <a:noFill/>
        </p:spPr>
        <p:txBody>
          <a:bodyPr wrap="square">
            <a:spAutoFit/>
          </a:bodyPr>
          <a:lstStyle/>
          <a:p>
            <a:pPr algn="just">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Inference: </a:t>
            </a:r>
            <a:r>
              <a:rPr lang="en-IN" kern="100" dirty="0">
                <a:latin typeface="Times New Roman" panose="02020603050405020304" pitchFamily="18" charset="0"/>
                <a:ea typeface="Calibri" panose="020F0502020204030204" pitchFamily="34" charset="0"/>
                <a:cs typeface="Times New Roman" panose="02020603050405020304" pitchFamily="18" charset="0"/>
              </a:rPr>
              <a:t>Based on the provided data, the top 10 countries that have shown consistent annual increases in temperature are Luxembourg, Estonia, Serbia, Belgium, Latvia, Belarus, the Russian Federation, Montenegro, Lithuania, and Slovenia. These countries exhibit the highest average temperatures, indicating a significant trend in rising temperatures over the years.</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600201"/>
            <a:ext cx="4896274" cy="2849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69477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sp>
        <p:nvSpPr>
          <p:cNvPr id="3" name="TextBox 2"/>
          <p:cNvSpPr txBox="1"/>
          <p:nvPr/>
        </p:nvSpPr>
        <p:spPr>
          <a:xfrm>
            <a:off x="1219200" y="685801"/>
            <a:ext cx="7848600" cy="685059"/>
          </a:xfrm>
          <a:prstGeom prst="rect">
            <a:avLst/>
          </a:prstGeom>
          <a:noFill/>
        </p:spPr>
        <p:txBody>
          <a:bodyPr wrap="square" rtlCol="0">
            <a:spAutoFit/>
          </a:bodyPr>
          <a:lstStyle/>
          <a:p>
            <a:pPr lvl="0">
              <a:lnSpc>
                <a:spcPct val="107000"/>
              </a:lnSpc>
            </a:pPr>
            <a:r>
              <a:rPr lang="en-US" dirty="0"/>
              <a:t>9.What are the top 10 countries that have shown the least change in temperature over the observed years?</a:t>
            </a:r>
            <a:endParaRPr lang="en-IN" dirty="0"/>
          </a:p>
        </p:txBody>
      </p:sp>
      <p:sp>
        <p:nvSpPr>
          <p:cNvPr id="4" name="TextBox 3"/>
          <p:cNvSpPr txBox="1"/>
          <p:nvPr/>
        </p:nvSpPr>
        <p:spPr>
          <a:xfrm>
            <a:off x="1295400" y="4572000"/>
            <a:ext cx="7924800" cy="1754326"/>
          </a:xfrm>
          <a:prstGeom prst="rect">
            <a:avLst/>
          </a:prstGeom>
          <a:noFill/>
        </p:spPr>
        <p:txBody>
          <a:bodyPr wrap="square" rtlCol="0">
            <a:spAutoFit/>
          </a:bodyPr>
          <a:lstStyle/>
          <a:p>
            <a:pPr algn="just"/>
            <a:r>
              <a:rPr lang="en-IN" b="1" kern="100" dirty="0">
                <a:latin typeface="Times New Roman" panose="02020603050405020304" pitchFamily="18" charset="0"/>
                <a:ea typeface="Calibri" panose="020F0502020204030204" pitchFamily="34" charset="0"/>
                <a:cs typeface="Times New Roman" panose="02020603050405020304" pitchFamily="18" charset="0"/>
              </a:rPr>
              <a:t>Inference: </a:t>
            </a:r>
            <a:r>
              <a:rPr lang="en-US" kern="100" dirty="0">
                <a:latin typeface="Times New Roman" panose="02020603050405020304" pitchFamily="18" charset="0"/>
                <a:ea typeface="Calibri" panose="020F0502020204030204" pitchFamily="34" charset="0"/>
                <a:cs typeface="Times New Roman" panose="02020603050405020304" pitchFamily="18" charset="0"/>
              </a:rPr>
              <a:t>The table lists the top 10 countries with the least change in temperature over the observed years. Pitcairn Islands shows the largest decrease at -5.17°C, while the Falkland Islands has a minimal increase of 0.17°C. The remaining countries, including Yemen and Niue, exhibit slight increases in temperature. Overall, these countries demonstrate relatively stable temperature trends compared to others.</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061" y="1600200"/>
            <a:ext cx="4627842"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97247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0ECEA8-8CAE-9239-3D7E-EAD0E27FAE4A}"/>
              </a:ext>
            </a:extLst>
          </p:cNvPr>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sp>
        <p:nvSpPr>
          <p:cNvPr id="4" name="TextBox 3">
            <a:extLst>
              <a:ext uri="{FF2B5EF4-FFF2-40B4-BE49-F238E27FC236}">
                <a16:creationId xmlns:a16="http://schemas.microsoft.com/office/drawing/2014/main" id="{68FEB4DD-24D9-AF27-1701-DA960AC127CA}"/>
              </a:ext>
            </a:extLst>
          </p:cNvPr>
          <p:cNvSpPr txBox="1"/>
          <p:nvPr/>
        </p:nvSpPr>
        <p:spPr>
          <a:xfrm>
            <a:off x="990600" y="838201"/>
            <a:ext cx="8534400" cy="685059"/>
          </a:xfrm>
          <a:prstGeom prst="rect">
            <a:avLst/>
          </a:prstGeom>
          <a:noFill/>
        </p:spPr>
        <p:txBody>
          <a:bodyPr wrap="square">
            <a:spAutoFit/>
          </a:bodyPr>
          <a:lstStyle/>
          <a:p>
            <a:pPr>
              <a:lnSpc>
                <a:spcPct val="107000"/>
              </a:lnSpc>
            </a:pPr>
            <a:r>
              <a:rPr lang="en-IN" dirty="0"/>
              <a:t>10.Is there any relationship between the size of a country (land area) and its temperature change ? </a:t>
            </a:r>
          </a:p>
        </p:txBody>
      </p:sp>
      <p:pic>
        <p:nvPicPr>
          <p:cNvPr id="5" name="Picture 4">
            <a:extLst>
              <a:ext uri="{FF2B5EF4-FFF2-40B4-BE49-F238E27FC236}">
                <a16:creationId xmlns:a16="http://schemas.microsoft.com/office/drawing/2014/main" id="{950F0959-7861-63E8-61B3-0F0477F83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478" y="1516380"/>
            <a:ext cx="7843044" cy="3825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3C686442-591F-2FA6-4FBC-B88BB616E7F1}"/>
              </a:ext>
            </a:extLst>
          </p:cNvPr>
          <p:cNvSpPr txBox="1"/>
          <p:nvPr/>
        </p:nvSpPr>
        <p:spPr>
          <a:xfrm>
            <a:off x="1143002" y="5492242"/>
            <a:ext cx="7924799" cy="1365758"/>
          </a:xfrm>
          <a:prstGeom prst="rect">
            <a:avLst/>
          </a:prstGeom>
          <a:noFill/>
        </p:spPr>
        <p:txBody>
          <a:bodyPr wrap="square">
            <a:spAutoFit/>
          </a:bodyPr>
          <a:lstStyle/>
          <a:p>
            <a:pPr algn="just">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Inference: </a:t>
            </a:r>
            <a:r>
              <a:rPr lang="en-IN" kern="100" dirty="0">
                <a:latin typeface="Times New Roman" panose="02020603050405020304" pitchFamily="18" charset="0"/>
                <a:ea typeface="Calibri" panose="020F0502020204030204" pitchFamily="34" charset="0"/>
                <a:cs typeface="Times New Roman" panose="02020603050405020304" pitchFamily="18" charset="0"/>
              </a:rPr>
              <a:t>From the scatter plot analysis, it is evident that there is no strong correlation between population percentage change and average temperature change, as the points are widely dispersed without a clear pattern.</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169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0"/>
            <a:ext cx="8229600" cy="590550"/>
          </a:xfrm>
        </p:spPr>
        <p:txBody>
          <a:bodyPr/>
          <a:lstStyle/>
          <a:p>
            <a:pPr algn="ctr"/>
            <a:r>
              <a:rPr lang="en-US" b="1" dirty="0">
                <a:solidFill>
                  <a:schemeClr val="tx1"/>
                </a:solidFill>
              </a:rPr>
              <a:t>OBJECTIVE</a:t>
            </a:r>
          </a:p>
        </p:txBody>
      </p:sp>
      <p:sp>
        <p:nvSpPr>
          <p:cNvPr id="3" name="Content Placeholder 2"/>
          <p:cNvSpPr>
            <a:spLocks noGrp="1"/>
          </p:cNvSpPr>
          <p:nvPr>
            <p:ph idx="1"/>
          </p:nvPr>
        </p:nvSpPr>
        <p:spPr>
          <a:xfrm>
            <a:off x="1524000" y="2286001"/>
            <a:ext cx="7391400" cy="3581399"/>
          </a:xfrm>
        </p:spPr>
        <p:txBody>
          <a:bodyPr/>
          <a:lstStyle/>
          <a:p>
            <a:pPr marL="285750" lvl="3" indent="-285750" algn="just"/>
            <a:r>
              <a:rPr lang="en-US" sz="1800" b="1" dirty="0">
                <a:latin typeface="Times New Roman" panose="02020603050405020304" pitchFamily="18" charset="0"/>
                <a:cs typeface="Times New Roman" panose="02020603050405020304" pitchFamily="18" charset="0"/>
              </a:rPr>
              <a:t>Analyze historical surface temperature data </a:t>
            </a:r>
            <a:r>
              <a:rPr lang="en-US" sz="1800" dirty="0">
                <a:latin typeface="Times New Roman" panose="02020603050405020304" pitchFamily="18" charset="0"/>
                <a:cs typeface="Times New Roman" panose="02020603050405020304" pitchFamily="18" charset="0"/>
              </a:rPr>
              <a:t>to identify patterns and trends.</a:t>
            </a:r>
          </a:p>
          <a:p>
            <a:pPr marL="285750" lvl="3" indent="-285750" algn="just"/>
            <a:r>
              <a:rPr lang="en-US" sz="1800" dirty="0">
                <a:latin typeface="Times New Roman" panose="02020603050405020304" pitchFamily="18" charset="0"/>
                <a:cs typeface="Times New Roman" panose="02020603050405020304" pitchFamily="18" charset="0"/>
              </a:rPr>
              <a:t>Employ advanced data analytics techniques to </a:t>
            </a:r>
            <a:r>
              <a:rPr lang="en-US" sz="1800" b="1" dirty="0">
                <a:latin typeface="Times New Roman" panose="02020603050405020304" pitchFamily="18" charset="0"/>
                <a:cs typeface="Times New Roman" panose="02020603050405020304" pitchFamily="18" charset="0"/>
              </a:rPr>
              <a:t>predict future surface temperature changes</a:t>
            </a:r>
            <a:r>
              <a:rPr lang="en-US" sz="1800" dirty="0">
                <a:latin typeface="Times New Roman" panose="02020603050405020304" pitchFamily="18" charset="0"/>
                <a:cs typeface="Times New Roman" panose="02020603050405020304" pitchFamily="18" charset="0"/>
              </a:rPr>
              <a:t>.</a:t>
            </a:r>
          </a:p>
          <a:p>
            <a:pPr marL="285750" lvl="3" indent="-285750" algn="just"/>
            <a:r>
              <a:rPr lang="en-US" sz="1800" dirty="0">
                <a:latin typeface="Times New Roman" panose="02020603050405020304" pitchFamily="18" charset="0"/>
                <a:cs typeface="Times New Roman" panose="02020603050405020304" pitchFamily="18" charset="0"/>
              </a:rPr>
              <a:t>Utilize visualization tools to present complex findings in an accessible and impactful manner.</a:t>
            </a:r>
          </a:p>
          <a:p>
            <a:pPr marL="285750" lvl="3" indent="-285750" algn="just"/>
            <a:r>
              <a:rPr lang="en-US" sz="1800" dirty="0">
                <a:latin typeface="Times New Roman" panose="02020603050405020304" pitchFamily="18" charset="0"/>
                <a:cs typeface="Times New Roman" panose="02020603050405020304" pitchFamily="18" charset="0"/>
              </a:rPr>
              <a:t>Provide actionable insights to </a:t>
            </a:r>
            <a:r>
              <a:rPr lang="en-US" sz="1800" b="1" dirty="0">
                <a:latin typeface="Times New Roman" panose="02020603050405020304" pitchFamily="18" charset="0"/>
                <a:cs typeface="Times New Roman" panose="02020603050405020304" pitchFamily="18" charset="0"/>
              </a:rPr>
              <a:t>support climate research and informed decision-making.</a:t>
            </a:r>
          </a:p>
        </p:txBody>
      </p:sp>
      <p:sp>
        <p:nvSpPr>
          <p:cNvPr id="4" name="Date Placeholder 3"/>
          <p:cNvSpPr>
            <a:spLocks noGrp="1"/>
          </p:cNvSpPr>
          <p:nvPr>
            <p:ph type="dt" sz="half" idx="10"/>
          </p:nvPr>
        </p:nvSpPr>
        <p:spPr/>
        <p:txBody>
          <a:bodyPr/>
          <a:lstStyle/>
          <a:p>
            <a:pPr>
              <a:defRPr/>
            </a:pPr>
            <a:fld id="{F6D4BF61-F125-4CA0-AB57-B476C44EE42C}" type="datetime5">
              <a:rPr lang="en-US" smtClean="0"/>
              <a:pPr>
                <a:defRPr/>
              </a:pPr>
              <a:t>16-Nov-24</a:t>
            </a:fld>
            <a:endParaRPr lang="en-US" dirty="0"/>
          </a:p>
        </p:txBody>
      </p:sp>
    </p:spTree>
    <p:extLst>
      <p:ext uri="{BB962C8B-B14F-4D97-AF65-F5344CB8AC3E}">
        <p14:creationId xmlns:p14="http://schemas.microsoft.com/office/powerpoint/2010/main" val="21457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sp>
        <p:nvSpPr>
          <p:cNvPr id="4" name="TextBox 3">
            <a:extLst>
              <a:ext uri="{FF2B5EF4-FFF2-40B4-BE49-F238E27FC236}">
                <a16:creationId xmlns:a16="http://schemas.microsoft.com/office/drawing/2014/main" id="{68FEB4DD-24D9-AF27-1701-DA960AC127CA}"/>
              </a:ext>
            </a:extLst>
          </p:cNvPr>
          <p:cNvSpPr txBox="1"/>
          <p:nvPr/>
        </p:nvSpPr>
        <p:spPr>
          <a:xfrm>
            <a:off x="990600" y="838200"/>
            <a:ext cx="8534400" cy="670440"/>
          </a:xfrm>
          <a:prstGeom prst="rect">
            <a:avLst/>
          </a:prstGeom>
          <a:noFill/>
        </p:spPr>
        <p:txBody>
          <a:bodyPr wrap="square">
            <a:spAutoFit/>
          </a:bodyPr>
          <a:lstStyle/>
          <a:p>
            <a:pPr>
              <a:lnSpc>
                <a:spcPct val="107000"/>
              </a:lnSpc>
            </a:pPr>
            <a:r>
              <a:rPr lang="en-IN" dirty="0"/>
              <a:t>11.How did temperature changes accelerate or decelerate during certain decades (e.g., 1980-1990, 2000-2010)?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615442"/>
            <a:ext cx="7086600" cy="3185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3C686442-591F-2FA6-4FBC-B88BB616E7F1}"/>
              </a:ext>
            </a:extLst>
          </p:cNvPr>
          <p:cNvSpPr txBox="1"/>
          <p:nvPr/>
        </p:nvSpPr>
        <p:spPr>
          <a:xfrm>
            <a:off x="1219201" y="5105400"/>
            <a:ext cx="7924799" cy="1973104"/>
          </a:xfrm>
          <a:prstGeom prst="rect">
            <a:avLst/>
          </a:prstGeom>
          <a:noFill/>
        </p:spPr>
        <p:txBody>
          <a:bodyPr wrap="square">
            <a:spAutoFit/>
          </a:bodyPr>
          <a:lstStyle/>
          <a:p>
            <a:pPr algn="just">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Inference: </a:t>
            </a:r>
            <a:r>
              <a:rPr lang="en-US" kern="100" dirty="0">
                <a:latin typeface="Times New Roman" panose="02020603050405020304" pitchFamily="18" charset="0"/>
                <a:ea typeface="Calibri" panose="020F0502020204030204" pitchFamily="34" charset="0"/>
                <a:cs typeface="Times New Roman" panose="02020603050405020304" pitchFamily="18" charset="0"/>
              </a:rPr>
              <a:t>The bar charts illustrate the average temperature trends from 1980-1990 and 2000-2010. The first chart shows a gradual increase in average temperatures, peaking in 1990. In contrast, the second chart indicates a more consistent rise, with average temperatures reaching 1.10°C by 2010. Overall, there is a clear upward trend in average temperatures over the decades.</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08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sp>
        <p:nvSpPr>
          <p:cNvPr id="3" name="Rectangle 2"/>
          <p:cNvSpPr/>
          <p:nvPr/>
        </p:nvSpPr>
        <p:spPr>
          <a:xfrm>
            <a:off x="1219200" y="990600"/>
            <a:ext cx="7315200" cy="663580"/>
          </a:xfrm>
          <a:prstGeom prst="rect">
            <a:avLst/>
          </a:prstGeom>
        </p:spPr>
        <p:txBody>
          <a:bodyPr wrap="square">
            <a:spAutoFit/>
          </a:bodyPr>
          <a:lstStyle/>
          <a:p>
            <a:pPr>
              <a:lnSpc>
                <a:spcPct val="107000"/>
              </a:lnSpc>
            </a:pPr>
            <a:r>
              <a:rPr lang="en-IN" dirty="0"/>
              <a:t>12. Are there any notable anomalies where a country’s temperature suddenly deviates from its previous trend?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659969"/>
            <a:ext cx="5867400" cy="3144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3C686442-591F-2FA6-4FBC-B88BB616E7F1}"/>
              </a:ext>
            </a:extLst>
          </p:cNvPr>
          <p:cNvSpPr txBox="1"/>
          <p:nvPr/>
        </p:nvSpPr>
        <p:spPr>
          <a:xfrm>
            <a:off x="1295401" y="4953001"/>
            <a:ext cx="7924799" cy="1850571"/>
          </a:xfrm>
          <a:prstGeom prst="rect">
            <a:avLst/>
          </a:prstGeom>
          <a:noFill/>
        </p:spPr>
        <p:txBody>
          <a:bodyPr wrap="square">
            <a:spAutoFit/>
          </a:bodyPr>
          <a:lstStyle/>
          <a:p>
            <a:pPr algn="just">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Inference: </a:t>
            </a:r>
            <a:r>
              <a:rPr lang="en-US" kern="100" dirty="0">
                <a:latin typeface="Times New Roman" panose="02020603050405020304" pitchFamily="18" charset="0"/>
                <a:ea typeface="Calibri" panose="020F0502020204030204" pitchFamily="34" charset="0"/>
                <a:cs typeface="Times New Roman" panose="02020603050405020304" pitchFamily="18" charset="0"/>
              </a:rPr>
              <a:t>The scatter plot reveals notable anomalies in temperature deviations for several countries. For instance, Finland shows a significant upward deviation in recent years, indicating a sharp increase in temperature compared to previous trends. Estonia also exhibits a sudden spike, suggesting an unusual temperature fluctuation. Overall, these deviations highlight specific countries experiencing unexpected changes in their temperature patterns.</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938679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sp>
        <p:nvSpPr>
          <p:cNvPr id="3" name="Rectangle 2"/>
          <p:cNvSpPr/>
          <p:nvPr/>
        </p:nvSpPr>
        <p:spPr>
          <a:xfrm>
            <a:off x="1286427" y="609600"/>
            <a:ext cx="7315200" cy="663580"/>
          </a:xfrm>
          <a:prstGeom prst="rect">
            <a:avLst/>
          </a:prstGeom>
        </p:spPr>
        <p:txBody>
          <a:bodyPr wrap="square">
            <a:spAutoFit/>
          </a:bodyPr>
          <a:lstStyle/>
          <a:p>
            <a:pPr>
              <a:lnSpc>
                <a:spcPct val="107000"/>
              </a:lnSpc>
            </a:pPr>
            <a:r>
              <a:rPr lang="en-US" dirty="0"/>
              <a:t>13.How do temperature trends vary across different continents and what regional factors contribute to these differences?</a:t>
            </a:r>
            <a:endParaRPr lang="en-IN" dirty="0"/>
          </a:p>
        </p:txBody>
      </p:sp>
      <p:sp>
        <p:nvSpPr>
          <p:cNvPr id="5" name="Rectangle 4"/>
          <p:cNvSpPr/>
          <p:nvPr/>
        </p:nvSpPr>
        <p:spPr>
          <a:xfrm>
            <a:off x="1363980" y="1447801"/>
            <a:ext cx="7010400" cy="783869"/>
          </a:xfrm>
          <a:prstGeom prst="rect">
            <a:avLst/>
          </a:prstGeom>
        </p:spPr>
        <p:txBody>
          <a:bodyPr wrap="square">
            <a:spAutoFit/>
          </a:bodyPr>
          <a:lstStyle/>
          <a:p>
            <a:pPr>
              <a:lnSpc>
                <a:spcPct val="107000"/>
              </a:lnSpc>
            </a:pPr>
            <a:r>
              <a:rPr lang="en-IN" sz="1400" b="1" dirty="0"/>
              <a:t>Measures:</a:t>
            </a:r>
          </a:p>
          <a:p>
            <a:pPr>
              <a:lnSpc>
                <a:spcPct val="107000"/>
              </a:lnSpc>
            </a:pPr>
            <a:r>
              <a:rPr lang="en-US" sz="1400" dirty="0" err="1"/>
              <a:t>Avg_Yearly_Temperature_Change</a:t>
            </a:r>
            <a:r>
              <a:rPr lang="en-US" sz="1400" dirty="0"/>
              <a:t> = CALCULATE(AVERAGE(Climate_2[</a:t>
            </a:r>
            <a:r>
              <a:rPr lang="en-US" sz="1400" dirty="0" err="1"/>
              <a:t>Avg_Temp</a:t>
            </a:r>
            <a:r>
              <a:rPr lang="en-US" sz="1400" dirty="0"/>
              <a:t>]), ALLEXCEPT(Climate_2, Climate_2[Country], Climate_2[Year]))</a:t>
            </a:r>
            <a:endParaRPr lang="en-IN" sz="1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3941" y="2354581"/>
            <a:ext cx="4535311" cy="1997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r="29068" b="3750"/>
          <a:stretch/>
        </p:blipFill>
        <p:spPr>
          <a:xfrm>
            <a:off x="1272540" y="2362200"/>
            <a:ext cx="3484642" cy="2112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3C686442-591F-2FA6-4FBC-B88BB616E7F1}"/>
              </a:ext>
            </a:extLst>
          </p:cNvPr>
          <p:cNvSpPr txBox="1"/>
          <p:nvPr/>
        </p:nvSpPr>
        <p:spPr>
          <a:xfrm>
            <a:off x="1257300" y="4459225"/>
            <a:ext cx="8001000" cy="2166875"/>
          </a:xfrm>
          <a:prstGeom prst="rect">
            <a:avLst/>
          </a:prstGeom>
          <a:noFill/>
        </p:spPr>
        <p:txBody>
          <a:bodyPr wrap="square">
            <a:spAutoFit/>
          </a:bodyPr>
          <a:lstStyle/>
          <a:p>
            <a:pPr algn="just">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Inference: </a:t>
            </a:r>
            <a:r>
              <a:rPr lang="en-US" kern="100" dirty="0">
                <a:latin typeface="Times New Roman" panose="02020603050405020304" pitchFamily="18" charset="0"/>
                <a:ea typeface="Calibri" panose="020F0502020204030204" pitchFamily="34" charset="0"/>
                <a:cs typeface="Times New Roman" panose="02020603050405020304" pitchFamily="18" charset="0"/>
              </a:rPr>
              <a:t>Temperature trends across different countries show varying patterns, with Luxembourg experiencing the highest average temperature change at 2.93°C by 2022. In contrast, Afghanistan and Albania show lower increases, at 2.01°C and 1.52°C, respectively. Regional factors such as geographic location, urbanization, and climate policies likely contribute to these differences. Overall, the data indicates that European countries may be experiencing more significant temperature changes compared to some North African and Middle Eastern nations..</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783317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sp>
        <p:nvSpPr>
          <p:cNvPr id="4" name="Rectangle 3"/>
          <p:cNvSpPr/>
          <p:nvPr/>
        </p:nvSpPr>
        <p:spPr>
          <a:xfrm>
            <a:off x="1219200" y="1219200"/>
            <a:ext cx="7391400" cy="369332"/>
          </a:xfrm>
          <a:prstGeom prst="rect">
            <a:avLst/>
          </a:prstGeom>
        </p:spPr>
        <p:txBody>
          <a:bodyPr wrap="square">
            <a:spAutoFit/>
          </a:bodyPr>
          <a:lstStyle/>
          <a:p>
            <a:r>
              <a:rPr lang="en-US" dirty="0"/>
              <a:t>14. How many countries are high, moderate, and low risk categories?</a:t>
            </a:r>
            <a:endParaRPr lang="en-IN" dirty="0"/>
          </a:p>
        </p:txBody>
      </p:sp>
      <p:sp>
        <p:nvSpPr>
          <p:cNvPr id="5" name="TextBox 4">
            <a:extLst>
              <a:ext uri="{FF2B5EF4-FFF2-40B4-BE49-F238E27FC236}">
                <a16:creationId xmlns:a16="http://schemas.microsoft.com/office/drawing/2014/main" id="{F0D9531E-1720-93AA-A148-DC78C34EA357}"/>
              </a:ext>
            </a:extLst>
          </p:cNvPr>
          <p:cNvSpPr txBox="1"/>
          <p:nvPr/>
        </p:nvSpPr>
        <p:spPr>
          <a:xfrm>
            <a:off x="1021080" y="986553"/>
            <a:ext cx="8046720" cy="5552546"/>
          </a:xfrm>
          <a:prstGeom prst="rect">
            <a:avLst/>
          </a:prstGeom>
          <a:noFill/>
        </p:spPr>
        <p:txBody>
          <a:bodyPr wrap="square">
            <a:spAutoFit/>
          </a:bodyPr>
          <a:lstStyle/>
          <a:p>
            <a:pPr algn="just">
              <a:lnSpc>
                <a:spcPct val="107000"/>
              </a:lnSpc>
              <a:spcAft>
                <a:spcPts val="800"/>
              </a:spcAft>
            </a:pPr>
            <a:endParaRPr lang="en-IN" sz="1600" b="1"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p>
          <a:p>
            <a:pPr algn="just">
              <a:lnSpc>
                <a:spcPct val="107000"/>
              </a:lnSpc>
              <a:spcAft>
                <a:spcPts val="800"/>
              </a:spcAft>
            </a:pPr>
            <a:endParaRPr lang="en-IN" sz="16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IN" sz="1400" b="1" dirty="0"/>
              <a:t>Calculated Column:</a:t>
            </a:r>
          </a:p>
          <a:p>
            <a:pPr>
              <a:lnSpc>
                <a:spcPct val="107000"/>
              </a:lnSpc>
            </a:pPr>
            <a:r>
              <a:rPr lang="en-US" sz="1400" dirty="0" err="1"/>
              <a:t>AverageTemperatureChangeColumn</a:t>
            </a:r>
            <a:r>
              <a:rPr lang="en-US" sz="1400" dirty="0"/>
              <a:t> = CALCULATE(    AVERAGE(Climate_9[</a:t>
            </a:r>
            <a:r>
              <a:rPr lang="en-US" sz="1400" dirty="0" err="1"/>
              <a:t>Temperature_Change</a:t>
            </a:r>
            <a:r>
              <a:rPr lang="en-US" sz="1400" dirty="0"/>
              <a:t>]),    ALLEXCEPT(Climate_9, Climate_9[Country]))</a:t>
            </a:r>
          </a:p>
          <a:p>
            <a:pPr>
              <a:lnSpc>
                <a:spcPct val="107000"/>
              </a:lnSpc>
            </a:pPr>
            <a:endParaRPr lang="en-US" sz="1400" dirty="0"/>
          </a:p>
          <a:p>
            <a:pPr>
              <a:lnSpc>
                <a:spcPct val="107000"/>
              </a:lnSpc>
            </a:pPr>
            <a:r>
              <a:rPr lang="en-IN" sz="1400" dirty="0" err="1"/>
              <a:t>ProjectedTemperatureChangeColumn</a:t>
            </a:r>
            <a:r>
              <a:rPr lang="en-IN" sz="1400" dirty="0"/>
              <a:t> = [</a:t>
            </a:r>
            <a:r>
              <a:rPr lang="en-IN" sz="1400" dirty="0" err="1"/>
              <a:t>AverageTemperatureChangeColumn</a:t>
            </a:r>
            <a:r>
              <a:rPr lang="en-IN" sz="1400" dirty="0"/>
              <a:t>] * 10</a:t>
            </a:r>
          </a:p>
          <a:p>
            <a:pPr>
              <a:lnSpc>
                <a:spcPct val="107000"/>
              </a:lnSpc>
            </a:pPr>
            <a:endParaRPr lang="en-IN" sz="1400" dirty="0"/>
          </a:p>
          <a:p>
            <a:pPr>
              <a:lnSpc>
                <a:spcPct val="107000"/>
              </a:lnSpc>
            </a:pPr>
            <a:r>
              <a:rPr lang="en-IN" sz="1400" dirty="0" err="1"/>
              <a:t>RiskCategory</a:t>
            </a:r>
            <a:r>
              <a:rPr lang="en-IN" sz="1400" dirty="0"/>
              <a:t> = SWITCH(    TRUE(),    [</a:t>
            </a:r>
            <a:r>
              <a:rPr lang="en-IN" sz="1400" dirty="0" err="1"/>
              <a:t>ProjectedTemperatureChangeColumn</a:t>
            </a:r>
            <a:r>
              <a:rPr lang="en-IN" sz="1400" dirty="0"/>
              <a:t>] &gt; 5, "High Risk",    [</a:t>
            </a:r>
            <a:r>
              <a:rPr lang="en-IN" sz="1400" dirty="0" err="1"/>
              <a:t>ProjectedTemperatureChangeColumn</a:t>
            </a:r>
            <a:r>
              <a:rPr lang="en-IN" sz="1400" dirty="0"/>
              <a:t>] &gt; 2, "Moderate Risk",    "Low Risk")</a:t>
            </a:r>
          </a:p>
          <a:p>
            <a:pPr>
              <a:lnSpc>
                <a:spcPct val="107000"/>
              </a:lnSpc>
            </a:pPr>
            <a:endParaRPr lang="en-IN" sz="1400" dirty="0"/>
          </a:p>
          <a:p>
            <a:pPr>
              <a:lnSpc>
                <a:spcPct val="107000"/>
              </a:lnSpc>
            </a:pPr>
            <a:endParaRPr lang="en-IN" sz="1400" dirty="0"/>
          </a:p>
          <a:p>
            <a:pPr>
              <a:lnSpc>
                <a:spcPct val="107000"/>
              </a:lnSpc>
            </a:pPr>
            <a:r>
              <a:rPr lang="en-IN" sz="1400" b="1" dirty="0"/>
              <a:t>Measures:</a:t>
            </a:r>
          </a:p>
          <a:p>
            <a:pPr>
              <a:lnSpc>
                <a:spcPct val="107000"/>
              </a:lnSpc>
            </a:pPr>
            <a:r>
              <a:rPr lang="en-IN" sz="1400" dirty="0" err="1"/>
              <a:t>HighRiskCountries</a:t>
            </a:r>
            <a:r>
              <a:rPr lang="en-IN" sz="1400" dirty="0"/>
              <a:t> = DISTINCTCOUNT(</a:t>
            </a:r>
            <a:r>
              <a:rPr lang="en-IN" sz="1400" dirty="0" err="1"/>
              <a:t>HighRiskCountries</a:t>
            </a:r>
            <a:r>
              <a:rPr lang="en-IN" sz="1400" dirty="0"/>
              <a:t>[Country])</a:t>
            </a:r>
          </a:p>
          <a:p>
            <a:pPr algn="just">
              <a:lnSpc>
                <a:spcPct val="107000"/>
              </a:lnSpc>
              <a:spcAft>
                <a:spcPts val="800"/>
              </a:spcAft>
            </a:pPr>
            <a:r>
              <a:rPr lang="en-IN" sz="1400" dirty="0" err="1"/>
              <a:t>LowRiskCountries</a:t>
            </a:r>
            <a:r>
              <a:rPr lang="en-IN" sz="1400" dirty="0"/>
              <a:t> = DISTINCTCOUNT(</a:t>
            </a:r>
            <a:r>
              <a:rPr lang="en-IN" sz="1400" dirty="0" err="1"/>
              <a:t>LowRiskCountries</a:t>
            </a:r>
            <a:r>
              <a:rPr lang="en-IN" sz="1400" dirty="0"/>
              <a:t>[Country])</a:t>
            </a:r>
          </a:p>
          <a:p>
            <a:pPr algn="just">
              <a:lnSpc>
                <a:spcPct val="107000"/>
              </a:lnSpc>
              <a:spcAft>
                <a:spcPts val="800"/>
              </a:spcAft>
            </a:pPr>
            <a:r>
              <a:rPr lang="en-IN" sz="1400" dirty="0" err="1"/>
              <a:t>ModerateRiskCountries</a:t>
            </a:r>
            <a:r>
              <a:rPr lang="en-IN" sz="1400" dirty="0"/>
              <a:t> = DISTINCTCOUNT(</a:t>
            </a:r>
            <a:r>
              <a:rPr lang="en-IN" sz="1400" dirty="0" err="1"/>
              <a:t>ModerateRiskCountries</a:t>
            </a:r>
            <a:r>
              <a:rPr lang="en-IN" sz="1400" dirty="0"/>
              <a:t>[Country])</a:t>
            </a:r>
          </a:p>
          <a:p>
            <a:pPr algn="just">
              <a:lnSpc>
                <a:spcPct val="107000"/>
              </a:lnSpc>
              <a:spcAft>
                <a:spcPts val="800"/>
              </a:spcAft>
            </a:pPr>
            <a:endParaRPr lang="en-IN" sz="1400" dirty="0"/>
          </a:p>
          <a:p>
            <a:pPr algn="just">
              <a:lnSpc>
                <a:spcPct val="107000"/>
              </a:lnSpc>
              <a:spcAft>
                <a:spcPts val="800"/>
              </a:spcAft>
            </a:pPr>
            <a:endParaRPr lang="en-IN" sz="1400" b="1" dirty="0"/>
          </a:p>
          <a:p>
            <a:pPr algn="just">
              <a:lnSpc>
                <a:spcPct val="107000"/>
              </a:lnSpc>
              <a:spcAft>
                <a:spcPts val="800"/>
              </a:spcAft>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1654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893190"/>
            <a:ext cx="7242306" cy="2484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3C686442-591F-2FA6-4FBC-B88BB616E7F1}"/>
              </a:ext>
            </a:extLst>
          </p:cNvPr>
          <p:cNvSpPr txBox="1"/>
          <p:nvPr/>
        </p:nvSpPr>
        <p:spPr>
          <a:xfrm>
            <a:off x="1219200" y="3377311"/>
            <a:ext cx="8001000" cy="2166875"/>
          </a:xfrm>
          <a:prstGeom prst="rect">
            <a:avLst/>
          </a:prstGeom>
          <a:noFill/>
        </p:spPr>
        <p:txBody>
          <a:bodyPr wrap="square">
            <a:spAutoFit/>
          </a:bodyPr>
          <a:lstStyle/>
          <a:p>
            <a:pPr algn="just">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Inference: </a:t>
            </a:r>
            <a:r>
              <a:rPr lang="en-US" kern="100" dirty="0">
                <a:latin typeface="Times New Roman" panose="02020603050405020304" pitchFamily="18" charset="0"/>
                <a:ea typeface="Calibri" panose="020F0502020204030204" pitchFamily="34" charset="0"/>
                <a:cs typeface="Times New Roman" panose="02020603050405020304" pitchFamily="18" charset="0"/>
              </a:rPr>
              <a:t>The data indicates significant surface temperature changes across different risk categories, with 103 countries categorized as high risk, 115 as moderate risk, and only 7 as low risk. This distribution shows that the majority of countries experience high and moderate temperature changes, highlighting a concerning trend in temperature increases, while a minimal number of countries fall into the low-risk category. This trend underscores the widespread impact of rising temperatures globally.</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961706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sp>
        <p:nvSpPr>
          <p:cNvPr id="3" name="Rectangle 2"/>
          <p:cNvSpPr/>
          <p:nvPr/>
        </p:nvSpPr>
        <p:spPr>
          <a:xfrm>
            <a:off x="1286428" y="609600"/>
            <a:ext cx="7095573" cy="962058"/>
          </a:xfrm>
          <a:prstGeom prst="rect">
            <a:avLst/>
          </a:prstGeom>
        </p:spPr>
        <p:txBody>
          <a:bodyPr wrap="square">
            <a:spAutoFit/>
          </a:bodyPr>
          <a:lstStyle/>
          <a:p>
            <a:pPr>
              <a:lnSpc>
                <a:spcPct val="107000"/>
              </a:lnSpc>
            </a:pPr>
            <a:r>
              <a:rPr lang="en-US" dirty="0"/>
              <a:t>15.What are the average projected temperature changes for low, moderate, and high-risk countries?</a:t>
            </a:r>
          </a:p>
          <a:p>
            <a:endParaRPr lang="en-IN" dirty="0"/>
          </a:p>
        </p:txBody>
      </p:sp>
      <p:sp>
        <p:nvSpPr>
          <p:cNvPr id="10" name="TextBox 9">
            <a:extLst>
              <a:ext uri="{FF2B5EF4-FFF2-40B4-BE49-F238E27FC236}">
                <a16:creationId xmlns:a16="http://schemas.microsoft.com/office/drawing/2014/main" id="{F0D9531E-1720-93AA-A148-DC78C34EA357}"/>
              </a:ext>
            </a:extLst>
          </p:cNvPr>
          <p:cNvSpPr txBox="1"/>
          <p:nvPr/>
        </p:nvSpPr>
        <p:spPr>
          <a:xfrm>
            <a:off x="1286427" y="1981201"/>
            <a:ext cx="7095573" cy="3898375"/>
          </a:xfrm>
          <a:prstGeom prst="rect">
            <a:avLst/>
          </a:prstGeom>
          <a:noFill/>
        </p:spPr>
        <p:txBody>
          <a:bodyPr wrap="square">
            <a:spAutoFit/>
          </a:bodyPr>
          <a:lstStyle/>
          <a:p>
            <a:pPr algn="just">
              <a:lnSpc>
                <a:spcPct val="107000"/>
              </a:lnSpc>
              <a:spcAft>
                <a:spcPts val="800"/>
              </a:spcAft>
            </a:pPr>
            <a:endParaRPr lang="en-IN" sz="16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IN" sz="1400" b="1" dirty="0"/>
              <a:t>Calculated Column:</a:t>
            </a:r>
          </a:p>
          <a:p>
            <a:pPr>
              <a:lnSpc>
                <a:spcPct val="107000"/>
              </a:lnSpc>
            </a:pPr>
            <a:r>
              <a:rPr lang="en-US" sz="1400" dirty="0" err="1"/>
              <a:t>HighRiskCountries</a:t>
            </a:r>
            <a:r>
              <a:rPr lang="en-US" sz="1400" dirty="0"/>
              <a:t> = FILTER(    Climate_9,    Climate_9[</a:t>
            </a:r>
            <a:r>
              <a:rPr lang="en-US" sz="1400" dirty="0" err="1"/>
              <a:t>RiskCategory</a:t>
            </a:r>
            <a:r>
              <a:rPr lang="en-US" sz="1400" dirty="0"/>
              <a:t>] = "High Risk")</a:t>
            </a:r>
            <a:endParaRPr lang="en-IN" sz="1400" dirty="0"/>
          </a:p>
          <a:p>
            <a:pPr>
              <a:lnSpc>
                <a:spcPct val="107000"/>
              </a:lnSpc>
            </a:pPr>
            <a:r>
              <a:rPr lang="en-US" sz="1400" dirty="0" err="1"/>
              <a:t>LowRiskCountries</a:t>
            </a:r>
            <a:r>
              <a:rPr lang="en-US" sz="1400" dirty="0"/>
              <a:t> = FILTER(    Climate_9,    Climate_9[</a:t>
            </a:r>
            <a:r>
              <a:rPr lang="en-US" sz="1400" dirty="0" err="1"/>
              <a:t>RiskCategory</a:t>
            </a:r>
            <a:r>
              <a:rPr lang="en-US" sz="1400" dirty="0"/>
              <a:t>] = “Low Risk")</a:t>
            </a:r>
          </a:p>
          <a:p>
            <a:pPr>
              <a:lnSpc>
                <a:spcPct val="107000"/>
              </a:lnSpc>
            </a:pPr>
            <a:r>
              <a:rPr lang="en-US" sz="1400" dirty="0" err="1"/>
              <a:t>ModerateRiskCountries</a:t>
            </a:r>
            <a:r>
              <a:rPr lang="en-US" sz="1400" dirty="0"/>
              <a:t> = FILTER(    Climate_9,    Climate_9[</a:t>
            </a:r>
            <a:r>
              <a:rPr lang="en-US" sz="1400" dirty="0" err="1"/>
              <a:t>RiskCategory</a:t>
            </a:r>
            <a:r>
              <a:rPr lang="en-US" sz="1400" dirty="0"/>
              <a:t>] = “Moderate Risk")</a:t>
            </a:r>
          </a:p>
          <a:p>
            <a:pPr>
              <a:lnSpc>
                <a:spcPct val="107000"/>
              </a:lnSpc>
            </a:pPr>
            <a:endParaRPr lang="en-IN" sz="1400" dirty="0"/>
          </a:p>
          <a:p>
            <a:pPr>
              <a:lnSpc>
                <a:spcPct val="107000"/>
              </a:lnSpc>
            </a:pPr>
            <a:r>
              <a:rPr lang="en-IN" sz="1400" b="1" dirty="0"/>
              <a:t>Measures:</a:t>
            </a:r>
          </a:p>
          <a:p>
            <a:pPr>
              <a:lnSpc>
                <a:spcPct val="107000"/>
              </a:lnSpc>
            </a:pPr>
            <a:r>
              <a:rPr lang="en-IN" sz="1400" dirty="0" err="1"/>
              <a:t>HighRiskCountries</a:t>
            </a:r>
            <a:r>
              <a:rPr lang="en-IN" sz="1400" dirty="0"/>
              <a:t> = DISTINCT(</a:t>
            </a:r>
            <a:r>
              <a:rPr lang="en-IN" sz="1400" dirty="0" err="1"/>
              <a:t>HighRiskCountries</a:t>
            </a:r>
            <a:r>
              <a:rPr lang="en-IN" sz="1400" dirty="0"/>
              <a:t>[Country])</a:t>
            </a:r>
          </a:p>
          <a:p>
            <a:pPr algn="just">
              <a:lnSpc>
                <a:spcPct val="107000"/>
              </a:lnSpc>
              <a:spcAft>
                <a:spcPts val="800"/>
              </a:spcAft>
            </a:pPr>
            <a:r>
              <a:rPr lang="en-IN" sz="1400" dirty="0" err="1"/>
              <a:t>LowRiskCountries</a:t>
            </a:r>
            <a:r>
              <a:rPr lang="en-IN" sz="1400" dirty="0"/>
              <a:t> = DISTINCT(</a:t>
            </a:r>
            <a:r>
              <a:rPr lang="en-IN" sz="1400" dirty="0" err="1"/>
              <a:t>LowRiskCountries</a:t>
            </a:r>
            <a:r>
              <a:rPr lang="en-IN" sz="1400" dirty="0"/>
              <a:t>[Country])</a:t>
            </a:r>
          </a:p>
          <a:p>
            <a:pPr algn="just">
              <a:lnSpc>
                <a:spcPct val="107000"/>
              </a:lnSpc>
              <a:spcAft>
                <a:spcPts val="800"/>
              </a:spcAft>
            </a:pPr>
            <a:r>
              <a:rPr lang="en-IN" sz="1400" dirty="0" err="1"/>
              <a:t>ModerateRiskCountries</a:t>
            </a:r>
            <a:r>
              <a:rPr lang="en-IN" sz="1400" dirty="0"/>
              <a:t> = DISTINCT(</a:t>
            </a:r>
            <a:r>
              <a:rPr lang="en-IN" sz="1400" dirty="0" err="1"/>
              <a:t>ModerateRiskCountries</a:t>
            </a:r>
            <a:r>
              <a:rPr lang="en-IN" sz="1400" dirty="0"/>
              <a:t>[Country])</a:t>
            </a:r>
          </a:p>
          <a:p>
            <a:pPr algn="just">
              <a:lnSpc>
                <a:spcPct val="107000"/>
              </a:lnSpc>
              <a:spcAft>
                <a:spcPts val="800"/>
              </a:spcAft>
            </a:pPr>
            <a:endParaRPr lang="en-IN" sz="1400" dirty="0"/>
          </a:p>
          <a:p>
            <a:pPr algn="just">
              <a:lnSpc>
                <a:spcPct val="107000"/>
              </a:lnSpc>
              <a:spcAft>
                <a:spcPts val="800"/>
              </a:spcAft>
            </a:pPr>
            <a:endParaRPr lang="en-IN" sz="1400" b="1" dirty="0"/>
          </a:p>
          <a:p>
            <a:pPr algn="just">
              <a:lnSpc>
                <a:spcPct val="107000"/>
              </a:lnSpc>
              <a:spcAft>
                <a:spcPts val="800"/>
              </a:spcAft>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7457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955409"/>
            <a:ext cx="2923561" cy="21349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1197022"/>
            <a:ext cx="2590800" cy="16517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955409"/>
            <a:ext cx="2575560" cy="20854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3C686442-591F-2FA6-4FBC-B88BB616E7F1}"/>
              </a:ext>
            </a:extLst>
          </p:cNvPr>
          <p:cNvSpPr txBox="1"/>
          <p:nvPr/>
        </p:nvSpPr>
        <p:spPr>
          <a:xfrm>
            <a:off x="1066800" y="3657600"/>
            <a:ext cx="8001000" cy="2463238"/>
          </a:xfrm>
          <a:prstGeom prst="rect">
            <a:avLst/>
          </a:prstGeom>
          <a:noFill/>
        </p:spPr>
        <p:txBody>
          <a:bodyPr wrap="square">
            <a:spAutoFit/>
          </a:bodyPr>
          <a:lstStyle/>
          <a:p>
            <a:pPr algn="just">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Inference: </a:t>
            </a:r>
            <a:r>
              <a:rPr lang="en-US" kern="100" dirty="0">
                <a:latin typeface="Times New Roman" panose="02020603050405020304" pitchFamily="18" charset="0"/>
                <a:ea typeface="Calibri" panose="020F0502020204030204" pitchFamily="34" charset="0"/>
                <a:cs typeface="Times New Roman" panose="02020603050405020304" pitchFamily="18" charset="0"/>
              </a:rPr>
              <a:t>The data reveals that low-risk countries have an average projected temperature change of 0.68°C, with notable examples like Pitcairn Islands showing a decrease of -1.06°C. Moderate-risk countries have a higher average of 3.95°C, with Uganda leading at 4.96°C. In contrast, high-risk countries exhibit the most significant average change at 7.45°C, with Luxembourg experiencing the highest increase at 15.84°C. This indicates a clear trend where high-risk countries are projected to face more severe temperature changes compared to moderate and low-risk countries.</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3950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sp>
        <p:nvSpPr>
          <p:cNvPr id="3" name="TextBox 2"/>
          <p:cNvSpPr txBox="1"/>
          <p:nvPr/>
        </p:nvSpPr>
        <p:spPr>
          <a:xfrm>
            <a:off x="1524000" y="762000"/>
            <a:ext cx="7543800" cy="400110"/>
          </a:xfrm>
          <a:prstGeom prst="rect">
            <a:avLst/>
          </a:prstGeom>
          <a:noFill/>
        </p:spPr>
        <p:txBody>
          <a:bodyPr wrap="square" rtlCol="0">
            <a:spAutoFit/>
          </a:bodyPr>
          <a:lstStyle/>
          <a:p>
            <a:pPr algn="ctr"/>
            <a:r>
              <a:rPr lang="en-IN" sz="2000" b="1" dirty="0"/>
              <a:t>Dashboards</a:t>
            </a:r>
          </a:p>
        </p:txBody>
      </p:sp>
      <p:sp>
        <p:nvSpPr>
          <p:cNvPr id="4" name="TextBox 3"/>
          <p:cNvSpPr txBox="1"/>
          <p:nvPr/>
        </p:nvSpPr>
        <p:spPr>
          <a:xfrm>
            <a:off x="1143000" y="1162111"/>
            <a:ext cx="8001000" cy="646331"/>
          </a:xfrm>
          <a:prstGeom prst="rect">
            <a:avLst/>
          </a:prstGeom>
          <a:noFill/>
        </p:spPr>
        <p:txBody>
          <a:bodyPr wrap="square" rtlCol="0">
            <a:spAutoFit/>
          </a:bodyPr>
          <a:lstStyle/>
          <a:p>
            <a:pPr algn="ctr"/>
            <a:r>
              <a:rPr lang="en-IN" b="1" dirty="0"/>
              <a:t>Dashboard 1 : </a:t>
            </a:r>
            <a:r>
              <a:rPr lang="en-US" b="1" dirty="0"/>
              <a:t>Surface temperature change comparison among countries</a:t>
            </a: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000" y="1823681"/>
            <a:ext cx="7777800" cy="441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20542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sp>
        <p:nvSpPr>
          <p:cNvPr id="3" name="TextBox 2"/>
          <p:cNvSpPr txBox="1"/>
          <p:nvPr/>
        </p:nvSpPr>
        <p:spPr>
          <a:xfrm>
            <a:off x="1143000" y="977444"/>
            <a:ext cx="8001000" cy="369332"/>
          </a:xfrm>
          <a:prstGeom prst="rect">
            <a:avLst/>
          </a:prstGeom>
          <a:noFill/>
        </p:spPr>
        <p:txBody>
          <a:bodyPr wrap="square" rtlCol="0">
            <a:spAutoFit/>
          </a:bodyPr>
          <a:lstStyle/>
          <a:p>
            <a:pPr algn="ctr"/>
            <a:r>
              <a:rPr lang="en-IN" b="1" dirty="0"/>
              <a:t>Dashboard 2 : </a:t>
            </a:r>
            <a:r>
              <a:rPr lang="en-US" b="1" dirty="0"/>
              <a:t>Surface temperature change risk analysis</a:t>
            </a: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520" y="1600200"/>
            <a:ext cx="7991782" cy="4404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91832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447800"/>
            <a:ext cx="8229600" cy="533400"/>
          </a:xfrm>
        </p:spPr>
        <p:txBody>
          <a:bodyPr/>
          <a:lstStyle/>
          <a:p>
            <a:r>
              <a:rPr lang="en-US" b="1" dirty="0">
                <a:solidFill>
                  <a:schemeClr val="tx1"/>
                </a:solidFill>
              </a:rPr>
              <a:t>                      FUTURE WORK</a:t>
            </a:r>
          </a:p>
        </p:txBody>
      </p:sp>
      <p:sp>
        <p:nvSpPr>
          <p:cNvPr id="3" name="Content Placeholder 2"/>
          <p:cNvSpPr>
            <a:spLocks noGrp="1"/>
          </p:cNvSpPr>
          <p:nvPr>
            <p:ph idx="1"/>
          </p:nvPr>
        </p:nvSpPr>
        <p:spPr>
          <a:xfrm>
            <a:off x="1219200" y="1371601"/>
            <a:ext cx="8153400" cy="4571999"/>
          </a:xfrm>
        </p:spPr>
        <p:txBody>
          <a:bodyPr/>
          <a:lstStyle/>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Time-Series Analysis</a:t>
            </a:r>
            <a:r>
              <a:rPr lang="en-US" sz="1800" dirty="0">
                <a:latin typeface="Times New Roman" panose="02020603050405020304" pitchFamily="18" charset="0"/>
                <a:cs typeface="Times New Roman" panose="02020603050405020304" pitchFamily="18" charset="0"/>
              </a:rPr>
              <a:t>: Use the filtered </a:t>
            </a:r>
            <a:r>
              <a:rPr lang="en-US" sz="1800" dirty="0" err="1">
                <a:latin typeface="Times New Roman" panose="02020603050405020304" pitchFamily="18" charset="0"/>
                <a:cs typeface="Times New Roman" panose="02020603050405020304" pitchFamily="18" charset="0"/>
              </a:rPr>
              <a:t>HighRisk</a:t>
            </a:r>
            <a:r>
              <a:rPr lang="en-US" sz="1800" dirty="0">
                <a:latin typeface="Times New Roman" panose="02020603050405020304" pitchFamily="18" charset="0"/>
                <a:cs typeface="Times New Roman" panose="02020603050405020304" pitchFamily="18" charset="0"/>
              </a:rPr>
              <a:t> Countries dataset to apply your time-series models in Python or R.</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Visualization</a:t>
            </a:r>
            <a:r>
              <a:rPr lang="en-US" sz="1800" dirty="0">
                <a:latin typeface="Times New Roman" panose="02020603050405020304" pitchFamily="18" charset="0"/>
                <a:cs typeface="Times New Roman" panose="02020603050405020304" pitchFamily="18" charset="0"/>
              </a:rPr>
              <a:t>: Once you generate predictions, integrate these results back into your Power BI dashboard to provide a clear comparison between historical and projected temperature data for high-risk countries.</a:t>
            </a:r>
          </a:p>
        </p:txBody>
      </p:sp>
      <p:sp>
        <p:nvSpPr>
          <p:cNvPr id="4" name="Date Placeholder 3"/>
          <p:cNvSpPr>
            <a:spLocks noGrp="1"/>
          </p:cNvSpPr>
          <p:nvPr>
            <p:ph type="dt" sz="half" idx="10"/>
          </p:nvPr>
        </p:nvSpPr>
        <p:spPr/>
        <p:txBody>
          <a:bodyPr/>
          <a:lstStyle/>
          <a:p>
            <a:pPr>
              <a:defRPr/>
            </a:pPr>
            <a:fld id="{F6D4BF61-F125-4CA0-AB57-B476C44EE42C}" type="datetime5">
              <a:rPr lang="en-US" smtClean="0"/>
              <a:pPr>
                <a:defRPr/>
              </a:pPr>
              <a:t>16-Nov-24</a:t>
            </a:fld>
            <a:endParaRPr lang="en-US" dirty="0"/>
          </a:p>
        </p:txBody>
      </p:sp>
    </p:spTree>
    <p:extLst>
      <p:ext uri="{BB962C8B-B14F-4D97-AF65-F5344CB8AC3E}">
        <p14:creationId xmlns:p14="http://schemas.microsoft.com/office/powerpoint/2010/main" val="63195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4308"/>
            <a:ext cx="8229600" cy="816292"/>
          </a:xfrm>
        </p:spPr>
        <p:txBody>
          <a:bodyPr/>
          <a:lstStyle/>
          <a:p>
            <a:pPr algn="ctr"/>
            <a:r>
              <a:rPr lang="en-US" sz="2800" b="1" dirty="0">
                <a:solidFill>
                  <a:schemeClr val="tx1"/>
                </a:solidFill>
                <a:latin typeface="Times New Roman" panose="02020603050405020304" pitchFamily="18" charset="0"/>
                <a:cs typeface="Times New Roman" panose="02020603050405020304" pitchFamily="18" charset="0"/>
              </a:rPr>
              <a:t>ABOUT DATASET</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3000" y="1143002"/>
            <a:ext cx="8153400" cy="5714999"/>
          </a:xfrm>
        </p:spPr>
        <p:txBody>
          <a:bodyPr/>
          <a:lstStyle/>
          <a:p>
            <a:r>
              <a:rPr lang="en-US" sz="1800" dirty="0">
                <a:latin typeface="Times New Roman" panose="02020603050405020304" pitchFamily="18" charset="0"/>
                <a:cs typeface="Times New Roman" panose="02020603050405020304" pitchFamily="18" charset="0"/>
              </a:rPr>
              <a:t>The dataset you provided consists of </a:t>
            </a:r>
            <a:r>
              <a:rPr lang="en-US" sz="1800" b="1" dirty="0">
                <a:latin typeface="Times New Roman" panose="02020603050405020304" pitchFamily="18" charset="0"/>
                <a:cs typeface="Times New Roman" panose="02020603050405020304" pitchFamily="18" charset="0"/>
              </a:rPr>
              <a:t>225 records </a:t>
            </a:r>
            <a:r>
              <a:rPr lang="en-US" sz="1800" dirty="0">
                <a:latin typeface="Times New Roman" panose="02020603050405020304" pitchFamily="18" charset="0"/>
                <a:cs typeface="Times New Roman" panose="02020603050405020304" pitchFamily="18" charset="0"/>
              </a:rPr>
              <a:t>with </a:t>
            </a:r>
            <a:r>
              <a:rPr lang="en-US" sz="1800" b="1" dirty="0">
                <a:latin typeface="Times New Roman" panose="02020603050405020304" pitchFamily="18" charset="0"/>
                <a:cs typeface="Times New Roman" panose="02020603050405020304" pitchFamily="18" charset="0"/>
              </a:rPr>
              <a:t>72 features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dataset includes key climate change indicators, such as country names, ISO codes, </a:t>
            </a:r>
            <a:r>
              <a:rPr lang="en-US" sz="1800" b="1" dirty="0">
                <a:latin typeface="Times New Roman" panose="02020603050405020304" pitchFamily="18" charset="0"/>
                <a:cs typeface="Times New Roman" panose="02020603050405020304" pitchFamily="18" charset="0"/>
              </a:rPr>
              <a:t>temperature changes from 1961 to 2022</a:t>
            </a:r>
            <a:r>
              <a:rPr lang="en-US" sz="1800" dirty="0">
                <a:latin typeface="Times New Roman" panose="02020603050405020304" pitchFamily="18" charset="0"/>
                <a:cs typeface="Times New Roman" panose="02020603050405020304" pitchFamily="18" charset="0"/>
              </a:rPr>
              <a:t>, and relevant metadata about the data sources and definitions.</a:t>
            </a:r>
          </a:p>
          <a:p>
            <a:pPr marL="0" indent="0">
              <a:buNone/>
            </a:pPr>
            <a:r>
              <a:rPr lang="en-US" sz="1800" b="1" dirty="0">
                <a:latin typeface="Times New Roman" panose="02020603050405020304" pitchFamily="18" charset="0"/>
                <a:cs typeface="Times New Roman" panose="02020603050405020304" pitchFamily="18" charset="0"/>
              </a:rPr>
              <a:t>Dataset Description</a:t>
            </a:r>
          </a:p>
          <a:p>
            <a:pPr>
              <a:buFont typeface="Arial" panose="020B0604020202020204" pitchFamily="34" charset="0"/>
              <a:buChar char="•"/>
            </a:pPr>
            <a:r>
              <a:rPr lang="en-IN" sz="1800" b="1" dirty="0" err="1">
                <a:latin typeface="Times New Roman" panose="02020603050405020304" pitchFamily="18" charset="0"/>
                <a:cs typeface="Times New Roman" panose="02020603050405020304" pitchFamily="18" charset="0"/>
              </a:rPr>
              <a:t>ObjectId</a:t>
            </a:r>
            <a:r>
              <a:rPr lang="en-IN"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A unique identifier for each record in the dataset.</a:t>
            </a: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Country </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name of the country or region for which the data is provided.</a:t>
            </a: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ISO2</a:t>
            </a:r>
            <a:r>
              <a:rPr lang="en-IN"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The two-letter country code following ISO 3166-1 alpha-2 standard.</a:t>
            </a: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ISO3</a:t>
            </a:r>
            <a:r>
              <a:rPr lang="en-IN"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The three-letter country code following ISO 3166-1 alpha-3 standard.</a:t>
            </a:r>
            <a:br>
              <a:rPr lang="en-US"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Indicator</a:t>
            </a:r>
            <a:r>
              <a:rPr lang="en-IN"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Describes the climate change indicator, focusing on temperature changes.</a:t>
            </a: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Unit</a:t>
            </a:r>
            <a:r>
              <a:rPr lang="en-IN"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The unit of measurement for the climate indicator.</a:t>
            </a: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Source</a:t>
            </a:r>
            <a:r>
              <a:rPr lang="en-IN"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The organization or entity from which the data was sourced.</a:t>
            </a:r>
          </a:p>
          <a:p>
            <a:pPr>
              <a:buFont typeface="Arial" panose="020B0604020202020204" pitchFamily="34" charset="0"/>
              <a:buChar char="•"/>
            </a:pPr>
            <a:r>
              <a:rPr lang="en-IN" sz="1800" b="1" dirty="0" err="1">
                <a:latin typeface="Times New Roman" panose="02020603050405020304" pitchFamily="18" charset="0"/>
                <a:cs typeface="Times New Roman" panose="02020603050405020304" pitchFamily="18" charset="0"/>
              </a:rPr>
              <a:t>CTS_Code</a:t>
            </a:r>
            <a:r>
              <a:rPr lang="en-IN" sz="1800" dirty="0">
                <a:latin typeface="Times New Roman" panose="02020603050405020304" pitchFamily="18" charset="0"/>
                <a:cs typeface="Times New Roman" panose="02020603050405020304" pitchFamily="18" charset="0"/>
              </a:rPr>
              <a:t> - A unique code representing the climate indicator.</a:t>
            </a:r>
            <a:br>
              <a:rPr lang="en-IN" sz="1800" dirty="0"/>
            </a:br>
            <a:r>
              <a:rPr lang="en-IN" sz="1800" b="1" dirty="0" err="1">
                <a:latin typeface="Times New Roman" panose="02020603050405020304" pitchFamily="18" charset="0"/>
                <a:cs typeface="Times New Roman" panose="02020603050405020304" pitchFamily="18" charset="0"/>
              </a:rPr>
              <a:t>CTS_Name</a:t>
            </a:r>
            <a:r>
              <a:rPr lang="en-IN"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The name of the climate indicator being tracked.</a:t>
            </a:r>
          </a:p>
          <a:p>
            <a:pPr>
              <a:buFont typeface="Arial" panose="020B0604020202020204" pitchFamily="34" charset="0"/>
              <a:buChar char="•"/>
            </a:pPr>
            <a:r>
              <a:rPr lang="en-IN" sz="1800" b="1" dirty="0" err="1">
                <a:latin typeface="Times New Roman" panose="02020603050405020304" pitchFamily="18" charset="0"/>
                <a:cs typeface="Times New Roman" panose="02020603050405020304" pitchFamily="18" charset="0"/>
              </a:rPr>
              <a:t>CTS_Full_Descriptor</a:t>
            </a:r>
            <a:r>
              <a:rPr lang="en-IN"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A detailed description of the climate indicator.</a:t>
            </a: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F1961 to F2022 </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Temperature change for each corresponding year from 1961 to 2022.</a:t>
            </a:r>
          </a:p>
          <a:p>
            <a:pPr>
              <a:buFont typeface="Wingdings" pitchFamily="2" charset="2"/>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452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828801"/>
            <a:ext cx="8229600" cy="4389437"/>
          </a:xfrm>
        </p:spPr>
        <p:txBody>
          <a:bodyPr/>
          <a:lstStyle/>
          <a:p>
            <a:pPr algn="just"/>
            <a:r>
              <a:rPr lang="en-US" sz="1400" dirty="0">
                <a:latin typeface="Arial" charset="0"/>
                <a:cs typeface="Arial" charset="0"/>
              </a:rPr>
              <a:t>[1] Smith, J., Brown, T., 2021. Analysis of temperature prediction models for urban areas: a comprehensive review. Urban Climate 38, 101273.Johnson, L., Martinez, R., 2022. </a:t>
            </a:r>
          </a:p>
          <a:p>
            <a:pPr marL="0" indent="0" algn="just">
              <a:buNone/>
            </a:pPr>
            <a:endParaRPr lang="en-US" sz="1400" dirty="0">
              <a:latin typeface="Arial" charset="0"/>
              <a:cs typeface="Arial" charset="0"/>
            </a:endParaRPr>
          </a:p>
          <a:p>
            <a:pPr algn="just"/>
            <a:r>
              <a:rPr lang="en-US" sz="1400" dirty="0">
                <a:latin typeface="Arial" charset="0"/>
                <a:cs typeface="Arial" charset="0"/>
              </a:rPr>
              <a:t>[2] Climate data analytics: approaches and applications in temperature forecasting. Environmental Research Letters 17 (5), 054015.Williams, D., Chang, P., 2020. </a:t>
            </a:r>
          </a:p>
          <a:p>
            <a:pPr algn="just"/>
            <a:endParaRPr lang="en-US" sz="1400" dirty="0">
              <a:latin typeface="Arial" charset="0"/>
              <a:cs typeface="Arial" charset="0"/>
            </a:endParaRPr>
          </a:p>
          <a:p>
            <a:pPr algn="just"/>
            <a:r>
              <a:rPr lang="en-US" sz="1400" dirty="0">
                <a:latin typeface="Arial" charset="0"/>
                <a:cs typeface="Arial" charset="0"/>
              </a:rPr>
              <a:t>[3] The effectiveness of ARIMA and deep learning models in temperature prediction. Journal of Climate Studies 29 (3), 589-601.Chen, H., Zhao, L., 2023. </a:t>
            </a:r>
          </a:p>
          <a:p>
            <a:pPr algn="just"/>
            <a:endParaRPr lang="en-US" sz="1400" dirty="0">
              <a:latin typeface="Arial" charset="0"/>
              <a:cs typeface="Arial" charset="0"/>
            </a:endParaRPr>
          </a:p>
          <a:p>
            <a:pPr algn="just"/>
            <a:r>
              <a:rPr lang="en-US" sz="1400" dirty="0">
                <a:latin typeface="Arial" charset="0"/>
                <a:cs typeface="Arial" charset="0"/>
              </a:rPr>
              <a:t>[4] Integrating climate data with visualization tools for effective environmental decision-making. Climate Informatics 12 (4), 232-247.Gupta, A., Li, Y., 2020. </a:t>
            </a:r>
          </a:p>
          <a:p>
            <a:pPr marL="0" indent="0" algn="just">
              <a:buNone/>
            </a:pPr>
            <a:endParaRPr lang="en-US" sz="1400" dirty="0">
              <a:latin typeface="Arial" charset="0"/>
              <a:cs typeface="Arial" charset="0"/>
            </a:endParaRPr>
          </a:p>
          <a:p>
            <a:pPr algn="just"/>
            <a:r>
              <a:rPr lang="en-US" sz="1400" dirty="0">
                <a:latin typeface="Arial" charset="0"/>
                <a:cs typeface="Arial" charset="0"/>
              </a:rPr>
              <a:t>[5] Machine learning approaches for long-term climate and temperature prediction. Earth Science Informatics 13 (1), 85-97.Davis, E., Green, S., 2021. </a:t>
            </a:r>
          </a:p>
          <a:p>
            <a:pPr marL="0" indent="0" algn="just">
              <a:buNone/>
            </a:pPr>
            <a:endParaRPr lang="en-US" sz="1400" dirty="0">
              <a:latin typeface="Arial" charset="0"/>
              <a:cs typeface="Arial" charset="0"/>
            </a:endParaRPr>
          </a:p>
          <a:p>
            <a:pPr algn="just"/>
            <a:r>
              <a:rPr lang="en-US" sz="1400" dirty="0">
                <a:latin typeface="Arial" charset="0"/>
                <a:cs typeface="Arial" charset="0"/>
              </a:rPr>
              <a:t>[6] Assessing climate change impacts on surface temperatures using predictive models. Applied Meteorology and Climatology 45 (2), 217-230.Patel, R., Wong, M., 2022. </a:t>
            </a:r>
          </a:p>
        </p:txBody>
      </p:sp>
      <p:sp>
        <p:nvSpPr>
          <p:cNvPr id="4" name="Date Placeholder 3"/>
          <p:cNvSpPr>
            <a:spLocks noGrp="1"/>
          </p:cNvSpPr>
          <p:nvPr>
            <p:ph type="dt" sz="half" idx="10"/>
          </p:nvPr>
        </p:nvSpPr>
        <p:spPr/>
        <p:txBody>
          <a:bodyPr/>
          <a:lstStyle/>
          <a:p>
            <a:pPr>
              <a:defRPr/>
            </a:pPr>
            <a:fld id="{F6D4BF61-F125-4CA0-AB57-B476C44EE42C}" type="datetime5">
              <a:rPr lang="en-US" smtClean="0"/>
              <a:pPr>
                <a:defRPr/>
              </a:pPr>
              <a:t>16-Nov-24</a:t>
            </a:fld>
            <a:endParaRPr lang="en-US" dirty="0"/>
          </a:p>
        </p:txBody>
      </p:sp>
      <p:sp>
        <p:nvSpPr>
          <p:cNvPr id="6" name="Rectangle 5"/>
          <p:cNvSpPr/>
          <p:nvPr/>
        </p:nvSpPr>
        <p:spPr>
          <a:xfrm>
            <a:off x="3810000" y="1155413"/>
            <a:ext cx="3048000" cy="584775"/>
          </a:xfrm>
          <a:prstGeom prst="rect">
            <a:avLst/>
          </a:prstGeom>
        </p:spPr>
        <p:txBody>
          <a:bodyPr wrap="square">
            <a:spAutoFit/>
          </a:bodyPr>
          <a:lstStyle/>
          <a:p>
            <a:pPr algn="ctr"/>
            <a:r>
              <a:rPr lang="en-IN" sz="3200" b="1" dirty="0">
                <a:latin typeface="+mj-lt"/>
                <a:ea typeface="+mj-ea"/>
                <a:cs typeface="+mj-cs"/>
              </a:rPr>
              <a:t>References</a:t>
            </a:r>
          </a:p>
        </p:txBody>
      </p:sp>
    </p:spTree>
    <p:extLst>
      <p:ext uri="{BB962C8B-B14F-4D97-AF65-F5344CB8AC3E}">
        <p14:creationId xmlns:p14="http://schemas.microsoft.com/office/powerpoint/2010/main" val="1545761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09800"/>
            <a:ext cx="8077200" cy="1371600"/>
          </a:xfrm>
        </p:spPr>
        <p:txBody>
          <a:bodyPr/>
          <a:lstStyle/>
          <a:p>
            <a:r>
              <a:rPr lang="en-US" b="1" dirty="0">
                <a:solidFill>
                  <a:schemeClr val="tx1"/>
                </a:solidFill>
              </a:rPr>
              <a:t>           THANK YOU</a:t>
            </a:r>
          </a:p>
        </p:txBody>
      </p:sp>
      <p:sp>
        <p:nvSpPr>
          <p:cNvPr id="3" name="Date Placeholder 2"/>
          <p:cNvSpPr>
            <a:spLocks noGrp="1"/>
          </p:cNvSpPr>
          <p:nvPr>
            <p:ph type="dt" sz="half" idx="10"/>
          </p:nvPr>
        </p:nvSpPr>
        <p:spPr/>
        <p:txBody>
          <a:bodyPr/>
          <a:lstStyle/>
          <a:p>
            <a:pPr>
              <a:defRPr/>
            </a:pPr>
            <a:fld id="{F7210EA4-7127-4592-9BE5-6A72D2106C99}" type="datetime5">
              <a:rPr lang="en-US" smtClean="0"/>
              <a:pPr>
                <a:defRPr/>
              </a:pPr>
              <a:t>16-Nov-24</a:t>
            </a:fld>
            <a:endParaRPr lang="en-US" dirty="0"/>
          </a:p>
        </p:txBody>
      </p:sp>
    </p:spTree>
    <p:extLst>
      <p:ext uri="{BB962C8B-B14F-4D97-AF65-F5344CB8AC3E}">
        <p14:creationId xmlns:p14="http://schemas.microsoft.com/office/powerpoint/2010/main" val="338890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EAEC-555A-559E-D458-533D4867C59F}"/>
              </a:ext>
            </a:extLst>
          </p:cNvPr>
          <p:cNvSpPr>
            <a:spLocks noGrp="1"/>
          </p:cNvSpPr>
          <p:nvPr>
            <p:ph type="title"/>
          </p:nvPr>
        </p:nvSpPr>
        <p:spPr>
          <a:xfrm>
            <a:off x="1066800" y="704850"/>
            <a:ext cx="8001000" cy="742950"/>
          </a:xfrm>
        </p:spPr>
        <p:txBody>
          <a:bodyPr/>
          <a:lstStyle/>
          <a:p>
            <a:r>
              <a:rPr lang="en-IN" b="1" dirty="0">
                <a:solidFill>
                  <a:schemeClr val="tx1"/>
                </a:solidFill>
                <a:latin typeface="Times New Roman" panose="02020603050405020304" pitchFamily="18" charset="0"/>
                <a:cs typeface="Times New Roman" panose="02020603050405020304" pitchFamily="18" charset="0"/>
              </a:rPr>
              <a:t>DATASET  LINK:</a:t>
            </a:r>
            <a:endParaRPr lang="en-IN" dirty="0"/>
          </a:p>
        </p:txBody>
      </p:sp>
      <p:sp>
        <p:nvSpPr>
          <p:cNvPr id="3" name="Content Placeholder 2">
            <a:extLst>
              <a:ext uri="{FF2B5EF4-FFF2-40B4-BE49-F238E27FC236}">
                <a16:creationId xmlns:a16="http://schemas.microsoft.com/office/drawing/2014/main" id="{AFDF843A-0DF4-0B4D-9DE1-D85C4440829E}"/>
              </a:ext>
            </a:extLst>
          </p:cNvPr>
          <p:cNvSpPr>
            <a:spLocks noGrp="1"/>
          </p:cNvSpPr>
          <p:nvPr>
            <p:ph idx="1"/>
          </p:nvPr>
        </p:nvSpPr>
        <p:spPr>
          <a:xfrm>
            <a:off x="1143000" y="2286000"/>
            <a:ext cx="7924800" cy="4038600"/>
          </a:xfrm>
        </p:spPr>
        <p:txBody>
          <a:bodyPr/>
          <a:lstStyle/>
          <a:p>
            <a:pPr marL="0" indent="0">
              <a:buNone/>
            </a:pPr>
            <a:r>
              <a:rPr lang="en-IN" sz="2400" dirty="0">
                <a:hlinkClick r:id="rId2"/>
              </a:rPr>
              <a:t>https://www.kaggle.com/code/rewidashabaanmohamed/climate-change/input</a:t>
            </a:r>
            <a:endParaRPr lang="en-IN" sz="2400" dirty="0"/>
          </a:p>
        </p:txBody>
      </p:sp>
    </p:spTree>
    <p:extLst>
      <p:ext uri="{BB962C8B-B14F-4D97-AF65-F5344CB8AC3E}">
        <p14:creationId xmlns:p14="http://schemas.microsoft.com/office/powerpoint/2010/main" val="155189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8305800" cy="114300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DATA PREPROCESSING</a:t>
            </a:r>
          </a:p>
        </p:txBody>
      </p:sp>
      <p:sp>
        <p:nvSpPr>
          <p:cNvPr id="3" name="Date Placeholder 2"/>
          <p:cNvSpPr>
            <a:spLocks noGrp="1"/>
          </p:cNvSpPr>
          <p:nvPr>
            <p:ph type="dt" sz="half" idx="10"/>
          </p:nvPr>
        </p:nvSpPr>
        <p:spPr/>
        <p:txBody>
          <a:bodyPr/>
          <a:lstStyle/>
          <a:p>
            <a:pPr>
              <a:defRPr/>
            </a:pPr>
            <a:fld id="{F7210EA4-7127-4592-9BE5-6A72D2106C99}" type="datetime5">
              <a:rPr lang="en-US" smtClean="0"/>
              <a:pPr>
                <a:defRPr/>
              </a:pPr>
              <a:t>16-Nov-24</a:t>
            </a:fld>
            <a:endParaRPr lang="en-US" dirty="0"/>
          </a:p>
        </p:txBody>
      </p:sp>
      <p:sp>
        <p:nvSpPr>
          <p:cNvPr id="4" name="TextBox 3"/>
          <p:cNvSpPr txBox="1"/>
          <p:nvPr/>
        </p:nvSpPr>
        <p:spPr>
          <a:xfrm>
            <a:off x="1066800" y="2057400"/>
            <a:ext cx="7772400" cy="3970318"/>
          </a:xfrm>
          <a:prstGeom prst="rect">
            <a:avLst/>
          </a:prstGeom>
          <a:noFill/>
        </p:spPr>
        <p:txBody>
          <a:bodyPr wrap="square" rtlCol="0">
            <a:spAutoFit/>
          </a:bodyPr>
          <a:lstStyle/>
          <a:p>
            <a:r>
              <a:rPr lang="en-US" kern="100" dirty="0">
                <a:latin typeface="Times New Roman" panose="02020603050405020304" pitchFamily="18" charset="0"/>
                <a:ea typeface="Calibri" panose="020F0502020204030204" pitchFamily="34" charset="0"/>
                <a:cs typeface="Times New Roman" panose="02020603050405020304" pitchFamily="18" charset="0"/>
              </a:rPr>
              <a:t>        Before analysis, the dataset was pre-processed to ensure data quality:</a:t>
            </a:r>
          </a:p>
          <a:p>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buFont typeface="Arial" panose="020B0604020202020204" pitchFamily="34" charset="0"/>
              <a:buChar char="•"/>
            </a:pPr>
            <a:r>
              <a:rPr lang="en-US" b="1" kern="100" dirty="0">
                <a:latin typeface="Times New Roman" panose="02020603050405020304" pitchFamily="18" charset="0"/>
                <a:ea typeface="Calibri" panose="020F0502020204030204" pitchFamily="34" charset="0"/>
                <a:cs typeface="Times New Roman" panose="02020603050405020304" pitchFamily="18" charset="0"/>
              </a:rPr>
              <a:t>Handling Missing Values</a:t>
            </a:r>
            <a:r>
              <a:rPr lang="en-US" kern="100" dirty="0">
                <a:latin typeface="Times New Roman" panose="02020603050405020304" pitchFamily="18" charset="0"/>
                <a:ea typeface="Calibri" panose="020F0502020204030204" pitchFamily="34" charset="0"/>
                <a:cs typeface="Times New Roman" panose="02020603050405020304" pitchFamily="18" charset="0"/>
              </a:rPr>
              <a:t>: Identify any missing values in the dataset columns, especially for annual temperature data (e.g., F1961 to F2022).</a:t>
            </a:r>
          </a:p>
          <a:p>
            <a:pPr lvl="2"/>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buFont typeface="Arial" panose="020B0604020202020204" pitchFamily="34" charset="0"/>
              <a:buChar char="•"/>
            </a:pPr>
            <a:r>
              <a:rPr lang="en-US" b="1" kern="100" dirty="0">
                <a:latin typeface="Times New Roman" panose="02020603050405020304" pitchFamily="18" charset="0"/>
                <a:ea typeface="Calibri" panose="020F0502020204030204" pitchFamily="34" charset="0"/>
                <a:cs typeface="Times New Roman" panose="02020603050405020304" pitchFamily="18" charset="0"/>
              </a:rPr>
              <a:t>Standardizing Units</a:t>
            </a:r>
            <a:r>
              <a:rPr lang="en-US" kern="100" dirty="0">
                <a:latin typeface="Times New Roman" panose="02020603050405020304" pitchFamily="18" charset="0"/>
                <a:ea typeface="Calibri" panose="020F0502020204030204" pitchFamily="34" charset="0"/>
                <a:cs typeface="Times New Roman" panose="02020603050405020304" pitchFamily="18" charset="0"/>
              </a:rPr>
              <a:t>: Ensure that all temperature data is recorded in the same unit (e.g., Degree Celsius). Convert if necessary and verify consistency.</a:t>
            </a:r>
          </a:p>
          <a:p>
            <a:pPr lvl="2"/>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buFont typeface="Arial" panose="020B0604020202020204" pitchFamily="34" charset="0"/>
              <a:buChar char="•"/>
            </a:pPr>
            <a:r>
              <a:rPr lang="en-US" b="1" kern="100" dirty="0">
                <a:latin typeface="Times New Roman" panose="02020603050405020304" pitchFamily="18" charset="0"/>
                <a:ea typeface="Calibri" panose="020F0502020204030204" pitchFamily="34" charset="0"/>
                <a:cs typeface="Times New Roman" panose="02020603050405020304" pitchFamily="18" charset="0"/>
              </a:rPr>
              <a:t>Removing Duplicates</a:t>
            </a:r>
            <a:r>
              <a:rPr lang="en-US" kern="100" dirty="0">
                <a:latin typeface="Times New Roman" panose="02020603050405020304" pitchFamily="18" charset="0"/>
                <a:ea typeface="Calibri" panose="020F0502020204030204" pitchFamily="34" charset="0"/>
                <a:cs typeface="Times New Roman" panose="02020603050405020304" pitchFamily="18" charset="0"/>
              </a:rPr>
              <a:t>: Check for any duplicate records in country-specific indicators, ISO codes, or other columns. Remove duplicates to avoid biased analysis.</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053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9377-2C4E-7525-7004-F074982ABAF9}"/>
              </a:ext>
            </a:extLst>
          </p:cNvPr>
          <p:cNvSpPr>
            <a:spLocks noGrp="1"/>
          </p:cNvSpPr>
          <p:nvPr>
            <p:ph type="title"/>
          </p:nvPr>
        </p:nvSpPr>
        <p:spPr>
          <a:xfrm>
            <a:off x="1828800" y="381000"/>
            <a:ext cx="6854952" cy="838200"/>
          </a:xfrm>
        </p:spPr>
        <p:txBody>
          <a:bodyPr/>
          <a:lstStyle/>
          <a:p>
            <a:r>
              <a:rPr lang="en-IN" sz="2400" dirty="0">
                <a:solidFill>
                  <a:schemeClr val="tx1"/>
                </a:solidFill>
              </a:rPr>
              <a:t>QUESTIONS FOR PERFORMINNG THE  PROCESS IN DATASET</a:t>
            </a:r>
          </a:p>
        </p:txBody>
      </p:sp>
      <p:sp>
        <p:nvSpPr>
          <p:cNvPr id="3" name="Text Placeholder 2">
            <a:extLst>
              <a:ext uri="{FF2B5EF4-FFF2-40B4-BE49-F238E27FC236}">
                <a16:creationId xmlns:a16="http://schemas.microsoft.com/office/drawing/2014/main" id="{5D9E7943-9322-1FFC-30D3-170BCD310FAB}"/>
              </a:ext>
            </a:extLst>
          </p:cNvPr>
          <p:cNvSpPr>
            <a:spLocks noGrp="1"/>
          </p:cNvSpPr>
          <p:nvPr>
            <p:ph type="body" idx="1"/>
          </p:nvPr>
        </p:nvSpPr>
        <p:spPr>
          <a:xfrm>
            <a:off x="1194318" y="1447800"/>
            <a:ext cx="7340082" cy="5107031"/>
          </a:xfrm>
        </p:spPr>
        <p:txBody>
          <a:bodyPr/>
          <a:lstStyle/>
          <a:p>
            <a:pPr lvl="0" algn="just"/>
            <a:r>
              <a:rPr lang="en-IN" sz="2000" dirty="0"/>
              <a:t>1.What is the overall global trend in temperature change from 1961 to 2022?	</a:t>
            </a:r>
          </a:p>
          <a:p>
            <a:pPr lvl="0" algn="just"/>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5E5ECE7-D4CF-D9E8-122D-82804473E9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798" y="2156460"/>
            <a:ext cx="4191002" cy="3215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D251B791-1825-9472-8F03-08A646433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002" y="2151795"/>
            <a:ext cx="4100802" cy="3215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2ECAB1F5-F512-3536-0B22-4BFD724A70FE}"/>
              </a:ext>
            </a:extLst>
          </p:cNvPr>
          <p:cNvSpPr txBox="1"/>
          <p:nvPr/>
        </p:nvSpPr>
        <p:spPr>
          <a:xfrm>
            <a:off x="1194318" y="5588029"/>
            <a:ext cx="8139404" cy="966803"/>
          </a:xfrm>
          <a:prstGeom prst="rect">
            <a:avLst/>
          </a:prstGeom>
          <a:noFill/>
        </p:spPr>
        <p:txBody>
          <a:bodyPr wrap="square">
            <a:spAutoFit/>
          </a:bodyPr>
          <a:lstStyle/>
          <a:p>
            <a:pPr algn="just">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Inference:</a:t>
            </a:r>
            <a:r>
              <a:rPr lang="en-IN" kern="100" dirty="0">
                <a:latin typeface="Times New Roman" panose="02020603050405020304" pitchFamily="18" charset="0"/>
                <a:ea typeface="Calibri" panose="020F0502020204030204" pitchFamily="34" charset="0"/>
                <a:cs typeface="Times New Roman" panose="02020603050405020304" pitchFamily="18" charset="0"/>
              </a:rPr>
              <a:t> The average temperature increased from approximately 0.16 in 1961 to 1.55 in 2020, indicating significant warming over the decades. This trend highlights the potential impact of climate change and warrants further investigation.</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92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80858-EA31-0012-A47B-87ACFAAC9BDC}"/>
              </a:ext>
            </a:extLst>
          </p:cNvPr>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sp>
        <p:nvSpPr>
          <p:cNvPr id="4" name="TextBox 3">
            <a:extLst>
              <a:ext uri="{FF2B5EF4-FFF2-40B4-BE49-F238E27FC236}">
                <a16:creationId xmlns:a16="http://schemas.microsoft.com/office/drawing/2014/main" id="{FEF85575-C32C-164D-F926-08D9A8DCD42B}"/>
              </a:ext>
            </a:extLst>
          </p:cNvPr>
          <p:cNvSpPr txBox="1"/>
          <p:nvPr/>
        </p:nvSpPr>
        <p:spPr>
          <a:xfrm>
            <a:off x="1037253" y="838200"/>
            <a:ext cx="8458200" cy="707886"/>
          </a:xfrm>
          <a:prstGeom prst="rect">
            <a:avLst/>
          </a:prstGeom>
          <a:noFill/>
        </p:spPr>
        <p:txBody>
          <a:bodyPr wrap="square">
            <a:spAutoFit/>
          </a:bodyPr>
          <a:lstStyle/>
          <a:p>
            <a:r>
              <a:rPr lang="en-IN" sz="2000" dirty="0">
                <a:latin typeface="+mn-lt"/>
                <a:cs typeface="+mn-cs"/>
              </a:rPr>
              <a:t>2.How do temperature changes vary across different regions or continents over the observed period?</a:t>
            </a:r>
          </a:p>
        </p:txBody>
      </p:sp>
      <p:pic>
        <p:nvPicPr>
          <p:cNvPr id="10" name="Picture 9">
            <a:extLst>
              <a:ext uri="{FF2B5EF4-FFF2-40B4-BE49-F238E27FC236}">
                <a16:creationId xmlns:a16="http://schemas.microsoft.com/office/drawing/2014/main" id="{1B68FDEF-AEBC-5B9F-BC8D-500D22A7AE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6389" y="1628768"/>
            <a:ext cx="4153677" cy="33242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F7334703-F8B2-F9BB-A1C1-C9BC8A86C2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4711" y="1645484"/>
            <a:ext cx="4276530" cy="32907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80E36575-7240-897A-7601-85C939F96133}"/>
              </a:ext>
            </a:extLst>
          </p:cNvPr>
          <p:cNvSpPr txBox="1"/>
          <p:nvPr/>
        </p:nvSpPr>
        <p:spPr>
          <a:xfrm>
            <a:off x="984380" y="5120173"/>
            <a:ext cx="8111412" cy="1263166"/>
          </a:xfrm>
          <a:prstGeom prst="rect">
            <a:avLst/>
          </a:prstGeom>
          <a:noFill/>
        </p:spPr>
        <p:txBody>
          <a:bodyPr wrap="square">
            <a:spAutoFit/>
          </a:bodyPr>
          <a:lstStyle/>
          <a:p>
            <a:pPr algn="just">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Inference</a:t>
            </a:r>
            <a:r>
              <a:rPr lang="en-IN" kern="100" dirty="0">
                <a:latin typeface="Times New Roman" panose="02020603050405020304" pitchFamily="18" charset="0"/>
                <a:ea typeface="Calibri" panose="020F0502020204030204" pitchFamily="34" charset="0"/>
                <a:cs typeface="Times New Roman" panose="02020603050405020304" pitchFamily="18" charset="0"/>
              </a:rPr>
              <a:t>: The temperature data across various countries reveals a notable upward trend in average temperatures, especially since 2020. Northern and Southern Europe, along with Canada, demonstrate significant warming, while Africa and the Middle East exhibit more variable patterns. </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632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896FC8-4062-C4C7-C91B-4F06642BFB4E}"/>
              </a:ext>
            </a:extLst>
          </p:cNvPr>
          <p:cNvSpPr>
            <a:spLocks noGrp="1"/>
          </p:cNvSpPr>
          <p:nvPr>
            <p:ph type="dt" sz="half" idx="10"/>
          </p:nvPr>
        </p:nvSpPr>
        <p:spPr>
          <a:xfrm>
            <a:off x="609600" y="6434238"/>
            <a:ext cx="2133600" cy="365125"/>
          </a:xfrm>
        </p:spPr>
        <p:txBody>
          <a:bodyPr/>
          <a:lstStyle/>
          <a:p>
            <a:pPr>
              <a:defRPr/>
            </a:pPr>
            <a:fld id="{2E055215-30F5-4BFB-B797-98F9D6B36480}" type="datetime5">
              <a:rPr lang="en-US" smtClean="0"/>
              <a:pPr>
                <a:defRPr/>
              </a:pPr>
              <a:t>16-Nov-24</a:t>
            </a:fld>
            <a:endParaRPr lang="en-US" dirty="0"/>
          </a:p>
        </p:txBody>
      </p:sp>
      <p:sp>
        <p:nvSpPr>
          <p:cNvPr id="4" name="TextBox 3">
            <a:extLst>
              <a:ext uri="{FF2B5EF4-FFF2-40B4-BE49-F238E27FC236}">
                <a16:creationId xmlns:a16="http://schemas.microsoft.com/office/drawing/2014/main" id="{AF3EE324-9939-E614-4AC4-D784ED610FD5}"/>
              </a:ext>
            </a:extLst>
          </p:cNvPr>
          <p:cNvSpPr txBox="1"/>
          <p:nvPr/>
        </p:nvSpPr>
        <p:spPr>
          <a:xfrm>
            <a:off x="1262121" y="598940"/>
            <a:ext cx="8534400" cy="400110"/>
          </a:xfrm>
          <a:prstGeom prst="rect">
            <a:avLst/>
          </a:prstGeom>
          <a:noFill/>
        </p:spPr>
        <p:txBody>
          <a:bodyPr wrap="square">
            <a:spAutoFit/>
          </a:bodyPr>
          <a:lstStyle/>
          <a:p>
            <a:r>
              <a:rPr lang="en-IN" dirty="0"/>
              <a:t>3.Which countries experienced the most significant temperature </a:t>
            </a:r>
            <a:r>
              <a:rPr lang="en-IN" sz="2000" dirty="0">
                <a:latin typeface="+mn-lt"/>
                <a:cs typeface="+mn-cs"/>
              </a:rPr>
              <a:t>changes</a:t>
            </a:r>
            <a:r>
              <a:rPr lang="en-IN" dirty="0"/>
              <a:t>?</a:t>
            </a:r>
          </a:p>
        </p:txBody>
      </p:sp>
      <p:pic>
        <p:nvPicPr>
          <p:cNvPr id="5" name="Picture 4">
            <a:extLst>
              <a:ext uri="{FF2B5EF4-FFF2-40B4-BE49-F238E27FC236}">
                <a16:creationId xmlns:a16="http://schemas.microsoft.com/office/drawing/2014/main" id="{6789BBE4-9EDA-8772-8694-2F7AFF458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129822"/>
            <a:ext cx="7035282" cy="4182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29D84D05-A5B2-748A-11AD-A1E863C7DEC6}"/>
              </a:ext>
            </a:extLst>
          </p:cNvPr>
          <p:cNvSpPr txBox="1"/>
          <p:nvPr/>
        </p:nvSpPr>
        <p:spPr>
          <a:xfrm>
            <a:off x="939282" y="5383180"/>
            <a:ext cx="8534400" cy="1263166"/>
          </a:xfrm>
          <a:prstGeom prst="rect">
            <a:avLst/>
          </a:prstGeom>
          <a:noFill/>
        </p:spPr>
        <p:txBody>
          <a:bodyPr wrap="square">
            <a:spAutoFit/>
          </a:bodyPr>
          <a:lstStyle/>
          <a:p>
            <a:pPr algn="just">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Inference : </a:t>
            </a:r>
            <a:r>
              <a:rPr lang="en-IN" kern="100" dirty="0">
                <a:latin typeface="Times New Roman" panose="02020603050405020304" pitchFamily="18" charset="0"/>
                <a:ea typeface="Calibri" panose="020F0502020204030204" pitchFamily="34" charset="0"/>
                <a:cs typeface="Times New Roman" panose="02020603050405020304" pitchFamily="18" charset="0"/>
              </a:rPr>
              <a:t>Countries such as Luxembourg, Estonia, Serbia, Belgium, and Latvia have the most significant temperature changes, with Luxembourg showing the highest average temperature increase. These notable rises in average temperatures indicate a pronounced warming trend, highlighting the impact of climate change across these regions.</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502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72DF1-2532-36B5-6D43-4B56568D29C5}"/>
              </a:ext>
            </a:extLst>
          </p:cNvPr>
          <p:cNvSpPr>
            <a:spLocks noGrp="1"/>
          </p:cNvSpPr>
          <p:nvPr>
            <p:ph type="dt" sz="half" idx="10"/>
          </p:nvPr>
        </p:nvSpPr>
        <p:spPr/>
        <p:txBody>
          <a:bodyPr/>
          <a:lstStyle/>
          <a:p>
            <a:pPr>
              <a:defRPr/>
            </a:pPr>
            <a:fld id="{2E055215-30F5-4BFB-B797-98F9D6B36480}" type="datetime5">
              <a:rPr lang="en-US" smtClean="0"/>
              <a:pPr>
                <a:defRPr/>
              </a:pPr>
              <a:t>16-Nov-24</a:t>
            </a:fld>
            <a:endParaRPr lang="en-US" dirty="0"/>
          </a:p>
        </p:txBody>
      </p:sp>
      <p:sp>
        <p:nvSpPr>
          <p:cNvPr id="4" name="TextBox 3">
            <a:extLst>
              <a:ext uri="{FF2B5EF4-FFF2-40B4-BE49-F238E27FC236}">
                <a16:creationId xmlns:a16="http://schemas.microsoft.com/office/drawing/2014/main" id="{BD5C3C92-B7A7-3B9B-0126-C32EAC7B0974}"/>
              </a:ext>
            </a:extLst>
          </p:cNvPr>
          <p:cNvSpPr txBox="1"/>
          <p:nvPr/>
        </p:nvSpPr>
        <p:spPr>
          <a:xfrm>
            <a:off x="990600" y="899161"/>
            <a:ext cx="8458200" cy="5686557"/>
          </a:xfrm>
          <a:prstGeom prst="rect">
            <a:avLst/>
          </a:prstGeom>
          <a:noFill/>
        </p:spPr>
        <p:txBody>
          <a:bodyPr wrap="square">
            <a:spAutoFit/>
          </a:bodyPr>
          <a:lstStyle/>
          <a:p>
            <a:pPr>
              <a:lnSpc>
                <a:spcPct val="107000"/>
              </a:lnSpc>
            </a:pPr>
            <a:r>
              <a:rPr lang="en-IN" dirty="0"/>
              <a:t>4.How do yearly average temperature changes compare between developed and developing countries?</a:t>
            </a:r>
          </a:p>
          <a:p>
            <a:pPr>
              <a:lnSpc>
                <a:spcPct val="107000"/>
              </a:lnSpc>
            </a:pPr>
            <a:endParaRPr lang="en-IN" dirty="0"/>
          </a:p>
          <a:p>
            <a:pPr>
              <a:lnSpc>
                <a:spcPct val="107000"/>
              </a:lnSpc>
            </a:pPr>
            <a:r>
              <a:rPr lang="en-IN" sz="1400" b="1" kern="100" dirty="0">
                <a:latin typeface="Calibri" panose="020F0502020204030204" pitchFamily="34" charset="0"/>
                <a:ea typeface="Calibri" panose="020F0502020204030204" pitchFamily="34" charset="0"/>
                <a:cs typeface="Times New Roman" panose="02020603050405020304" pitchFamily="18" charset="0"/>
              </a:rPr>
              <a:t>Calculated Column:</a:t>
            </a:r>
          </a:p>
          <a:p>
            <a:r>
              <a:rPr lang="en-IN" sz="1400" dirty="0"/>
              <a:t>Classification = </a:t>
            </a:r>
          </a:p>
          <a:p>
            <a:r>
              <a:rPr lang="en-IN" sz="1400" dirty="0"/>
              <a:t>SWITCH(</a:t>
            </a:r>
          </a:p>
          <a:p>
            <a:r>
              <a:rPr lang="en-IN" sz="1400" dirty="0"/>
              <a:t>    TRUE(),</a:t>
            </a:r>
          </a:p>
          <a:p>
            <a:r>
              <a:rPr lang="en-IN" sz="1400" dirty="0"/>
              <a:t>    Climate_2[Country] IN {"Australia", "Austria", "Belgium", "Canada", "Denmark", "Finland", "France", "Germany", "Iceland", "Ireland", "Italy", "Japan", "Netherlands", "New Zealand", "Norway", "Portugal", "Spain", "Sweden", "Switzerland", "United Kingdom", "United States"}, "Developed",</a:t>
            </a:r>
          </a:p>
          <a:p>
            <a:r>
              <a:rPr lang="en-IN" sz="1400" dirty="0"/>
              <a:t>    "Developing"</a:t>
            </a:r>
          </a:p>
          <a:p>
            <a:r>
              <a:rPr lang="en-IN" sz="1400" dirty="0"/>
              <a:t>)</a:t>
            </a:r>
          </a:p>
          <a:p>
            <a:r>
              <a:rPr lang="en-IN" sz="1400" b="1" kern="100" dirty="0">
                <a:latin typeface="Calibri" panose="020F0502020204030204" pitchFamily="34" charset="0"/>
                <a:ea typeface="Calibri" panose="020F0502020204030204" pitchFamily="34" charset="0"/>
                <a:cs typeface="Times New Roman" panose="02020603050405020304" pitchFamily="18" charset="0"/>
              </a:rPr>
              <a:t>Measures:</a:t>
            </a:r>
          </a:p>
          <a:p>
            <a:pPr>
              <a:lnSpc>
                <a:spcPct val="107000"/>
              </a:lnSpc>
            </a:pPr>
            <a:r>
              <a:rPr lang="en-IN" sz="1400" dirty="0" err="1"/>
              <a:t>AverageTempChange_Developed_Country</a:t>
            </a:r>
            <a:r>
              <a:rPr lang="en-IN" sz="1400" dirty="0"/>
              <a:t> = </a:t>
            </a:r>
          </a:p>
          <a:p>
            <a:pPr>
              <a:lnSpc>
                <a:spcPct val="107000"/>
              </a:lnSpc>
            </a:pPr>
            <a:r>
              <a:rPr lang="en-IN" sz="1400" dirty="0"/>
              <a:t>CALCULATE(</a:t>
            </a:r>
          </a:p>
          <a:p>
            <a:pPr>
              <a:lnSpc>
                <a:spcPct val="107000"/>
              </a:lnSpc>
            </a:pPr>
            <a:r>
              <a:rPr lang="en-IN" sz="1400" dirty="0"/>
              <a:t>    AVERAGE(Climate_2[</a:t>
            </a:r>
            <a:r>
              <a:rPr lang="en-IN" sz="1400" dirty="0" err="1"/>
              <a:t>Avg_Temp</a:t>
            </a:r>
            <a:r>
              <a:rPr lang="en-IN" sz="1400" dirty="0"/>
              <a:t>]),</a:t>
            </a:r>
          </a:p>
          <a:p>
            <a:pPr>
              <a:lnSpc>
                <a:spcPct val="107000"/>
              </a:lnSpc>
            </a:pPr>
            <a:r>
              <a:rPr lang="en-IN" sz="1400" dirty="0"/>
              <a:t>    Climate_2[Classification] = "Developed"</a:t>
            </a:r>
          </a:p>
          <a:p>
            <a:pPr>
              <a:lnSpc>
                <a:spcPct val="107000"/>
              </a:lnSpc>
            </a:pPr>
            <a:r>
              <a:rPr lang="en-IN" sz="1400" dirty="0"/>
              <a:t>)</a:t>
            </a:r>
          </a:p>
          <a:p>
            <a:pPr>
              <a:lnSpc>
                <a:spcPct val="107000"/>
              </a:lnSpc>
            </a:pPr>
            <a:endParaRPr lang="en-IN" sz="1400" dirty="0"/>
          </a:p>
          <a:p>
            <a:pPr>
              <a:lnSpc>
                <a:spcPct val="107000"/>
              </a:lnSpc>
            </a:pPr>
            <a:r>
              <a:rPr lang="en-IN" sz="1400" dirty="0" err="1"/>
              <a:t>AverageTempChange_Developing_Country</a:t>
            </a:r>
            <a:r>
              <a:rPr lang="en-IN" sz="1400" dirty="0"/>
              <a:t> = </a:t>
            </a:r>
          </a:p>
          <a:p>
            <a:pPr>
              <a:lnSpc>
                <a:spcPct val="107000"/>
              </a:lnSpc>
            </a:pPr>
            <a:r>
              <a:rPr lang="en-IN" sz="1400" dirty="0"/>
              <a:t>CALCULATE(</a:t>
            </a:r>
          </a:p>
          <a:p>
            <a:pPr>
              <a:lnSpc>
                <a:spcPct val="107000"/>
              </a:lnSpc>
            </a:pPr>
            <a:r>
              <a:rPr lang="en-IN" sz="1400" dirty="0"/>
              <a:t>    AVERAGE(Climate_2[</a:t>
            </a:r>
            <a:r>
              <a:rPr lang="en-IN" sz="1400" dirty="0" err="1"/>
              <a:t>Avg_Temp</a:t>
            </a:r>
            <a:r>
              <a:rPr lang="en-IN" sz="1400" dirty="0"/>
              <a:t>]),</a:t>
            </a:r>
          </a:p>
          <a:p>
            <a:pPr>
              <a:lnSpc>
                <a:spcPct val="107000"/>
              </a:lnSpc>
            </a:pPr>
            <a:r>
              <a:rPr lang="en-IN" sz="1400" dirty="0"/>
              <a:t>    Climate_2[Classification] = "Developing"</a:t>
            </a:r>
          </a:p>
          <a:p>
            <a:pPr>
              <a:lnSpc>
                <a:spcPct val="107000"/>
              </a:lnSpc>
            </a:pPr>
            <a:r>
              <a:rPr lang="en-IN" sz="1400" dirty="0"/>
              <a:t>)</a:t>
            </a:r>
          </a:p>
        </p:txBody>
      </p:sp>
    </p:spTree>
    <p:extLst>
      <p:ext uri="{BB962C8B-B14F-4D97-AF65-F5344CB8AC3E}">
        <p14:creationId xmlns:p14="http://schemas.microsoft.com/office/powerpoint/2010/main" val="843276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10492</TotalTime>
  <Words>2905</Words>
  <Application>Microsoft Office PowerPoint</Application>
  <PresentationFormat>A4 Paper (210x297 mm)</PresentationFormat>
  <Paragraphs>250</Paragraphs>
  <Slides>31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31</vt:i4>
      </vt:variant>
    </vt:vector>
  </HeadingPairs>
  <TitlesOfParts>
    <vt:vector size="39" baseType="lpstr">
      <vt:lpstr>Arial</vt:lpstr>
      <vt:lpstr>Calibri</vt:lpstr>
      <vt:lpstr>Times New Roman</vt:lpstr>
      <vt:lpstr>Wingdings</vt:lpstr>
      <vt:lpstr>Wingdings 2</vt:lpstr>
      <vt:lpstr>Flow</vt:lpstr>
      <vt:lpstr>1_Custom Design</vt:lpstr>
      <vt:lpstr>Custom Design</vt:lpstr>
      <vt:lpstr>CLIMATE CHANGE ANALYSIS (1961 – 2022)    </vt:lpstr>
      <vt:lpstr>OBJECTIVE</vt:lpstr>
      <vt:lpstr>ABOUT DATASET</vt:lpstr>
      <vt:lpstr>DATASET  LINK:</vt:lpstr>
      <vt:lpstr>DATA PREPROCESSING</vt:lpstr>
      <vt:lpstr>QUESTIONS FOR PERFORMINNG THE  PROCESS IN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FUTURE WORK</vt:lpstr>
      <vt:lpstr>PowerPoint Presentation</vt:lpstr>
      <vt:lpstr>           THANK YOU</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S Sridhar</cp:lastModifiedBy>
  <cp:revision>907</cp:revision>
  <dcterms:created xsi:type="dcterms:W3CDTF">2013-12-25T07:56:38Z</dcterms:created>
  <dcterms:modified xsi:type="dcterms:W3CDTF">2024-11-16T02:30:54Z</dcterms:modified>
</cp:coreProperties>
</file>