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2"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3415665"/>
          </a:xfrm>
        </p:spPr>
        <p:txBody>
          <a:bodyPr/>
          <a:lstStyle/>
          <a:p>
            <a:r>
              <a:rPr lang="en-US" sz="7500">
                <a:latin typeface="Cambria Math" panose="02040503050406030204" charset="0"/>
                <a:cs typeface="Cambria Math" panose="02040503050406030204" charset="0"/>
              </a:rPr>
              <a:t>FinTalk Predictive AI Assistant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Requirements:</a:t>
            </a:r>
          </a:p>
        </p:txBody>
      </p:sp>
      <p:sp>
        <p:nvSpPr>
          <p:cNvPr id="3" name="Content Placeholder 2"/>
          <p:cNvSpPr>
            <a:spLocks noGrp="1"/>
          </p:cNvSpPr>
          <p:nvPr>
            <p:ph idx="1"/>
          </p:nvPr>
        </p:nvSpPr>
        <p:spPr/>
        <p:txBody>
          <a:bodyPr>
            <a:normAutofit lnSpcReduction="10000"/>
          </a:bodyPr>
          <a:lstStyle/>
          <a:p>
            <a:pPr marL="0" indent="0">
              <a:buNone/>
            </a:pPr>
            <a:r>
              <a:rPr lang="en-US"/>
              <a:t>Operating System:</a:t>
            </a:r>
            <a:r>
              <a:rPr lang="en-GB" altLang="en-US"/>
              <a:t> windows or macOS.</a:t>
            </a:r>
          </a:p>
          <a:p>
            <a:pPr marL="0" indent="0">
              <a:buNone/>
            </a:pPr>
            <a:r>
              <a:rPr lang="en-GB" altLang="en-US"/>
              <a:t>Programming Language: Python (version 3.6 or higher).</a:t>
            </a:r>
          </a:p>
          <a:p>
            <a:pPr marL="0" indent="0">
              <a:buNone/>
            </a:pPr>
            <a:r>
              <a:rPr lang="en-GB" altLang="en-US"/>
              <a:t>Libraries/Tools:</a:t>
            </a:r>
          </a:p>
          <a:p>
            <a:pPr marL="0" indent="0">
              <a:buNone/>
            </a:pPr>
            <a:r>
              <a:rPr lang="en-GB" altLang="en-US"/>
              <a:t>1.TensorFlow or Keras: For creating and training the LSTM model.</a:t>
            </a:r>
          </a:p>
          <a:p>
            <a:pPr marL="0" indent="0">
              <a:buNone/>
            </a:pPr>
            <a:r>
              <a:rPr lang="en-GB" altLang="en-US"/>
              <a:t>2.Pandas: To handle and clean the stock data.</a:t>
            </a:r>
          </a:p>
          <a:p>
            <a:pPr marL="0" indent="0">
              <a:buNone/>
            </a:pPr>
            <a:r>
              <a:rPr lang="en-GB" altLang="en-US"/>
              <a:t>3.NumPy: For numerical calculations.</a:t>
            </a:r>
          </a:p>
          <a:p>
            <a:pPr marL="0" indent="0">
              <a:buNone/>
            </a:pPr>
            <a:r>
              <a:rPr lang="en-GB" altLang="en-US"/>
              <a:t>4.Matplotlib/Seaborn: For plotting charts and results.</a:t>
            </a:r>
          </a:p>
          <a:p>
            <a:pPr marL="0" indent="0">
              <a:buNone/>
            </a:pPr>
            <a:r>
              <a:rPr lang="en-GB" altLang="en-US"/>
              <a:t>5.Scikit-learn: For splitting data and preprocessing.</a:t>
            </a:r>
          </a:p>
          <a:p>
            <a:pPr marL="0" indent="0">
              <a:buNone/>
            </a:pPr>
            <a:endParaRPr lang="en-GB" altLang="en-US"/>
          </a:p>
          <a:p>
            <a:pPr marL="0" indent="0">
              <a:buNone/>
            </a:pPr>
            <a:endParaRPr lang="en-GB" altLang="en-US"/>
          </a:p>
        </p:txBody>
      </p:sp>
      <p:sp>
        <p:nvSpPr>
          <p:cNvPr id="4" name="Text Box 3"/>
          <p:cNvSpPr txBox="1"/>
          <p:nvPr/>
        </p:nvSpPr>
        <p:spPr>
          <a:xfrm>
            <a:off x="3712845" y="214947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6.Experimental Results :-</a:t>
            </a:r>
            <a:endParaRPr lang="en-US"/>
          </a:p>
        </p:txBody>
      </p:sp>
      <p:sp>
        <p:nvSpPr>
          <p:cNvPr id="3" name="Content Placeholder 2"/>
          <p:cNvSpPr>
            <a:spLocks noGrp="1"/>
          </p:cNvSpPr>
          <p:nvPr>
            <p:ph idx="1"/>
          </p:nvPr>
        </p:nvSpPr>
        <p:spPr/>
        <p:txBody>
          <a:bodyPr>
            <a:noAutofit/>
          </a:bodyPr>
          <a:lstStyle/>
          <a:p>
            <a:pPr marL="0" indent="0">
              <a:buNone/>
            </a:pPr>
            <a:r>
              <a:rPr lang="en-US" sz="2000" b="1"/>
              <a:t> </a:t>
            </a:r>
            <a:r>
              <a:rPr lang="en-US" sz="3000" b="1"/>
              <a:t>Training and Test Performance:</a:t>
            </a:r>
          </a:p>
          <a:p>
            <a:pPr marL="0" indent="0">
              <a:buNone/>
            </a:pPr>
            <a:r>
              <a:rPr lang="en-US" sz="2000"/>
              <a:t> After training the LSTM model on historical stock data, we observed the model’s performance on both the training and test datasets.</a:t>
            </a:r>
          </a:p>
          <a:p>
            <a:pPr marL="0" indent="0">
              <a:buNone/>
            </a:pPr>
            <a:r>
              <a:rPr lang="en-US" sz="2000"/>
              <a:t>The training loss (measured using Mean Squared Error) decreased steadily, indicating that the model learned patterns in the historical data.</a:t>
            </a:r>
          </a:p>
          <a:p>
            <a:pPr marL="0" indent="0">
              <a:buNone/>
            </a:pPr>
            <a:r>
              <a:rPr lang="en-US" sz="2000"/>
              <a:t>On the test dataset, the model performed reasonably well, with predictions closely following the actual stock prices, though some fluctuations were observed due to market volatility.</a:t>
            </a:r>
          </a:p>
          <a:p>
            <a:pPr marL="0" indent="0">
              <a:buNone/>
            </a:pPr>
            <a:r>
              <a:rPr lang="en-US" sz="3000" b="1"/>
              <a:t>  Visualization of Predictions:</a:t>
            </a:r>
          </a:p>
          <a:p>
            <a:pPr marL="0" indent="0">
              <a:buNone/>
            </a:pPr>
            <a:r>
              <a:rPr lang="en-US" sz="2000"/>
              <a:t>A line chart was created to compare actual stock prices with the predicted prices over a specific time period.</a:t>
            </a:r>
          </a:p>
          <a:p>
            <a:pPr marL="0" indent="0">
              <a:buNone/>
            </a:pPr>
            <a:r>
              <a:rPr lang="en-US" sz="2000"/>
              <a:t>The predicted prices followed the trend of actual prices, capturing general price movement patterns.</a:t>
            </a:r>
          </a:p>
          <a:p>
            <a:pPr marL="0" indent="0">
              <a:buNone/>
            </a:pPr>
            <a:r>
              <a:rPr lang="en-US" sz="2000"/>
              <a:t>Minor deviations between the actual and predicted values were noted, especially around rapid price changes, where the model struggled to predict sharp increases or decreases accurately.</a:t>
            </a:r>
          </a:p>
          <a:p>
            <a:pPr marL="0" indent="0">
              <a:buNone/>
            </a:pPr>
            <a:r>
              <a:rPr lang="en-US" sz="200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6565"/>
            <a:ext cx="10515600" cy="5720715"/>
          </a:xfrm>
        </p:spPr>
        <p:txBody>
          <a:bodyPr>
            <a:normAutofit fontScale="60000"/>
          </a:bodyPr>
          <a:lstStyle/>
          <a:p>
            <a:pPr marL="0" indent="0">
              <a:buNone/>
            </a:pPr>
            <a:r>
              <a:rPr lang="en-US"/>
              <a:t> </a:t>
            </a:r>
            <a:r>
              <a:rPr lang="en-US" sz="8335" b="1"/>
              <a:t>Evaluation Metrics:</a:t>
            </a:r>
            <a:endParaRPr lang="en-US"/>
          </a:p>
          <a:p>
            <a:pPr marL="0" indent="0">
              <a:buNone/>
            </a:pPr>
            <a:r>
              <a:rPr lang="en-US"/>
              <a:t>Mean Squared Error (MSE) and Root Mean Squared Error (RMSE) were calculated to assess prediction accuracy.</a:t>
            </a:r>
          </a:p>
          <a:p>
            <a:r>
              <a:rPr lang="en-US"/>
              <a:t>These metrics showed that while the model was not perfect, it was effective in capturing the general trend of the stock prices.</a:t>
            </a:r>
          </a:p>
          <a:p>
            <a:r>
              <a:rPr lang="en-US"/>
              <a:t>Lower MSE and RMSE values indicated that the LSTM model provided reasonable accuracy in stock price prediction.</a:t>
            </a:r>
          </a:p>
          <a:p>
            <a:pPr marL="0" indent="0">
              <a:buNone/>
            </a:pPr>
            <a:r>
              <a:rPr lang="en-US"/>
              <a:t> </a:t>
            </a:r>
            <a:r>
              <a:rPr lang="en-US" sz="4165" b="1"/>
              <a:t>Strengths and Limitations:</a:t>
            </a:r>
            <a:endParaRPr lang="en-US"/>
          </a:p>
          <a:p>
            <a:r>
              <a:rPr lang="en-US"/>
              <a:t> Strengths: The model successfully captured price trends and was able to predict smoother patterns.</a:t>
            </a:r>
          </a:p>
          <a:p>
            <a:r>
              <a:rPr lang="en-US"/>
              <a:t>Limitations: The LSTM model struggled with sudden, unpredictable price spikes or drops, showing that improvements could be made for handling market volatility.</a:t>
            </a:r>
          </a:p>
          <a:p>
            <a:pPr marL="0" indent="0">
              <a:buNone/>
            </a:pPr>
            <a:r>
              <a:rPr lang="en-US" sz="4165" b="1"/>
              <a:t>  Future Improvements:</a:t>
            </a:r>
          </a:p>
          <a:p>
            <a:r>
              <a:rPr lang="en-US"/>
              <a:t>Adding more data, like trading volume or sentiment analysis data, may help improve accuracy.</a:t>
            </a:r>
          </a:p>
          <a:p>
            <a:r>
              <a:rPr lang="en-US"/>
              <a:t>Experimenting with additional models or hybrid approaches could further refine the predictions.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7 . Conclusions :-</a:t>
            </a:r>
          </a:p>
        </p:txBody>
      </p:sp>
      <p:sp>
        <p:nvSpPr>
          <p:cNvPr id="3" name="Content Placeholder 2"/>
          <p:cNvSpPr>
            <a:spLocks noGrp="1"/>
          </p:cNvSpPr>
          <p:nvPr>
            <p:ph idx="1"/>
          </p:nvPr>
        </p:nvSpPr>
        <p:spPr/>
        <p:txBody>
          <a:bodyPr/>
          <a:lstStyle/>
          <a:p>
            <a:r>
              <a:rPr lang="en-US"/>
              <a:t>This project shows that LSTM models can help predict stock prices by learning from past data. The model successfully captured general price trends, proving that machine learning can be useful in analyzing stock market patterns. However, it had trouble with sudden, unexpected price changes, which are difficult to predict.</a:t>
            </a:r>
          </a:p>
          <a:p>
            <a:r>
              <a:rPr lang="en-US"/>
              <a:t>LSTM models are helpful for understanding stock trends but need more improvements to work well with real-world market ups and downs. Adding extra information, like trading volume or news sentiment, or combining LSTM with other methods could make the model more accurate and reliable for stock prediction.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dirty="0"/>
              <a:t>Team Member :- K Sridhar Reddy</a:t>
            </a:r>
            <a:br>
              <a:rPr lang="en-GB" altLang="en-US" dirty="0"/>
            </a:br>
            <a:endParaRPr lang="en-GB" altLang="en-US" dirty="0"/>
          </a:p>
        </p:txBody>
      </p:sp>
      <p:sp>
        <p:nvSpPr>
          <p:cNvPr id="3" name="Content Placeholder 2"/>
          <p:cNvSpPr>
            <a:spLocks noGrp="1"/>
          </p:cNvSpPr>
          <p:nvPr>
            <p:ph idx="1"/>
          </p:nvPr>
        </p:nvSpPr>
        <p:spPr/>
        <p:txBody>
          <a:bodyPr/>
          <a:lstStyle/>
          <a:p>
            <a:pPr marL="0" indent="0">
              <a:buNone/>
            </a:pPr>
            <a:r>
              <a:rPr lang="en-GB" altLang="en-US" dirty="0" err="1"/>
              <a:t>Enrollment</a:t>
            </a:r>
            <a:r>
              <a:rPr lang="en-GB" altLang="en-US" dirty="0"/>
              <a:t> Number :- E23CSEU1817</a:t>
            </a:r>
          </a:p>
          <a:p>
            <a:pPr marL="0" indent="0">
              <a:buNone/>
            </a:pPr>
            <a:r>
              <a:rPr lang="en-GB" altLang="en-US" dirty="0"/>
              <a:t>Batch Number :- 61</a:t>
            </a:r>
          </a:p>
          <a:p>
            <a:pPr marL="0" indent="0">
              <a:buNone/>
            </a:pPr>
            <a:r>
              <a:rPr lang="en-GB" altLang="en-US" dirty="0"/>
              <a:t>Faculty Name :- Amit Soni Arya</a:t>
            </a:r>
          </a:p>
          <a:p>
            <a:pPr marL="0" indent="0">
              <a:buNone/>
            </a:pPr>
            <a:endParaRPr lang="en-GB" altLang="en-US" dirty="0"/>
          </a:p>
        </p:txBody>
      </p:sp>
      <p:pic>
        <p:nvPicPr>
          <p:cNvPr id="202309115" name="Picture 1" descr="A close-up of a logo&#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559050" y="3883025"/>
            <a:ext cx="6466840" cy="22313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a:t>Abstract :- </a:t>
            </a:r>
            <a:br>
              <a:rPr lang="en-GB" altLang="en-US"/>
            </a:br>
            <a:endParaRPr lang="en-GB" altLang="en-US"/>
          </a:p>
        </p:txBody>
      </p:sp>
      <p:sp>
        <p:nvSpPr>
          <p:cNvPr id="3" name="Content Placeholder 2"/>
          <p:cNvSpPr>
            <a:spLocks noGrp="1"/>
          </p:cNvSpPr>
          <p:nvPr>
            <p:ph idx="1"/>
          </p:nvPr>
        </p:nvSpPr>
        <p:spPr/>
        <p:txBody>
          <a:bodyPr>
            <a:normAutofit lnSpcReduction="20000"/>
          </a:bodyPr>
          <a:lstStyle/>
          <a:p>
            <a:r>
              <a:rPr lang="en-US"/>
              <a:t>This Project shows how we can use a special type of machine learning model, called LSTM (Long Short-Term Memory), to predict stock prices. By studying past stock data, the LSTM model learns patterns and trends, helping us make predictions about future prices. The notebook explains how we prepare the data, train the model, and check how accurate its predictions are. This project helps us understand if LSTM models can be useful for predicting stock market trends, which might be helpful for making investment decisions.</a:t>
            </a:r>
          </a:p>
          <a:p>
            <a:pPr marL="0" indent="0">
              <a:buNone/>
            </a:pPr>
            <a:endParaRPr lang="en-US"/>
          </a:p>
          <a:p>
            <a:r>
              <a:rPr lang="en-US"/>
              <a:t>The project highlights the importance of data quality and employs feature engineering and time-based cross-validation for robust results. It also discusses extending the research to include external factors like macroeconomic data for improved prediction accuracy.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4.Methodology</a:t>
            </a:r>
          </a:p>
        </p:txBody>
      </p:sp>
      <p:sp>
        <p:nvSpPr>
          <p:cNvPr id="3" name="Content Placeholder 2"/>
          <p:cNvSpPr>
            <a:spLocks noGrp="1"/>
          </p:cNvSpPr>
          <p:nvPr>
            <p:ph idx="1"/>
          </p:nvPr>
        </p:nvSpPr>
        <p:spPr/>
        <p:txBody>
          <a:bodyPr>
            <a:noAutofit/>
          </a:bodyPr>
          <a:lstStyle/>
          <a:p>
            <a:pPr marL="0" indent="0">
              <a:buNone/>
            </a:pPr>
            <a:r>
              <a:rPr lang="en-US" sz="1900" b="1"/>
              <a:t>1. Data Pre-processing</a:t>
            </a:r>
          </a:p>
          <a:p>
            <a:r>
              <a:rPr lang="en-US" sz="1900"/>
              <a:t>This step involves preparing your raw data for analysis. Since financial data is often messy or incomplete, this phase is critical.</a:t>
            </a:r>
          </a:p>
          <a:p>
            <a:r>
              <a:rPr lang="en-US" sz="1900" b="1"/>
              <a:t>Handling Missing Data:</a:t>
            </a:r>
            <a:r>
              <a:rPr lang="en-US" sz="1900"/>
              <a:t> Financial datasets may have gaps, like missing prices due to holidays or lack of trading activity. Common strategies include filling gaps with the previous day’s data or using more advanced interpolation methods to estimate missing values.</a:t>
            </a:r>
          </a:p>
          <a:p>
            <a:r>
              <a:rPr lang="en-US" sz="1900" b="1"/>
              <a:t>Outlier Detection</a:t>
            </a:r>
            <a:r>
              <a:rPr lang="en-US" sz="1900"/>
              <a:t>: Financial markets can be volatile, resulting in data points that are far from normal (e.g., extreme price spikes or dips). Identifying and deciding whether to remove or retain these outliers is important for accurate predictions.</a:t>
            </a:r>
          </a:p>
          <a:p>
            <a:endParaRPr lang="en-US" sz="1900"/>
          </a:p>
          <a:p>
            <a:r>
              <a:rPr lang="en-US" sz="1900" b="1"/>
              <a:t>Feature Engineering:</a:t>
            </a:r>
            <a:r>
              <a:rPr lang="en-US" sz="1900"/>
              <a:t> In financial modeling, features (inputs to the model) can be engineered to capture essential market behaviors. Examples include moving averages, relative strength indicators (RSI), and Bollinger Bands. These features help models identify trends, momentum, and volatility in markets.</a:t>
            </a:r>
          </a:p>
          <a:p>
            <a:endParaRPr lang="en-US"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2. Data Visualization / EDA (Exploratory Data Analysis)</a:t>
            </a:r>
            <a:endParaRPr lang="en-US"/>
          </a:p>
        </p:txBody>
      </p:sp>
      <p:sp>
        <p:nvSpPr>
          <p:cNvPr id="3" name="Content Placeholder 2"/>
          <p:cNvSpPr>
            <a:spLocks noGrp="1"/>
          </p:cNvSpPr>
          <p:nvPr>
            <p:ph idx="1"/>
          </p:nvPr>
        </p:nvSpPr>
        <p:spPr/>
        <p:txBody>
          <a:bodyPr>
            <a:normAutofit fontScale="60000"/>
          </a:bodyPr>
          <a:lstStyle/>
          <a:p>
            <a:r>
              <a:rPr lang="en-US"/>
              <a:t>EDA allows you to explore and visualize the dataset to uncover patterns, correlations, and trends, which is crucial before feeding the data into models. For both projects:</a:t>
            </a:r>
          </a:p>
          <a:p>
            <a:r>
              <a:rPr lang="en-US"/>
              <a:t>Price Trends Visualization: Visualizing the price movements of assets over time, along with indicators like moving averages, helps you detect trends, identify mean-reverting or momentum-driven behaviors, and gauge market sentiment.</a:t>
            </a:r>
          </a:p>
          <a:p>
            <a:r>
              <a:rPr lang="en-US"/>
              <a:t>Correlation Analysis: Financial datasets often involve multiple features like stock prices, volumes, and economic indicators. Visualizing correlations between them (e.g., a heatmap) allows you to identify which variables are most predictive of market movements or outcomes.</a:t>
            </a:r>
          </a:p>
          <a:p>
            <a:r>
              <a:rPr lang="en-US"/>
              <a:t>Volatility Analysis: Plotting volatility over time helps you detect periods of high market uncertainty, which could affect model predictions. Financial markets tend to behave differently during high-volatility periods, and understanding this helps you refine your models accordingly.</a:t>
            </a:r>
          </a:p>
          <a:p>
            <a:r>
              <a:rPr lang="en-US"/>
              <a:t>Return Distributions: Analyzing the distribution of returns (percent changes in price) gives insights into the risk profile of assets. Many assets exhibit skewed or fat-tailed distributions, meaning that extreme gains or losses are more common than in normal distributions.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Model Creation and Testing</a:t>
            </a:r>
          </a:p>
        </p:txBody>
      </p:sp>
      <p:sp>
        <p:nvSpPr>
          <p:cNvPr id="3" name="Content Placeholder 2"/>
          <p:cNvSpPr>
            <a:spLocks noGrp="1"/>
          </p:cNvSpPr>
          <p:nvPr>
            <p:ph idx="1"/>
          </p:nvPr>
        </p:nvSpPr>
        <p:spPr/>
        <p:txBody>
          <a:bodyPr>
            <a:normAutofit fontScale="80000"/>
          </a:bodyPr>
          <a:lstStyle/>
          <a:p>
            <a:r>
              <a:rPr lang="en-US"/>
              <a:t>Once data is pre-processed and explored, the next step is model building. For both projects, you’ll want to experiment with multiple machine learning and statistical models. The types of models you choose will depend on whether you’re forecasting trends, making classifications, or offering decision-making advice.</a:t>
            </a:r>
          </a:p>
          <a:p>
            <a:pPr marL="0" indent="0">
              <a:buNone/>
            </a:pPr>
            <a:r>
              <a:rPr lang="en-US" b="1"/>
              <a:t>Model 1:</a:t>
            </a:r>
            <a:r>
              <a:rPr lang="en-US"/>
              <a:t> Random Forest (for Regression or Classification)</a:t>
            </a:r>
          </a:p>
          <a:p>
            <a:pPr marL="0" indent="0">
              <a:buNone/>
            </a:pPr>
            <a:r>
              <a:rPr lang="en-US"/>
              <a:t>Random Forest is an ensemble learning method that can be used for both regression (predicting stock prices) and classification (e.g., predicting if stock prices will go up or down)</a:t>
            </a:r>
            <a:r>
              <a:rPr lang="en-GB" altLang="en-US"/>
              <a:t>.</a:t>
            </a:r>
            <a:r>
              <a:rPr lang="en-US"/>
              <a:t> It is robust to overfitting and can handle complex, non-linear relationships between features. It's commonly used for predictive modeling when multiple factors (price, volume, indicators) impact the outcome.</a:t>
            </a:r>
          </a:p>
          <a:p>
            <a:pPr marL="0" indent="0">
              <a:buNone/>
            </a:pPr>
            <a:r>
              <a:rPr lang="en-US"/>
              <a:t> This model is usually evaluated by calculating MSE for regression tasks or accuracy for classification tasks.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Model 2: LSTM (Long Short-Term Memory)</a:t>
            </a:r>
            <a:endParaRPr lang="en-US"/>
          </a:p>
        </p:txBody>
      </p:sp>
      <p:sp>
        <p:nvSpPr>
          <p:cNvPr id="3" name="Content Placeholder 2"/>
          <p:cNvSpPr>
            <a:spLocks noGrp="1"/>
          </p:cNvSpPr>
          <p:nvPr>
            <p:ph idx="1"/>
          </p:nvPr>
        </p:nvSpPr>
        <p:spPr/>
        <p:txBody>
          <a:bodyPr>
            <a:normAutofit fontScale="90000"/>
          </a:bodyPr>
          <a:lstStyle/>
          <a:p>
            <a:r>
              <a:rPr lang="en-US"/>
              <a:t> LSTM is a type of recurrent neural network (RNN) particularly suited for time-series data. It can capture long-term dependencies, which is valuable for financial market forecasting where historical prices impact future trends.</a:t>
            </a:r>
          </a:p>
          <a:p>
            <a:r>
              <a:rPr lang="en-US"/>
              <a:t>Unlike traditional time-series models, LSTMs can handle non-linear and long-term dependencies, making them ideal for predicting stock prices or market movements based on large, sequential datasets.</a:t>
            </a:r>
          </a:p>
          <a:p>
            <a:r>
              <a:rPr lang="en-US"/>
              <a:t>You’ll typically evaluate LSTM models using metrics like MSE or RMSE (Root Mean Squared Error), and may also test how well the model generalizes on unseen data by using train-test splits or cross-validation.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Testing the Models</a:t>
            </a:r>
            <a:endParaRPr lang="en-US"/>
          </a:p>
        </p:txBody>
      </p:sp>
      <p:sp>
        <p:nvSpPr>
          <p:cNvPr id="3" name="Content Placeholder 2"/>
          <p:cNvSpPr>
            <a:spLocks noGrp="1"/>
          </p:cNvSpPr>
          <p:nvPr>
            <p:ph idx="1"/>
          </p:nvPr>
        </p:nvSpPr>
        <p:spPr/>
        <p:txBody>
          <a:bodyPr>
            <a:normAutofit lnSpcReduction="10000"/>
          </a:bodyPr>
          <a:lstStyle/>
          <a:p>
            <a:r>
              <a:rPr lang="en-US"/>
              <a:t>Regardless of the model used, we should need to evaluate its performance rigorously:</a:t>
            </a:r>
          </a:p>
          <a:p>
            <a:r>
              <a:rPr lang="en-US"/>
              <a:t>Backtesting: A crucial step in financial forecasting where you run your model on historical data to see how it would have performed in past markets. Backtesting helps validate that your model can generalize across various market conditions.</a:t>
            </a:r>
          </a:p>
          <a:p>
            <a:r>
              <a:rPr lang="en-US"/>
              <a:t>Real-Time Testing: In a real-time scenario, especially for the Real-Time Market Data Forecasting project, you will evaluate how well your model reacts to live data. Models need to be retrained periodically to account for changes in market dynamics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5.Hardware/Software Required</a:t>
            </a:r>
          </a:p>
        </p:txBody>
      </p:sp>
      <p:sp>
        <p:nvSpPr>
          <p:cNvPr id="3" name="Content Placeholder 2"/>
          <p:cNvSpPr>
            <a:spLocks noGrp="1"/>
          </p:cNvSpPr>
          <p:nvPr>
            <p:ph idx="1"/>
          </p:nvPr>
        </p:nvSpPr>
        <p:spPr/>
        <p:txBody>
          <a:bodyPr>
            <a:normAutofit/>
          </a:bodyPr>
          <a:lstStyle/>
          <a:p>
            <a:pPr marL="0" indent="0">
              <a:buNone/>
            </a:pPr>
            <a:r>
              <a:rPr lang="en-US"/>
              <a:t>Hardware Requirements:</a:t>
            </a:r>
          </a:p>
          <a:p>
            <a:pPr marL="0" indent="0">
              <a:buNone/>
            </a:pPr>
            <a:r>
              <a:rPr lang="en-US"/>
              <a:t>Computer:</a:t>
            </a:r>
          </a:p>
          <a:p>
            <a:pPr lvl="1"/>
            <a:r>
              <a:rPr lang="en-US"/>
              <a:t>1.Processor: Intel Core i5 or higher (or similar).</a:t>
            </a:r>
          </a:p>
          <a:p>
            <a:pPr lvl="1"/>
            <a:r>
              <a:rPr lang="en-US"/>
              <a:t>2.RAM: At least 8GB (more is better, like 16GB).</a:t>
            </a:r>
          </a:p>
          <a:p>
            <a:pPr lvl="1"/>
            <a:r>
              <a:rPr lang="en-US"/>
              <a:t>3.Storage: About 50GB of free space on your computer.</a:t>
            </a:r>
          </a:p>
          <a:p>
            <a:pPr marL="0" indent="0">
              <a:buNone/>
            </a:pPr>
            <a:r>
              <a:rPr lang="en-US"/>
              <a:t>GPU (Optional):</a:t>
            </a:r>
          </a:p>
          <a:p>
            <a:pPr lvl="1"/>
            <a:r>
              <a:rPr lang="en-US"/>
              <a:t>1.A graphics card like NVIDIA GTX 1050 or higher can help speed up training.</a:t>
            </a:r>
          </a:p>
          <a:p>
            <a:pPr lvl="1"/>
            <a:r>
              <a:rPr lang="en-US"/>
              <a:t>2.VRAM: 4GB or more is good for faster processing.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1512</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FinTalk Predictive AI Assistant</vt:lpstr>
      <vt:lpstr>Team Member :- K Sridhar Reddy </vt:lpstr>
      <vt:lpstr>Abstract :-  </vt:lpstr>
      <vt:lpstr>4.Methodology</vt:lpstr>
      <vt:lpstr>2. Data Visualization / EDA (Exploratory Data Analysis)</vt:lpstr>
      <vt:lpstr>3. Model Creation and Testing</vt:lpstr>
      <vt:lpstr>Model 2: LSTM (Long Short-Term Memory)</vt:lpstr>
      <vt:lpstr>Testing the Models</vt:lpstr>
      <vt:lpstr>5.Hardware/Software Required</vt:lpstr>
      <vt:lpstr>Software Requirements:</vt:lpstr>
      <vt:lpstr>6.Experimental Results :-</vt:lpstr>
      <vt:lpstr>PowerPoint Presentation</vt:lpstr>
      <vt:lpstr>7 . 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FinTalk Predictive AI Assistant</dc:title>
  <dc:creator>k sridhar reddy</dc:creator>
  <cp:lastModifiedBy>k Sridhar Reddy</cp:lastModifiedBy>
  <cp:revision>4</cp:revision>
  <dcterms:created xsi:type="dcterms:W3CDTF">2024-11-12T10:08:00Z</dcterms:created>
  <dcterms:modified xsi:type="dcterms:W3CDTF">2024-11-18T17:55:08Z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8A2E9DDC667C482EBA82F48809817662_13</vt:lpwstr>
  </property>
  <property fmtid="{D5CDD505-2E9C-101B-9397-08002B2CF9AE}" pid="3" name="KSOProductBuildVer">
    <vt:lpwstr>1033-12.2.0.18638</vt:lpwstr>
  </property>
</Properties>
</file>