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7" r:id="rId4"/>
    <p:sldId id="266" r:id="rId5"/>
    <p:sldId id="265" r:id="rId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B3C32-1D0A-43A0-A7CC-71C89579AC01}">
          <p14:sldIdLst>
            <p14:sldId id="256"/>
            <p14:sldId id="264"/>
            <p14:sldId id="25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6" autoAdjust="0"/>
  </p:normalViewPr>
  <p:slideViewPr>
    <p:cSldViewPr>
      <p:cViewPr varScale="1">
        <p:scale>
          <a:sx n="35" d="100"/>
          <a:sy n="35" d="100"/>
        </p:scale>
        <p:origin x="11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8004" y="2743695"/>
            <a:ext cx="13944691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1061" y="3414751"/>
            <a:ext cx="13598576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" marR="5080" algn="ctr">
              <a:lnSpc>
                <a:spcPct val="100200"/>
              </a:lnSpc>
              <a:spcBef>
                <a:spcPts val="105"/>
              </a:spcBef>
            </a:pPr>
            <a:r>
              <a:rPr spc="-65" dirty="0"/>
              <a:t>Enhancing </a:t>
            </a:r>
            <a:r>
              <a:rPr spc="-45" dirty="0"/>
              <a:t>Financial </a:t>
            </a:r>
            <a:r>
              <a:rPr spc="-95" dirty="0"/>
              <a:t>Decision- </a:t>
            </a:r>
            <a:r>
              <a:rPr spc="-90" dirty="0"/>
              <a:t> </a:t>
            </a:r>
            <a:r>
              <a:rPr spc="-180" dirty="0"/>
              <a:t>Making:</a:t>
            </a:r>
            <a:r>
              <a:rPr spc="-270" dirty="0"/>
              <a:t> </a:t>
            </a:r>
            <a:r>
              <a:rPr spc="-170" dirty="0"/>
              <a:t>The</a:t>
            </a:r>
            <a:r>
              <a:rPr spc="-254" dirty="0"/>
              <a:t> </a:t>
            </a:r>
            <a:r>
              <a:rPr spc="-130" dirty="0"/>
              <a:t>Role</a:t>
            </a:r>
            <a:r>
              <a:rPr spc="-254" dirty="0"/>
              <a:t> </a:t>
            </a:r>
            <a:r>
              <a:rPr spc="-100" dirty="0"/>
              <a:t>of</a:t>
            </a:r>
            <a:r>
              <a:rPr spc="-260" dirty="0"/>
              <a:t> </a:t>
            </a:r>
            <a:r>
              <a:rPr spc="-114" dirty="0"/>
              <a:t>the</a:t>
            </a:r>
            <a:r>
              <a:rPr spc="-265" dirty="0"/>
              <a:t> </a:t>
            </a:r>
            <a:r>
              <a:rPr spc="-105" dirty="0"/>
              <a:t>FinTalk </a:t>
            </a:r>
            <a:r>
              <a:rPr spc="-1845" dirty="0"/>
              <a:t> </a:t>
            </a:r>
            <a:r>
              <a:rPr spc="-150" dirty="0"/>
              <a:t>Predictive</a:t>
            </a:r>
            <a:r>
              <a:rPr spc="-254" dirty="0"/>
              <a:t> </a:t>
            </a:r>
            <a:r>
              <a:rPr spc="-155" dirty="0"/>
              <a:t>Assistant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D08-6439-E033-6E53-E79D76DA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1" y="882650"/>
            <a:ext cx="10058399" cy="8991599"/>
          </a:xfrm>
        </p:spPr>
        <p:txBody>
          <a:bodyPr/>
          <a:lstStyle/>
          <a:p>
            <a:r>
              <a:rPr lang="en-US" sz="4800" b="1" u="sng" dirty="0"/>
              <a:t>Many investors struggle with: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3200" b="1" dirty="0"/>
              <a:t>Accessing Real-Time Data:</a:t>
            </a:r>
            <a:r>
              <a:rPr lang="en-US" sz="3200" dirty="0"/>
              <a:t> Keeping track of up-to-date stock prices and financial information.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Understanding Complex Analysis:</a:t>
            </a:r>
            <a:r>
              <a:rPr lang="en-US" sz="3200" dirty="0"/>
              <a:t> Interpreting financial metrics and trends can be challenging without specialized tools.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Making Predictions:</a:t>
            </a:r>
            <a:r>
              <a:rPr lang="en-US" sz="3200" dirty="0"/>
              <a:t> Forecasting future stock performance is often difficult without advanced analytical tools.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Difficulty in Trend Identification:</a:t>
            </a:r>
            <a:r>
              <a:rPr lang="en-US" sz="3200" dirty="0"/>
              <a:t> Identifying and interpreting long-term market trends and patterns can be challenging without advanced analytical tools.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1026" name="Picture 2" descr="How AI is Transforming Stock Marketing Prediction">
            <a:extLst>
              <a:ext uri="{FF2B5EF4-FFF2-40B4-BE49-F238E27FC236}">
                <a16:creationId xmlns:a16="http://schemas.microsoft.com/office/drawing/2014/main" id="{99891B60-829F-03D4-2126-D8D46809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49" y="0"/>
            <a:ext cx="7626351" cy="10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 rot="10800000" flipV="1">
            <a:off x="311150" y="825503"/>
            <a:ext cx="11430000" cy="87489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r>
              <a:rPr lang="en-US" sz="3700" dirty="0"/>
              <a:t>The </a:t>
            </a:r>
            <a:r>
              <a:rPr lang="en-US" sz="3700" b="1" dirty="0"/>
              <a:t>FinTalk Predictive Assistant</a:t>
            </a:r>
            <a:r>
              <a:rPr lang="en-US" sz="3700" dirty="0"/>
              <a:t> aims to solve these problems by:</a:t>
            </a:r>
            <a:br>
              <a:rPr lang="en-US" sz="3700" dirty="0"/>
            </a:br>
            <a:br>
              <a:rPr lang="en-US" sz="3700" dirty="0"/>
            </a:br>
            <a:r>
              <a:rPr lang="en-US" sz="3000" b="1" dirty="0"/>
              <a:t>Providing Real-Time Stock Information:</a:t>
            </a:r>
            <a:r>
              <a:rPr lang="en-US" sz="3000" dirty="0"/>
              <a:t> Offering current stock prices and data through an easy-to-use chatbot.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Simplifying Financial Analysis:</a:t>
            </a:r>
            <a:r>
              <a:rPr lang="en-US" sz="3000" dirty="0"/>
              <a:t> Helping users understand and analyze financial data and trends through natural conversation.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Predicting Future Trends:</a:t>
            </a:r>
            <a:r>
              <a:rPr lang="en-US" sz="3000" dirty="0"/>
              <a:t> Using advanced models to forecast stock prices and trends, assisting users in making informed investment decisions.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Keeping Up with Financial News :</a:t>
            </a:r>
            <a:r>
              <a:rPr lang="en-US" sz="3000" dirty="0"/>
              <a:t>The FinTalk Predictive Assistant provides summarized news and explains how recent events might impact specific stocks, making it easier for investors to stay informed</a:t>
            </a:r>
            <a:r>
              <a:rPr lang="en-US" sz="800" dirty="0"/>
              <a:t>.</a:t>
            </a:r>
            <a:br>
              <a:rPr lang="en-US" sz="3000" b="1" dirty="0"/>
            </a:br>
            <a:br>
              <a:rPr lang="en-US" sz="3000" dirty="0"/>
            </a:br>
            <a:endParaRPr sz="3000" dirty="0">
              <a:latin typeface="Verdana"/>
              <a:cs typeface="Verdana"/>
            </a:endParaRPr>
          </a:p>
        </p:txBody>
      </p:sp>
      <p:pic>
        <p:nvPicPr>
          <p:cNvPr id="2052" name="Picture 4" descr="Stock Price Prediction Using Python &amp; Machine Learning">
            <a:extLst>
              <a:ext uri="{FF2B5EF4-FFF2-40B4-BE49-F238E27FC236}">
                <a16:creationId xmlns:a16="http://schemas.microsoft.com/office/drawing/2014/main" id="{DD94DD5D-89C1-C960-327C-FBA3AB2A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44091"/>
            <a:ext cx="7004050" cy="905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 rot="10800000" flipV="1">
            <a:off x="539750" y="575580"/>
            <a:ext cx="11125200" cy="9127651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r>
              <a:rPr lang="en-US" sz="3700" dirty="0"/>
              <a:t>The </a:t>
            </a:r>
            <a:r>
              <a:rPr lang="en-US" sz="3700" b="1" dirty="0"/>
              <a:t>FinTalk Predictive Assistant</a:t>
            </a:r>
            <a:r>
              <a:rPr lang="en-US" sz="3700" dirty="0"/>
              <a:t> aims to solve these problems by:</a:t>
            </a:r>
            <a:br>
              <a:rPr lang="en-US" sz="3700" dirty="0"/>
            </a:br>
            <a:br>
              <a:rPr lang="en-US" sz="3700" dirty="0"/>
            </a:br>
            <a:r>
              <a:rPr lang="en-US" sz="3000" b="1" dirty="0"/>
              <a:t>Providing Real-Time Stock Information:</a:t>
            </a:r>
            <a:r>
              <a:rPr lang="en-US" sz="3000" dirty="0"/>
              <a:t> Offering current stock prices and data through an easy-to-use chatbot.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Simplifying Financial Analysis:</a:t>
            </a:r>
            <a:r>
              <a:rPr lang="en-US" sz="3000" dirty="0"/>
              <a:t> Helping users understand and analyze financial data and trends through natural conversation.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Predicting Future Trends:</a:t>
            </a:r>
            <a:r>
              <a:rPr lang="en-US" sz="3000" dirty="0"/>
              <a:t> Using advanced models to forecast stock prices and trends, assisting users in making informed investment decisions.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Keeping Up with Financial News :</a:t>
            </a:r>
            <a:r>
              <a:rPr lang="en-US" sz="3000" dirty="0"/>
              <a:t>The FinTalk Predictive Assistant provides summarized news and explains how recent events might impact specific stocks, making it easier for investors to stay informed</a:t>
            </a:r>
            <a:r>
              <a:rPr lang="en-US" sz="800" dirty="0"/>
              <a:t>.</a:t>
            </a:r>
            <a:br>
              <a:rPr lang="en-US" sz="3000" b="1" dirty="0"/>
            </a:br>
            <a:br>
              <a:rPr lang="en-US" sz="3000" dirty="0"/>
            </a:br>
            <a:endParaRPr sz="3000" dirty="0">
              <a:latin typeface="Verdana"/>
              <a:cs typeface="Verdana"/>
            </a:endParaRPr>
          </a:p>
        </p:txBody>
      </p:sp>
      <p:pic>
        <p:nvPicPr>
          <p:cNvPr id="4098" name="Picture 2" descr="Our proposed methodology for stock price forecasting | Download Scientific  Diagram">
            <a:extLst>
              <a:ext uri="{FF2B5EF4-FFF2-40B4-BE49-F238E27FC236}">
                <a16:creationId xmlns:a16="http://schemas.microsoft.com/office/drawing/2014/main" id="{F44F21F7-F8F7-4500-0B94-1CAD216E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50" y="596468"/>
            <a:ext cx="6851651" cy="91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0A217B-C479-25E5-11E8-6C9359A327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931150" y="1238825"/>
            <a:ext cx="9144001" cy="694235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Yfinance </a:t>
            </a:r>
          </a:p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Pandas</a:t>
            </a:r>
          </a:p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Numpy</a:t>
            </a:r>
          </a:p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Tensorflow</a:t>
            </a:r>
          </a:p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Matplotlib</a:t>
            </a:r>
          </a:p>
          <a:p>
            <a:pPr marL="514350" indent="-514350">
              <a:buAutoNum type="arabicParenR"/>
            </a:pPr>
            <a:r>
              <a:rPr lang="en-IN" sz="4000" dirty="0">
                <a:latin typeface="Sitka Text" pitchFamily="2" charset="0"/>
              </a:rPr>
              <a:t>Seaborn</a:t>
            </a:r>
          </a:p>
          <a:p>
            <a:endParaRPr lang="en-IN" sz="4000" dirty="0">
              <a:latin typeface="Sitka Text" pitchFamily="2" charset="0"/>
            </a:endParaRPr>
          </a:p>
          <a:p>
            <a:endParaRPr lang="en-IN" sz="4000" dirty="0">
              <a:latin typeface="Sitka Text" pitchFamily="2" charset="0"/>
            </a:endParaRPr>
          </a:p>
          <a:p>
            <a:pPr marL="514350" indent="-514350">
              <a:buAutoNum type="arabicParenR"/>
            </a:pPr>
            <a:endParaRPr lang="en-IN" sz="4000" dirty="0">
              <a:latin typeface="Sitka Text" pitchFamily="2" charset="0"/>
            </a:endParaRPr>
          </a:p>
          <a:p>
            <a:pPr marL="514350" indent="-514350">
              <a:buAutoNum type="arabicParenR"/>
            </a:pPr>
            <a:endParaRPr lang="en-IN" sz="4000" dirty="0">
              <a:latin typeface="Sitka Text" pitchFamily="2" charset="0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96BCFD4A-90E8-B195-099A-8A3D8A5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2550" y="654050"/>
            <a:ext cx="10598150" cy="584775"/>
          </a:xfrm>
        </p:spPr>
        <p:txBody>
          <a:bodyPr/>
          <a:lstStyle/>
          <a:p>
            <a:r>
              <a:rPr lang="en-US" sz="3800" b="1" u="sng" dirty="0"/>
              <a:t>Libraries  used in FinTalk Predictive Assistant: </a:t>
            </a:r>
            <a:endParaRPr lang="en-IN" sz="3800" b="1" u="sng" dirty="0"/>
          </a:p>
        </p:txBody>
      </p:sp>
      <p:pic>
        <p:nvPicPr>
          <p:cNvPr id="2050" name="Picture 2" descr="Machine Learning for Stock Price Prediction">
            <a:extLst>
              <a:ext uri="{FF2B5EF4-FFF2-40B4-BE49-F238E27FC236}">
                <a16:creationId xmlns:a16="http://schemas.microsoft.com/office/drawing/2014/main" id="{CD721115-46BE-0EEF-D5DC-BB443821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02550" cy="102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ock Prediction Using Twitter. Ever wondered if you could predict the… |  by Khan Saad Bin Hasan | Towards Data Science">
            <a:extLst>
              <a:ext uri="{FF2B5EF4-FFF2-40B4-BE49-F238E27FC236}">
                <a16:creationId xmlns:a16="http://schemas.microsoft.com/office/drawing/2014/main" id="{6BABC61C-0EEB-CC6A-74BC-B1AAAB09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5911850"/>
            <a:ext cx="105981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321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Sitka Text</vt:lpstr>
      <vt:lpstr>Verdana</vt:lpstr>
      <vt:lpstr>Office Theme</vt:lpstr>
      <vt:lpstr>Enhancing Financial Decision-  Making: The Role of the FinTalk  Predictive Assistant</vt:lpstr>
      <vt:lpstr>Many investors struggle with:  Accessing Real-Time Data: Keeping track of up-to-date stock prices and financial information.  Understanding Complex Analysis: Interpreting financial metrics and trends can be challenging without specialized tools.  Making Predictions: Forecasting future stock performance is often difficult without advanced analytical tools.  Difficulty in Trend Identification: Identifying and interpreting long-term market trends and patterns can be challenging without advanced analytical tools. </vt:lpstr>
      <vt:lpstr>The FinTalk Predictive Assistant aims to solve these problems by:  Providing Real-Time Stock Information: Offering current stock prices and data through an easy-to-use chatbot.  Simplifying Financial Analysis: Helping users understand and analyze financial data and trends through natural conversation.  Predicting Future Trends: Using advanced models to forecast stock prices and trends, assisting users in making informed investment decisions.  Keeping Up with Financial News :The FinTalk Predictive Assistant provides summarized news and explains how recent events might impact specific stocks, making it easier for investors to stay informed.  </vt:lpstr>
      <vt:lpstr>The FinTalk Predictive Assistant aims to solve these problems by:  Providing Real-Time Stock Information: Offering current stock prices and data through an easy-to-use chatbot.  Simplifying Financial Analysis: Helping users understand and analyze financial data and trends through natural conversation.  Predicting Future Trends: Using advanced models to forecast stock prices and trends, assisting users in making informed investment decisions.  Keeping Up with Financial News :The FinTalk Predictive Assistant provides summarized news and explains how recent events might impact specific stocks, making it easier for investors to stay informed.  </vt:lpstr>
      <vt:lpstr>Libraries  used in FinTalk Predictive Assistant: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Chanikya Boddu</dc:creator>
  <cp:lastModifiedBy>Chanikya Boddu</cp:lastModifiedBy>
  <cp:revision>2</cp:revision>
  <dcterms:created xsi:type="dcterms:W3CDTF">2024-08-27T13:45:02Z</dcterms:created>
  <dcterms:modified xsi:type="dcterms:W3CDTF">2024-08-27T17:05:03Z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2024-08-27T00:00:00Z</vt:filetime>
  </property>
</Properties>
</file>