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2" r:id="rId3"/>
    <p:sldId id="267" r:id="rId4"/>
    <p:sldId id="274" r:id="rId5"/>
    <p:sldId id="276" r:id="rId6"/>
    <p:sldId id="277" r:id="rId7"/>
    <p:sldId id="280" r:id="rId8"/>
    <p:sldId id="279" r:id="rId9"/>
    <p:sldId id="285" r:id="rId10"/>
    <p:sldId id="290" r:id="rId11"/>
    <p:sldId id="287" r:id="rId12"/>
    <p:sldId id="291" r:id="rId13"/>
    <p:sldId id="289" r:id="rId14"/>
    <p:sldId id="292" r:id="rId15"/>
    <p:sldId id="293" r:id="rId16"/>
    <p:sldId id="296" r:id="rId17"/>
    <p:sldId id="295" r:id="rId18"/>
    <p:sldId id="294" r:id="rId19"/>
    <p:sldId id="297" r:id="rId20"/>
    <p:sldId id="298" r:id="rId21"/>
    <p:sldId id="300" r:id="rId22"/>
    <p:sldId id="29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ha challa" initials="s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4343" autoAdjust="0"/>
  </p:normalViewPr>
  <p:slideViewPr>
    <p:cSldViewPr showGuides="1">
      <p:cViewPr varScale="1">
        <p:scale>
          <a:sx n="96" d="100"/>
          <a:sy n="96" d="100"/>
        </p:scale>
        <p:origin x="123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commentAuthors" Target="commentAuthors.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AA04797-B579-40AF-8F83-E4702A9ED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AA04797-B579-40AF-8F83-E4702A9ED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AA04797-B579-40AF-8F83-E4702A9ED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AA04797-B579-40AF-8F83-E4702A9ED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AA04797-B579-40AF-8F83-E4702A9ED9F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AA04797-B579-40AF-8F83-E4702A9ED9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AA04797-B579-40AF-8F83-E4702A9ED9F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AA04797-B579-40AF-8F83-E4702A9ED9FF}"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A04797-B579-40AF-8F83-E4702A9ED9F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A04797-B579-40AF-8F83-E4702A9ED9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AA04797-B579-40AF-8F83-E4702A9ED9F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D9D178-02C0-4294-8602-787D7B816A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A04797-B579-40AF-8F83-E4702A9ED9FF}"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D9D178-02C0-4294-8602-787D7B816A5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jpeg"/><Relationship Id="rId1" Type="http://schemas.openxmlformats.org/officeDocument/2006/relationships/image" Target="../media/image4.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007" y="827049"/>
            <a:ext cx="8243454" cy="1904854"/>
          </a:xfrm>
        </p:spPr>
        <p:txBody>
          <a:bodyPr>
            <a:normAutofit fontScale="90000"/>
          </a:bodyPr>
          <a:lstStyle/>
          <a:p>
            <a:r>
              <a:rPr lang="en-IN" sz="2000" dirty="0">
                <a:latin typeface="Times New Roman" panose="02020603050405020304" pitchFamily="18" charset="0"/>
                <a:cs typeface="Times New Roman" panose="02020603050405020304" pitchFamily="18" charset="0"/>
              </a:rPr>
              <a:t>A Project Review Presentation </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on</a:t>
            </a:r>
            <a:br>
              <a:rPr lang="en-IN" sz="3200" b="1" dirty="0">
                <a:latin typeface="Times New Roman" panose="02020603050405020304" pitchFamily="18" charset="0"/>
                <a:cs typeface="Times New Roman" panose="02020603050405020304" pitchFamily="18" charset="0"/>
              </a:rPr>
            </a:br>
            <a:r>
              <a:rPr lang="en-US" sz="3100" b="1" dirty="0">
                <a:solidFill>
                  <a:srgbClr val="FF0000"/>
                </a:solidFill>
                <a:effectLst/>
                <a:latin typeface="Times New Roman" panose="02020603050405020304" pitchFamily="18" charset="0"/>
                <a:ea typeface="Times New Roman" panose="02020603050405020304" pitchFamily="18" charset="0"/>
              </a:rPr>
              <a:t>Real-Time</a:t>
            </a:r>
            <a:r>
              <a:rPr lang="en-US" sz="3100" b="1" spc="-70" dirty="0">
                <a:solidFill>
                  <a:srgbClr val="FF0000"/>
                </a:solidFill>
                <a:effectLst/>
                <a:latin typeface="Times New Roman" panose="02020603050405020304" pitchFamily="18" charset="0"/>
                <a:ea typeface="Times New Roman" panose="02020603050405020304" pitchFamily="18" charset="0"/>
              </a:rPr>
              <a:t> </a:t>
            </a:r>
            <a:r>
              <a:rPr lang="en-US" sz="3100" b="1" dirty="0">
                <a:solidFill>
                  <a:srgbClr val="FF0000"/>
                </a:solidFill>
                <a:effectLst/>
                <a:latin typeface="Times New Roman" panose="02020603050405020304" pitchFamily="18" charset="0"/>
                <a:ea typeface="Times New Roman" panose="02020603050405020304" pitchFamily="18" charset="0"/>
              </a:rPr>
              <a:t>Driver</a:t>
            </a:r>
            <a:r>
              <a:rPr lang="en-US" sz="3100" b="1" spc="-95" dirty="0">
                <a:solidFill>
                  <a:srgbClr val="FF0000"/>
                </a:solidFill>
                <a:effectLst/>
                <a:latin typeface="Times New Roman" panose="02020603050405020304" pitchFamily="18" charset="0"/>
                <a:ea typeface="Times New Roman" panose="02020603050405020304" pitchFamily="18" charset="0"/>
              </a:rPr>
              <a:t> </a:t>
            </a:r>
            <a:r>
              <a:rPr lang="en-US" sz="3100" b="1" dirty="0">
                <a:solidFill>
                  <a:srgbClr val="FF0000"/>
                </a:solidFill>
                <a:effectLst/>
                <a:latin typeface="Times New Roman" panose="02020603050405020304" pitchFamily="18" charset="0"/>
                <a:ea typeface="Times New Roman" panose="02020603050405020304" pitchFamily="18" charset="0"/>
              </a:rPr>
              <a:t>Drowsiness</a:t>
            </a:r>
            <a:r>
              <a:rPr lang="en-US" sz="3100" b="1" spc="-55" dirty="0">
                <a:solidFill>
                  <a:srgbClr val="FF0000"/>
                </a:solidFill>
                <a:effectLst/>
                <a:latin typeface="Times New Roman" panose="02020603050405020304" pitchFamily="18" charset="0"/>
                <a:ea typeface="Times New Roman" panose="02020603050405020304" pitchFamily="18" charset="0"/>
              </a:rPr>
              <a:t> </a:t>
            </a:r>
            <a:r>
              <a:rPr lang="en-US" sz="3100" b="1" dirty="0">
                <a:solidFill>
                  <a:srgbClr val="FF0000"/>
                </a:solidFill>
                <a:effectLst/>
                <a:latin typeface="Times New Roman" panose="02020603050405020304" pitchFamily="18" charset="0"/>
                <a:ea typeface="Times New Roman" panose="02020603050405020304" pitchFamily="18" charset="0"/>
              </a:rPr>
              <a:t>Detection</a:t>
            </a:r>
            <a:r>
              <a:rPr lang="en-US" sz="3100" b="1" spc="-60" dirty="0">
                <a:solidFill>
                  <a:srgbClr val="FF0000"/>
                </a:solidFill>
                <a:effectLst/>
                <a:latin typeface="Times New Roman" panose="02020603050405020304" pitchFamily="18" charset="0"/>
                <a:ea typeface="Times New Roman" panose="02020603050405020304" pitchFamily="18" charset="0"/>
              </a:rPr>
              <a:t> </a:t>
            </a:r>
            <a:r>
              <a:rPr lang="en-US" sz="3100" b="1" dirty="0">
                <a:solidFill>
                  <a:srgbClr val="FF0000"/>
                </a:solidFill>
                <a:effectLst/>
                <a:latin typeface="Times New Roman" panose="02020603050405020304" pitchFamily="18" charset="0"/>
                <a:ea typeface="Times New Roman" panose="02020603050405020304" pitchFamily="18" charset="0"/>
              </a:rPr>
              <a:t>Using Mobile Net for Road Safety Enhancement</a:t>
            </a:r>
            <a:br>
              <a:rPr lang="en-IN" sz="1800" b="1" dirty="0">
                <a:effectLst/>
                <a:latin typeface="Times New Roman" panose="02020603050405020304" pitchFamily="18" charset="0"/>
                <a:ea typeface="Times New Roman" panose="02020603050405020304" pitchFamily="18" charset="0"/>
              </a:rPr>
            </a:br>
            <a:br>
              <a:rPr lang="en-IN" sz="1800" b="1" dirty="0">
                <a:effectLst/>
                <a:latin typeface="Times New Roman" panose="02020603050405020304" pitchFamily="18" charset="0"/>
                <a:ea typeface="Times New Roman" panose="02020603050405020304" pitchFamily="18" charset="0"/>
              </a:rPr>
            </a:br>
            <a:br>
              <a:rPr lang="en-IN" sz="1800" dirty="0">
                <a:effectLst/>
                <a:latin typeface="Times New Roman" panose="02020603050405020304" pitchFamily="18" charset="0"/>
                <a:ea typeface="SimSun" panose="02010600030101010101" pitchFamily="2" charset="-122"/>
              </a:rPr>
            </a:br>
            <a:br>
              <a:rPr lang="en-IN" sz="2700" dirty="0">
                <a:solidFill>
                  <a:srgbClr val="FF0000"/>
                </a:solidFill>
                <a:effectLst/>
                <a:latin typeface="Times New Roman" panose="02020603050405020304" pitchFamily="18" charset="0"/>
                <a:ea typeface="Times New Roman" panose="02020603050405020304" pitchFamily="18" charset="0"/>
              </a:rPr>
            </a:br>
            <a:endParaRPr lang="en-IN" sz="26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74405" y="5212690"/>
            <a:ext cx="4343400" cy="1359620"/>
          </a:xfrm>
        </p:spPr>
        <p:txBody>
          <a:bodyPr>
            <a:normAutofit fontScale="25000" lnSpcReduction="20000"/>
          </a:bodyPr>
          <a:lstStyle/>
          <a:p>
            <a:pPr marL="0" indent="0">
              <a:buNone/>
            </a:pPr>
            <a:endParaRPr lang="en-IN" sz="2000" b="1" dirty="0">
              <a:solidFill>
                <a:srgbClr val="0070C0"/>
              </a:solidFill>
              <a:latin typeface="Times New Roman" panose="02020603050405020304" pitchFamily="18" charset="0"/>
              <a:cs typeface="Times New Roman" panose="02020603050405020304" pitchFamily="18" charset="0"/>
            </a:endParaRPr>
          </a:p>
          <a:p>
            <a:pPr marL="0" indent="0">
              <a:buNone/>
            </a:pPr>
            <a:r>
              <a:rPr lang="en-IN" sz="8000" b="1" dirty="0">
                <a:solidFill>
                  <a:srgbClr val="0070C0"/>
                </a:solidFill>
                <a:latin typeface="Times New Roman" panose="02020603050405020304" pitchFamily="18" charset="0"/>
                <a:cs typeface="Times New Roman" panose="02020603050405020304" pitchFamily="18" charset="0"/>
              </a:rPr>
              <a:t>Under the guidance of		</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a:solidFill>
                  <a:srgbClr val="C00000"/>
                </a:solidFill>
                <a:latin typeface="Times New Roman" panose="02020603050405020304" pitchFamily="18" charset="0"/>
                <a:cs typeface="Times New Roman" panose="02020603050405020304" pitchFamily="18" charset="0"/>
              </a:rPr>
              <a:t>Ms</a:t>
            </a:r>
            <a:r>
              <a:rPr lang="en-IN" sz="8000" b="1" dirty="0">
                <a:solidFill>
                  <a:srgbClr val="C00000"/>
                </a:solidFill>
                <a:latin typeface="Times New Roman" panose="02020603050405020304" pitchFamily="18" charset="0"/>
                <a:cs typeface="Times New Roman" panose="02020603050405020304" pitchFamily="18" charset="0"/>
              </a:rPr>
              <a:t>. </a:t>
            </a:r>
            <a:r>
              <a:rPr lang="en-IN" sz="8000" b="1" dirty="0" err="1">
                <a:solidFill>
                  <a:srgbClr val="C00000"/>
                </a:solidFill>
                <a:latin typeface="Times New Roman" panose="02020603050405020304" pitchFamily="18" charset="0"/>
                <a:cs typeface="Times New Roman" panose="02020603050405020304" pitchFamily="18" charset="0"/>
              </a:rPr>
              <a:t>Chengamma</a:t>
            </a:r>
            <a:r>
              <a:rPr lang="en-IN" sz="8000" b="1" dirty="0">
                <a:solidFill>
                  <a:srgbClr val="C00000"/>
                </a:solidFill>
                <a:latin typeface="Times New Roman" panose="02020603050405020304" pitchFamily="18" charset="0"/>
                <a:cs typeface="Times New Roman" panose="02020603050405020304" pitchFamily="18" charset="0"/>
              </a:rPr>
              <a:t> </a:t>
            </a:r>
            <a:r>
              <a:rPr lang="en-IN" sz="8000" b="1" dirty="0" err="1">
                <a:solidFill>
                  <a:srgbClr val="C00000"/>
                </a:solidFill>
                <a:latin typeface="Times New Roman" panose="02020603050405020304" pitchFamily="18" charset="0"/>
                <a:cs typeface="Times New Roman" panose="02020603050405020304" pitchFamily="18" charset="0"/>
              </a:rPr>
              <a:t>Chitteti</a:t>
            </a:r>
            <a:r>
              <a:rPr lang="en-IN" sz="8000" b="1" dirty="0">
                <a:solidFill>
                  <a:srgbClr val="C00000"/>
                </a:solidFill>
                <a:latin typeface="Times New Roman" panose="02020603050405020304" pitchFamily="18" charset="0"/>
                <a:cs typeface="Times New Roman" panose="02020603050405020304" pitchFamily="18" charset="0"/>
              </a:rPr>
              <a:t>,</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Assistant Professor,</a:t>
            </a:r>
            <a:endParaRPr lang="en-IN" sz="80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8000" b="1" dirty="0">
                <a:solidFill>
                  <a:srgbClr val="C00000"/>
                </a:solidFill>
                <a:latin typeface="Times New Roman" panose="02020603050405020304" pitchFamily="18" charset="0"/>
                <a:cs typeface="Times New Roman" panose="02020603050405020304" pitchFamily="18" charset="0"/>
              </a:rPr>
              <a:t>Dept. of IT</a:t>
            </a:r>
            <a:endParaRPr lang="en-IN" sz="8000" b="1" dirty="0">
              <a:solidFill>
                <a:srgbClr val="C00000"/>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76199" y="1600200"/>
            <a:ext cx="8564261" cy="2246769"/>
          </a:xfrm>
          <a:prstGeom prst="rect">
            <a:avLst/>
          </a:prstGeom>
          <a:noFill/>
        </p:spPr>
        <p:txBody>
          <a:bodyPr wrap="square" rtlCol="0">
            <a:spAutoFit/>
          </a:bodyPr>
          <a:lstStyle/>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Presented by Batch  CS 25-03</a:t>
            </a:r>
            <a:endParaRPr lang="en-IN" sz="2000" b="1" dirty="0">
              <a:solidFill>
                <a:srgbClr val="C00000"/>
              </a:solidFill>
              <a:latin typeface="Times New Roman" panose="02020603050405020304" pitchFamily="18" charset="0"/>
              <a:cs typeface="Times New Roman" panose="02020603050405020304" pitchFamily="18" charset="0"/>
            </a:endParaRPr>
          </a:p>
          <a:p>
            <a:r>
              <a:rPr lang="en-IN" sz="1000" b="1" dirty="0">
                <a:solidFill>
                  <a:schemeClr val="tx2"/>
                </a:solidFill>
                <a:latin typeface="Times New Roman" panose="02020603050405020304" pitchFamily="18" charset="0"/>
                <a:cs typeface="Times New Roman" panose="02020603050405020304" pitchFamily="18" charset="0"/>
              </a:rPr>
              <a:t>                             </a:t>
            </a:r>
            <a:r>
              <a:rPr lang="en-IN" sz="2000" b="1" dirty="0" err="1">
                <a:solidFill>
                  <a:srgbClr val="C00000"/>
                </a:solidFill>
                <a:latin typeface="Times New Roman" panose="02020603050405020304" pitchFamily="18" charset="0"/>
                <a:cs typeface="Times New Roman" panose="02020603050405020304" pitchFamily="18" charset="0"/>
              </a:rPr>
              <a:t>Mallavarapu</a:t>
            </a:r>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err="1">
                <a:solidFill>
                  <a:srgbClr val="C00000"/>
                </a:solidFill>
                <a:latin typeface="Times New Roman" panose="02020603050405020304" pitchFamily="18" charset="0"/>
                <a:cs typeface="Times New Roman" panose="02020603050405020304" pitchFamily="18" charset="0"/>
              </a:rPr>
              <a:t>Sravika</a:t>
            </a:r>
            <a:r>
              <a:rPr lang="en-IN" sz="2000" b="1" dirty="0">
                <a:solidFill>
                  <a:srgbClr val="C00000"/>
                </a:solidFill>
                <a:latin typeface="Times New Roman" panose="02020603050405020304" pitchFamily="18" charset="0"/>
                <a:cs typeface="Times New Roman" panose="02020603050405020304" pitchFamily="18" charset="0"/>
              </a:rPr>
              <a:t>                                   21121A3732</a:t>
            </a:r>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	Shaik Ayesha		      	              21121A3748</a:t>
            </a:r>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err="1">
                <a:solidFill>
                  <a:srgbClr val="C00000"/>
                </a:solidFill>
                <a:latin typeface="Times New Roman" panose="02020603050405020304" pitchFamily="18" charset="0"/>
                <a:cs typeface="Times New Roman" panose="02020603050405020304" pitchFamily="18" charset="0"/>
              </a:rPr>
              <a:t>Dungavath</a:t>
            </a:r>
            <a:r>
              <a:rPr lang="en-IN" sz="2000" b="1" dirty="0">
                <a:solidFill>
                  <a:srgbClr val="C00000"/>
                </a:solidFill>
                <a:latin typeface="Times New Roman" panose="02020603050405020304" pitchFamily="18" charset="0"/>
                <a:cs typeface="Times New Roman" panose="02020603050405020304" pitchFamily="18" charset="0"/>
              </a:rPr>
              <a:t> Sridhar Naik	</a:t>
            </a:r>
            <a:r>
              <a:rPr lang="en-IN" sz="2000" b="1">
                <a:solidFill>
                  <a:srgbClr val="C00000"/>
                </a:solidFill>
                <a:latin typeface="Times New Roman" panose="02020603050405020304" pitchFamily="18" charset="0"/>
                <a:cs typeface="Times New Roman" panose="02020603050405020304" pitchFamily="18" charset="0"/>
              </a:rPr>
              <a:t>                             21121A3715</a:t>
            </a:r>
            <a:endParaRPr lang="en-IN" sz="2000" b="1" dirty="0">
              <a:solidFill>
                <a:srgbClr val="C00000"/>
              </a:solidFill>
              <a:latin typeface="Times New Roman" panose="02020603050405020304" pitchFamily="18" charset="0"/>
              <a:cs typeface="Times New Roman" panose="02020603050405020304" pitchFamily="18" charset="0"/>
            </a:endParaRPr>
          </a:p>
          <a:p>
            <a:r>
              <a:rPr lang="en-IN" sz="2000" b="1" dirty="0">
                <a:solidFill>
                  <a:srgbClr val="C00000"/>
                </a:solidFill>
                <a:latin typeface="Times New Roman" panose="02020603050405020304" pitchFamily="18" charset="0"/>
                <a:cs typeface="Times New Roman" panose="02020603050405020304" pitchFamily="18" charset="0"/>
              </a:rPr>
              <a:t>           	</a:t>
            </a:r>
            <a:r>
              <a:rPr lang="en-IN" sz="2000" b="1" dirty="0" err="1">
                <a:solidFill>
                  <a:srgbClr val="C00000"/>
                </a:solidFill>
                <a:latin typeface="Times New Roman" panose="02020603050405020304" pitchFamily="18" charset="0"/>
                <a:cs typeface="Times New Roman" panose="02020603050405020304" pitchFamily="18" charset="0"/>
              </a:rPr>
              <a:t>Vangipuram</a:t>
            </a:r>
            <a:r>
              <a:rPr lang="en-IN" sz="2000" b="1" dirty="0">
                <a:solidFill>
                  <a:srgbClr val="C00000"/>
                </a:solidFill>
                <a:latin typeface="Times New Roman" panose="02020603050405020304" pitchFamily="18" charset="0"/>
                <a:cs typeface="Times New Roman" panose="02020603050405020304" pitchFamily="18" charset="0"/>
              </a:rPr>
              <a:t> Anil Kumar                             21121A3758</a:t>
            </a:r>
            <a:endParaRPr lang="en-IN"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              </a:t>
            </a:r>
            <a:r>
              <a:rPr lang="en-IN" sz="1000" b="1" dirty="0">
                <a:solidFill>
                  <a:schemeClr val="tx2"/>
                </a:solidFill>
                <a:latin typeface="Times New Roman" panose="02020603050405020304" pitchFamily="18" charset="0"/>
                <a:cs typeface="Times New Roman" panose="02020603050405020304" pitchFamily="18" charset="0"/>
              </a:rPr>
              <a:t> </a:t>
            </a:r>
            <a:r>
              <a:rPr lang="en-IN" sz="2000" b="1" dirty="0" err="1">
                <a:solidFill>
                  <a:srgbClr val="C00000"/>
                </a:solidFill>
                <a:latin typeface="Times New Roman" panose="02020603050405020304" pitchFamily="18" charset="0"/>
                <a:cs typeface="Times New Roman" panose="02020603050405020304" pitchFamily="18" charset="0"/>
              </a:rPr>
              <a:t>Muthyamaina</a:t>
            </a:r>
            <a:r>
              <a:rPr lang="en-IN" sz="2000" b="1" dirty="0">
                <a:solidFill>
                  <a:srgbClr val="C00000"/>
                </a:solidFill>
                <a:latin typeface="Times New Roman" panose="02020603050405020304" pitchFamily="18" charset="0"/>
                <a:cs typeface="Times New Roman" panose="02020603050405020304" pitchFamily="18" charset="0"/>
              </a:rPr>
              <a:t> Pavan Kumar                       21121A3737</a:t>
            </a:r>
            <a:endParaRPr lang="en-US" sz="2000" b="1" dirty="0">
              <a:solidFill>
                <a:srgbClr val="FF0000"/>
              </a:solidFill>
              <a:latin typeface="Times New Roman" panose="02020603050405020304" pitchFamily="18" charset="0"/>
              <a:cs typeface="Times New Roman" panose="02020603050405020304" pitchFamily="18" charset="0"/>
            </a:endParaRPr>
          </a:p>
        </p:txBody>
      </p:sp>
      <p:pic>
        <p:nvPicPr>
          <p:cNvPr id="6" name="Content Placeholder 3" descr="clge"/>
          <p:cNvPicPr>
            <a:picLocks noChangeAspect="1" noChangeArrowheads="1"/>
          </p:cNvPicPr>
          <p:nvPr/>
        </p:nvPicPr>
        <p:blipFill>
          <a:blip r:embed="rId1" cstate="print"/>
          <a:srcRect/>
          <a:stretch>
            <a:fillRect/>
          </a:stretch>
        </p:blipFill>
        <p:spPr bwMode="auto">
          <a:xfrm>
            <a:off x="3505200" y="3888134"/>
            <a:ext cx="2667000" cy="1143000"/>
          </a:xfrm>
          <a:prstGeom prst="rect">
            <a:avLst/>
          </a:prstGeom>
          <a:noFill/>
          <a:ln w="9525">
            <a:noFill/>
            <a:miter lim="800000"/>
            <a:headEnd/>
            <a:tailEnd/>
          </a:ln>
        </p:spPr>
      </p:pic>
      <p:sp>
        <p:nvSpPr>
          <p:cNvPr id="7" name="Rectangle 6"/>
          <p:cNvSpPr/>
          <p:nvPr/>
        </p:nvSpPr>
        <p:spPr>
          <a:xfrm>
            <a:off x="5562601" y="5334000"/>
            <a:ext cx="2895600" cy="1323439"/>
          </a:xfrm>
          <a:prstGeom prst="rect">
            <a:avLst/>
          </a:prstGeom>
        </p:spPr>
        <p:txBody>
          <a:bodyPr wrap="square">
            <a:spAutoFit/>
          </a:bodyPr>
          <a:lstStyle/>
          <a:p>
            <a:r>
              <a:rPr lang="en-IN" sz="2000" b="1" dirty="0">
                <a:solidFill>
                  <a:srgbClr val="0070C0"/>
                </a:solidFill>
                <a:latin typeface="Times New Roman" panose="02020603050405020304" pitchFamily="18" charset="0"/>
                <a:cs typeface="Times New Roman" panose="02020603050405020304" pitchFamily="18" charset="0"/>
              </a:rPr>
              <a:t>HOD</a:t>
            </a:r>
            <a:endParaRPr lang="en-IN" sz="2000" b="1" dirty="0">
              <a:solidFill>
                <a:srgbClr val="0070C0"/>
              </a:solidFill>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C00000"/>
              </a:buClr>
              <a:buSzPts val="2000"/>
              <a:buFont typeface="Times New Roman" panose="02020603050405020304"/>
              <a:buNone/>
            </a:pPr>
            <a:r>
              <a:rPr lang="en-GB" sz="2000" b="1" i="0" u="none" strike="noStrike" cap="none" dirty="0" err="1">
                <a:solidFill>
                  <a:srgbClr val="C00000"/>
                </a:solidFill>
                <a:latin typeface="Times New Roman" panose="02020603050405020304"/>
                <a:ea typeface="Times New Roman" panose="02020603050405020304"/>
                <a:cs typeface="Times New Roman" panose="02020603050405020304"/>
                <a:sym typeface="Times New Roman" panose="02020603050405020304"/>
              </a:rPr>
              <a:t>Dr.</a:t>
            </a:r>
            <a:r>
              <a:rPr lang="en-GB" sz="2000" b="1"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K. Reddy Madhavi ,</a:t>
            </a:r>
            <a:endPar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C00000"/>
              </a:buClr>
              <a:buSzPts val="2000"/>
              <a:buFont typeface="Times New Roman" panose="02020603050405020304"/>
              <a:buNone/>
            </a:pP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Professor &amp; Head, </a:t>
            </a:r>
            <a:endPar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rgbClr val="C00000"/>
              </a:buClr>
              <a:buSzPts val="2000"/>
              <a:buFont typeface="Times New Roman" panose="02020603050405020304"/>
              <a:buNone/>
            </a:pPr>
            <a:r>
              <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Dept. of CSSE</a:t>
            </a:r>
            <a:endParaRPr lang="en-GB" sz="20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2" name="Rectangle 11"/>
          <p:cNvSpPr/>
          <p:nvPr/>
        </p:nvSpPr>
        <p:spPr>
          <a:xfrm>
            <a:off x="1901536" y="4876800"/>
            <a:ext cx="4956464" cy="707886"/>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endParaRPr lang="en-IN" sz="2000" b="1"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049" y="609600"/>
            <a:ext cx="8229600" cy="639762"/>
          </a:xfrm>
        </p:spPr>
        <p:txBody>
          <a:bodyPr>
            <a:noAutofit/>
          </a:bodyPr>
          <a:lstStyle/>
          <a:p>
            <a:r>
              <a:rPr lang="en-IN" sz="2800" b="1" kern="1200" dirty="0">
                <a:solidFill>
                  <a:srgbClr val="FF0000"/>
                </a:solidFill>
                <a:effectLst/>
                <a:latin typeface="Times New Roman" panose="02020603050405020304" pitchFamily="18" charset="0"/>
                <a:ea typeface="+mj-ea"/>
                <a:cs typeface="Times New Roman" panose="02020603050405020304" pitchFamily="18" charset="0"/>
              </a:rPr>
              <a:t>Proposed System</a:t>
            </a:r>
            <a:endParaRPr lang="en-IN" sz="2800" dirty="0"/>
          </a:p>
        </p:txBody>
      </p:sp>
      <p:sp>
        <p:nvSpPr>
          <p:cNvPr id="3" name="Content Placeholder 2"/>
          <p:cNvSpPr>
            <a:spLocks noGrp="1"/>
          </p:cNvSpPr>
          <p:nvPr>
            <p:ph idx="1"/>
          </p:nvPr>
        </p:nvSpPr>
        <p:spPr>
          <a:xfrm>
            <a:off x="457049" y="1371600"/>
            <a:ext cx="7947734" cy="5668962"/>
          </a:xfrm>
        </p:spPr>
        <p:txBody>
          <a:bodyPr>
            <a:normAutofit/>
          </a:bodyPr>
          <a:lstStyle/>
          <a:p>
            <a:pPr marL="628650" indent="-285750" algn="just"/>
            <a:r>
              <a:rPr lang="en-US" sz="2000" dirty="0">
                <a:effectLst/>
                <a:latin typeface="Times New Roman" panose="02020603050405020304" pitchFamily="18" charset="0"/>
                <a:ea typeface="Times New Roman" panose="02020603050405020304" pitchFamily="18" charset="0"/>
              </a:rPr>
              <a:t>The proposed system uses </a:t>
            </a:r>
            <a:r>
              <a:rPr lang="en-US" sz="2000" dirty="0" err="1">
                <a:effectLst/>
                <a:latin typeface="Times New Roman" panose="02020603050405020304" pitchFamily="18" charset="0"/>
                <a:ea typeface="Times New Roman" panose="02020603050405020304" pitchFamily="18" charset="0"/>
              </a:rPr>
              <a:t>MobileNet</a:t>
            </a:r>
            <a:r>
              <a:rPr lang="en-US" sz="2000" dirty="0">
                <a:effectLst/>
                <a:latin typeface="Times New Roman" panose="02020603050405020304" pitchFamily="18" charset="0"/>
                <a:ea typeface="Times New Roman" panose="02020603050405020304" pitchFamily="18" charset="0"/>
              </a:rPr>
              <a:t>, a lightweight convolutional neural network (CNN), to detect signs of driver fatigue through facial recognition and eye movement analysis.</a:t>
            </a:r>
            <a:endParaRPr lang="en-US" sz="2000" dirty="0">
              <a:effectLst/>
              <a:latin typeface="Times New Roman" panose="02020603050405020304" pitchFamily="18" charset="0"/>
              <a:ea typeface="Times New Roman" panose="02020603050405020304" pitchFamily="18" charset="0"/>
            </a:endParaRPr>
          </a:p>
          <a:p>
            <a:pPr marL="628650" indent="-285750" algn="just"/>
            <a:r>
              <a:rPr lang="en-US" sz="2000" dirty="0">
                <a:effectLst/>
                <a:latin typeface="Times New Roman" panose="02020603050405020304" pitchFamily="18" charset="0"/>
                <a:ea typeface="Times New Roman" panose="02020603050405020304" pitchFamily="18" charset="0"/>
              </a:rPr>
              <a:t>It captures live video of the driver’s face and processes it in real-time to detect key fatigue cues, such as prolonged eye closure and yawning.</a:t>
            </a:r>
            <a:endParaRPr lang="en-US" sz="2000" dirty="0">
              <a:effectLst/>
              <a:latin typeface="Times New Roman" panose="02020603050405020304" pitchFamily="18" charset="0"/>
              <a:ea typeface="Times New Roman" panose="02020603050405020304" pitchFamily="18" charset="0"/>
            </a:endParaRPr>
          </a:p>
          <a:p>
            <a:pPr marL="628650" indent="-285750" algn="just"/>
            <a:r>
              <a:rPr lang="en-US" sz="2000" dirty="0">
                <a:effectLst/>
                <a:latin typeface="Times New Roman" panose="02020603050405020304" pitchFamily="18" charset="0"/>
                <a:ea typeface="Times New Roman" panose="02020603050405020304" pitchFamily="18" charset="0"/>
              </a:rPr>
              <a:t>The system provides instant feedback to alert the driver as soon as fatigue signs are detected, allowing them to take timely action and reduce accident risks.</a:t>
            </a:r>
            <a:endParaRPr lang="en-US" sz="2000" dirty="0">
              <a:effectLst/>
              <a:latin typeface="Times New Roman" panose="02020603050405020304" pitchFamily="18" charset="0"/>
              <a:ea typeface="Times New Roman" panose="02020603050405020304" pitchFamily="18" charset="0"/>
            </a:endParaRPr>
          </a:p>
          <a:p>
            <a:pPr marL="628650" indent="-285750" algn="just"/>
            <a:r>
              <a:rPr lang="en-US" sz="2000" dirty="0" err="1">
                <a:effectLst/>
                <a:latin typeface="Times New Roman" panose="02020603050405020304" pitchFamily="18" charset="0"/>
                <a:ea typeface="Times New Roman" panose="02020603050405020304" pitchFamily="18" charset="0"/>
              </a:rPr>
              <a:t>MobileNet's</a:t>
            </a:r>
            <a:r>
              <a:rPr lang="en-US" sz="2000" dirty="0">
                <a:effectLst/>
                <a:latin typeface="Times New Roman" panose="02020603050405020304" pitchFamily="18" charset="0"/>
                <a:ea typeface="Times New Roman" panose="02020603050405020304" pitchFamily="18" charset="0"/>
              </a:rPr>
              <a:t> efficiency ensures the system operates with low computational cost, making it suitable for integration into vehicles without requiring expensive hardware.</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609600"/>
            <a:ext cx="8229600" cy="1143000"/>
          </a:xfrm>
        </p:spPr>
        <p:txBody>
          <a:bodyPr>
            <a:normAutofit/>
          </a:bodyPr>
          <a:lstStyle/>
          <a:p>
            <a:r>
              <a:rPr lang="en-US" sz="2800" b="1" dirty="0">
                <a:solidFill>
                  <a:srgbClr val="FF0000"/>
                </a:solidFill>
                <a:latin typeface="Times New Roman" panose="02020603050405020304" pitchFamily="18" charset="0"/>
                <a:cs typeface="Times New Roman" panose="02020603050405020304" pitchFamily="18" charset="0"/>
              </a:rPr>
              <a:t>Architecture - Proposed System </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990600" y="2007393"/>
            <a:ext cx="7496798" cy="2843213"/>
          </a:xfrm>
          <a:prstGeom prst="rect">
            <a:avLst/>
          </a:prstGeom>
        </p:spPr>
      </p:pic>
      <p:sp>
        <p:nvSpPr>
          <p:cNvPr id="2" name="TextBox 1"/>
          <p:cNvSpPr txBox="1"/>
          <p:nvPr/>
        </p:nvSpPr>
        <p:spPr>
          <a:xfrm>
            <a:off x="2743200" y="5029200"/>
            <a:ext cx="4419600" cy="381000"/>
          </a:xfrm>
          <a:prstGeom prst="rect">
            <a:avLst/>
          </a:prstGeom>
          <a:noFill/>
        </p:spPr>
        <p:txBody>
          <a:bodyPr wrap="square" rtlCol="0">
            <a:spAutoFit/>
          </a:bodyPr>
          <a:lstStyle/>
          <a:p>
            <a:r>
              <a:rPr lang="en-US" dirty="0"/>
              <a:t>Fig: Architecture For Proposed System</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639762"/>
          </a:xfrm>
        </p:spPr>
        <p:txBody>
          <a:bodyPr>
            <a:noAutofit/>
          </a:bodyPr>
          <a:lstStyle/>
          <a:p>
            <a:r>
              <a:rPr lang="en-IN" sz="2800" b="1" dirty="0">
                <a:solidFill>
                  <a:srgbClr val="FF0000"/>
                </a:solidFill>
                <a:effectLst/>
                <a:latin typeface="Times New Roman" panose="02020603050405020304" pitchFamily="18" charset="0"/>
                <a:ea typeface="Times New Roman" panose="02020603050405020304" pitchFamily="18" charset="0"/>
              </a:rPr>
              <a:t>Specifications</a:t>
            </a:r>
            <a:endParaRPr lang="en-IN" sz="2800" dirty="0">
              <a:solidFill>
                <a:srgbClr val="FF0000"/>
              </a:solidFill>
            </a:endParaRPr>
          </a:p>
        </p:txBody>
      </p:sp>
      <p:sp>
        <p:nvSpPr>
          <p:cNvPr id="3" name="Content Placeholder 2"/>
          <p:cNvSpPr>
            <a:spLocks noGrp="1"/>
          </p:cNvSpPr>
          <p:nvPr>
            <p:ph idx="1"/>
          </p:nvPr>
        </p:nvSpPr>
        <p:spPr>
          <a:xfrm>
            <a:off x="1447800" y="1497178"/>
            <a:ext cx="6934200" cy="2775224"/>
          </a:xfrm>
        </p:spPr>
        <p:txBody>
          <a:bodyPr>
            <a:normAutofit/>
          </a:bodyPr>
          <a:lstStyle/>
          <a:p>
            <a:pPr marL="0" indent="0" algn="just">
              <a:lnSpc>
                <a:spcPct val="150000"/>
              </a:lnSpc>
              <a:spcAft>
                <a:spcPts val="1000"/>
              </a:spcAft>
              <a:buNone/>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endParaRPr lang="en-IN" sz="2400" dirty="0">
              <a:solidFill>
                <a:srgbClr val="FF0000"/>
              </a:solidFill>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PROCESSOR	                      :  	           Intel I5 </a:t>
            </a:r>
            <a:r>
              <a:rPr lang="en-I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and above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RAM		                      :	           4GB Or More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HARD DISK 		      :	           50 GB Or More</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371600" y="990600"/>
            <a:ext cx="6781800" cy="2912745"/>
          </a:xfrm>
          <a:prstGeom prst="rect">
            <a:avLst/>
          </a:prstGeom>
          <a:noFill/>
        </p:spPr>
        <p:txBody>
          <a:bodyPr wrap="square">
            <a:spAutoFit/>
          </a:bodyPr>
          <a:lstStyle/>
          <a:p>
            <a:pPr marL="0" indent="0" algn="just">
              <a:lnSpc>
                <a:spcPct val="150000"/>
              </a:lnSpc>
              <a:spcAft>
                <a:spcPts val="1000"/>
              </a:spcAft>
              <a:buNone/>
            </a:pPr>
            <a:r>
              <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lang="en-IN" sz="2800" dirty="0">
              <a:solidFill>
                <a:srgbClr val="FF0000"/>
              </a:solidFill>
              <a:effectLst/>
              <a:latin typeface="Calibri" panose="020F050202020403020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PYTHON IDE                                :  Anaconda</a:t>
            </a:r>
            <a:r>
              <a:rPr lang="en-I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Python</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BACK END                                    :  </a:t>
            </a:r>
            <a:r>
              <a:rPr lang="en-I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Google Collab</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FRONT END                                  :  Django frame</a:t>
            </a:r>
            <a:endParaRPr lang="en-IN" sz="1800" dirty="0">
              <a:effectLst/>
              <a:latin typeface="Calibri" panose="020F0502020204030204" charset="0"/>
              <a:ea typeface="Times New Roman" panose="02020603050405020304" pitchFamily="18" charset="0"/>
              <a:cs typeface="Times New Roman" panose="02020603050405020304" pitchFamily="18" charset="0"/>
            </a:endParaRPr>
          </a:p>
          <a:p>
            <a:pPr marL="0" indent="0">
              <a:lnSpc>
                <a:spcPct val="150000"/>
              </a:lnSpc>
              <a:spcAft>
                <a:spcPts val="1000"/>
              </a:spcAft>
              <a:buNone/>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PROGRAMMING LANGUAGE   :  Python</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71622" y="838200"/>
            <a:ext cx="7620000" cy="1077218"/>
          </a:xfrm>
          <a:prstGeom prst="rect">
            <a:avLst/>
          </a:prstGeom>
          <a:noFill/>
        </p:spPr>
        <p:txBody>
          <a:bodyPr wrap="square" rtlCol="0">
            <a:spAutoFit/>
          </a:bodyPr>
          <a:lstStyle/>
          <a:p>
            <a:r>
              <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rPr>
              <a:t>                      Simulation Model</a:t>
            </a:r>
            <a:endParaRPr lang="en-US" sz="2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1800" b="1" dirty="0">
              <a:solidFill>
                <a:srgbClr val="FF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3" name="TextBox 2"/>
          <p:cNvSpPr txBox="1"/>
          <p:nvPr/>
        </p:nvSpPr>
        <p:spPr>
          <a:xfrm>
            <a:off x="1071622" y="1382110"/>
            <a:ext cx="7479175" cy="36317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 Flow:</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The Input Layer preprocessed video Images of the  driver's face.</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The Output is fed into lightweight. </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Real-Time Implementation:</a:t>
            </a:r>
            <a:endParaRPr lang="en-US" sz="2000" b="1"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The camera streams input to the processing unit, it runs inference.</a:t>
            </a:r>
            <a:endParaRPr lang="en-US" sz="20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Simulation Setup:</a:t>
            </a:r>
            <a:endParaRPr lang="en-US" sz="2000" b="1" dirty="0">
              <a:latin typeface="Times New Roman" panose="02020603050405020304" pitchFamily="18" charset="0"/>
              <a:cs typeface="Times New Roman" panose="02020603050405020304" pitchFamily="18" charset="0"/>
            </a:endParaRPr>
          </a:p>
          <a:p>
            <a:pPr>
              <a:lnSpc>
                <a:spcPct val="150000"/>
              </a:lnSpc>
            </a:pPr>
            <a:r>
              <a:rPr lang="en-IN" sz="2000" dirty="0">
                <a:latin typeface="Times New Roman" panose="02020603050405020304" pitchFamily="18" charset="0"/>
                <a:cs typeface="Times New Roman" panose="02020603050405020304" pitchFamily="18" charset="0"/>
              </a:rPr>
              <a:t>     Dataset, Framework, Testing Environment</a:t>
            </a:r>
            <a:endParaRPr 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95400" y="685800"/>
            <a:ext cx="6324600" cy="523220"/>
          </a:xfrm>
          <a:prstGeom prst="rect">
            <a:avLst/>
          </a:prstGeom>
          <a:noFill/>
        </p:spPr>
        <p:txBody>
          <a:bodyPr wrap="square" rtlCol="0">
            <a:spAutoFit/>
          </a:bodyPr>
          <a:lstStyle/>
          <a:p>
            <a:r>
              <a:rPr lang="en-IN" sz="2800" dirty="0">
                <a:solidFill>
                  <a:srgbClr val="FF0000"/>
                </a:solidFill>
              </a:rPr>
              <a:t>                 </a:t>
            </a:r>
            <a:r>
              <a:rPr lang="en-IN" sz="2800" b="1" dirty="0">
                <a:solidFill>
                  <a:srgbClr val="FF0000"/>
                </a:solidFill>
                <a:latin typeface="Times New Roman" panose="02020603050405020304" pitchFamily="18" charset="0"/>
                <a:cs typeface="Times New Roman" panose="02020603050405020304" pitchFamily="18" charset="0"/>
              </a:rPr>
              <a:t>Performance Evaluation </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6" name="Rectangle 3"/>
          <p:cNvSpPr>
            <a:spLocks noChangeArrowheads="1"/>
          </p:cNvSpPr>
          <p:nvPr/>
        </p:nvSpPr>
        <p:spPr bwMode="auto">
          <a:xfrm>
            <a:off x="990600" y="1151453"/>
            <a:ext cx="762000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Metrics:</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Accuracy: The percentage correct drowsiness classifications.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Inference Time: Time taken by the model to process a frame.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Testing Scenarios: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Day vs. night conditions.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Different driver postures and facial occlusions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      Variations in lighting and camera angles.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Results:</a:t>
            </a:r>
            <a:endParaRPr lang="en-US" sz="2000" b="1" dirty="0">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achieves high accuracy 90% in detecting signs of such as yawning.</a:t>
            </a:r>
            <a:endParaRPr 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838200"/>
            <a:ext cx="53340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Analysis of Experimental Data</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1028700" y="1752600"/>
            <a:ext cx="7353300" cy="3268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Dataset Analysis: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Class distribution: Balanced representation of Drowsy.</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Performance:</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Confusion Matrix: Shows true positives, true and false negatives.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     Receiver Operating Characteristic (ROC) Curve</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Insights:</a:t>
            </a: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Significant impact of environmental factors on detection accuracy.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stretch>
            <a:fillRect/>
          </a:stretch>
        </p:blipFill>
        <p:spPr>
          <a:xfrm>
            <a:off x="1600200" y="924263"/>
            <a:ext cx="6062662" cy="4638338"/>
          </a:xfrm>
          <a:prstGeom prst="rect">
            <a:avLst/>
          </a:prstGeom>
        </p:spPr>
      </p:pic>
      <p:sp>
        <p:nvSpPr>
          <p:cNvPr id="2" name="TextBox 1"/>
          <p:cNvSpPr txBox="1"/>
          <p:nvPr/>
        </p:nvSpPr>
        <p:spPr>
          <a:xfrm>
            <a:off x="1828800" y="5867400"/>
            <a:ext cx="5638800" cy="369332"/>
          </a:xfrm>
          <a:prstGeom prst="rect">
            <a:avLst/>
          </a:prstGeom>
          <a:noFill/>
        </p:spPr>
        <p:txBody>
          <a:bodyPr wrap="square" rtlCol="0">
            <a:spAutoFit/>
          </a:bodyPr>
          <a:lstStyle/>
          <a:p>
            <a:r>
              <a:rPr lang="en-US" dirty="0"/>
              <a:t>                                 Prediction Model</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62750"/>
            <a:ext cx="6629400" cy="523220"/>
          </a:xfrm>
          <a:prstGeom prst="rect">
            <a:avLst/>
          </a:prstGeom>
          <a:noFill/>
        </p:spPr>
        <p:txBody>
          <a:bodyPr wrap="square" rtlCol="0">
            <a:spAutoFit/>
          </a:bodyPr>
          <a:lstStyle/>
          <a:p>
            <a:r>
              <a:rPr lang="en-US" sz="2800" b="1" dirty="0">
                <a:solidFill>
                  <a:srgbClr val="FF0000"/>
                </a:solidFill>
                <a:latin typeface="Times New Roman" panose="02020603050405020304" pitchFamily="18" charset="0"/>
                <a:cs typeface="Times New Roman" panose="02020603050405020304" pitchFamily="18" charset="0"/>
              </a:rPr>
              <a:t>     Implementation and Results </a:t>
            </a:r>
            <a:endParaRPr lang="en-IN" sz="2800" b="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28800" y="1600200"/>
            <a:ext cx="5715000" cy="198098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3886420"/>
            <a:ext cx="5715000" cy="213338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33600" y="685800"/>
            <a:ext cx="4876800" cy="523220"/>
          </a:xfrm>
          <a:prstGeom prst="rect">
            <a:avLst/>
          </a:prstGeom>
          <a:noFill/>
        </p:spPr>
        <p:txBody>
          <a:bodyPr wrap="square" rtlCol="0">
            <a:spAutoFit/>
          </a:bodyPr>
          <a:lstStyle/>
          <a:p>
            <a:r>
              <a:rPr lang="en-US" sz="2800" b="1" dirty="0">
                <a:solidFill>
                  <a:srgbClr val="FF0000"/>
                </a:solidFill>
              </a:rPr>
              <a:t>               </a:t>
            </a:r>
            <a:r>
              <a:rPr lang="en-US" sz="2800" b="1" dirty="0">
                <a:solidFill>
                  <a:srgbClr val="FF0000"/>
                </a:solidFill>
                <a:latin typeface="Times New Roman" panose="02020603050405020304" pitchFamily="18" charset="0"/>
                <a:cs typeface="Times New Roman" panose="02020603050405020304" pitchFamily="18" charset="0"/>
              </a:rPr>
              <a:t>Conclusion</a:t>
            </a:r>
            <a:endParaRPr lang="en-IN" sz="28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990600" y="1371600"/>
            <a:ext cx="72390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main target of this research project explores driver fatigue as the major cause of road accidents.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MobileNet</a:t>
            </a:r>
            <a:r>
              <a:rPr lang="en-US" sz="2000" dirty="0">
                <a:latin typeface="Times New Roman" panose="02020603050405020304" pitchFamily="18" charset="0"/>
                <a:cs typeface="Times New Roman" panose="02020603050405020304" pitchFamily="18" charset="0"/>
              </a:rPr>
              <a:t> architecture allows detection of drowsiness indicators by achieving a 94% accuracy rate because it performs effective detection for eye closure duration and yawning detection.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detects tiredness immediately thus allowing it to alert users about potential traffic dangers as soon as possible.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system serves as a practical and economical solution for safety systems within vehicles so they can become accessible to all models despite existing implementation challenges. </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established project proves the availability of an operational ready and financially suitable system that detects drowsiness and serves to eliminate avoidable road fatalities while creating safer roads. </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Contents</a:t>
            </a:r>
            <a:endParaRPr lang="en-IN"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800" y="1000246"/>
            <a:ext cx="6858000" cy="5638800"/>
          </a:xfrm>
        </p:spPr>
        <p:txBody>
          <a:bodyPr>
            <a:noAutofit/>
          </a:bodyPr>
          <a:lstStyle/>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Abstract</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Introduction</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Statement of the problem</a:t>
            </a:r>
            <a:endParaRPr lang="en-IN"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Motivation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Objectives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Literature Survey</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Limitations of Existing Methods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System</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Software and Hardware Requirements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Simulation Model</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Performance Evaluation</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Analysis of Experimental Data</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Implementation and Results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Future Work</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endParaRPr lang="en-US" sz="24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762000"/>
            <a:ext cx="6858000" cy="523220"/>
          </a:xfrm>
          <a:prstGeom prst="rect">
            <a:avLst/>
          </a:prstGeom>
          <a:noFill/>
        </p:spPr>
        <p:txBody>
          <a:bodyPr wrap="square" rtlCol="0">
            <a:spAutoFit/>
          </a:bodyPr>
          <a:lstStyle/>
          <a:p>
            <a:r>
              <a:rPr lang="en-US" sz="1800" b="1" dirty="0">
                <a:solidFill>
                  <a:srgbClr val="FF0000"/>
                </a:solidFill>
              </a:rPr>
              <a:t> </a:t>
            </a:r>
            <a:r>
              <a:rPr lang="en-US" sz="2800" b="1" dirty="0">
                <a:solidFill>
                  <a:srgbClr val="FF0000"/>
                </a:solidFill>
                <a:latin typeface="Times New Roman" panose="02020603050405020304" pitchFamily="18" charset="0"/>
                <a:cs typeface="Times New Roman" panose="02020603050405020304" pitchFamily="18" charset="0"/>
              </a:rPr>
              <a:t>Future Work</a:t>
            </a:r>
            <a:endParaRPr lang="en-IN" sz="2800" dirty="0"/>
          </a:p>
        </p:txBody>
      </p:sp>
      <p:sp>
        <p:nvSpPr>
          <p:cNvPr id="3" name="TextBox 2"/>
          <p:cNvSpPr txBox="1"/>
          <p:nvPr/>
        </p:nvSpPr>
        <p:spPr>
          <a:xfrm>
            <a:off x="1066800" y="1149385"/>
            <a:ext cx="7239000" cy="3970318"/>
          </a:xfrm>
          <a:prstGeom prst="rect">
            <a:avLst/>
          </a:prstGeom>
          <a:noFill/>
        </p:spPr>
        <p:txBody>
          <a:bodyPr wrap="square" rtlCol="0">
            <a:spAutoFit/>
          </a:bodyPr>
          <a:lstStyle/>
          <a:p>
            <a:endParaRPr lang="en-US" dirty="0"/>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Adaptive AI for Diverse Driver Demographics.</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User-Friendly Interface &amp; Feedback System.</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Edge AI &amp; IoT Connectivity</a:t>
            </a: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work will focus on multi-sensor integration and AI-powered behavioral analysis for even better accuracy.</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endParaRPr lang="en-US" b="1" dirty="0"/>
          </a:p>
          <a:p>
            <a:pPr algn="just"/>
            <a:endParaRPr lang="en-US" b="1" dirty="0"/>
          </a:p>
          <a:p>
            <a:endParaRPr lang="en-I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295400"/>
            <a:ext cx="7543800" cy="448007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1. R. </a:t>
            </a:r>
            <a:r>
              <a:rPr lang="en-IN" sz="1600" dirty="0" err="1">
                <a:latin typeface="Times New Roman" panose="02020603050405020304" pitchFamily="18" charset="0"/>
                <a:cs typeface="Times New Roman" panose="02020603050405020304" pitchFamily="18" charset="0"/>
              </a:rPr>
              <a:t>Chinthalachervu</a:t>
            </a:r>
            <a:r>
              <a:rPr lang="en-IN" sz="1600" dirty="0">
                <a:latin typeface="Times New Roman" panose="02020603050405020304" pitchFamily="18" charset="0"/>
                <a:cs typeface="Times New Roman" panose="02020603050405020304" pitchFamily="18" charset="0"/>
              </a:rPr>
              <a:t>, I. Teja, M. A. Kumar, N. S. Harshith, and T. S. Kumar, "Driver Drowsiness Detection and Monitoring System using Machine Learning," 2022.</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2. Y. </a:t>
            </a:r>
            <a:r>
              <a:rPr lang="en-IN" sz="1600" dirty="0" err="1">
                <a:latin typeface="Times New Roman" panose="02020603050405020304" pitchFamily="18" charset="0"/>
                <a:cs typeface="Times New Roman" panose="02020603050405020304" pitchFamily="18" charset="0"/>
              </a:rPr>
              <a:t>Albadaw</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AlRedhaei</a:t>
            </a:r>
            <a:r>
              <a:rPr lang="en-IN" sz="1600" dirty="0">
                <a:latin typeface="Times New Roman" panose="02020603050405020304" pitchFamily="18" charset="0"/>
                <a:cs typeface="Times New Roman" panose="02020603050405020304" pitchFamily="18" charset="0"/>
              </a:rPr>
              <a:t>, and M. </a:t>
            </a:r>
            <a:r>
              <a:rPr lang="en-IN" sz="1600" dirty="0" err="1">
                <a:latin typeface="Times New Roman" panose="02020603050405020304" pitchFamily="18" charset="0"/>
                <a:cs typeface="Times New Roman" panose="02020603050405020304" pitchFamily="18" charset="0"/>
              </a:rPr>
              <a:t>Takruri</a:t>
            </a:r>
            <a:r>
              <a:rPr lang="en-IN" sz="1600" dirty="0">
                <a:latin typeface="Times New Roman" panose="02020603050405020304" pitchFamily="18" charset="0"/>
                <a:cs typeface="Times New Roman" panose="02020603050405020304" pitchFamily="18" charset="0"/>
              </a:rPr>
              <a:t>, "Real-Time Machine Learning-Based Driver Drowsiness Detection Using Visual Features," 2023.</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 3. P. Pandey, M. Sharma, P. Saxena, and R. K. Dwivedi, "Driver Drowsiness Monitoring and Detection using Machine Learning," 2023. </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4. S. </a:t>
            </a:r>
            <a:r>
              <a:rPr lang="en-IN" sz="1600" dirty="0" err="1">
                <a:latin typeface="Times New Roman" panose="02020603050405020304" pitchFamily="18" charset="0"/>
                <a:cs typeface="Times New Roman" panose="02020603050405020304" pitchFamily="18" charset="0"/>
              </a:rPr>
              <a:t>Pachouly</a:t>
            </a:r>
            <a:r>
              <a:rPr lang="en-IN" sz="1600" dirty="0">
                <a:latin typeface="Times New Roman" panose="02020603050405020304" pitchFamily="18" charset="0"/>
                <a:cs typeface="Times New Roman" panose="02020603050405020304" pitchFamily="18" charset="0"/>
              </a:rPr>
              <a:t>, N. </a:t>
            </a:r>
            <a:r>
              <a:rPr lang="en-IN" sz="1600" dirty="0" err="1">
                <a:latin typeface="Times New Roman" panose="02020603050405020304" pitchFamily="18" charset="0"/>
                <a:cs typeface="Times New Roman" panose="02020603050405020304" pitchFamily="18" charset="0"/>
              </a:rPr>
              <a:t>Bhondve</a:t>
            </a:r>
            <a:r>
              <a:rPr lang="en-IN" sz="1600" dirty="0">
                <a:latin typeface="Times New Roman" panose="02020603050405020304" pitchFamily="18" charset="0"/>
                <a:cs typeface="Times New Roman" panose="02020603050405020304" pitchFamily="18" charset="0"/>
              </a:rPr>
              <a:t>, A. Dalvi, V. </a:t>
            </a:r>
            <a:r>
              <a:rPr lang="en-IN" sz="1600" dirty="0" err="1">
                <a:latin typeface="Times New Roman" panose="02020603050405020304" pitchFamily="18" charset="0"/>
                <a:cs typeface="Times New Roman" panose="02020603050405020304" pitchFamily="18" charset="0"/>
              </a:rPr>
              <a:t>Dhande</a:t>
            </a:r>
            <a:r>
              <a:rPr lang="en-IN" sz="1600" dirty="0">
                <a:latin typeface="Times New Roman" panose="02020603050405020304" pitchFamily="18" charset="0"/>
                <a:cs typeface="Times New Roman" panose="02020603050405020304" pitchFamily="18" charset="0"/>
              </a:rPr>
              <a:t>, and N. </a:t>
            </a:r>
            <a:r>
              <a:rPr lang="en-IN" sz="1600" dirty="0" err="1">
                <a:latin typeface="Times New Roman" panose="02020603050405020304" pitchFamily="18" charset="0"/>
                <a:cs typeface="Times New Roman" panose="02020603050405020304" pitchFamily="18" charset="0"/>
              </a:rPr>
              <a:t>Bhamare</a:t>
            </a:r>
            <a:r>
              <a:rPr lang="en-IN" sz="1600" dirty="0">
                <a:latin typeface="Times New Roman" panose="02020603050405020304" pitchFamily="18" charset="0"/>
                <a:cs typeface="Times New Roman" panose="02020603050405020304" pitchFamily="18" charset="0"/>
              </a:rPr>
              <a:t>, "driver drowsiness detection using machine learning with visual behaviour," IJCRT, vol. 2020. </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5. D. Sruthi, A. </a:t>
            </a:r>
            <a:r>
              <a:rPr lang="en-IN" sz="1600" dirty="0" err="1">
                <a:latin typeface="Times New Roman" panose="02020603050405020304" pitchFamily="18" charset="0"/>
                <a:cs typeface="Times New Roman" panose="02020603050405020304" pitchFamily="18" charset="0"/>
              </a:rPr>
              <a:t>Amulya</a:t>
            </a:r>
            <a:r>
              <a:rPr lang="en-IN" sz="1600" dirty="0">
                <a:latin typeface="Times New Roman" panose="02020603050405020304" pitchFamily="18" charset="0"/>
                <a:cs typeface="Times New Roman" panose="02020603050405020304" pitchFamily="18" charset="0"/>
              </a:rPr>
              <a:t> Reddy, G. S. </a:t>
            </a:r>
            <a:r>
              <a:rPr lang="en-IN" sz="1600" dirty="0" err="1">
                <a:latin typeface="Times New Roman" panose="02020603050405020304" pitchFamily="18" charset="0"/>
                <a:cs typeface="Times New Roman" panose="02020603050405020304" pitchFamily="18" charset="0"/>
              </a:rPr>
              <a:t>Siddaharth</a:t>
            </a:r>
            <a:r>
              <a:rPr lang="en-IN" sz="1600" dirty="0">
                <a:latin typeface="Times New Roman" panose="02020603050405020304" pitchFamily="18" charset="0"/>
                <a:cs typeface="Times New Roman" panose="02020603050405020304" pitchFamily="18" charset="0"/>
              </a:rPr>
              <a:t> Reddy, and S. </a:t>
            </a:r>
            <a:r>
              <a:rPr lang="en-IN" sz="1600" dirty="0" err="1">
                <a:latin typeface="Times New Roman" panose="02020603050405020304" pitchFamily="18" charset="0"/>
                <a:cs typeface="Times New Roman" panose="02020603050405020304" pitchFamily="18" charset="0"/>
              </a:rPr>
              <a:t>Shesham</a:t>
            </a:r>
            <a:r>
              <a:rPr lang="en-IN" sz="1600" dirty="0">
                <a:latin typeface="Times New Roman" panose="02020603050405020304" pitchFamily="18" charset="0"/>
                <a:cs typeface="Times New Roman" panose="02020603050405020304" pitchFamily="18" charset="0"/>
              </a:rPr>
              <a:t>, "Driver </a:t>
            </a:r>
            <a:r>
              <a:rPr lang="en-IN" sz="1600" dirty="0" err="1">
                <a:latin typeface="Times New Roman" panose="02020603050405020304" pitchFamily="18" charset="0"/>
                <a:cs typeface="Times New Roman" panose="02020603050405020304" pitchFamily="18" charset="0"/>
              </a:rPr>
              <a:t>Drowsines</a:t>
            </a:r>
            <a:r>
              <a:rPr lang="en-IN" sz="1600" dirty="0">
                <a:latin typeface="Times New Roman" panose="02020603050405020304" pitchFamily="18" charset="0"/>
                <a:cs typeface="Times New Roman" panose="02020603050405020304" pitchFamily="18" charset="0"/>
              </a:rPr>
              <a:t> s Detection System using Deep Learning," IJRASET, 2023.</a:t>
            </a:r>
            <a:endParaRPr lang="en-IN" sz="16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6. R. Thakur, S. </a:t>
            </a:r>
            <a:r>
              <a:rPr lang="en-IN" sz="1600" dirty="0" err="1">
                <a:latin typeface="Times New Roman" panose="02020603050405020304" pitchFamily="18" charset="0"/>
                <a:cs typeface="Times New Roman" panose="02020603050405020304" pitchFamily="18" charset="0"/>
              </a:rPr>
              <a:t>Shivam</a:t>
            </a:r>
            <a:r>
              <a:rPr lang="en-IN" sz="1600" dirty="0">
                <a:latin typeface="Times New Roman" panose="02020603050405020304" pitchFamily="18" charset="0"/>
                <a:cs typeface="Times New Roman" panose="02020603050405020304" pitchFamily="18" charset="0"/>
              </a:rPr>
              <a:t>, S. Raj, and S. Pandey, "Driver Drowsiness Detection System Using Machine Learning," doi:10.3233/ATDE220718, 2022.</a:t>
            </a:r>
            <a:endParaRPr lang="en-IN" sz="16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828800" y="685800"/>
            <a:ext cx="4495800" cy="523220"/>
          </a:xfrm>
          <a:prstGeom prst="rect">
            <a:avLst/>
          </a:prstGeom>
          <a:noFill/>
        </p:spPr>
        <p:txBody>
          <a:bodyPr wrap="square" rtlCol="0">
            <a:spAutoFit/>
          </a:bodyPr>
          <a:lstStyle/>
          <a:p>
            <a:r>
              <a:rPr lang="en-US" sz="1800" b="1" dirty="0">
                <a:solidFill>
                  <a:srgbClr val="FF0000"/>
                </a:solidFill>
              </a:rPr>
              <a:t>                                    </a:t>
            </a:r>
            <a:r>
              <a:rPr lang="en-US" sz="2800" b="1" dirty="0">
                <a:solidFill>
                  <a:srgbClr val="FF0000"/>
                </a:solidFill>
                <a:latin typeface="Times New Roman" panose="02020603050405020304" pitchFamily="18" charset="0"/>
                <a:cs typeface="Times New Roman" panose="02020603050405020304" pitchFamily="18" charset="0"/>
              </a:rPr>
              <a:t>Reference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normAutofit/>
          </a:bodyPr>
          <a:lstStyle/>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rPr>
              <a:t>Thank You</a:t>
            </a:r>
            <a:endParaRPr lang="en-US" sz="3600" b="1" dirty="0">
              <a:solidFill>
                <a:srgbClr val="FF0000"/>
              </a:solidFill>
              <a:latin typeface="Times New Roman" panose="02020603050405020304" pitchFamily="18" charset="0"/>
              <a:ea typeface="+mj-ea"/>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Abstract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Rectangle 2"/>
          <p:cNvSpPr>
            <a:spLocks noChangeArrowheads="1"/>
          </p:cNvSpPr>
          <p:nvPr/>
        </p:nvSpPr>
        <p:spPr bwMode="auto">
          <a:xfrm>
            <a:off x="1066800" y="723900"/>
            <a:ext cx="7162800" cy="56230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spcBef>
                <a:spcPct val="0"/>
              </a:spcBef>
              <a:spcAft>
                <a:spcPct val="0"/>
              </a:spcAft>
              <a:buClrTx/>
              <a:buSzTx/>
              <a:buFontTx/>
              <a:buNone/>
            </a:pPr>
            <a:endParaRPr kumimoji="0" lang="en-US" altLang="en-US" sz="194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spcBef>
                <a:spcPct val="0"/>
              </a:spcBef>
              <a:spcAft>
                <a:spcPct val="0"/>
              </a:spcAft>
              <a:buClrTx/>
              <a:buSzTx/>
            </a:pPr>
            <a:r>
              <a:rPr lang="en-US" sz="2000" kern="0" dirty="0">
                <a:latin typeface="Times New Roman" panose="02020603050405020304" pitchFamily="18" charset="0"/>
                <a:ea typeface="SimSun" panose="02010600030101010101" pitchFamily="2" charset="-122"/>
                <a:cs typeface="Times New Roman" panose="02020603050405020304" pitchFamily="18" charset="0"/>
              </a:rPr>
              <a:t>In present-day world, accidents are caused mainly due to driver drowsiness.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This paper introduces</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real</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time</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driver</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sleep</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detection</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system that uses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MobileNet</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a lightweight convolutional neural network (CNN) architecture optimized for mobility and indoor environments. The system captures live video of the driver’s face to detect signs of fatigue that may lead to fatigue, such as prolonged eye closure and yawning.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MobileNet’s</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 low cost makes it fast and suitable for integration into vehicles without sacrificing accuracy. The instant alert model provides instant feedback, reducing the risk of fatigue</a:t>
            </a:r>
            <a:r>
              <a:rPr lang="en-US" sz="2000" kern="0" spc="-1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and improving overall safety. The proposed system is scalable, cost- effective,</a:t>
            </a:r>
            <a:r>
              <a:rPr lang="en-US" sz="2000" kern="0" spc="-3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and</a:t>
            </a:r>
            <a:r>
              <a:rPr lang="en-US" sz="2000" kern="0" spc="-3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can</a:t>
            </a:r>
            <a:r>
              <a:rPr lang="en-US" sz="2000" kern="0" spc="-3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run</a:t>
            </a:r>
            <a:r>
              <a:rPr lang="en-US" sz="2000" kern="0" spc="-3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on</a:t>
            </a:r>
            <a:r>
              <a:rPr lang="en-US" sz="2000" kern="0" spc="-3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mobile</a:t>
            </a:r>
            <a:r>
              <a:rPr lang="en-US" sz="2000" kern="0" spc="-3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devices,</a:t>
            </a:r>
            <a:r>
              <a:rPr lang="en-US" sz="2000" kern="0" spc="-2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making</a:t>
            </a:r>
            <a:r>
              <a:rPr lang="en-US" sz="2000" kern="0" spc="-3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it an ideal solution for modern vehicle safety applications. Fatigue cues to prevent accidents. Drowsiness affects making, and alertness, increasing the risk of accidents. Results</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show</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that</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the </a:t>
            </a:r>
            <a:r>
              <a:rPr lang="en-US" sz="2000" kern="0" dirty="0" err="1">
                <a:effectLst/>
                <a:latin typeface="Times New Roman" panose="02020603050405020304" pitchFamily="18" charset="0"/>
                <a:ea typeface="SimSun" panose="02010600030101010101" pitchFamily="2" charset="-122"/>
                <a:cs typeface="Times New Roman" panose="02020603050405020304" pitchFamily="18" charset="0"/>
              </a:rPr>
              <a:t>MobileNet</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model</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achieves</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99%</a:t>
            </a:r>
            <a:r>
              <a:rPr lang="en-US" sz="2000" kern="0" spc="-6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performance</a:t>
            </a:r>
            <a:r>
              <a:rPr lang="en-US" sz="2000" kern="0" spc="-65"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2000" kern="0" dirty="0">
                <a:effectLst/>
                <a:latin typeface="Times New Roman" panose="02020603050405020304" pitchFamily="18" charset="0"/>
                <a:ea typeface="SimSun" panose="02010600030101010101" pitchFamily="2" charset="-122"/>
                <a:cs typeface="Times New Roman" panose="02020603050405020304" pitchFamily="18" charset="0"/>
              </a:rPr>
              <a:t>when combined with the k neighbor classifier. The system detects, fatigue in 0.00829 seconds, making it ideal for immediate.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2793"/>
            <a:ext cx="8229600" cy="114300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Introduction</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Rectangle 2"/>
          <p:cNvSpPr>
            <a:spLocks noGrp="1" noChangeArrowheads="1"/>
          </p:cNvSpPr>
          <p:nvPr>
            <p:ph idx="1"/>
          </p:nvPr>
        </p:nvSpPr>
        <p:spPr bwMode="auto">
          <a:xfrm>
            <a:off x="1066800" y="1202069"/>
            <a:ext cx="7162800"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fatigue is a significant factor contributing to road accidents              worldwide, leading to thousands of fatalities and injuries each year. Drowsiness can impair a driver’s ability to react quickly, affecting decision-making and alertness, which increases the risk of accidents. Current systems for detecting driver fatigue often rely on physical signals, such as heart rate or steering behavior, which can be intrusive and distracting. This project proposes a real-time driver drowsiness detection system that utilizes facial recognition technology to monitor signs of fatigue. The system focuses on detecting key fatigue cues, such as prolonged eye closure, yawning, and other facial expressions indicative of drowsiness. This project aims to enhance road safety by providing a fast, accurate, and reliable solution for detecting and preventing accidents caused by driver fatigue.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504827"/>
            <a:ext cx="8229600" cy="716281"/>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Problem Statement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flipV="1">
            <a:off x="647700" y="2483139"/>
            <a:ext cx="7886700" cy="45719"/>
          </a:xfrm>
        </p:spPr>
        <p:txBody>
          <a:bodyPr>
            <a:normAutofit fontScale="25000" lnSpcReduction="20000"/>
          </a:bodyPr>
          <a:lstStyle/>
          <a:p>
            <a:pPr>
              <a:lnSpc>
                <a:spcPct val="150000"/>
              </a:lnSpc>
            </a:pPr>
            <a:r>
              <a:rPr lang="en-US" sz="2100"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
        <p:nvSpPr>
          <p:cNvPr id="3" name="Rectangle 1"/>
          <p:cNvSpPr>
            <a:spLocks noChangeArrowheads="1"/>
          </p:cNvSpPr>
          <p:nvPr/>
        </p:nvSpPr>
        <p:spPr bwMode="auto">
          <a:xfrm>
            <a:off x="914400" y="1382286"/>
            <a:ext cx="73914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R="0" lvl="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fatigue is a leading cause of road accidents, contributing to thousands of fatalities and injuries each year. Traditional methods of detecting drowsiness often rely on physical signals, which can be intrusive and may distract the driver from the road. Current fatigue detection systems may not provide real-time alerts, increasing the risk of accidents before the driver is notified. Many existing systems require expensive and complex hardware, making them impractical for widespread adoption in vehicles.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need for a fast, accurate, and cost-effective solution to detect driver fatigue in real-time, without causing distractions or requiring direct contact with the driver. A scalable system that can run on mobile devices and integrate seamlessly into vehicles is essential to improve road safety and reduce accidents caused by driver drowsiness.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14300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Motivation</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8" name="Rectangle 2"/>
          <p:cNvSpPr>
            <a:spLocks noGrp="1" noChangeArrowheads="1"/>
          </p:cNvSpPr>
          <p:nvPr>
            <p:ph idx="1"/>
          </p:nvPr>
        </p:nvSpPr>
        <p:spPr bwMode="auto">
          <a:xfrm>
            <a:off x="990600" y="1143000"/>
            <a:ext cx="7335983"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eaLnBrk="0" fontAlgn="base" hangingPunct="0">
              <a:spcBef>
                <a:spcPct val="0"/>
              </a:spcBef>
              <a:spcAft>
                <a:spcPct val="0"/>
              </a:spcAft>
              <a:buNone/>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fatigue is a critical factor in road accidents, and addressing it can significantly reduce the number of fatalities and injuries caused by drowsy driving. Traditional fatigue detection systems are often intrusive, expensive, and require complex hardware, making them less practical for widespread use in vehicles. Real-time detection and immediate feedback can help drivers take timely action, preventing accidents before they occur and improving overall road safety. The increasing use of mobile devices and embedded systems in vehicles presents an opportunity to create a lightweight, cost-effective solution that can be easily integrated into existing infrastructure. By developing a system that is both efficient and scalable, this project aims to contribute to the advancement of driver safety technology, benefiting both individual drivers and the broader transportation industry.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03058"/>
            <a:ext cx="8229600" cy="762000"/>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Objectives</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4" name="Rectangle 2"/>
          <p:cNvSpPr>
            <a:spLocks noGrp="1" noChangeArrowheads="1"/>
          </p:cNvSpPr>
          <p:nvPr>
            <p:ph idx="1"/>
          </p:nvPr>
        </p:nvSpPr>
        <p:spPr bwMode="auto">
          <a:xfrm>
            <a:off x="914400" y="1219200"/>
            <a:ext cx="746760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 real-time driver drowsiness detection system using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MobileNet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lightweight convolutional neural network (CNN), to accurately detect signs of fatigue from facial expressions.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monitor key fatigue cues, such as prolonged eye closure and yawning, from the driver’s face using a live video feed for early detection of drowsiness.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the system provides instant feedback to the driver, alerting them of fatigue and reducing the risk of accidents caused by drowsiness.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cost-effective and scalable solution that can be integrated into modern vehicles without the need for expensive hardware or intrusive sensors.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09600"/>
            <a:ext cx="8229600" cy="685801"/>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Literature Survey</a:t>
            </a:r>
            <a:endParaRPr lang="en-IN" sz="2800" dirty="0"/>
          </a:p>
        </p:txBody>
      </p:sp>
      <p:sp>
        <p:nvSpPr>
          <p:cNvPr id="3" name="Content Placeholder 2"/>
          <p:cNvSpPr>
            <a:spLocks noGrp="1"/>
          </p:cNvSpPr>
          <p:nvPr>
            <p:ph idx="1"/>
          </p:nvPr>
        </p:nvSpPr>
        <p:spPr>
          <a:xfrm>
            <a:off x="879676" y="1524000"/>
            <a:ext cx="7426124" cy="6172200"/>
          </a:xfrm>
        </p:spPr>
        <p:txBody>
          <a:bodyPr>
            <a:noAutofit/>
          </a:bodyPr>
          <a:lstStyle/>
          <a:p>
            <a:pPr algn="just">
              <a:lnSpc>
                <a:spcPct val="115000"/>
              </a:lnSpc>
            </a:pPr>
            <a:r>
              <a:rPr lang="en-US" sz="2000" dirty="0">
                <a:effectLst/>
                <a:latin typeface="Times New Roman" panose="02020603050405020304" pitchFamily="18" charset="0"/>
                <a:ea typeface="Times New Roman" panose="02020603050405020304" pitchFamily="18" charset="0"/>
              </a:rPr>
              <a:t>Rohith </a:t>
            </a:r>
            <a:r>
              <a:rPr lang="en-US" sz="2000" dirty="0" err="1">
                <a:effectLst/>
                <a:latin typeface="Times New Roman" panose="02020603050405020304" pitchFamily="18" charset="0"/>
                <a:ea typeface="Times New Roman" panose="02020603050405020304" pitchFamily="18" charset="0"/>
              </a:rPr>
              <a:t>Chinthalachervu</a:t>
            </a:r>
            <a:r>
              <a:rPr lang="en-US" sz="2000" dirty="0">
                <a:effectLst/>
                <a:latin typeface="Times New Roman" panose="02020603050405020304" pitchFamily="18" charset="0"/>
                <a:ea typeface="Times New Roman" panose="02020603050405020304" pitchFamily="18" charset="0"/>
              </a:rPr>
              <a:t> et al. [1] proposed a method to detect the drowsy status of driver as well equipped with appropriate reactions according to traffic rules. They found that most of the road accidents took place due to driver fatigue and this is a hard thing to observe. This system achieves 95.58% sensitivity and 100 % specificity using a Support Vector Machine (SVM) classifier in combination</a:t>
            </a:r>
            <a:endParaRPr lang="en-US" sz="2000" dirty="0">
              <a:effectLst/>
              <a:latin typeface="Times New Roman" panose="02020603050405020304" pitchFamily="18" charset="0"/>
              <a:ea typeface="Times New Roman" panose="02020603050405020304" pitchFamily="18" charset="0"/>
            </a:endParaRPr>
          </a:p>
          <a:p>
            <a:pPr algn="just">
              <a:lnSpc>
                <a:spcPct val="115000"/>
              </a:lnSpc>
            </a:pP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Yaman</a:t>
            </a:r>
            <a:r>
              <a:rPr lang="en-US" sz="2000" dirty="0">
                <a:effectLst/>
                <a:latin typeface="Times New Roman" panose="02020603050405020304" pitchFamily="18" charset="0"/>
                <a:ea typeface="Times New Roman" panose="02020603050405020304" pitchFamily="18" charset="0"/>
              </a:rPr>
              <a:t> </a:t>
            </a:r>
            <a:r>
              <a:rPr lang="en-US" sz="2000" dirty="0" err="1">
                <a:effectLst/>
                <a:latin typeface="Times New Roman" panose="02020603050405020304" pitchFamily="18" charset="0"/>
                <a:ea typeface="Times New Roman" panose="02020603050405020304" pitchFamily="18" charset="0"/>
              </a:rPr>
              <a:t>Albadaw</a:t>
            </a:r>
            <a:r>
              <a:rPr lang="en-US" sz="2000" dirty="0">
                <a:effectLst/>
                <a:latin typeface="Times New Roman" panose="02020603050405020304" pitchFamily="18" charset="0"/>
                <a:ea typeface="Times New Roman" panose="02020603050405020304" pitchFamily="18" charset="0"/>
              </a:rPr>
              <a:t> et al. [2] proposed a non-touchless system for automatic driver sleepiness diagnosis based on visual appearance of drivers using dashboard-camera videos, [ Their methodology uses facial landmarks to detect the head pose and also computes key features for mouth aspect ratio, eye aspect ratio.</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0"/>
            <a:ext cx="8229600" cy="715962"/>
          </a:xfrm>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Limitation of Existing Methods</a:t>
            </a:r>
            <a:endParaRPr lang="en-IN" sz="2800" dirty="0"/>
          </a:p>
        </p:txBody>
      </p:sp>
      <p:sp>
        <p:nvSpPr>
          <p:cNvPr id="3" name="Content Placeholder 2"/>
          <p:cNvSpPr>
            <a:spLocks noGrp="1"/>
          </p:cNvSpPr>
          <p:nvPr>
            <p:ph idx="1"/>
          </p:nvPr>
        </p:nvSpPr>
        <p:spPr>
          <a:xfrm>
            <a:off x="1066800" y="1600200"/>
            <a:ext cx="7186914" cy="5440362"/>
          </a:xfrm>
        </p:spPr>
        <p:txBody>
          <a:bodyPr>
            <a:normAutofit/>
          </a:bodyPr>
          <a:lstStyle/>
          <a:p>
            <a:pPr algn="just">
              <a:lnSpc>
                <a:spcPct val="150000"/>
              </a:lnSpc>
            </a:pPr>
            <a:r>
              <a:rPr lang="en-US" sz="2000" dirty="0">
                <a:effectLst/>
                <a:latin typeface="Times New Roman" panose="02020603050405020304" pitchFamily="18" charset="0"/>
                <a:ea typeface="Times New Roman" panose="02020603050405020304" pitchFamily="18" charset="0"/>
              </a:rPr>
              <a:t>Existing systems often require intrusive sensors that can distract or discomfort the driver.</a:t>
            </a:r>
            <a:endParaRPr lang="en-US"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High-cost hardware, such as infrared cameras, makes integration difficult and expensive.</a:t>
            </a:r>
            <a:endParaRPr lang="en-US" sz="2000" dirty="0">
              <a:effectLst/>
              <a:latin typeface="Times New Roman" panose="02020603050405020304" pitchFamily="18" charset="0"/>
              <a:ea typeface="Times New Roman" panose="02020603050405020304" pitchFamily="18" charset="0"/>
            </a:endParaRPr>
          </a:p>
          <a:p>
            <a:pPr algn="just">
              <a:lnSpc>
                <a:spcPct val="150000"/>
              </a:lnSpc>
            </a:pPr>
            <a:r>
              <a:rPr lang="en-US" sz="2000" dirty="0">
                <a:effectLst/>
                <a:latin typeface="Times New Roman" panose="02020603050405020304" pitchFamily="18" charset="0"/>
                <a:ea typeface="Times New Roman" panose="02020603050405020304" pitchFamily="18" charset="0"/>
              </a:rPr>
              <a:t>Many systems are reactive, providing alerts only after fatigue signs are clearly visible.</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10736</Words>
  <Application>WPS Presentation</Application>
  <PresentationFormat>On-screen Show (4:3)</PresentationFormat>
  <Paragraphs>183</Paragraphs>
  <Slides>22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Arial</vt:lpstr>
      <vt:lpstr>SimSun</vt:lpstr>
      <vt:lpstr>Wingdings</vt:lpstr>
      <vt:lpstr>Times New Roman</vt:lpstr>
      <vt:lpstr>Times New Roman</vt:lpstr>
      <vt:lpstr>Microsoft YaHei</vt:lpstr>
      <vt:lpstr>Arial Unicode MS</vt:lpstr>
      <vt:lpstr>Calibri</vt:lpstr>
      <vt:lpstr>Office Theme</vt:lpstr>
      <vt:lpstr>A Project Review Presentation  on Real-Time Driver Drowsiness Detection Using Mobile Net for Road Safety Enhancement    </vt:lpstr>
      <vt:lpstr>Contents</vt:lpstr>
      <vt:lpstr>Abstract</vt:lpstr>
      <vt:lpstr>Introduction</vt:lpstr>
      <vt:lpstr>Problem Statement</vt:lpstr>
      <vt:lpstr>Motivation</vt:lpstr>
      <vt:lpstr>Objectives</vt:lpstr>
      <vt:lpstr>Literature Survey</vt:lpstr>
      <vt:lpstr>Limitation of Existing Methods</vt:lpstr>
      <vt:lpstr>Proposed System</vt:lpstr>
      <vt:lpstr>Architecture - Proposed System </vt:lpstr>
      <vt:lpstr>Specifications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APPLE</dc:creator>
  <cp:lastModifiedBy>Sridhar Naik Dungavath</cp:lastModifiedBy>
  <cp:revision>231</cp:revision>
  <dcterms:created xsi:type="dcterms:W3CDTF">2018-02-12T04:29:00Z</dcterms:created>
  <dcterms:modified xsi:type="dcterms:W3CDTF">2025-05-17T04:21:13Z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AD85510BC4BE4CE0B41AEF24FC2C5B2C_13</vt:lpwstr>
  </property>
  <property fmtid="{D5CDD505-2E9C-101B-9397-08002B2CF9AE}" pid="3" name="KSOProductBuildVer">
    <vt:lpwstr>1033-12.2.0.21179</vt:lpwstr>
  </property>
</Properties>
</file>