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12"/>
  </p:notesMasterIdLst>
  <p:sldIdLst>
    <p:sldId id="256" r:id="rId4"/>
    <p:sldId id="257" r:id="rId5"/>
    <p:sldId id="261" r:id="rId6"/>
    <p:sldId id="259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2F0FD-E0A7-46E0-A755-65A414F5CDC1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FD441-9661-4F3E-940B-517226305FE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F7E0-C23F-4636-BB5C-752CF73D698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A489666-649F-42BF-9D1D-B916A19FED1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3264" y="3429000"/>
            <a:ext cx="8719793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Submitted by: </a:t>
            </a:r>
            <a:r>
              <a:rPr lang="en-IN" altLang="en-US" sz="4000" b="1" dirty="0"/>
              <a:t>Sridhar</a:t>
            </a:r>
            <a:endParaRPr lang="en-IN" altLang="en-US" sz="4000" b="1" dirty="0"/>
          </a:p>
          <a:p>
            <a:pPr algn="ctr"/>
            <a:r>
              <a:rPr lang="en-IN" altLang="en-US" sz="4000" b="1" dirty="0"/>
              <a:t>                             Kavya</a:t>
            </a:r>
            <a:endParaRPr lang="en-IN" altLang="en-US" sz="4000" b="1" dirty="0"/>
          </a:p>
          <a:p>
            <a:pPr algn="ctr"/>
            <a:r>
              <a:rPr lang="en-IN" altLang="en-US" sz="4000" b="1" dirty="0"/>
              <a:t>                                Kohitha</a:t>
            </a:r>
            <a:endParaRPr lang="en-IN" alt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1923441" y="2248294"/>
            <a:ext cx="93510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CREDIT CARD DEFAULT PREDICTION</a:t>
            </a:r>
            <a:endParaRPr lang="en-IN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239" y="631596"/>
            <a:ext cx="104197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OVERVIEW</a:t>
            </a:r>
            <a:endParaRPr lang="en-US" sz="4000" b="1" i="0" u="none" strike="noStrike" baseline="0" dirty="0"/>
          </a:p>
          <a:p>
            <a:pPr marL="971550" lvl="2"/>
            <a:endParaRPr lang="en-US" dirty="0"/>
          </a:p>
          <a:p>
            <a:pPr marL="1257300" lvl="2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Banking/Financial Institutes play a significant role in providing financial services.</a:t>
            </a:r>
            <a:endParaRPr lang="en-US" sz="2000" b="0" i="0" u="none" strike="noStrike" baseline="0" dirty="0"/>
          </a:p>
          <a:p>
            <a:pPr marL="1257300" lvl="2" indent="-285750">
              <a:buFont typeface="Arial" panose="020B0604020202020204" pitchFamily="34" charset="0"/>
              <a:buChar char="•"/>
            </a:pPr>
            <a:endParaRPr lang="en-US" sz="2000" b="0" i="0" u="none" strike="noStrike" baseline="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dirty="0"/>
              <a:t>To maintain integrity, banks/institutes must be careful when investing in customers to avoid financial loss.</a:t>
            </a:r>
            <a:endParaRPr lang="en-US" sz="200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Before </a:t>
            </a:r>
            <a:r>
              <a:rPr lang="en-US" sz="2000" dirty="0"/>
              <a:t>giving credit to borrowers, the bank must come to about the potential of customers.</a:t>
            </a:r>
            <a:endParaRPr lang="en-US" sz="200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The term credit scoring, determines the relation between defaulters and loan characteristics.</a:t>
            </a:r>
            <a:endParaRPr lang="en-US" sz="2000" b="0" i="0" u="none" strike="noStrike" baseline="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239" y="631596"/>
            <a:ext cx="44211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ARCHITECTURE</a:t>
            </a:r>
            <a:endParaRPr lang="en-US" sz="4000" b="1" i="0" u="none" strike="noStrike" baseline="0" dirty="0"/>
          </a:p>
          <a:p>
            <a:pPr marL="971550" lvl="2"/>
            <a:endParaRPr lang="en-US" sz="20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442" y="1460026"/>
            <a:ext cx="8011800" cy="47663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239" y="631596"/>
            <a:ext cx="1041976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DATA PREPROCESSING</a:t>
            </a:r>
            <a:endParaRPr lang="en-US" sz="4000" b="1" i="0" u="none" strike="noStrike" baseline="0" dirty="0"/>
          </a:p>
          <a:p>
            <a:pPr marL="971550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set is divided in 80:20 ratio for train and test respectively.ID column was dropped as it was unnecessary for our modelling.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attribute name ‘PAY_0’ was converted to ‘PAY_1’ and  '</a:t>
            </a:r>
            <a:r>
              <a:rPr lang="en-US" sz="2000" dirty="0" err="1"/>
              <a:t>default.payment.next.month</a:t>
            </a:r>
            <a:r>
              <a:rPr lang="en-US" sz="2000" dirty="0"/>
              <a:t>’ was converted to ‘Default’ for naming convenience.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Pay_0:No consumption of credit card=-2,Pay duly(paid on time)=-1,payment delay for one mouth=1, payment delay for two months=2,payment delay for nine months and above=-9.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No Null values in the dataset</a:t>
            </a:r>
            <a:endParaRPr lang="en-IN" sz="2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239" y="631596"/>
            <a:ext cx="1041976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DATA ANALYSIS</a:t>
            </a:r>
            <a:endParaRPr lang="en-US" sz="4000" b="1" i="0" u="none" strike="noStrike" baseline="0" dirty="0"/>
          </a:p>
          <a:p>
            <a:pPr marL="971550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There are more women than men in our dataset and men have a slightly higher chance of default.</a:t>
            </a: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 Neue"/>
              </a:rPr>
              <a:t>The probability of default was higher for men.</a:t>
            </a:r>
            <a:endParaRPr lang="en-IN" sz="16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Most people in our dataset are between 25 and 40 years old. There is also an impression that around that age the chance of default is a little lower.</a:t>
            </a: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Most customers have a 200k or less credit limit. And it seems that we will find a higher concentration of customers in default on that range.</a:t>
            </a: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 Neue"/>
              </a:rPr>
              <a:t>T</a:t>
            </a:r>
            <a:r>
              <a:rPr lang="en-IN" sz="1600" b="0" i="0" dirty="0">
                <a:effectLst/>
                <a:latin typeface="Helvetica Neue"/>
              </a:rPr>
              <a:t>hose who have a negative bill statement have a lower chance of default than the rest. What stands out is that there is a slightly higher chance of default for those who didn't have a bill in the previous months.</a:t>
            </a: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There is a higher default rate among those who paid nothing in previous months and lower rates among those who paid over 25k NT dollars.</a:t>
            </a: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239" y="631596"/>
            <a:ext cx="1041976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MODEL SELECTION &amp; PREDICTION</a:t>
            </a:r>
            <a:endParaRPr lang="en-US" sz="4000" b="1" i="0" u="none" strike="noStrike" baseline="0" dirty="0"/>
          </a:p>
          <a:p>
            <a:pPr marL="971550" lvl="2"/>
            <a:endParaRPr lang="en-US" sz="2000" dirty="0"/>
          </a:p>
          <a:p>
            <a:r>
              <a:rPr lang="en-US" sz="2000" dirty="0"/>
              <a:t>Here we train and select the best machine-learning model for predicting credit card defaults based on the provided data. We tried and tested multiple models such as </a:t>
            </a:r>
            <a:r>
              <a:rPr lang="en-US" sz="2000" dirty="0" err="1"/>
              <a:t>LogisticRegression</a:t>
            </a:r>
            <a:r>
              <a:rPr lang="en-US" sz="2000" dirty="0"/>
              <a:t>, Support Vector Classifier, </a:t>
            </a:r>
            <a:r>
              <a:rPr lang="en-US" sz="2000" dirty="0" err="1"/>
              <a:t>KNeighborsClassifier</a:t>
            </a:r>
            <a:r>
              <a:rPr lang="en-US" sz="2000" dirty="0"/>
              <a:t>, </a:t>
            </a:r>
            <a:r>
              <a:rPr lang="en-US" sz="2000" dirty="0" err="1"/>
              <a:t>RandomForestClassifier</a:t>
            </a:r>
            <a:r>
              <a:rPr lang="en-US" sz="2000" dirty="0"/>
              <a:t>, </a:t>
            </a:r>
            <a:r>
              <a:rPr lang="en-US" sz="2000" dirty="0" err="1"/>
              <a:t>GaussianNB</a:t>
            </a:r>
            <a:r>
              <a:rPr lang="en-US" sz="2000" dirty="0"/>
              <a:t>, </a:t>
            </a:r>
            <a:r>
              <a:rPr lang="en-US" sz="2000" dirty="0" err="1"/>
              <a:t>AdaBoostClassifier</a:t>
            </a:r>
            <a:r>
              <a:rPr lang="en-US" sz="2000" dirty="0"/>
              <a:t>, and </a:t>
            </a:r>
            <a:r>
              <a:rPr lang="en-US" sz="2000" dirty="0" err="1"/>
              <a:t>GradientBoostingClassifier</a:t>
            </a:r>
            <a:r>
              <a:rPr lang="en-US" sz="2000" dirty="0"/>
              <a:t> for the model and came up with the model with the best performance.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Accuracy of </a:t>
            </a:r>
            <a:r>
              <a:rPr lang="en-US" sz="2000" dirty="0" err="1"/>
              <a:t>GradientBoostingClassifier</a:t>
            </a:r>
            <a:r>
              <a:rPr lang="en-US" sz="2000" dirty="0"/>
              <a:t> was 82.22 and F1 score was 47.50 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239" y="631596"/>
            <a:ext cx="10419761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CONCLUSION</a:t>
            </a:r>
            <a:endParaRPr lang="en-US" sz="4000" b="1" i="0" u="none" strike="noStrike" baseline="0" dirty="0"/>
          </a:p>
          <a:p>
            <a:pPr marL="971550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investigated the data, checking for data unbalancing, visualizing the features and understanding the relationship between different features.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used train-test split to evaluate the model’s effectiveness to predict the target value i.e. detecting if a credit card will default next month.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started with </a:t>
            </a:r>
            <a:r>
              <a:rPr lang="en-US" sz="2000" dirty="0" err="1"/>
              <a:t>LogisticRegression</a:t>
            </a:r>
            <a:r>
              <a:rPr lang="en-US" sz="2000" dirty="0"/>
              <a:t>, Support Vector Classifier, </a:t>
            </a:r>
            <a:r>
              <a:rPr lang="en-US" sz="2000" dirty="0" err="1"/>
              <a:t>KNeighborsClassifier</a:t>
            </a:r>
            <a:r>
              <a:rPr lang="en-US" sz="2000" dirty="0"/>
              <a:t>, </a:t>
            </a:r>
            <a:r>
              <a:rPr lang="en-US" sz="2000" dirty="0" err="1"/>
              <a:t>RandomForestClassifier</a:t>
            </a:r>
            <a:r>
              <a:rPr lang="en-US" sz="2000" dirty="0"/>
              <a:t>, </a:t>
            </a:r>
            <a:r>
              <a:rPr lang="en-US" sz="2000" dirty="0" err="1"/>
              <a:t>GaussianNB</a:t>
            </a:r>
            <a:r>
              <a:rPr lang="en-US" sz="2000" dirty="0"/>
              <a:t>, </a:t>
            </a:r>
            <a:r>
              <a:rPr lang="en-US" sz="2000" dirty="0" err="1"/>
              <a:t>AdaBoostClassifier</a:t>
            </a:r>
            <a:r>
              <a:rPr lang="en-US" sz="2000" dirty="0"/>
              <a:t>, and </a:t>
            </a:r>
            <a:r>
              <a:rPr lang="en-US" sz="2000" dirty="0" err="1"/>
              <a:t>GradientBoostingClassifier</a:t>
            </a:r>
            <a:r>
              <a:rPr lang="en-US" sz="2000" dirty="0"/>
              <a:t>, the accuracy all are different.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choose the </a:t>
            </a:r>
            <a:r>
              <a:rPr lang="en-US" sz="2000" dirty="0" err="1"/>
              <a:t>GradientBoostingClassifier</a:t>
            </a:r>
            <a:r>
              <a:rPr lang="en-US" sz="2000" dirty="0"/>
              <a:t> model based on the Accuracy score which was higher than other models.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This would also inform the issuer’s decisions on whom to give a credit card to and what credit limit to provide.</a:t>
            </a:r>
            <a:endParaRPr lang="en-IN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23441" y="2248294"/>
            <a:ext cx="935101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IN" sz="6000" b="1" u="sng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3022</Words>
  <Application>WPS Presentation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Arial</vt:lpstr>
      <vt:lpstr>Wingdings 3</vt:lpstr>
      <vt:lpstr>Helvetica Neue</vt:lpstr>
      <vt:lpstr>Corbel</vt:lpstr>
      <vt:lpstr>Microsoft YaHei</vt:lpstr>
      <vt:lpstr>Arial Unicode MS</vt:lpstr>
      <vt:lpstr>Calibri</vt:lpstr>
      <vt:lpstr>Century Gothic</vt:lpstr>
      <vt:lpstr>1_Parallax</vt:lpstr>
      <vt:lpstr>Wisp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RITAM RAKSHIT</dc:creator>
  <cp:lastModifiedBy>sridh</cp:lastModifiedBy>
  <cp:revision>2</cp:revision>
  <dcterms:created xsi:type="dcterms:W3CDTF">2024-04-24T14:02:00Z</dcterms:created>
  <dcterms:modified xsi:type="dcterms:W3CDTF">2024-06-02T10:27:53Z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F62EF15AEE4A43FBB1E18B19F691D9F6_12</vt:lpwstr>
  </property>
  <property fmtid="{D5CDD505-2E9C-101B-9397-08002B2CF9AE}" pid="3" name="KSOProductBuildVer">
    <vt:lpwstr>1033-12.2.0.16909</vt:lpwstr>
  </property>
</Properties>
</file>