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65" r:id="rId5"/>
    <p:sldId id="259" r:id="rId6"/>
    <p:sldId id="268" r:id="rId7"/>
    <p:sldId id="269" r:id="rId8"/>
    <p:sldId id="271" r:id="rId9"/>
    <p:sldId id="272" r:id="rId10"/>
    <p:sldId id="273" r:id="rId11"/>
    <p:sldId id="270" r:id="rId12"/>
    <p:sldId id="264" r:id="rId13"/>
    <p:sldId id="266"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60"/>
  </p:normalViewPr>
  <p:slideViewPr>
    <p:cSldViewPr snapToGrid="0">
      <p:cViewPr>
        <p:scale>
          <a:sx n="90" d="100"/>
          <a:sy n="90" d="100"/>
        </p:scale>
        <p:origin x="-312" y="18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har sagar" userId="847463634e15eb0e" providerId="LiveId" clId="{D6DD7C28-9B36-4F55-833D-8C6D59263BBA}"/>
    <pc:docChg chg="custSel addSld delSld modSld sldOrd">
      <pc:chgData name="sridhar sagar" userId="847463634e15eb0e" providerId="LiveId" clId="{D6DD7C28-9B36-4F55-833D-8C6D59263BBA}" dt="2023-08-02T05:56:31.291" v="2685" actId="20577"/>
      <pc:docMkLst>
        <pc:docMk/>
      </pc:docMkLst>
      <pc:sldChg chg="modSp new mod">
        <pc:chgData name="sridhar sagar" userId="847463634e15eb0e" providerId="LiveId" clId="{D6DD7C28-9B36-4F55-833D-8C6D59263BBA}" dt="2023-08-02T03:58:13.926" v="95" actId="1076"/>
        <pc:sldMkLst>
          <pc:docMk/>
          <pc:sldMk cId="1689943177" sldId="256"/>
        </pc:sldMkLst>
        <pc:spChg chg="mod">
          <ac:chgData name="sridhar sagar" userId="847463634e15eb0e" providerId="LiveId" clId="{D6DD7C28-9B36-4F55-833D-8C6D59263BBA}" dt="2023-08-02T03:57:46.458" v="68" actId="20577"/>
          <ac:spMkLst>
            <pc:docMk/>
            <pc:sldMk cId="1689943177" sldId="256"/>
            <ac:spMk id="2" creationId="{F601397E-DF8C-66CC-3247-24D81174D021}"/>
          </ac:spMkLst>
        </pc:spChg>
        <pc:spChg chg="mod">
          <ac:chgData name="sridhar sagar" userId="847463634e15eb0e" providerId="LiveId" clId="{D6DD7C28-9B36-4F55-833D-8C6D59263BBA}" dt="2023-08-02T03:58:13.926" v="95" actId="1076"/>
          <ac:spMkLst>
            <pc:docMk/>
            <pc:sldMk cId="1689943177" sldId="256"/>
            <ac:spMk id="3" creationId="{36312609-9B49-9D9B-A8A2-8BFD57AD628F}"/>
          </ac:spMkLst>
        </pc:spChg>
      </pc:sldChg>
      <pc:sldChg chg="modSp new mod">
        <pc:chgData name="sridhar sagar" userId="847463634e15eb0e" providerId="LiveId" clId="{D6DD7C28-9B36-4F55-833D-8C6D59263BBA}" dt="2023-08-02T04:19:59.743" v="909" actId="1076"/>
        <pc:sldMkLst>
          <pc:docMk/>
          <pc:sldMk cId="511128076" sldId="257"/>
        </pc:sldMkLst>
        <pc:spChg chg="mod">
          <ac:chgData name="sridhar sagar" userId="847463634e15eb0e" providerId="LiveId" clId="{D6DD7C28-9B36-4F55-833D-8C6D59263BBA}" dt="2023-08-02T04:19:59.743" v="909" actId="1076"/>
          <ac:spMkLst>
            <pc:docMk/>
            <pc:sldMk cId="511128076" sldId="257"/>
            <ac:spMk id="2" creationId="{FAE4036F-6BCE-DFB1-BE8A-ECC61568173B}"/>
          </ac:spMkLst>
        </pc:spChg>
        <pc:spChg chg="mod">
          <ac:chgData name="sridhar sagar" userId="847463634e15eb0e" providerId="LiveId" clId="{D6DD7C28-9B36-4F55-833D-8C6D59263BBA}" dt="2023-08-02T04:19:55.021" v="908" actId="1076"/>
          <ac:spMkLst>
            <pc:docMk/>
            <pc:sldMk cId="511128076" sldId="257"/>
            <ac:spMk id="3" creationId="{7EB03EE1-F67A-A03C-6AE1-BE3D59832444}"/>
          </ac:spMkLst>
        </pc:spChg>
      </pc:sldChg>
      <pc:sldChg chg="new del">
        <pc:chgData name="sridhar sagar" userId="847463634e15eb0e" providerId="LiveId" clId="{D6DD7C28-9B36-4F55-833D-8C6D59263BBA}" dt="2023-08-02T04:20:05.775" v="911" actId="47"/>
        <pc:sldMkLst>
          <pc:docMk/>
          <pc:sldMk cId="460313386" sldId="258"/>
        </pc:sldMkLst>
      </pc:sldChg>
      <pc:sldChg chg="modSp add mod ord">
        <pc:chgData name="sridhar sagar" userId="847463634e15eb0e" providerId="LiveId" clId="{D6DD7C28-9B36-4F55-833D-8C6D59263BBA}" dt="2023-08-02T05:49:55.011" v="2127" actId="14100"/>
        <pc:sldMkLst>
          <pc:docMk/>
          <pc:sldMk cId="675433030" sldId="258"/>
        </pc:sldMkLst>
        <pc:spChg chg="mod">
          <ac:chgData name="sridhar sagar" userId="847463634e15eb0e" providerId="LiveId" clId="{D6DD7C28-9B36-4F55-833D-8C6D59263BBA}" dt="2023-08-02T04:25:14.129" v="973" actId="20577"/>
          <ac:spMkLst>
            <pc:docMk/>
            <pc:sldMk cId="675433030" sldId="258"/>
            <ac:spMk id="2" creationId="{FAE4036F-6BCE-DFB1-BE8A-ECC61568173B}"/>
          </ac:spMkLst>
        </pc:spChg>
        <pc:spChg chg="mod">
          <ac:chgData name="sridhar sagar" userId="847463634e15eb0e" providerId="LiveId" clId="{D6DD7C28-9B36-4F55-833D-8C6D59263BBA}" dt="2023-08-02T05:49:55.011" v="2127" actId="14100"/>
          <ac:spMkLst>
            <pc:docMk/>
            <pc:sldMk cId="675433030" sldId="258"/>
            <ac:spMk id="3" creationId="{7EB03EE1-F67A-A03C-6AE1-BE3D59832444}"/>
          </ac:spMkLst>
        </pc:spChg>
      </pc:sldChg>
      <pc:sldChg chg="modSp add mod">
        <pc:chgData name="sridhar sagar" userId="847463634e15eb0e" providerId="LiveId" clId="{D6DD7C28-9B36-4F55-833D-8C6D59263BBA}" dt="2023-08-02T05:50:51.728" v="2187" actId="20577"/>
        <pc:sldMkLst>
          <pc:docMk/>
          <pc:sldMk cId="3960792305" sldId="259"/>
        </pc:sldMkLst>
        <pc:spChg chg="mod">
          <ac:chgData name="sridhar sagar" userId="847463634e15eb0e" providerId="LiveId" clId="{D6DD7C28-9B36-4F55-833D-8C6D59263BBA}" dt="2023-08-02T05:50:51.728" v="2187" actId="20577"/>
          <ac:spMkLst>
            <pc:docMk/>
            <pc:sldMk cId="3960792305" sldId="259"/>
            <ac:spMk id="2" creationId="{FAE4036F-6BCE-DFB1-BE8A-ECC61568173B}"/>
          </ac:spMkLst>
        </pc:spChg>
        <pc:spChg chg="mod">
          <ac:chgData name="sridhar sagar" userId="847463634e15eb0e" providerId="LiveId" clId="{D6DD7C28-9B36-4F55-833D-8C6D59263BBA}" dt="2023-08-02T05:50:37.917" v="2171" actId="6549"/>
          <ac:spMkLst>
            <pc:docMk/>
            <pc:sldMk cId="3960792305" sldId="259"/>
            <ac:spMk id="3" creationId="{7EB03EE1-F67A-A03C-6AE1-BE3D59832444}"/>
          </ac:spMkLst>
        </pc:spChg>
      </pc:sldChg>
      <pc:sldChg chg="modSp add mod">
        <pc:chgData name="sridhar sagar" userId="847463634e15eb0e" providerId="LiveId" clId="{D6DD7C28-9B36-4F55-833D-8C6D59263BBA}" dt="2023-08-02T05:51:01.037" v="2194" actId="20577"/>
        <pc:sldMkLst>
          <pc:docMk/>
          <pc:sldMk cId="650987551" sldId="260"/>
        </pc:sldMkLst>
        <pc:spChg chg="mod">
          <ac:chgData name="sridhar sagar" userId="847463634e15eb0e" providerId="LiveId" clId="{D6DD7C28-9B36-4F55-833D-8C6D59263BBA}" dt="2023-08-02T05:51:01.037" v="2194" actId="20577"/>
          <ac:spMkLst>
            <pc:docMk/>
            <pc:sldMk cId="650987551" sldId="260"/>
            <ac:spMk id="2" creationId="{FAE4036F-6BCE-DFB1-BE8A-ECC61568173B}"/>
          </ac:spMkLst>
        </pc:spChg>
      </pc:sldChg>
      <pc:sldChg chg="modSp add mod">
        <pc:chgData name="sridhar sagar" userId="847463634e15eb0e" providerId="LiveId" clId="{D6DD7C28-9B36-4F55-833D-8C6D59263BBA}" dt="2023-08-02T05:51:11.412" v="2207" actId="20577"/>
        <pc:sldMkLst>
          <pc:docMk/>
          <pc:sldMk cId="1602262737" sldId="261"/>
        </pc:sldMkLst>
        <pc:spChg chg="mod">
          <ac:chgData name="sridhar sagar" userId="847463634e15eb0e" providerId="LiveId" clId="{D6DD7C28-9B36-4F55-833D-8C6D59263BBA}" dt="2023-08-02T05:51:11.412" v="2207" actId="20577"/>
          <ac:spMkLst>
            <pc:docMk/>
            <pc:sldMk cId="1602262737" sldId="261"/>
            <ac:spMk id="2" creationId="{FAE4036F-6BCE-DFB1-BE8A-ECC61568173B}"/>
          </ac:spMkLst>
        </pc:spChg>
      </pc:sldChg>
      <pc:sldChg chg="modSp add mod">
        <pc:chgData name="sridhar sagar" userId="847463634e15eb0e" providerId="LiveId" clId="{D6DD7C28-9B36-4F55-833D-8C6D59263BBA}" dt="2023-08-02T05:51:25.440" v="2222" actId="1076"/>
        <pc:sldMkLst>
          <pc:docMk/>
          <pc:sldMk cId="3310874598" sldId="262"/>
        </pc:sldMkLst>
        <pc:spChg chg="mod">
          <ac:chgData name="sridhar sagar" userId="847463634e15eb0e" providerId="LiveId" clId="{D6DD7C28-9B36-4F55-833D-8C6D59263BBA}" dt="2023-08-02T05:51:25.440" v="2222" actId="1076"/>
          <ac:spMkLst>
            <pc:docMk/>
            <pc:sldMk cId="3310874598" sldId="262"/>
            <ac:spMk id="2" creationId="{FAE4036F-6BCE-DFB1-BE8A-ECC61568173B}"/>
          </ac:spMkLst>
        </pc:spChg>
      </pc:sldChg>
      <pc:sldChg chg="modSp add mod">
        <pc:chgData name="sridhar sagar" userId="847463634e15eb0e" providerId="LiveId" clId="{D6DD7C28-9B36-4F55-833D-8C6D59263BBA}" dt="2023-08-02T05:51:40.122" v="2242" actId="20577"/>
        <pc:sldMkLst>
          <pc:docMk/>
          <pc:sldMk cId="3468310679" sldId="263"/>
        </pc:sldMkLst>
        <pc:spChg chg="mod">
          <ac:chgData name="sridhar sagar" userId="847463634e15eb0e" providerId="LiveId" clId="{D6DD7C28-9B36-4F55-833D-8C6D59263BBA}" dt="2023-08-02T05:51:40.122" v="2242" actId="20577"/>
          <ac:spMkLst>
            <pc:docMk/>
            <pc:sldMk cId="3468310679" sldId="263"/>
            <ac:spMk id="2" creationId="{FAE4036F-6BCE-DFB1-BE8A-ECC61568173B}"/>
          </ac:spMkLst>
        </pc:spChg>
      </pc:sldChg>
      <pc:sldChg chg="modSp add mod">
        <pc:chgData name="sridhar sagar" userId="847463634e15eb0e" providerId="LiveId" clId="{D6DD7C28-9B36-4F55-833D-8C6D59263BBA}" dt="2023-08-02T05:53:07.848" v="2343" actId="20577"/>
        <pc:sldMkLst>
          <pc:docMk/>
          <pc:sldMk cId="3900945345" sldId="264"/>
        </pc:sldMkLst>
        <pc:spChg chg="mod">
          <ac:chgData name="sridhar sagar" userId="847463634e15eb0e" providerId="LiveId" clId="{D6DD7C28-9B36-4F55-833D-8C6D59263BBA}" dt="2023-08-02T05:53:07.848" v="2343" actId="20577"/>
          <ac:spMkLst>
            <pc:docMk/>
            <pc:sldMk cId="3900945345" sldId="264"/>
            <ac:spMk id="2" creationId="{FAE4036F-6BCE-DFB1-BE8A-ECC61568173B}"/>
          </ac:spMkLst>
        </pc:spChg>
      </pc:sldChg>
      <pc:sldChg chg="modSp new mod">
        <pc:chgData name="sridhar sagar" userId="847463634e15eb0e" providerId="LiveId" clId="{D6DD7C28-9B36-4F55-833D-8C6D59263BBA}" dt="2023-08-02T05:56:31.291" v="2685" actId="20577"/>
        <pc:sldMkLst>
          <pc:docMk/>
          <pc:sldMk cId="1597497946" sldId="265"/>
        </pc:sldMkLst>
        <pc:spChg chg="mod">
          <ac:chgData name="sridhar sagar" userId="847463634e15eb0e" providerId="LiveId" clId="{D6DD7C28-9B36-4F55-833D-8C6D59263BBA}" dt="2023-08-02T05:52:30.718" v="2292" actId="1076"/>
          <ac:spMkLst>
            <pc:docMk/>
            <pc:sldMk cId="1597497946" sldId="265"/>
            <ac:spMk id="2" creationId="{ACD2F7E5-839C-E231-718E-AF8D8CFD1530}"/>
          </ac:spMkLst>
        </pc:spChg>
        <pc:spChg chg="mod">
          <ac:chgData name="sridhar sagar" userId="847463634e15eb0e" providerId="LiveId" clId="{D6DD7C28-9B36-4F55-833D-8C6D59263BBA}" dt="2023-08-02T05:56:31.291" v="2685" actId="20577"/>
          <ac:spMkLst>
            <pc:docMk/>
            <pc:sldMk cId="1597497946" sldId="265"/>
            <ac:spMk id="3" creationId="{03A84975-C709-56D9-BF8D-0516268D3CC7}"/>
          </ac:spMkLst>
        </pc:spChg>
      </pc:sldChg>
      <pc:sldChg chg="addSp delSp modSp add mod">
        <pc:chgData name="sridhar sagar" userId="847463634e15eb0e" providerId="LiveId" clId="{D6DD7C28-9B36-4F55-833D-8C6D59263BBA}" dt="2023-08-02T05:55:28.360" v="2601" actId="122"/>
        <pc:sldMkLst>
          <pc:docMk/>
          <pc:sldMk cId="1518692479" sldId="266"/>
        </pc:sldMkLst>
        <pc:spChg chg="mod">
          <ac:chgData name="sridhar sagar" userId="847463634e15eb0e" providerId="LiveId" clId="{D6DD7C28-9B36-4F55-833D-8C6D59263BBA}" dt="2023-08-02T05:53:26.916" v="2389" actId="20577"/>
          <ac:spMkLst>
            <pc:docMk/>
            <pc:sldMk cId="1518692479" sldId="266"/>
            <ac:spMk id="2" creationId="{FAE4036F-6BCE-DFB1-BE8A-ECC61568173B}"/>
          </ac:spMkLst>
        </pc:spChg>
        <pc:spChg chg="del mod">
          <ac:chgData name="sridhar sagar" userId="847463634e15eb0e" providerId="LiveId" clId="{D6DD7C28-9B36-4F55-833D-8C6D59263BBA}" dt="2023-08-02T05:54:10.278" v="2505" actId="3680"/>
          <ac:spMkLst>
            <pc:docMk/>
            <pc:sldMk cId="1518692479" sldId="266"/>
            <ac:spMk id="3" creationId="{7EB03EE1-F67A-A03C-6AE1-BE3D59832444}"/>
          </ac:spMkLst>
        </pc:spChg>
        <pc:graphicFrameChg chg="add mod ord modGraphic">
          <ac:chgData name="sridhar sagar" userId="847463634e15eb0e" providerId="LiveId" clId="{D6DD7C28-9B36-4F55-833D-8C6D59263BBA}" dt="2023-08-02T05:55:28.360" v="2601" actId="122"/>
          <ac:graphicFrameMkLst>
            <pc:docMk/>
            <pc:sldMk cId="1518692479" sldId="266"/>
            <ac:graphicFrameMk id="4" creationId="{37E429BC-F7C7-2058-2225-708000B50BE5}"/>
          </ac:graphicFrameMkLst>
        </pc:graphicFrameChg>
      </pc:sldChg>
      <pc:sldChg chg="modSp new mod">
        <pc:chgData name="sridhar sagar" userId="847463634e15eb0e" providerId="LiveId" clId="{D6DD7C28-9B36-4F55-833D-8C6D59263BBA}" dt="2023-08-02T05:55:50.525" v="2620" actId="14100"/>
        <pc:sldMkLst>
          <pc:docMk/>
          <pc:sldMk cId="1429303551" sldId="267"/>
        </pc:sldMkLst>
        <pc:spChg chg="mod">
          <ac:chgData name="sridhar sagar" userId="847463634e15eb0e" providerId="LiveId" clId="{D6DD7C28-9B36-4F55-833D-8C6D59263BBA}" dt="2023-08-02T05:55:50.525" v="2620" actId="14100"/>
          <ac:spMkLst>
            <pc:docMk/>
            <pc:sldMk cId="1429303551" sldId="267"/>
            <ac:spMk id="2" creationId="{7AC111BD-4C8E-96CA-861A-E5F8E26445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3ACD4-67ED-0A48-AD11-7B1D94824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126F76D-4DA3-F46C-5765-3F8E7436E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D582D39-6B34-A074-3C3C-731B9FC5BB9F}"/>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14859A17-801F-72DA-FE5F-57F551AC3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7D1B0D-74B8-1EC3-5435-7D7571FD0FB6}"/>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03114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F1A88-77A4-B107-4A92-E5B3F9749A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2DBF69-7244-0B95-4B16-275DECA9F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0A23CC-0CE5-A882-94DC-85547B96ECDF}"/>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7CCC3C6A-A15A-1D81-11F3-886F3333E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7100CA-901D-6EDD-150C-2EE9E7E9E286}"/>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1057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0FEBF9-D9B8-F73D-6A06-A0BD160140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9FCFBE8-6B84-2F01-48FD-8E8B63B4E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FC5AA0-DBB7-A3D2-B12B-B102AEDE245D}"/>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71C340C3-947F-2F87-A0EA-069806E1C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497ECC-1D83-02E4-6724-A779A802CF83}"/>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08538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8C29A-EBAA-C846-FD27-3C658F934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B1A659-D0F0-F488-BF5F-EAADD3831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D399046-CE37-2EFC-B170-454571CC8C28}"/>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8A9A09B5-CAFF-E308-C02C-E8633D371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47736A-A07A-18E0-D514-55EED524C9D7}"/>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11374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33F90-1563-2CB5-E890-1FE187906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27CC8E-493B-7C29-566C-1B8F90833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E5D910-3BE2-6C9E-BD55-0B8601ABC0E9}"/>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D6C4CDE3-7162-6537-EF8F-46B5CE1B4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45D482-FDBD-2BFA-1B73-5374747ED45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484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F7A9D-BBCD-2222-568D-5151697AF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7E5625-5F29-1EC9-CFD1-FED7B6832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E1A17E2-D9C9-A8B0-080D-7C22BCA24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1A669C-7641-3F75-C5E3-D318416CE13A}"/>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6" name="Footer Placeholder 5">
            <a:extLst>
              <a:ext uri="{FF2B5EF4-FFF2-40B4-BE49-F238E27FC236}">
                <a16:creationId xmlns:a16="http://schemas.microsoft.com/office/drawing/2014/main" xmlns="" id="{CF9D9B32-0FD6-15EB-8A93-E7483CDE6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DED776-B773-385C-0603-5A78925F9964}"/>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94546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FE857-42C6-8E73-00E8-70757C846A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B14E81-37EE-1846-FC08-157B250EF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24D2395-0AC8-E5E3-9069-7DBF3F21AC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D8E0AF-2ED8-13E7-39DB-B4AC722E3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D0FDAC-2EAE-E190-7D03-899320F0C3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BE6955E-240F-1DE1-127C-F72319C077B4}"/>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8" name="Footer Placeholder 7">
            <a:extLst>
              <a:ext uri="{FF2B5EF4-FFF2-40B4-BE49-F238E27FC236}">
                <a16:creationId xmlns:a16="http://schemas.microsoft.com/office/drawing/2014/main" xmlns="" id="{804115B9-D8A0-1FAD-E495-FC2387042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5EB161A-7E3F-C786-77E3-C04FA1BE58D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46465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D0099-3BAA-D984-0E0D-FB9582E3BC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06074B2-B9F8-0C60-7FEC-7C5A688BAFD8}"/>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4" name="Footer Placeholder 3">
            <a:extLst>
              <a:ext uri="{FF2B5EF4-FFF2-40B4-BE49-F238E27FC236}">
                <a16:creationId xmlns:a16="http://schemas.microsoft.com/office/drawing/2014/main" xmlns="" id="{D42EB218-9E3C-27CE-A3CE-AEFEBF443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29B8D26-4929-4ED1-D0E2-8BD5181939C2}"/>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95376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EC11E1-7DEE-65CB-BEC2-91105C813A62}"/>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3" name="Footer Placeholder 2">
            <a:extLst>
              <a:ext uri="{FF2B5EF4-FFF2-40B4-BE49-F238E27FC236}">
                <a16:creationId xmlns:a16="http://schemas.microsoft.com/office/drawing/2014/main" xmlns="" id="{BF61008D-7A69-E41D-0DF1-95F085BD5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32B80BB-98FA-B41F-C74F-437C1FF1046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3326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9CAB7-AD26-8EE2-F584-D8DA5B18C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31E20E5-33D9-F6E0-F6DA-5135426B0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F38BC03-FAEC-A1B2-76B5-DF31A2712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3B81E5-7F41-60C8-467A-736B34C91D8D}"/>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6" name="Footer Placeholder 5">
            <a:extLst>
              <a:ext uri="{FF2B5EF4-FFF2-40B4-BE49-F238E27FC236}">
                <a16:creationId xmlns:a16="http://schemas.microsoft.com/office/drawing/2014/main" xmlns="" id="{25F1BE8B-BB15-019A-B0ED-1F8A1958D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4E36E9-3131-A96B-F527-B37F512B58BD}"/>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5120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3F4C1-791F-5E1D-52A9-691CE0DC9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A37529-3C01-CFEE-27CD-EA4D7CC8F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A933C09-802D-2F52-987F-CA7B350BB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D54A49-2DDE-F3F5-8D7A-A72B4B08ABC6}"/>
              </a:ext>
            </a:extLst>
          </p:cNvPr>
          <p:cNvSpPr>
            <a:spLocks noGrp="1"/>
          </p:cNvSpPr>
          <p:nvPr>
            <p:ph type="dt" sz="half" idx="10"/>
          </p:nvPr>
        </p:nvSpPr>
        <p:spPr/>
        <p:txBody>
          <a:bodyPr/>
          <a:lstStyle/>
          <a:p>
            <a:fld id="{0470FD78-036A-49C6-B184-7BA1B39B3E89}" type="datetimeFigureOut">
              <a:rPr lang="en-IN" smtClean="0"/>
              <a:t>14-08-2023</a:t>
            </a:fld>
            <a:endParaRPr lang="en-IN"/>
          </a:p>
        </p:txBody>
      </p:sp>
      <p:sp>
        <p:nvSpPr>
          <p:cNvPr id="6" name="Footer Placeholder 5">
            <a:extLst>
              <a:ext uri="{FF2B5EF4-FFF2-40B4-BE49-F238E27FC236}">
                <a16:creationId xmlns:a16="http://schemas.microsoft.com/office/drawing/2014/main" xmlns="" id="{03CB089C-D41E-5390-40B1-A5BD9BDEF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93AAEA-2136-677E-D798-21D275459F9B}"/>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47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24DCB23-E1C7-A69E-02F2-382A528F6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0440FA7-D295-7225-03D9-92F770775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5BB718-3BAA-E758-A658-5830B33E3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0FD78-036A-49C6-B184-7BA1B39B3E89}" type="datetimeFigureOut">
              <a:rPr lang="en-IN" smtClean="0"/>
              <a:t>14-08-2023</a:t>
            </a:fld>
            <a:endParaRPr lang="en-IN"/>
          </a:p>
        </p:txBody>
      </p:sp>
      <p:sp>
        <p:nvSpPr>
          <p:cNvPr id="5" name="Footer Placeholder 4">
            <a:extLst>
              <a:ext uri="{FF2B5EF4-FFF2-40B4-BE49-F238E27FC236}">
                <a16:creationId xmlns:a16="http://schemas.microsoft.com/office/drawing/2014/main" xmlns="" id="{45BBC3A2-2F05-D8CE-C610-60ED2558B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AB292F1-3065-9D71-DC89-E5045B230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ADC0D-0F2C-4FE4-9BA8-8D20694770A5}" type="slidenum">
              <a:rPr lang="en-IN" smtClean="0"/>
              <a:t>‹#›</a:t>
            </a:fld>
            <a:endParaRPr lang="en-IN"/>
          </a:p>
        </p:txBody>
      </p:sp>
    </p:spTree>
    <p:extLst>
      <p:ext uri="{BB962C8B-B14F-4D97-AF65-F5344CB8AC3E}">
        <p14:creationId xmlns:p14="http://schemas.microsoft.com/office/powerpoint/2010/main" val="172352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1397E-DF8C-66CC-3247-24D81174D021}"/>
              </a:ext>
            </a:extLst>
          </p:cNvPr>
          <p:cNvSpPr>
            <a:spLocks noGrp="1"/>
          </p:cNvSpPr>
          <p:nvPr>
            <p:ph type="ctrTitle"/>
          </p:nvPr>
        </p:nvSpPr>
        <p:spPr>
          <a:xfrm>
            <a:off x="1902095" y="1122363"/>
            <a:ext cx="7561900" cy="824424"/>
          </a:xfrm>
        </p:spPr>
        <p:txBody>
          <a:bodyPr>
            <a:normAutofit fontScale="90000"/>
          </a:bodyPr>
          <a:lstStyle/>
          <a:p>
            <a:r>
              <a:rPr lang="en-IN" b="1" u="sng" dirty="0">
                <a:solidFill>
                  <a:srgbClr val="FF0000"/>
                </a:solidFill>
              </a:rPr>
              <a:t>Brain Stroke Analysis</a:t>
            </a:r>
          </a:p>
        </p:txBody>
      </p:sp>
      <p:sp>
        <p:nvSpPr>
          <p:cNvPr id="3" name="Subtitle 2">
            <a:extLst>
              <a:ext uri="{FF2B5EF4-FFF2-40B4-BE49-F238E27FC236}">
                <a16:creationId xmlns:a16="http://schemas.microsoft.com/office/drawing/2014/main" xmlns="" id="{36312609-9B49-9D9B-A8A2-8BFD57AD628F}"/>
              </a:ext>
            </a:extLst>
          </p:cNvPr>
          <p:cNvSpPr>
            <a:spLocks noGrp="1"/>
          </p:cNvSpPr>
          <p:nvPr>
            <p:ph type="subTitle" idx="1"/>
          </p:nvPr>
        </p:nvSpPr>
        <p:spPr>
          <a:xfrm>
            <a:off x="8551333" y="5354485"/>
            <a:ext cx="3148681" cy="924232"/>
          </a:xfrm>
        </p:spPr>
        <p:txBody>
          <a:bodyPr>
            <a:normAutofit/>
          </a:bodyPr>
          <a:lstStyle/>
          <a:p>
            <a:r>
              <a:rPr lang="en-IN" dirty="0"/>
              <a:t>By</a:t>
            </a:r>
          </a:p>
          <a:p>
            <a:r>
              <a:rPr lang="en-IN" u="sng" dirty="0" err="1" smtClean="0"/>
              <a:t>Harsha</a:t>
            </a:r>
            <a:r>
              <a:rPr lang="en-IN" u="sng" dirty="0" smtClean="0"/>
              <a:t> </a:t>
            </a:r>
            <a:r>
              <a:rPr lang="en-IN" u="sng" dirty="0" err="1" smtClean="0"/>
              <a:t>Choudhary</a:t>
            </a:r>
            <a:r>
              <a:rPr lang="en-IN" u="sng" dirty="0" smtClean="0"/>
              <a:t> </a:t>
            </a:r>
            <a:endParaRPr lang="en-IN" u="sng" dirty="0"/>
          </a:p>
        </p:txBody>
      </p:sp>
    </p:spTree>
    <p:extLst>
      <p:ext uri="{BB962C8B-B14F-4D97-AF65-F5344CB8AC3E}">
        <p14:creationId xmlns:p14="http://schemas.microsoft.com/office/powerpoint/2010/main" val="16899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rPr>
              <a:t>Histogram for age and stroke</a:t>
            </a:r>
            <a:endParaRPr lang="en-US" sz="3200" b="1" dirty="0">
              <a:solidFill>
                <a:srgbClr val="FF0000"/>
              </a:solidFill>
            </a:endParaRPr>
          </a:p>
        </p:txBody>
      </p:sp>
      <p:sp>
        <p:nvSpPr>
          <p:cNvPr id="3" name="Content Placeholder 2"/>
          <p:cNvSpPr>
            <a:spLocks noGrp="1"/>
          </p:cNvSpPr>
          <p:nvPr>
            <p:ph sz="half" idx="2"/>
          </p:nvPr>
        </p:nvSpPr>
        <p:spPr>
          <a:xfrm>
            <a:off x="6798732" y="2709334"/>
            <a:ext cx="4555067" cy="1676400"/>
          </a:xfrm>
        </p:spPr>
        <p:txBody>
          <a:bodyPr>
            <a:normAutofit/>
          </a:bodyPr>
          <a:lstStyle/>
          <a:p>
            <a:r>
              <a:rPr lang="en-US" sz="2200" dirty="0" smtClean="0">
                <a:cs typeface="Times New Roman" pitchFamily="18" charset="0"/>
              </a:rPr>
              <a:t>Histogram clearly visualized that from age between 50-80 have highest count for having brain stroke. </a:t>
            </a:r>
            <a:endParaRPr lang="en-US" sz="2200" dirty="0">
              <a:cs typeface="Times New Roman"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4200" y="1811867"/>
            <a:ext cx="5672667" cy="4097866"/>
          </a:xfrm>
        </p:spPr>
      </p:pic>
    </p:spTree>
    <p:extLst>
      <p:ext uri="{BB962C8B-B14F-4D97-AF65-F5344CB8AC3E}">
        <p14:creationId xmlns:p14="http://schemas.microsoft.com/office/powerpoint/2010/main" val="149281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94734"/>
            <a:ext cx="10515600" cy="651934"/>
          </a:xfrm>
        </p:spPr>
        <p:txBody>
          <a:bodyPr>
            <a:normAutofit/>
          </a:bodyPr>
          <a:lstStyle/>
          <a:p>
            <a:pPr algn="ctr"/>
            <a:r>
              <a:rPr lang="en-IN" sz="2800" b="1" dirty="0" err="1" smtClean="0">
                <a:solidFill>
                  <a:srgbClr val="FF0000"/>
                </a:solidFill>
              </a:rPr>
              <a:t>Heatmap</a:t>
            </a:r>
            <a:endParaRPr lang="en-US" sz="2800" dirty="0"/>
          </a:p>
        </p:txBody>
      </p:sp>
      <p:sp>
        <p:nvSpPr>
          <p:cNvPr id="4" name="Content Placeholder 3"/>
          <p:cNvSpPr>
            <a:spLocks noGrp="1"/>
          </p:cNvSpPr>
          <p:nvPr>
            <p:ph sz="half" idx="2"/>
          </p:nvPr>
        </p:nvSpPr>
        <p:spPr>
          <a:xfrm>
            <a:off x="7746999" y="1828800"/>
            <a:ext cx="3784601" cy="3056466"/>
          </a:xfrm>
        </p:spPr>
        <p:txBody>
          <a:bodyPr>
            <a:noAutofit/>
          </a:bodyPr>
          <a:lstStyle/>
          <a:p>
            <a:r>
              <a:rPr lang="en-US" sz="1800" dirty="0" smtClean="0"/>
              <a:t>It explain the relationship between all the attributes. </a:t>
            </a:r>
            <a:endParaRPr lang="en-US" sz="1800" dirty="0" smtClean="0"/>
          </a:p>
          <a:p>
            <a:r>
              <a:rPr lang="en-US" sz="1800" dirty="0" smtClean="0"/>
              <a:t>‘</a:t>
            </a:r>
            <a:r>
              <a:rPr lang="en-US" sz="1800" dirty="0" err="1" smtClean="0"/>
              <a:t>bmi</a:t>
            </a:r>
            <a:r>
              <a:rPr lang="en-US" sz="1800" dirty="0" smtClean="0"/>
              <a:t>’ attribute doesn’t have relationship for brain stroke.</a:t>
            </a:r>
          </a:p>
          <a:p>
            <a:r>
              <a:rPr lang="en-US" sz="1800" dirty="0" smtClean="0"/>
              <a:t>Whereas ‘age’ attribute have somewhat relation with stroke.</a:t>
            </a:r>
            <a:endParaRPr lang="en-US" sz="18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3599" y="982133"/>
            <a:ext cx="6392333" cy="4898257"/>
          </a:xfrm>
        </p:spPr>
      </p:pic>
    </p:spTree>
    <p:extLst>
      <p:ext uri="{BB962C8B-B14F-4D97-AF65-F5344CB8AC3E}">
        <p14:creationId xmlns:p14="http://schemas.microsoft.com/office/powerpoint/2010/main" val="22013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2725993" y="352050"/>
            <a:ext cx="6211529" cy="568940"/>
          </a:xfrm>
        </p:spPr>
        <p:txBody>
          <a:bodyPr>
            <a:normAutofit/>
          </a:bodyPr>
          <a:lstStyle/>
          <a:p>
            <a:pPr algn="ctr"/>
            <a:r>
              <a:rPr lang="en-IN" sz="3200" b="1" dirty="0">
                <a:solidFill>
                  <a:srgbClr val="FF0000"/>
                </a:solidFill>
              </a:rPr>
              <a:t>Model Building process</a:t>
            </a: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912624" y="1118795"/>
            <a:ext cx="10683977" cy="5485205"/>
          </a:xfrm>
        </p:spPr>
        <p:txBody>
          <a:bodyPr>
            <a:normAutofit/>
          </a:bodyPr>
          <a:lstStyle/>
          <a:p>
            <a:r>
              <a:rPr lang="en-US" sz="2000" dirty="0">
                <a:solidFill>
                  <a:schemeClr val="accent2">
                    <a:lumMod val="75000"/>
                  </a:schemeClr>
                </a:solidFill>
              </a:rPr>
              <a:t>Train the </a:t>
            </a:r>
            <a:r>
              <a:rPr lang="en-US" sz="2000" dirty="0" smtClean="0">
                <a:solidFill>
                  <a:schemeClr val="accent2">
                    <a:lumMod val="75000"/>
                  </a:schemeClr>
                </a:solidFill>
              </a:rPr>
              <a:t>dataset with selected </a:t>
            </a:r>
            <a:r>
              <a:rPr lang="en-US" sz="2000" dirty="0">
                <a:solidFill>
                  <a:schemeClr val="accent2">
                    <a:lumMod val="75000"/>
                  </a:schemeClr>
                </a:solidFill>
              </a:rPr>
              <a:t>machine learning </a:t>
            </a:r>
            <a:r>
              <a:rPr lang="en-US" sz="2000" dirty="0" smtClean="0">
                <a:solidFill>
                  <a:schemeClr val="accent2">
                    <a:lumMod val="75000"/>
                  </a:schemeClr>
                </a:solidFill>
              </a:rPr>
              <a:t>models. </a:t>
            </a:r>
            <a:r>
              <a:rPr lang="en-US" sz="2000" dirty="0">
                <a:solidFill>
                  <a:schemeClr val="accent2">
                    <a:lumMod val="75000"/>
                  </a:schemeClr>
                </a:solidFill>
              </a:rPr>
              <a:t>The models learn to map the input features to the target variable (stroke or no-stroke) based on the patterns in the training data</a:t>
            </a:r>
            <a:r>
              <a:rPr lang="en-US" sz="2000" dirty="0" smtClean="0">
                <a:solidFill>
                  <a:schemeClr val="accent2">
                    <a:lumMod val="75000"/>
                  </a:schemeClr>
                </a:solidFill>
              </a:rPr>
              <a:t>.</a:t>
            </a:r>
            <a:endParaRPr lang="en-US" sz="2000" dirty="0" smtClean="0">
              <a:solidFill>
                <a:schemeClr val="accent2">
                  <a:lumMod val="75000"/>
                </a:schemeClr>
              </a:solidFill>
            </a:endParaRPr>
          </a:p>
          <a:p>
            <a:pPr marL="342900" indent="-342900">
              <a:buAutoNum type="arabicPeriod"/>
            </a:pPr>
            <a:r>
              <a:rPr lang="en-IN" sz="2000" dirty="0" smtClean="0"/>
              <a:t>Handling missing value: We will find and remove missing values.</a:t>
            </a:r>
          </a:p>
          <a:p>
            <a:pPr marL="342900" indent="-342900">
              <a:buAutoNum type="arabicPeriod"/>
            </a:pPr>
            <a:r>
              <a:rPr lang="en-IN" sz="2000" dirty="0" err="1" smtClean="0"/>
              <a:t>LabelEncoding</a:t>
            </a:r>
            <a:r>
              <a:rPr lang="en-IN" sz="2000" dirty="0" smtClean="0"/>
              <a:t> : We will convert categorical data into numerical data so that our machine learning algorithms process the data effectively.</a:t>
            </a:r>
          </a:p>
          <a:p>
            <a:pPr marL="342900" indent="-342900">
              <a:buAutoNum type="arabicPeriod"/>
            </a:pPr>
            <a:r>
              <a:rPr lang="en-IN" sz="2000" dirty="0" smtClean="0"/>
              <a:t>Splitting </a:t>
            </a:r>
            <a:r>
              <a:rPr lang="en-IN" sz="2000" dirty="0" smtClean="0"/>
              <a:t>of the data : using </a:t>
            </a:r>
            <a:r>
              <a:rPr lang="en-IN" sz="2000" dirty="0" err="1" smtClean="0"/>
              <a:t>train_test_split</a:t>
            </a:r>
            <a:r>
              <a:rPr lang="en-IN" sz="2000" dirty="0" smtClean="0"/>
              <a:t> , split the dataset in 80:20 / 85:15/ 70:30 format and we will train the model to check the accuracy</a:t>
            </a:r>
            <a:r>
              <a:rPr lang="en-IN" sz="2000" dirty="0" smtClean="0"/>
              <a:t>.</a:t>
            </a:r>
          </a:p>
          <a:p>
            <a:pPr marL="342900" indent="-342900">
              <a:buFont typeface="Arial" panose="020B0604020202020204" pitchFamily="34" charset="0"/>
              <a:buAutoNum type="arabicPeriod"/>
            </a:pPr>
            <a:r>
              <a:rPr lang="en-IN" sz="2000" dirty="0" err="1" smtClean="0"/>
              <a:t>StandardScaler</a:t>
            </a:r>
            <a:r>
              <a:rPr lang="en-IN" sz="2000" dirty="0" smtClean="0"/>
              <a:t>: </a:t>
            </a:r>
            <a:r>
              <a:rPr lang="en-US" sz="2000" dirty="0"/>
              <a:t>It's applied to ensure that the features have similar scales, which can be beneficial for many machine learning algorithms</a:t>
            </a:r>
            <a:r>
              <a:rPr lang="en-US" sz="2000" dirty="0" smtClean="0"/>
              <a:t>.</a:t>
            </a:r>
          </a:p>
          <a:p>
            <a:pPr marL="342900" indent="-342900">
              <a:buFont typeface="Arial" panose="020B0604020202020204" pitchFamily="34" charset="0"/>
              <a:buAutoNum type="arabicPeriod"/>
            </a:pPr>
            <a:r>
              <a:rPr lang="en-US" sz="2000" dirty="0" smtClean="0"/>
              <a:t>Model Selection: As our dependent variable is categorical, we will use all classification algorithms such as Logistic Regression, Support Vector Machine, K-Nearest Neighbors, decision trees and Random Forest Algorithm.</a:t>
            </a:r>
            <a:endParaRPr lang="en-US" sz="2000" dirty="0"/>
          </a:p>
          <a:p>
            <a:pPr marL="342900" indent="-342900">
              <a:buFont typeface="Arial" panose="020B0604020202020204" pitchFamily="34" charset="0"/>
              <a:buAutoNum type="arabicPeriod"/>
            </a:pPr>
            <a:r>
              <a:rPr lang="en-US" sz="2000" dirty="0" smtClean="0"/>
              <a:t>Model Training: Train </a:t>
            </a:r>
            <a:r>
              <a:rPr lang="en-US" sz="2000" dirty="0"/>
              <a:t>the model using above algorithms, including </a:t>
            </a:r>
            <a:r>
              <a:rPr lang="en-US" sz="2000" dirty="0" err="1"/>
              <a:t>hyperparameter</a:t>
            </a:r>
            <a:r>
              <a:rPr lang="en-US" sz="2000" dirty="0"/>
              <a:t> tuning, cross-validation, and any other relevant training strategies</a:t>
            </a:r>
            <a:r>
              <a:rPr lang="en-US" sz="2000" dirty="0" smtClean="0"/>
              <a:t>.</a:t>
            </a:r>
          </a:p>
          <a:p>
            <a:pPr marL="342900" indent="-342900">
              <a:buFont typeface="Arial" panose="020B0604020202020204" pitchFamily="34" charset="0"/>
              <a:buAutoNum type="arabicPeriod"/>
            </a:pPr>
            <a:r>
              <a:rPr lang="en-US" sz="2000" dirty="0" smtClean="0"/>
              <a:t>Check Model Performance: Calculate for accuracy, bias and variance to check for how our model is performing.</a:t>
            </a:r>
            <a:endParaRPr lang="en-US" sz="2000" dirty="0"/>
          </a:p>
          <a:p>
            <a:pPr marL="0" indent="0">
              <a:buNone/>
            </a:pPr>
            <a:endParaRPr lang="en-IN" sz="2000" dirty="0"/>
          </a:p>
        </p:txBody>
      </p:sp>
    </p:spTree>
    <p:extLst>
      <p:ext uri="{BB962C8B-B14F-4D97-AF65-F5344CB8AC3E}">
        <p14:creationId xmlns:p14="http://schemas.microsoft.com/office/powerpoint/2010/main" val="390094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2725993" y="309717"/>
            <a:ext cx="6211529" cy="568940"/>
          </a:xfrm>
        </p:spPr>
        <p:txBody>
          <a:bodyPr>
            <a:normAutofit fontScale="90000"/>
          </a:bodyPr>
          <a:lstStyle/>
          <a:p>
            <a:pPr algn="ctr"/>
            <a:r>
              <a:rPr lang="en-IN" b="1" dirty="0">
                <a:solidFill>
                  <a:srgbClr val="FF0000"/>
                </a:solidFill>
              </a:rPr>
              <a:t>Results with algorithms</a:t>
            </a:r>
          </a:p>
        </p:txBody>
      </p:sp>
      <p:graphicFrame>
        <p:nvGraphicFramePr>
          <p:cNvPr id="4" name="Table 4">
            <a:extLst>
              <a:ext uri="{FF2B5EF4-FFF2-40B4-BE49-F238E27FC236}">
                <a16:creationId xmlns:a16="http://schemas.microsoft.com/office/drawing/2014/main" xmlns="" id="{37E429BC-F7C7-2058-2225-708000B50BE5}"/>
              </a:ext>
            </a:extLst>
          </p:cNvPr>
          <p:cNvGraphicFramePr>
            <a:graphicFrameLocks noGrp="1"/>
          </p:cNvGraphicFramePr>
          <p:nvPr>
            <p:ph idx="1"/>
            <p:extLst>
              <p:ext uri="{D42A27DB-BD31-4B8C-83A1-F6EECF244321}">
                <p14:modId xmlns:p14="http://schemas.microsoft.com/office/powerpoint/2010/main" val="2320171591"/>
              </p:ext>
            </p:extLst>
          </p:nvPr>
        </p:nvGraphicFramePr>
        <p:xfrm>
          <a:off x="838200" y="1825623"/>
          <a:ext cx="10114936" cy="3592405"/>
        </p:xfrm>
        <a:graphic>
          <a:graphicData uri="http://schemas.openxmlformats.org/drawingml/2006/table">
            <a:tbl>
              <a:tblPr firstRow="1" bandRow="1">
                <a:tableStyleId>{5C22544A-7EE6-4342-B048-85BDC9FD1C3A}</a:tableStyleId>
              </a:tblPr>
              <a:tblGrid>
                <a:gridCol w="2528734">
                  <a:extLst>
                    <a:ext uri="{9D8B030D-6E8A-4147-A177-3AD203B41FA5}">
                      <a16:colId xmlns:a16="http://schemas.microsoft.com/office/drawing/2014/main" xmlns="" val="3621856362"/>
                    </a:ext>
                  </a:extLst>
                </a:gridCol>
                <a:gridCol w="2528734">
                  <a:extLst>
                    <a:ext uri="{9D8B030D-6E8A-4147-A177-3AD203B41FA5}">
                      <a16:colId xmlns:a16="http://schemas.microsoft.com/office/drawing/2014/main" xmlns="" val="141460173"/>
                    </a:ext>
                  </a:extLst>
                </a:gridCol>
                <a:gridCol w="2528734">
                  <a:extLst>
                    <a:ext uri="{9D8B030D-6E8A-4147-A177-3AD203B41FA5}">
                      <a16:colId xmlns:a16="http://schemas.microsoft.com/office/drawing/2014/main" xmlns="" val="1710126038"/>
                    </a:ext>
                  </a:extLst>
                </a:gridCol>
                <a:gridCol w="2528734">
                  <a:extLst>
                    <a:ext uri="{9D8B030D-6E8A-4147-A177-3AD203B41FA5}">
                      <a16:colId xmlns:a16="http://schemas.microsoft.com/office/drawing/2014/main" xmlns="" val="1343556701"/>
                    </a:ext>
                  </a:extLst>
                </a:gridCol>
              </a:tblGrid>
              <a:tr h="590465">
                <a:tc>
                  <a:txBody>
                    <a:bodyPr/>
                    <a:lstStyle/>
                    <a:p>
                      <a:pPr algn="ctr"/>
                      <a:r>
                        <a:rPr lang="en-IN" dirty="0"/>
                        <a:t>Algorithm</a:t>
                      </a:r>
                    </a:p>
                    <a:p>
                      <a:pPr algn="ctr"/>
                      <a:endParaRPr lang="en-IN" dirty="0"/>
                    </a:p>
                  </a:txBody>
                  <a:tcPr/>
                </a:tc>
                <a:tc>
                  <a:txBody>
                    <a:bodyPr/>
                    <a:lstStyle/>
                    <a:p>
                      <a:pPr algn="ctr"/>
                      <a:r>
                        <a:rPr lang="en-IN" dirty="0"/>
                        <a:t>Accuracy</a:t>
                      </a:r>
                    </a:p>
                  </a:txBody>
                  <a:tcPr/>
                </a:tc>
                <a:tc>
                  <a:txBody>
                    <a:bodyPr/>
                    <a:lstStyle/>
                    <a:p>
                      <a:pPr algn="ctr"/>
                      <a:r>
                        <a:rPr lang="en-IN" dirty="0"/>
                        <a:t>Bias</a:t>
                      </a:r>
                    </a:p>
                  </a:txBody>
                  <a:tcPr/>
                </a:tc>
                <a:tc>
                  <a:txBody>
                    <a:bodyPr/>
                    <a:lstStyle/>
                    <a:p>
                      <a:pPr algn="ctr"/>
                      <a:r>
                        <a:rPr lang="en-IN" dirty="0"/>
                        <a:t>Variance</a:t>
                      </a:r>
                    </a:p>
                    <a:p>
                      <a:pPr algn="ctr"/>
                      <a:endParaRPr lang="en-IN" dirty="0"/>
                    </a:p>
                  </a:txBody>
                  <a:tcPr/>
                </a:tc>
                <a:extLst>
                  <a:ext uri="{0D108BD9-81ED-4DB2-BD59-A6C34878D82A}">
                    <a16:rowId xmlns:a16="http://schemas.microsoft.com/office/drawing/2014/main" xmlns="" val="3915242611"/>
                  </a:ext>
                </a:extLst>
              </a:tr>
              <a:tr h="590465">
                <a:tc>
                  <a:txBody>
                    <a:bodyPr/>
                    <a:lstStyle/>
                    <a:p>
                      <a:pPr algn="ctr"/>
                      <a:r>
                        <a:rPr lang="en-IN" dirty="0"/>
                        <a:t>Logistic</a:t>
                      </a:r>
                    </a:p>
                  </a:txBody>
                  <a:tcPr/>
                </a:tc>
                <a:tc>
                  <a:txBody>
                    <a:bodyPr/>
                    <a:lstStyle/>
                    <a:p>
                      <a:pPr algn="ctr"/>
                      <a:r>
                        <a:rPr lang="en-US" sz="1800" kern="1200" dirty="0" smtClean="0">
                          <a:solidFill>
                            <a:schemeClr val="dk1"/>
                          </a:solidFill>
                          <a:effectLst/>
                          <a:latin typeface="+mn-lt"/>
                          <a:ea typeface="+mn-ea"/>
                          <a:cs typeface="+mn-cs"/>
                        </a:rPr>
                        <a:t>0.9471624266144814</a:t>
                      </a:r>
                      <a:endParaRPr lang="en-IN" dirty="0"/>
                    </a:p>
                  </a:txBody>
                  <a:tcPr/>
                </a:tc>
                <a:tc>
                  <a:txBody>
                    <a:bodyPr/>
                    <a:lstStyle/>
                    <a:p>
                      <a:pPr algn="ctr"/>
                      <a:r>
                        <a:rPr lang="en-US" sz="1800" kern="1200" dirty="0" smtClean="0">
                          <a:solidFill>
                            <a:schemeClr val="dk1"/>
                          </a:solidFill>
                          <a:effectLst/>
                          <a:latin typeface="+mn-lt"/>
                          <a:ea typeface="+mn-ea"/>
                          <a:cs typeface="+mn-cs"/>
                        </a:rPr>
                        <a:t>0.9522994129158513</a:t>
                      </a:r>
                      <a:endParaRPr lang="en-IN" dirty="0"/>
                    </a:p>
                  </a:txBody>
                  <a:tcPr/>
                </a:tc>
                <a:tc>
                  <a:txBody>
                    <a:bodyPr/>
                    <a:lstStyle/>
                    <a:p>
                      <a:pPr algn="ctr"/>
                      <a:r>
                        <a:rPr lang="en-US" sz="1800" kern="1200" dirty="0" smtClean="0">
                          <a:solidFill>
                            <a:schemeClr val="dk1"/>
                          </a:solidFill>
                          <a:effectLst/>
                          <a:latin typeface="+mn-lt"/>
                          <a:ea typeface="+mn-ea"/>
                          <a:cs typeface="+mn-cs"/>
                        </a:rPr>
                        <a:t>0.9471624266144814</a:t>
                      </a:r>
                      <a:endParaRPr lang="en-IN" dirty="0"/>
                    </a:p>
                  </a:txBody>
                  <a:tcPr/>
                </a:tc>
                <a:extLst>
                  <a:ext uri="{0D108BD9-81ED-4DB2-BD59-A6C34878D82A}">
                    <a16:rowId xmlns:a16="http://schemas.microsoft.com/office/drawing/2014/main" xmlns="" val="861246118"/>
                  </a:ext>
                </a:extLst>
              </a:tr>
              <a:tr h="590465">
                <a:tc>
                  <a:txBody>
                    <a:bodyPr/>
                    <a:lstStyle/>
                    <a:p>
                      <a:pPr algn="ctr"/>
                      <a:r>
                        <a:rPr lang="en-IN" dirty="0"/>
                        <a:t>SVM</a:t>
                      </a:r>
                    </a:p>
                  </a:txBody>
                  <a:tcPr/>
                </a:tc>
                <a:tc>
                  <a:txBody>
                    <a:bodyPr/>
                    <a:lstStyle/>
                    <a:p>
                      <a:pPr algn="ctr"/>
                      <a:r>
                        <a:rPr lang="en-US" sz="1800" kern="1200" dirty="0" smtClean="0">
                          <a:solidFill>
                            <a:schemeClr val="dk1"/>
                          </a:solidFill>
                          <a:effectLst/>
                          <a:latin typeface="+mn-lt"/>
                          <a:ea typeface="+mn-ea"/>
                          <a:cs typeface="+mn-cs"/>
                        </a:rPr>
                        <a:t>0.9461839530332681</a:t>
                      </a:r>
                      <a:endParaRPr lang="en-IN" dirty="0"/>
                    </a:p>
                  </a:txBody>
                  <a:tcPr/>
                </a:tc>
                <a:tc>
                  <a:txBody>
                    <a:bodyPr/>
                    <a:lstStyle/>
                    <a:p>
                      <a:pPr algn="ctr"/>
                      <a:r>
                        <a:rPr lang="en-US" sz="1800" kern="1200" dirty="0" smtClean="0">
                          <a:solidFill>
                            <a:schemeClr val="dk1"/>
                          </a:solidFill>
                          <a:effectLst/>
                          <a:latin typeface="+mn-lt"/>
                          <a:ea typeface="+mn-ea"/>
                          <a:cs typeface="+mn-cs"/>
                        </a:rPr>
                        <a:t>0.9527886497064579</a:t>
                      </a:r>
                      <a:endParaRPr lang="en-IN" dirty="0"/>
                    </a:p>
                  </a:txBody>
                  <a:tcPr/>
                </a:tc>
                <a:tc>
                  <a:txBody>
                    <a:bodyPr/>
                    <a:lstStyle/>
                    <a:p>
                      <a:pPr algn="ctr"/>
                      <a:r>
                        <a:rPr lang="en-US" sz="1800" kern="1200" dirty="0" smtClean="0">
                          <a:solidFill>
                            <a:schemeClr val="dk1"/>
                          </a:solidFill>
                          <a:effectLst/>
                          <a:latin typeface="+mn-lt"/>
                          <a:ea typeface="+mn-ea"/>
                          <a:cs typeface="+mn-cs"/>
                        </a:rPr>
                        <a:t>0.9461839530332681</a:t>
                      </a:r>
                      <a:endParaRPr lang="en-IN" dirty="0"/>
                    </a:p>
                  </a:txBody>
                  <a:tcPr/>
                </a:tc>
                <a:extLst>
                  <a:ext uri="{0D108BD9-81ED-4DB2-BD59-A6C34878D82A}">
                    <a16:rowId xmlns:a16="http://schemas.microsoft.com/office/drawing/2014/main" xmlns="" val="3891724872"/>
                  </a:ext>
                </a:extLst>
              </a:tr>
              <a:tr h="590465">
                <a:tc>
                  <a:txBody>
                    <a:bodyPr/>
                    <a:lstStyle/>
                    <a:p>
                      <a:pPr algn="ctr"/>
                      <a:r>
                        <a:rPr lang="en-IN" dirty="0" smtClean="0"/>
                        <a:t>KNN</a:t>
                      </a:r>
                      <a:endParaRPr lang="en-IN" dirty="0"/>
                    </a:p>
                  </a:txBody>
                  <a:tcPr/>
                </a:tc>
                <a:tc>
                  <a:txBody>
                    <a:bodyPr/>
                    <a:lstStyle/>
                    <a:p>
                      <a:pPr algn="ctr"/>
                      <a:r>
                        <a:rPr lang="en-US" sz="1800" kern="1200" dirty="0" smtClean="0">
                          <a:solidFill>
                            <a:schemeClr val="dk1"/>
                          </a:solidFill>
                          <a:effectLst/>
                          <a:latin typeface="+mn-lt"/>
                          <a:ea typeface="+mn-ea"/>
                          <a:cs typeface="+mn-cs"/>
                        </a:rPr>
                        <a:t>0.9461839530332681</a:t>
                      </a:r>
                      <a:endParaRPr lang="en-IN" dirty="0"/>
                    </a:p>
                  </a:txBody>
                  <a:tcPr/>
                </a:tc>
                <a:tc>
                  <a:txBody>
                    <a:bodyPr/>
                    <a:lstStyle/>
                    <a:p>
                      <a:pPr algn="ctr"/>
                      <a:r>
                        <a:rPr lang="en-US" sz="1800" kern="1200" dirty="0" smtClean="0">
                          <a:solidFill>
                            <a:schemeClr val="dk1"/>
                          </a:solidFill>
                          <a:effectLst/>
                          <a:latin typeface="+mn-lt"/>
                          <a:ea typeface="+mn-ea"/>
                          <a:cs typeface="+mn-cs"/>
                        </a:rPr>
                        <a:t>0.9530332681017613</a:t>
                      </a:r>
                      <a:endParaRPr lang="en-IN" dirty="0"/>
                    </a:p>
                  </a:txBody>
                  <a:tcPr/>
                </a:tc>
                <a:tc>
                  <a:txBody>
                    <a:bodyPr/>
                    <a:lstStyle/>
                    <a:p>
                      <a:pPr algn="ctr"/>
                      <a:r>
                        <a:rPr lang="en-US" sz="1800" kern="1200" dirty="0" smtClean="0">
                          <a:solidFill>
                            <a:schemeClr val="dk1"/>
                          </a:solidFill>
                          <a:effectLst/>
                          <a:latin typeface="+mn-lt"/>
                          <a:ea typeface="+mn-ea"/>
                          <a:cs typeface="+mn-cs"/>
                        </a:rPr>
                        <a:t>0.9461839530332681</a:t>
                      </a:r>
                      <a:endParaRPr lang="en-IN" dirty="0"/>
                    </a:p>
                  </a:txBody>
                  <a:tcPr/>
                </a:tc>
                <a:extLst>
                  <a:ext uri="{0D108BD9-81ED-4DB2-BD59-A6C34878D82A}">
                    <a16:rowId xmlns:a16="http://schemas.microsoft.com/office/drawing/2014/main" xmlns="" val="2262851206"/>
                  </a:ext>
                </a:extLst>
              </a:tr>
              <a:tr h="590465">
                <a:tc>
                  <a:txBody>
                    <a:bodyPr/>
                    <a:lstStyle/>
                    <a:p>
                      <a:pPr algn="ctr"/>
                      <a:r>
                        <a:rPr lang="en-IN" dirty="0" smtClean="0"/>
                        <a:t>Decision Tree</a:t>
                      </a:r>
                      <a:endParaRPr lang="en-IN" dirty="0"/>
                    </a:p>
                  </a:txBody>
                  <a:tcPr/>
                </a:tc>
                <a:tc>
                  <a:txBody>
                    <a:bodyPr/>
                    <a:lstStyle/>
                    <a:p>
                      <a:pPr algn="ctr"/>
                      <a:r>
                        <a:rPr lang="en-US" sz="1800" kern="1200" dirty="0" smtClean="0">
                          <a:solidFill>
                            <a:schemeClr val="dk1"/>
                          </a:solidFill>
                          <a:effectLst/>
                          <a:latin typeface="+mn-lt"/>
                          <a:ea typeface="+mn-ea"/>
                          <a:cs typeface="+mn-cs"/>
                        </a:rPr>
                        <a:t>0.9412915851272016</a:t>
                      </a:r>
                      <a:endParaRPr lang="en-IN" dirty="0"/>
                    </a:p>
                  </a:txBody>
                  <a:tcPr/>
                </a:tc>
                <a:tc>
                  <a:txBody>
                    <a:bodyPr/>
                    <a:lstStyle/>
                    <a:p>
                      <a:pPr algn="ctr"/>
                      <a:r>
                        <a:rPr lang="en-US" sz="1800" kern="1200" dirty="0" smtClean="0">
                          <a:solidFill>
                            <a:schemeClr val="dk1"/>
                          </a:solidFill>
                          <a:effectLst/>
                          <a:latin typeface="+mn-lt"/>
                          <a:ea typeface="+mn-ea"/>
                          <a:cs typeface="+mn-cs"/>
                        </a:rPr>
                        <a:t>0.9525440313111546</a:t>
                      </a:r>
                      <a:endParaRPr lang="en-IN" dirty="0"/>
                    </a:p>
                  </a:txBody>
                  <a:tcPr/>
                </a:tc>
                <a:tc>
                  <a:txBody>
                    <a:bodyPr/>
                    <a:lstStyle/>
                    <a:p>
                      <a:pPr algn="ctr"/>
                      <a:r>
                        <a:rPr lang="en-US" sz="1800" kern="1200" dirty="0" smtClean="0">
                          <a:solidFill>
                            <a:schemeClr val="dk1"/>
                          </a:solidFill>
                          <a:effectLst/>
                          <a:latin typeface="+mn-lt"/>
                          <a:ea typeface="+mn-ea"/>
                          <a:cs typeface="+mn-cs"/>
                        </a:rPr>
                        <a:t>0.9412915851272016</a:t>
                      </a:r>
                      <a:endParaRPr lang="en-IN" dirty="0"/>
                    </a:p>
                  </a:txBody>
                  <a:tcPr/>
                </a:tc>
                <a:extLst>
                  <a:ext uri="{0D108BD9-81ED-4DB2-BD59-A6C34878D82A}">
                    <a16:rowId xmlns:a16="http://schemas.microsoft.com/office/drawing/2014/main" xmlns="" val="1654238714"/>
                  </a:ext>
                </a:extLst>
              </a:tr>
              <a:tr h="590465">
                <a:tc>
                  <a:txBody>
                    <a:bodyPr/>
                    <a:lstStyle/>
                    <a:p>
                      <a:pPr algn="ctr"/>
                      <a:r>
                        <a:rPr lang="en-IN" dirty="0"/>
                        <a:t>Random Forest Classifier</a:t>
                      </a:r>
                    </a:p>
                  </a:txBody>
                  <a:tcPr/>
                </a:tc>
                <a:tc>
                  <a:txBody>
                    <a:bodyPr/>
                    <a:lstStyle/>
                    <a:p>
                      <a:pPr algn="ctr"/>
                      <a:r>
                        <a:rPr lang="en-US" sz="1800" kern="1200" dirty="0" smtClean="0">
                          <a:solidFill>
                            <a:schemeClr val="dk1"/>
                          </a:solidFill>
                          <a:effectLst/>
                          <a:latin typeface="+mn-lt"/>
                          <a:ea typeface="+mn-ea"/>
                          <a:cs typeface="+mn-cs"/>
                        </a:rPr>
                        <a:t>0.9471624266144814</a:t>
                      </a:r>
                      <a:endParaRPr lang="en-US" dirty="0"/>
                    </a:p>
                  </a:txBody>
                  <a:tcPr/>
                </a:tc>
                <a:tc>
                  <a:txBody>
                    <a:bodyPr/>
                    <a:lstStyle/>
                    <a:p>
                      <a:pPr algn="ctr"/>
                      <a:r>
                        <a:rPr lang="en-US" sz="1800" kern="1200" dirty="0" smtClean="0">
                          <a:solidFill>
                            <a:schemeClr val="dk1"/>
                          </a:solidFill>
                          <a:effectLst/>
                          <a:latin typeface="+mn-lt"/>
                          <a:ea typeface="+mn-ea"/>
                          <a:cs typeface="+mn-cs"/>
                        </a:rPr>
                        <a:t>0.9522994129158513</a:t>
                      </a:r>
                      <a:endParaRPr lang="en-US" dirty="0"/>
                    </a:p>
                  </a:txBody>
                  <a:tcPr/>
                </a:tc>
                <a:tc>
                  <a:txBody>
                    <a:bodyPr/>
                    <a:lstStyle/>
                    <a:p>
                      <a:pPr algn="ctr"/>
                      <a:r>
                        <a:rPr lang="en-US" sz="1800" kern="1200" dirty="0" smtClean="0">
                          <a:solidFill>
                            <a:schemeClr val="dk1"/>
                          </a:solidFill>
                          <a:effectLst/>
                          <a:latin typeface="+mn-lt"/>
                          <a:ea typeface="+mn-ea"/>
                          <a:cs typeface="+mn-cs"/>
                        </a:rPr>
                        <a:t>0.9471624266144814</a:t>
                      </a:r>
                      <a:endParaRPr lang="en-IN" dirty="0"/>
                    </a:p>
                  </a:txBody>
                  <a:tcPr/>
                </a:tc>
                <a:extLst>
                  <a:ext uri="{0D108BD9-81ED-4DB2-BD59-A6C34878D82A}">
                    <a16:rowId xmlns:a16="http://schemas.microsoft.com/office/drawing/2014/main" xmlns="" val="2817080262"/>
                  </a:ext>
                </a:extLst>
              </a:tr>
            </a:tbl>
          </a:graphicData>
        </a:graphic>
      </p:graphicFrame>
    </p:spTree>
    <p:extLst>
      <p:ext uri="{BB962C8B-B14F-4D97-AF65-F5344CB8AC3E}">
        <p14:creationId xmlns:p14="http://schemas.microsoft.com/office/powerpoint/2010/main" val="151869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111BD-4C8E-96CA-861A-E5F8E26445EF}"/>
              </a:ext>
            </a:extLst>
          </p:cNvPr>
          <p:cNvSpPr>
            <a:spLocks noGrp="1"/>
          </p:cNvSpPr>
          <p:nvPr>
            <p:ph type="title"/>
          </p:nvPr>
        </p:nvSpPr>
        <p:spPr>
          <a:xfrm>
            <a:off x="685800" y="559859"/>
            <a:ext cx="10515600" cy="972062"/>
          </a:xfrm>
        </p:spPr>
        <p:txBody>
          <a:bodyPr>
            <a:normAutofit/>
          </a:bodyPr>
          <a:lstStyle/>
          <a:p>
            <a:pPr algn="ctr"/>
            <a:r>
              <a:rPr lang="en-IN" sz="3600" b="1" dirty="0">
                <a:solidFill>
                  <a:srgbClr val="FF0000"/>
                </a:solidFill>
              </a:rPr>
              <a:t>Conclusion</a:t>
            </a:r>
          </a:p>
        </p:txBody>
      </p:sp>
      <p:sp>
        <p:nvSpPr>
          <p:cNvPr id="3" name="Content Placeholder 2">
            <a:extLst>
              <a:ext uri="{FF2B5EF4-FFF2-40B4-BE49-F238E27FC236}">
                <a16:creationId xmlns:a16="http://schemas.microsoft.com/office/drawing/2014/main" xmlns="" id="{B6C90754-9F62-E0AD-4D0C-03F54B69F08C}"/>
              </a:ext>
            </a:extLst>
          </p:cNvPr>
          <p:cNvSpPr>
            <a:spLocks noGrp="1"/>
          </p:cNvSpPr>
          <p:nvPr>
            <p:ph idx="1"/>
          </p:nvPr>
        </p:nvSpPr>
        <p:spPr>
          <a:xfrm>
            <a:off x="1007533" y="1944158"/>
            <a:ext cx="10515600" cy="2847975"/>
          </a:xfrm>
        </p:spPr>
        <p:txBody>
          <a:bodyPr>
            <a:normAutofit/>
          </a:bodyPr>
          <a:lstStyle/>
          <a:p>
            <a:r>
              <a:rPr lang="en-IN" sz="2400" dirty="0" smtClean="0"/>
              <a:t>After using </a:t>
            </a:r>
            <a:r>
              <a:rPr lang="en-IN" sz="2400" dirty="0" err="1" smtClean="0"/>
              <a:t>hyperparameter</a:t>
            </a:r>
            <a:r>
              <a:rPr lang="en-IN" sz="2400" dirty="0" smtClean="0"/>
              <a:t> tuning in machine learning algorithm we got the accuracy as 94%, bias as 95% and variance as </a:t>
            </a:r>
            <a:r>
              <a:rPr lang="en-IN" sz="2400" dirty="0"/>
              <a:t>94% for each and every </a:t>
            </a:r>
            <a:r>
              <a:rPr lang="en-IN" sz="2400" dirty="0" smtClean="0"/>
              <a:t>machine learning (classification) </a:t>
            </a:r>
            <a:r>
              <a:rPr lang="en-IN" sz="2400" dirty="0"/>
              <a:t>algorithm. </a:t>
            </a:r>
            <a:r>
              <a:rPr lang="en-IN" sz="2400" dirty="0" smtClean="0"/>
              <a:t>It indicates that the model is performing well.</a:t>
            </a:r>
            <a:endParaRPr lang="en-IN" sz="2400" dirty="0"/>
          </a:p>
        </p:txBody>
      </p:sp>
    </p:spTree>
    <p:extLst>
      <p:ext uri="{BB962C8B-B14F-4D97-AF65-F5344CB8AC3E}">
        <p14:creationId xmlns:p14="http://schemas.microsoft.com/office/powerpoint/2010/main" val="142930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733" y="2126192"/>
            <a:ext cx="10515600" cy="1325563"/>
          </a:xfrm>
        </p:spPr>
        <p:txBody>
          <a:bodyPr/>
          <a:lstStyle/>
          <a:p>
            <a:pPr algn="ctr"/>
            <a:r>
              <a:rPr lang="en-US" dirty="0" smtClean="0">
                <a:solidFill>
                  <a:srgbClr val="FF0000"/>
                </a:solidFill>
              </a:rPr>
              <a:t>THANK YOU!</a:t>
            </a:r>
            <a:endParaRPr lang="en-US" dirty="0">
              <a:solidFill>
                <a:srgbClr val="FF0000"/>
              </a:solidFill>
            </a:endParaRPr>
          </a:p>
        </p:txBody>
      </p:sp>
    </p:spTree>
    <p:extLst>
      <p:ext uri="{BB962C8B-B14F-4D97-AF65-F5344CB8AC3E}">
        <p14:creationId xmlns:p14="http://schemas.microsoft.com/office/powerpoint/2010/main" val="254081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2408"/>
          </a:xfrm>
        </p:spPr>
        <p:txBody>
          <a:bodyPr>
            <a:normAutofit/>
          </a:bodyPr>
          <a:lstStyle/>
          <a:p>
            <a:pPr algn="ctr"/>
            <a:r>
              <a:rPr lang="en-IN" sz="3600" b="1" dirty="0">
                <a:solidFill>
                  <a:srgbClr val="FF0000"/>
                </a:solidFill>
              </a:rPr>
              <a:t>Table of contents</a:t>
            </a:r>
            <a:endParaRPr lang="en-US" sz="3600" dirty="0"/>
          </a:p>
        </p:txBody>
      </p:sp>
      <p:sp>
        <p:nvSpPr>
          <p:cNvPr id="3" name="Content Placeholder 2"/>
          <p:cNvSpPr>
            <a:spLocks noGrp="1"/>
          </p:cNvSpPr>
          <p:nvPr>
            <p:ph idx="1"/>
          </p:nvPr>
        </p:nvSpPr>
        <p:spPr>
          <a:xfrm>
            <a:off x="838200" y="1159933"/>
            <a:ext cx="10515600" cy="5017030"/>
          </a:xfrm>
        </p:spPr>
        <p:txBody>
          <a:bodyPr>
            <a:normAutofit/>
          </a:bodyPr>
          <a:lstStyle/>
          <a:p>
            <a:pPr lvl="0">
              <a:buFont typeface="+mj-lt"/>
              <a:buAutoNum type="arabicParenR"/>
            </a:pPr>
            <a:r>
              <a:rPr lang="en-US" sz="1800" dirty="0"/>
              <a:t>Id : Represents the id of each patients</a:t>
            </a:r>
          </a:p>
          <a:p>
            <a:pPr lvl="0">
              <a:buFont typeface="+mj-lt"/>
              <a:buAutoNum type="arabicParenR"/>
            </a:pPr>
            <a:r>
              <a:rPr lang="en-US" sz="1800" dirty="0"/>
              <a:t>Age: The age of the patient, represented as a numeric value.</a:t>
            </a:r>
          </a:p>
          <a:p>
            <a:pPr lvl="0">
              <a:buFont typeface="+mj-lt"/>
              <a:buAutoNum type="arabicParenR"/>
            </a:pPr>
            <a:r>
              <a:rPr lang="en-US" sz="1800" dirty="0"/>
              <a:t>Gender: The gender of the patient, encoded as a categorical variable (e.g., 'Male', 'Female').</a:t>
            </a:r>
          </a:p>
          <a:p>
            <a:pPr lvl="0">
              <a:buFont typeface="+mj-lt"/>
              <a:buAutoNum type="arabicParenR"/>
            </a:pPr>
            <a:r>
              <a:rPr lang="en-US" sz="1800" dirty="0"/>
              <a:t>Hypertension: A binary indicator of whether the patient has a history of hypertension (0: No, 1: Yes).</a:t>
            </a:r>
          </a:p>
          <a:p>
            <a:pPr lvl="0">
              <a:buFont typeface="+mj-lt"/>
              <a:buAutoNum type="arabicParenR"/>
            </a:pPr>
            <a:r>
              <a:rPr lang="en-US" sz="1800" dirty="0"/>
              <a:t>Heart Disease: A binary indicator of whether the patient has a history of heart disease (0: No, 1: Yes).</a:t>
            </a:r>
          </a:p>
          <a:p>
            <a:pPr lvl="0">
              <a:buFont typeface="+mj-lt"/>
              <a:buAutoNum type="arabicParenR"/>
            </a:pPr>
            <a:r>
              <a:rPr lang="en-US" sz="1800" dirty="0"/>
              <a:t>Marital Status: The marital status of the patient, encoded categorically.</a:t>
            </a:r>
          </a:p>
          <a:p>
            <a:pPr lvl="0">
              <a:buFont typeface="+mj-lt"/>
              <a:buAutoNum type="arabicParenR"/>
            </a:pPr>
            <a:r>
              <a:rPr lang="en-US" sz="1800" dirty="0"/>
              <a:t>Work Type: The type of work the patient is engaged in, represented categorically.</a:t>
            </a:r>
          </a:p>
          <a:p>
            <a:pPr lvl="0">
              <a:buFont typeface="+mj-lt"/>
              <a:buAutoNum type="arabicParenR"/>
            </a:pPr>
            <a:r>
              <a:rPr lang="en-US" sz="1800" dirty="0"/>
              <a:t>Residence Type: The type of residence the patient lives in, categorized as 'Urban' or 'Rural'.</a:t>
            </a:r>
          </a:p>
          <a:p>
            <a:pPr lvl="0">
              <a:buFont typeface="+mj-lt"/>
              <a:buAutoNum type="arabicParenR"/>
            </a:pPr>
            <a:r>
              <a:rPr lang="en-US" sz="1800" dirty="0"/>
              <a:t>Average Glucose Level: The average glucose level in the patient's blood, represented as a numeric value.</a:t>
            </a:r>
          </a:p>
          <a:p>
            <a:pPr lvl="0">
              <a:buFont typeface="+mj-lt"/>
              <a:buAutoNum type="arabicParenR"/>
            </a:pPr>
            <a:r>
              <a:rPr lang="en-US" sz="1800" dirty="0"/>
              <a:t>Body Mass Index (BMI): The patient's BMI, represented as a numeric value.</a:t>
            </a:r>
          </a:p>
          <a:p>
            <a:pPr lvl="0">
              <a:buFont typeface="+mj-lt"/>
              <a:buAutoNum type="arabicParenR"/>
            </a:pPr>
            <a:r>
              <a:rPr lang="en-US" sz="1800" dirty="0"/>
              <a:t>Smoking Status: The smoking status of the patient, encoded categorically ('Never smoked', 'Formerly smoked', 'Smokes').</a:t>
            </a:r>
          </a:p>
          <a:p>
            <a:pPr marL="0" indent="0">
              <a:buNone/>
            </a:pPr>
            <a:endParaRPr lang="en-US" sz="1800" dirty="0"/>
          </a:p>
        </p:txBody>
      </p:sp>
    </p:spTree>
    <p:extLst>
      <p:ext uri="{BB962C8B-B14F-4D97-AF65-F5344CB8AC3E}">
        <p14:creationId xmlns:p14="http://schemas.microsoft.com/office/powerpoint/2010/main" val="326770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3512574" y="339213"/>
            <a:ext cx="4638368" cy="568940"/>
          </a:xfrm>
        </p:spPr>
        <p:txBody>
          <a:bodyPr>
            <a:noAutofit/>
          </a:bodyPr>
          <a:lstStyle/>
          <a:p>
            <a:pPr algn="ctr"/>
            <a:r>
              <a:rPr lang="en-IN" sz="3600" b="1" dirty="0">
                <a:solidFill>
                  <a:srgbClr val="FF0000"/>
                </a:solidFill>
              </a:rPr>
              <a:t>Abstract/Summary</a:t>
            </a: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878758" y="1186528"/>
            <a:ext cx="10683977" cy="5332259"/>
          </a:xfrm>
        </p:spPr>
        <p:txBody>
          <a:bodyPr>
            <a:normAutofit/>
          </a:bodyPr>
          <a:lstStyle/>
          <a:p>
            <a:r>
              <a:rPr lang="en-IN" sz="2200" dirty="0"/>
              <a:t>Brain Stroke may occur due to patient suffering with co- morbidities like Hypertension, diabetes and any other chronic diseases/ smoking</a:t>
            </a:r>
          </a:p>
          <a:p>
            <a:r>
              <a:rPr lang="en-IN" sz="2200" dirty="0"/>
              <a:t>Strokes are caused due to blockage of blood flow to brain or sudden bleeding to brain which results on no oxygen supply to brain and which leads to brain death</a:t>
            </a:r>
          </a:p>
          <a:p>
            <a:r>
              <a:rPr lang="en-IN" sz="2200" dirty="0"/>
              <a:t>Stokes need to be immediately treated and results which may partially or fully recovered after 6 months of duration. Some times it may take years to get recovery</a:t>
            </a:r>
          </a:p>
          <a:p>
            <a:r>
              <a:rPr lang="en-IN" sz="2200" dirty="0"/>
              <a:t>Research data on </a:t>
            </a:r>
            <a:r>
              <a:rPr lang="en-IN" sz="2200" dirty="0" smtClean="0"/>
              <a:t>5110 </a:t>
            </a:r>
            <a:r>
              <a:rPr lang="en-IN" sz="2200" dirty="0"/>
              <a:t>patients with </a:t>
            </a:r>
            <a:r>
              <a:rPr lang="en-IN" sz="2200" dirty="0" smtClean="0"/>
              <a:t>12 variables </a:t>
            </a:r>
            <a:r>
              <a:rPr lang="en-IN" sz="2200" dirty="0"/>
              <a:t>involved about each patient</a:t>
            </a:r>
          </a:p>
          <a:p>
            <a:r>
              <a:rPr lang="en-IN" sz="2200" dirty="0"/>
              <a:t>Research says 96% strokes occur in above 50 age group</a:t>
            </a:r>
          </a:p>
          <a:p>
            <a:r>
              <a:rPr lang="en-IN" sz="2200" dirty="0" smtClean="0"/>
              <a:t>Research also says that </a:t>
            </a:r>
            <a:r>
              <a:rPr lang="en-US" sz="2200" dirty="0"/>
              <a:t>Men have a higher risk of stroke than do women. Women are usually older when they have strokes, and they're more likely to die of strokes than are men.</a:t>
            </a:r>
            <a:endParaRPr lang="en-IN" sz="2200" dirty="0"/>
          </a:p>
        </p:txBody>
      </p:sp>
    </p:spTree>
    <p:extLst>
      <p:ext uri="{BB962C8B-B14F-4D97-AF65-F5344CB8AC3E}">
        <p14:creationId xmlns:p14="http://schemas.microsoft.com/office/powerpoint/2010/main" val="5111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2F7E5-839C-E231-718E-AF8D8CFD1530}"/>
              </a:ext>
            </a:extLst>
          </p:cNvPr>
          <p:cNvSpPr>
            <a:spLocks noGrp="1"/>
          </p:cNvSpPr>
          <p:nvPr>
            <p:ph type="title"/>
          </p:nvPr>
        </p:nvSpPr>
        <p:spPr>
          <a:xfrm>
            <a:off x="675149" y="243314"/>
            <a:ext cx="10515600" cy="627933"/>
          </a:xfrm>
        </p:spPr>
        <p:txBody>
          <a:bodyPr>
            <a:normAutofit/>
          </a:bodyPr>
          <a:lstStyle/>
          <a:p>
            <a:pPr algn="ctr"/>
            <a:r>
              <a:rPr lang="en-IN" sz="3600" b="1" dirty="0" err="1">
                <a:solidFill>
                  <a:srgbClr val="FF0000"/>
                </a:solidFill>
              </a:rPr>
              <a:t>Methodolgy</a:t>
            </a:r>
            <a:endParaRPr lang="en-IN" sz="3600" b="1" dirty="0">
              <a:solidFill>
                <a:srgbClr val="FF0000"/>
              </a:solidFill>
            </a:endParaRPr>
          </a:p>
        </p:txBody>
      </p:sp>
      <p:sp>
        <p:nvSpPr>
          <p:cNvPr id="3" name="Content Placeholder 2">
            <a:extLst>
              <a:ext uri="{FF2B5EF4-FFF2-40B4-BE49-F238E27FC236}">
                <a16:creationId xmlns:a16="http://schemas.microsoft.com/office/drawing/2014/main" xmlns="" id="{03A84975-C709-56D9-BF8D-0516268D3CC7}"/>
              </a:ext>
            </a:extLst>
          </p:cNvPr>
          <p:cNvSpPr>
            <a:spLocks noGrp="1"/>
          </p:cNvSpPr>
          <p:nvPr>
            <p:ph idx="1"/>
          </p:nvPr>
        </p:nvSpPr>
        <p:spPr>
          <a:xfrm>
            <a:off x="227508" y="1056116"/>
            <a:ext cx="11788878" cy="5717218"/>
          </a:xfrm>
        </p:spPr>
        <p:txBody>
          <a:bodyPr>
            <a:normAutofit/>
          </a:bodyPr>
          <a:lstStyle/>
          <a:p>
            <a:pPr marL="0" indent="0" algn="just">
              <a:buNone/>
            </a:pPr>
            <a:r>
              <a:rPr lang="en-US" sz="1800" dirty="0">
                <a:solidFill>
                  <a:schemeClr val="accent2">
                    <a:lumMod val="75000"/>
                  </a:schemeClr>
                </a:solidFill>
                <a:latin typeface="Times New Roman" pitchFamily="18" charset="0"/>
                <a:cs typeface="Times New Roman" pitchFamily="18" charset="0"/>
              </a:rPr>
              <a:t>Detecting brain stroke involves several steps, from data mining to model building and evaluation. Here's an overview of the process:</a:t>
            </a: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Data </a:t>
            </a:r>
            <a:r>
              <a:rPr lang="en-US" sz="1600" dirty="0">
                <a:latin typeface="Times New Roman" pitchFamily="18" charset="0"/>
                <a:cs typeface="Times New Roman" pitchFamily="18" charset="0"/>
              </a:rPr>
              <a:t>Collection: Gather relevant data related to brain </a:t>
            </a:r>
            <a:r>
              <a:rPr lang="en-US" sz="1600" dirty="0" smtClean="0">
                <a:latin typeface="Times New Roman" pitchFamily="18" charset="0"/>
                <a:cs typeface="Times New Roman" pitchFamily="18" charset="0"/>
              </a:rPr>
              <a:t>stroke from client or from medical database, records. </a:t>
            </a:r>
            <a:endParaRPr lang="en-US" sz="1600" dirty="0">
              <a:latin typeface="Times New Roman" pitchFamily="18" charset="0"/>
              <a:cs typeface="Times New Roman" pitchFamily="18" charset="0"/>
            </a:endParaRP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Exploratory </a:t>
            </a:r>
            <a:r>
              <a:rPr lang="en-US" sz="1600" dirty="0">
                <a:latin typeface="Times New Roman" pitchFamily="18" charset="0"/>
                <a:cs typeface="Times New Roman" pitchFamily="18" charset="0"/>
              </a:rPr>
              <a:t>Data Analysis (EDA): </a:t>
            </a:r>
            <a:r>
              <a:rPr lang="en-US" sz="1600" dirty="0">
                <a:latin typeface="Times New Roman" pitchFamily="18" charset="0"/>
                <a:cs typeface="Times New Roman" pitchFamily="18" charset="0"/>
              </a:rPr>
              <a:t>Summarize the main characteristics of the dataset through descriptive statistics, visualizations, and insights gained from the data. Highlight key features related to stroke detection, such as age distribution, gender distribution</a:t>
            </a:r>
            <a:r>
              <a:rPr lang="en-US" sz="1600" dirty="0" smtClean="0">
                <a:latin typeface="Times New Roman" pitchFamily="18" charset="0"/>
                <a:cs typeface="Times New Roman" pitchFamily="18" charset="0"/>
              </a:rPr>
              <a:t>, smoking status, etc.</a:t>
            </a: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Feature </a:t>
            </a:r>
            <a:r>
              <a:rPr lang="en-US" sz="1600" dirty="0">
                <a:latin typeface="Times New Roman" pitchFamily="18" charset="0"/>
                <a:cs typeface="Times New Roman" pitchFamily="18" charset="0"/>
              </a:rPr>
              <a:t>Selection: Select the most relevant features that have a significant impact on predicting brain </a:t>
            </a:r>
            <a:r>
              <a:rPr lang="en-US" sz="1600" dirty="0" smtClean="0">
                <a:latin typeface="Times New Roman" pitchFamily="18" charset="0"/>
                <a:cs typeface="Times New Roman" pitchFamily="18" charset="0"/>
              </a:rPr>
              <a:t>stroke and it will include handling missing values, outliers and encoding categorical data into numerical data.</a:t>
            </a:r>
            <a:endParaRPr lang="en-US" sz="1600" dirty="0">
              <a:latin typeface="Times New Roman" pitchFamily="18" charset="0"/>
              <a:cs typeface="Times New Roman" pitchFamily="18" charset="0"/>
            </a:endParaRP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Data </a:t>
            </a:r>
            <a:r>
              <a:rPr lang="en-US" sz="1600" dirty="0">
                <a:latin typeface="Times New Roman" pitchFamily="18" charset="0"/>
                <a:cs typeface="Times New Roman" pitchFamily="18" charset="0"/>
              </a:rPr>
              <a:t>Splitting: Split the data into training and testing </a:t>
            </a:r>
            <a:r>
              <a:rPr lang="en-US" sz="1600" dirty="0" smtClean="0">
                <a:latin typeface="Times New Roman" pitchFamily="18" charset="0"/>
                <a:cs typeface="Times New Roman" pitchFamily="18" charset="0"/>
              </a:rPr>
              <a:t>sets</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so that we can evaluate performance of our machine learning model and avoid </a:t>
            </a:r>
            <a:r>
              <a:rPr lang="en-US" sz="1600" dirty="0" err="1" smtClean="0">
                <a:latin typeface="Times New Roman" pitchFamily="18" charset="0"/>
                <a:cs typeface="Times New Roman" pitchFamily="18" charset="0"/>
              </a:rPr>
              <a:t>overfitting</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Model </a:t>
            </a:r>
            <a:r>
              <a:rPr lang="en-US" sz="1600" dirty="0">
                <a:latin typeface="Times New Roman" pitchFamily="18" charset="0"/>
                <a:cs typeface="Times New Roman" pitchFamily="18" charset="0"/>
              </a:rPr>
              <a:t>Selection: Choose the appropriate machine learning </a:t>
            </a:r>
            <a:r>
              <a:rPr lang="en-US" sz="1600" dirty="0" smtClean="0">
                <a:latin typeface="Times New Roman" pitchFamily="18" charset="0"/>
                <a:cs typeface="Times New Roman" pitchFamily="18" charset="0"/>
              </a:rPr>
              <a:t>algorithm suitable </a:t>
            </a:r>
            <a:r>
              <a:rPr lang="en-US" sz="1600" dirty="0">
                <a:latin typeface="Times New Roman" pitchFamily="18" charset="0"/>
                <a:cs typeface="Times New Roman" pitchFamily="18" charset="0"/>
              </a:rPr>
              <a:t>for the problem of brain stroke detection. Common algorithms for binary classification tasks like brain stroke detection include </a:t>
            </a:r>
            <a:r>
              <a:rPr lang="en-US" sz="1600" dirty="0" smtClean="0">
                <a:latin typeface="Times New Roman" pitchFamily="18" charset="0"/>
                <a:cs typeface="Times New Roman" pitchFamily="18" charset="0"/>
              </a:rPr>
              <a:t>logistic </a:t>
            </a:r>
            <a:r>
              <a:rPr lang="en-US" sz="1600" dirty="0">
                <a:latin typeface="Times New Roman" pitchFamily="18" charset="0"/>
                <a:cs typeface="Times New Roman" pitchFamily="18" charset="0"/>
              </a:rPr>
              <a:t>regression, </a:t>
            </a:r>
            <a:r>
              <a:rPr lang="en-US" sz="1600" dirty="0" smtClean="0">
                <a:latin typeface="Times New Roman" pitchFamily="18" charset="0"/>
                <a:cs typeface="Times New Roman" pitchFamily="18" charset="0"/>
              </a:rPr>
              <a:t>decision tree, </a:t>
            </a:r>
            <a:r>
              <a:rPr lang="en-US" sz="1600" dirty="0">
                <a:latin typeface="Times New Roman" pitchFamily="18" charset="0"/>
                <a:cs typeface="Times New Roman" pitchFamily="18" charset="0"/>
              </a:rPr>
              <a:t>random forests, support vector machines (SVM), and </a:t>
            </a:r>
            <a:r>
              <a:rPr lang="en-US" sz="1600" dirty="0" smtClean="0">
                <a:latin typeface="Times New Roman" pitchFamily="18" charset="0"/>
                <a:cs typeface="Times New Roman" pitchFamily="18" charset="0"/>
              </a:rPr>
              <a:t>Random Forest Classifier</a:t>
            </a:r>
            <a:r>
              <a:rPr lang="en-US" sz="1600" dirty="0" smtClean="0">
                <a:latin typeface="Times New Roman" pitchFamily="18" charset="0"/>
                <a:cs typeface="Times New Roman" pitchFamily="18" charset="0"/>
              </a:rPr>
              <a:t>.</a:t>
            </a:r>
          </a:p>
          <a:p>
            <a:pPr marL="342900" indent="-342900" algn="just">
              <a:lnSpc>
                <a:spcPct val="110000"/>
              </a:lnSpc>
              <a:buFont typeface="+mj-lt"/>
              <a:buAutoNum type="arabicPeriod"/>
            </a:pPr>
            <a:r>
              <a:rPr lang="en-US" sz="1600" dirty="0" smtClean="0">
                <a:latin typeface="Times New Roman" pitchFamily="18" charset="0"/>
                <a:cs typeface="Times New Roman" pitchFamily="18" charset="0"/>
              </a:rPr>
              <a:t>Model Training : </a:t>
            </a:r>
            <a:r>
              <a:rPr lang="en-US" sz="1600" dirty="0">
                <a:latin typeface="Times New Roman" pitchFamily="18" charset="0"/>
                <a:cs typeface="Times New Roman" pitchFamily="18" charset="0"/>
              </a:rPr>
              <a:t>Train the model using </a:t>
            </a:r>
            <a:r>
              <a:rPr lang="en-US" sz="1600" dirty="0" smtClean="0">
                <a:latin typeface="Times New Roman" pitchFamily="18" charset="0"/>
                <a:cs typeface="Times New Roman" pitchFamily="18" charset="0"/>
              </a:rPr>
              <a:t>classification </a:t>
            </a:r>
            <a:r>
              <a:rPr lang="en-US" sz="1600" dirty="0">
                <a:latin typeface="Times New Roman" pitchFamily="18" charset="0"/>
                <a:cs typeface="Times New Roman" pitchFamily="18" charset="0"/>
              </a:rPr>
              <a:t>algorithms, including </a:t>
            </a:r>
            <a:r>
              <a:rPr lang="en-US" sz="1600" dirty="0" err="1">
                <a:latin typeface="Times New Roman" pitchFamily="18" charset="0"/>
                <a:cs typeface="Times New Roman" pitchFamily="18" charset="0"/>
              </a:rPr>
              <a:t>hyperparameter</a:t>
            </a:r>
            <a:r>
              <a:rPr lang="en-US" sz="1600" dirty="0">
                <a:latin typeface="Times New Roman" pitchFamily="18" charset="0"/>
                <a:cs typeface="Times New Roman" pitchFamily="18" charset="0"/>
              </a:rPr>
              <a:t> tuning, cross-validation, and any other relevant training strategies</a:t>
            </a:r>
            <a:r>
              <a:rPr lang="en-US" sz="1600" dirty="0" smtClean="0">
                <a:latin typeface="Times New Roman" pitchFamily="18" charset="0"/>
                <a:cs typeface="Times New Roman" pitchFamily="18" charset="0"/>
              </a:rPr>
              <a:t>.</a:t>
            </a:r>
          </a:p>
          <a:p>
            <a:pPr marL="342900" indent="-342900" algn="just">
              <a:lnSpc>
                <a:spcPct val="110000"/>
              </a:lnSpc>
              <a:buFont typeface="+mj-lt"/>
              <a:buAutoNum type="arabicPeriod"/>
            </a:pPr>
            <a:endParaRPr lang="en-US" sz="1600" dirty="0" smtClean="0">
              <a:latin typeface="Times New Roman" pitchFamily="18" charset="0"/>
              <a:cs typeface="Times New Roman" pitchFamily="18" charset="0"/>
            </a:endParaRPr>
          </a:p>
          <a:p>
            <a:pPr marL="342900" indent="-342900" algn="just">
              <a:lnSpc>
                <a:spcPct val="110000"/>
              </a:lnSpc>
              <a:buFont typeface="+mj-lt"/>
              <a:buAutoNum type="arabicPeriod"/>
            </a:pPr>
            <a:endParaRPr lang="en-US" sz="1600" dirty="0">
              <a:latin typeface="Times New Roman" pitchFamily="18" charset="0"/>
              <a:cs typeface="Times New Roman" pitchFamily="18" charset="0"/>
            </a:endParaRPr>
          </a:p>
          <a:p>
            <a:pPr marL="342900" indent="-342900" algn="just">
              <a:lnSpc>
                <a:spcPct val="110000"/>
              </a:lnSpc>
              <a:buFont typeface="+mj-lt"/>
              <a:buAutoNum type="arabicPeriod"/>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5974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3512574" y="339213"/>
            <a:ext cx="5542936" cy="448187"/>
          </a:xfrm>
        </p:spPr>
        <p:txBody>
          <a:bodyPr>
            <a:noAutofit/>
          </a:bodyPr>
          <a:lstStyle/>
          <a:p>
            <a:pPr algn="ctr"/>
            <a:r>
              <a:rPr lang="en-IN" sz="3600" b="1" dirty="0">
                <a:solidFill>
                  <a:srgbClr val="FF0000"/>
                </a:solidFill>
              </a:rPr>
              <a:t>Analysis with </a:t>
            </a:r>
            <a:r>
              <a:rPr lang="en-IN" sz="3600" b="1" dirty="0" smtClean="0">
                <a:solidFill>
                  <a:srgbClr val="FF0000"/>
                </a:solidFill>
              </a:rPr>
              <a:t>Bar</a:t>
            </a:r>
            <a:r>
              <a:rPr lang="en-IN" sz="3600" b="1" dirty="0" smtClean="0">
                <a:solidFill>
                  <a:srgbClr val="FF0000"/>
                </a:solidFill>
              </a:rPr>
              <a:t> </a:t>
            </a:r>
            <a:r>
              <a:rPr lang="en-IN" sz="3600" b="1" dirty="0">
                <a:solidFill>
                  <a:srgbClr val="FF0000"/>
                </a:solidFill>
              </a:rPr>
              <a:t>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83" y="1388580"/>
            <a:ext cx="6266517" cy="4977778"/>
          </a:xfrm>
        </p:spPr>
      </p:pic>
      <p:sp>
        <p:nvSpPr>
          <p:cNvPr id="5" name="TextBox 4"/>
          <p:cNvSpPr txBox="1"/>
          <p:nvPr/>
        </p:nvSpPr>
        <p:spPr>
          <a:xfrm>
            <a:off x="7543800" y="1930400"/>
            <a:ext cx="4323822" cy="646331"/>
          </a:xfrm>
          <a:prstGeom prst="rect">
            <a:avLst/>
          </a:prstGeom>
          <a:noFill/>
        </p:spPr>
        <p:txBody>
          <a:bodyPr wrap="square" rtlCol="0">
            <a:spAutoFit/>
          </a:bodyPr>
          <a:lstStyle/>
          <a:p>
            <a:r>
              <a:rPr lang="en-US" dirty="0" smtClean="0"/>
              <a:t>From this distribution we got to know</a:t>
            </a:r>
          </a:p>
          <a:p>
            <a:r>
              <a:rPr lang="en-US" dirty="0" smtClean="0"/>
              <a:t>Less people have brain </a:t>
            </a:r>
            <a:r>
              <a:rPr lang="en-US" dirty="0" smtClean="0"/>
              <a:t>stroke.</a:t>
            </a:r>
            <a:endParaRPr lang="en-US" dirty="0"/>
          </a:p>
        </p:txBody>
      </p:sp>
    </p:spTree>
    <p:extLst>
      <p:ext uri="{BB962C8B-B14F-4D97-AF65-F5344CB8AC3E}">
        <p14:creationId xmlns:p14="http://schemas.microsoft.com/office/powerpoint/2010/main" val="39607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658"/>
            <a:ext cx="10515600" cy="1082675"/>
          </a:xfrm>
        </p:spPr>
        <p:txBody>
          <a:bodyPr>
            <a:normAutofit/>
          </a:bodyPr>
          <a:lstStyle/>
          <a:p>
            <a:pPr algn="ctr"/>
            <a:r>
              <a:rPr lang="en-US" sz="2800" b="1" dirty="0" smtClean="0">
                <a:solidFill>
                  <a:srgbClr val="FF0000"/>
                </a:solidFill>
              </a:rPr>
              <a:t>Count Plot</a:t>
            </a:r>
            <a:r>
              <a:rPr lang="en-US" sz="2800" b="1" dirty="0" smtClean="0">
                <a:solidFill>
                  <a:srgbClr val="FF0000"/>
                </a:solidFill>
              </a:rPr>
              <a:t> </a:t>
            </a:r>
            <a:r>
              <a:rPr lang="en-US" sz="2800" b="1" dirty="0" smtClean="0">
                <a:solidFill>
                  <a:srgbClr val="FF0000"/>
                </a:solidFill>
              </a:rPr>
              <a:t>for hypertension </a:t>
            </a:r>
            <a:r>
              <a:rPr lang="en-US" sz="2800" b="1" dirty="0" err="1">
                <a:solidFill>
                  <a:srgbClr val="FF0000"/>
                </a:solidFill>
              </a:rPr>
              <a:t>V</a:t>
            </a:r>
            <a:r>
              <a:rPr lang="en-US" sz="2800" b="1" dirty="0" err="1" smtClean="0">
                <a:solidFill>
                  <a:srgbClr val="FF0000"/>
                </a:solidFill>
              </a:rPr>
              <a:t>s</a:t>
            </a:r>
            <a:r>
              <a:rPr lang="en-US" sz="2800" b="1" dirty="0" smtClean="0">
                <a:solidFill>
                  <a:srgbClr val="FF0000"/>
                </a:solidFill>
              </a:rPr>
              <a:t> Brain stroke</a:t>
            </a:r>
            <a:endParaRPr lang="en-US" sz="2800" b="1" dirty="0">
              <a:solidFill>
                <a:srgbClr val="FF000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02094"/>
            <a:ext cx="5181600" cy="3998400"/>
          </a:xfrm>
        </p:spPr>
      </p:pic>
      <p:sp>
        <p:nvSpPr>
          <p:cNvPr id="4" name="Content Placeholder 3"/>
          <p:cNvSpPr>
            <a:spLocks noGrp="1"/>
          </p:cNvSpPr>
          <p:nvPr>
            <p:ph sz="half" idx="2"/>
          </p:nvPr>
        </p:nvSpPr>
        <p:spPr>
          <a:xfrm>
            <a:off x="6324601" y="2765425"/>
            <a:ext cx="5181600" cy="2085975"/>
          </a:xfrm>
        </p:spPr>
        <p:txBody>
          <a:bodyPr>
            <a:normAutofit/>
          </a:bodyPr>
          <a:lstStyle/>
          <a:p>
            <a:r>
              <a:rPr lang="en-US" sz="2000" dirty="0" smtClean="0"/>
              <a:t>From this graph it is visible that </a:t>
            </a:r>
            <a:r>
              <a:rPr lang="en-US" sz="2000" dirty="0" smtClean="0"/>
              <a:t>who is suffering from hypertension they have less chances of getting brain stroke.</a:t>
            </a:r>
          </a:p>
          <a:p>
            <a:r>
              <a:rPr lang="en-US" sz="2000" dirty="0" smtClean="0"/>
              <a:t>And </a:t>
            </a:r>
            <a:r>
              <a:rPr lang="en-US" sz="2000" dirty="0" smtClean="0"/>
              <a:t>who doesn’t have hypertension they have small amount of chances that they will get brain stroke.</a:t>
            </a:r>
            <a:endParaRPr lang="en-US" sz="2000" dirty="0"/>
          </a:p>
        </p:txBody>
      </p:sp>
    </p:spTree>
    <p:extLst>
      <p:ext uri="{BB962C8B-B14F-4D97-AF65-F5344CB8AC3E}">
        <p14:creationId xmlns:p14="http://schemas.microsoft.com/office/powerpoint/2010/main" val="354711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27074"/>
          </a:xfrm>
        </p:spPr>
        <p:txBody>
          <a:bodyPr>
            <a:normAutofit/>
          </a:bodyPr>
          <a:lstStyle/>
          <a:p>
            <a:pPr algn="ctr"/>
            <a:r>
              <a:rPr lang="en-IN" sz="3600" b="1" dirty="0">
                <a:solidFill>
                  <a:srgbClr val="FF0000"/>
                </a:solidFill>
              </a:rPr>
              <a:t>Analysis with </a:t>
            </a:r>
            <a:r>
              <a:rPr lang="en-IN" sz="3600" b="1" dirty="0" smtClean="0">
                <a:solidFill>
                  <a:srgbClr val="FF0000"/>
                </a:solidFill>
              </a:rPr>
              <a:t>Count</a:t>
            </a:r>
            <a:r>
              <a:rPr lang="en-IN" sz="3600" b="1" dirty="0" smtClean="0">
                <a:solidFill>
                  <a:srgbClr val="FF0000"/>
                </a:solidFill>
              </a:rPr>
              <a:t> </a:t>
            </a:r>
            <a:r>
              <a:rPr lang="en-IN" sz="3600" b="1" dirty="0">
                <a:solidFill>
                  <a:srgbClr val="FF0000"/>
                </a:solidFill>
              </a:rPr>
              <a:t>plot</a:t>
            </a:r>
            <a:endParaRPr lang="en-US" sz="3600" dirty="0"/>
          </a:p>
        </p:txBody>
      </p:sp>
      <p:sp>
        <p:nvSpPr>
          <p:cNvPr id="4" name="Content Placeholder 3"/>
          <p:cNvSpPr>
            <a:spLocks noGrp="1"/>
          </p:cNvSpPr>
          <p:nvPr>
            <p:ph sz="half" idx="2"/>
          </p:nvPr>
        </p:nvSpPr>
        <p:spPr>
          <a:xfrm>
            <a:off x="6358467" y="2452158"/>
            <a:ext cx="5181600" cy="2094442"/>
          </a:xfrm>
        </p:spPr>
        <p:txBody>
          <a:bodyPr>
            <a:normAutofit/>
          </a:bodyPr>
          <a:lstStyle/>
          <a:p>
            <a:r>
              <a:rPr lang="en-US" sz="2000" dirty="0" smtClean="0"/>
              <a:t>From this count plot we could see that ‘Male’ and ‘Female’ both have almost same ratio for having brain stroke but it is also seen that most of the ‘Female’ not suffering from stroke compared to ‘Male’.</a:t>
            </a:r>
            <a:endParaRPr lang="en-US" sz="20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2733" y="1667933"/>
            <a:ext cx="5317067" cy="3974061"/>
          </a:xfrm>
        </p:spPr>
      </p:pic>
    </p:spTree>
    <p:extLst>
      <p:ext uri="{BB962C8B-B14F-4D97-AF65-F5344CB8AC3E}">
        <p14:creationId xmlns:p14="http://schemas.microsoft.com/office/powerpoint/2010/main" val="320975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807"/>
          </a:xfrm>
        </p:spPr>
        <p:txBody>
          <a:bodyPr>
            <a:normAutofit/>
          </a:bodyPr>
          <a:lstStyle/>
          <a:p>
            <a:pPr algn="ctr"/>
            <a:r>
              <a:rPr lang="en-US" sz="3600" b="1" dirty="0" smtClean="0">
                <a:solidFill>
                  <a:srgbClr val="FF0000"/>
                </a:solidFill>
              </a:rPr>
              <a:t>Count plot for ever Married</a:t>
            </a:r>
            <a:endParaRPr lang="en-US" sz="3600" b="1" dirty="0">
              <a:solidFill>
                <a:srgbClr val="FF0000"/>
              </a:solidFill>
            </a:endParaRPr>
          </a:p>
        </p:txBody>
      </p:sp>
      <p:sp>
        <p:nvSpPr>
          <p:cNvPr id="4" name="Content Placeholder 3"/>
          <p:cNvSpPr>
            <a:spLocks noGrp="1"/>
          </p:cNvSpPr>
          <p:nvPr>
            <p:ph sz="half" idx="2"/>
          </p:nvPr>
        </p:nvSpPr>
        <p:spPr>
          <a:xfrm>
            <a:off x="6307666" y="2359025"/>
            <a:ext cx="5181600" cy="1789642"/>
          </a:xfrm>
        </p:spPr>
        <p:txBody>
          <a:bodyPr>
            <a:normAutofit/>
          </a:bodyPr>
          <a:lstStyle/>
          <a:p>
            <a:r>
              <a:rPr lang="en-US" sz="2200" dirty="0" smtClean="0"/>
              <a:t>From the visualization </a:t>
            </a:r>
            <a:r>
              <a:rPr lang="en-US" sz="2200" dirty="0" smtClean="0"/>
              <a:t>it is clearly visible </a:t>
            </a:r>
            <a:r>
              <a:rPr lang="en-US" sz="2200" dirty="0" smtClean="0"/>
              <a:t>married people have </a:t>
            </a:r>
            <a:r>
              <a:rPr lang="en-US" sz="2200" dirty="0" smtClean="0"/>
              <a:t>chances of having brain stroke.</a:t>
            </a:r>
            <a:endParaRPr lang="en-US" sz="22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1060" y="1728211"/>
            <a:ext cx="4965079" cy="3479365"/>
          </a:xfrm>
        </p:spPr>
      </p:pic>
    </p:spTree>
    <p:extLst>
      <p:ext uri="{BB962C8B-B14F-4D97-AF65-F5344CB8AC3E}">
        <p14:creationId xmlns:p14="http://schemas.microsoft.com/office/powerpoint/2010/main" val="39285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407"/>
          </a:xfrm>
        </p:spPr>
        <p:txBody>
          <a:bodyPr>
            <a:normAutofit/>
          </a:bodyPr>
          <a:lstStyle/>
          <a:p>
            <a:pPr algn="ctr"/>
            <a:r>
              <a:rPr lang="en-US" sz="3200" b="1" dirty="0" smtClean="0">
                <a:solidFill>
                  <a:srgbClr val="FF0000"/>
                </a:solidFill>
              </a:rPr>
              <a:t>Count plot for </a:t>
            </a:r>
            <a:r>
              <a:rPr lang="en-US" sz="3200" b="1" dirty="0" err="1" smtClean="0">
                <a:solidFill>
                  <a:srgbClr val="FF0000"/>
                </a:solidFill>
              </a:rPr>
              <a:t>Worktype</a:t>
            </a:r>
            <a:r>
              <a:rPr lang="en-US" sz="3200" b="1" dirty="0" smtClean="0">
                <a:solidFill>
                  <a:srgbClr val="FF0000"/>
                </a:solidFill>
              </a:rPr>
              <a:t> and stroke</a:t>
            </a:r>
            <a:endParaRPr lang="en-US" sz="3200" b="1" dirty="0">
              <a:solidFill>
                <a:srgbClr val="FF000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8001" y="1363133"/>
            <a:ext cx="5825066" cy="4637361"/>
          </a:xfrm>
        </p:spPr>
      </p:pic>
      <p:sp>
        <p:nvSpPr>
          <p:cNvPr id="4" name="Content Placeholder 3"/>
          <p:cNvSpPr>
            <a:spLocks noGrp="1"/>
          </p:cNvSpPr>
          <p:nvPr>
            <p:ph sz="half" idx="2"/>
          </p:nvPr>
        </p:nvSpPr>
        <p:spPr>
          <a:xfrm>
            <a:off x="6824133" y="2215092"/>
            <a:ext cx="4563533" cy="3076575"/>
          </a:xfrm>
        </p:spPr>
        <p:txBody>
          <a:bodyPr>
            <a:normAutofit/>
          </a:bodyPr>
          <a:lstStyle/>
          <a:p>
            <a:r>
              <a:rPr lang="en-US" sz="2200" dirty="0" smtClean="0"/>
              <a:t>In this graph we can tell who have private job they have higher rate of brain stroke, meanwhile who are children and never worked they don’t have brain stroke.</a:t>
            </a:r>
            <a:endParaRPr lang="en-US" sz="2200" dirty="0"/>
          </a:p>
        </p:txBody>
      </p:sp>
    </p:spTree>
    <p:extLst>
      <p:ext uri="{BB962C8B-B14F-4D97-AF65-F5344CB8AC3E}">
        <p14:creationId xmlns:p14="http://schemas.microsoft.com/office/powerpoint/2010/main" val="101402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1068</Words>
  <Application>Microsoft Office PowerPoint</Application>
  <PresentationFormat>Custom</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Brain Stroke Analysis</vt:lpstr>
      <vt:lpstr>Table of contents</vt:lpstr>
      <vt:lpstr>Abstract/Summary</vt:lpstr>
      <vt:lpstr>Methodolgy</vt:lpstr>
      <vt:lpstr>Analysis with Bar plot</vt:lpstr>
      <vt:lpstr>Count Plot for hypertension Vs Brain stroke</vt:lpstr>
      <vt:lpstr>Analysis with Count plot</vt:lpstr>
      <vt:lpstr>Count plot for ever Married</vt:lpstr>
      <vt:lpstr>Count plot for Worktype and stroke</vt:lpstr>
      <vt:lpstr>Histogram for age and stroke</vt:lpstr>
      <vt:lpstr>Heatmap</vt:lpstr>
      <vt:lpstr>Model Building process</vt:lpstr>
      <vt:lpstr>Results with algorithms</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sridhar sagar</dc:creator>
  <cp:lastModifiedBy>User</cp:lastModifiedBy>
  <cp:revision>54</cp:revision>
  <dcterms:created xsi:type="dcterms:W3CDTF">2023-07-31T05:26:25Z</dcterms:created>
  <dcterms:modified xsi:type="dcterms:W3CDTF">2023-08-14T14:02:32Z</dcterms:modified>
</cp:coreProperties>
</file>