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6" r:id="rId5"/>
    <p:sldId id="257" r:id="rId6"/>
    <p:sldId id="258" r:id="rId7"/>
    <p:sldId id="259" r:id="rId8"/>
    <p:sldId id="261" r:id="rId9"/>
    <p:sldId id="263" r:id="rId10"/>
    <p:sldId id="264" r:id="rId11"/>
    <p:sldId id="265" r:id="rId12"/>
    <p:sldId id="266" r:id="rId13"/>
    <p:sldId id="267" r:id="rId14"/>
    <p:sldId id="268" r:id="rId15"/>
    <p:sldId id="271" r:id="rId16"/>
    <p:sldId id="270"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44A802-EE44-41DE-B771-D2C6B71DF2EF}">
          <p14:sldIdLst>
            <p14:sldId id="256"/>
            <p14:sldId id="257"/>
            <p14:sldId id="258"/>
            <p14:sldId id="259"/>
            <p14:sldId id="261"/>
            <p14:sldId id="263"/>
            <p14:sldId id="264"/>
            <p14:sldId id="265"/>
            <p14:sldId id="266"/>
            <p14:sldId id="267"/>
            <p14:sldId id="268"/>
            <p14:sldId id="271"/>
            <p14:sldId id="270"/>
            <p14:sldId id="272"/>
            <p14:sldId id="273"/>
            <p14:sldId id="274"/>
            <p14:sldId id="275"/>
            <p14:sldId id="276"/>
            <p14:sldId id="277"/>
            <p14:sldId id="278"/>
            <p14:sldId id="279"/>
            <p14:sldId id="281"/>
            <p14:sldId id="280"/>
          </p14:sldIdLst>
        </p14:section>
      </p14:sectionLst>
    </p:ext>
    <p:ext uri="{EFAFB233-063F-42B5-8137-9DF3F51BA10A}">
      <p15:sldGuideLst xmlns:p15="http://schemas.microsoft.com/office/powerpoint/2012/main">
        <p15:guide id="1" pos="846" userDrawn="1">
          <p15:clr>
            <a:srgbClr val="A4A3A4"/>
          </p15:clr>
        </p15:guide>
        <p15:guide id="2" orient="horz" pos="890" userDrawn="1">
          <p15:clr>
            <a:srgbClr val="A4A3A4"/>
          </p15:clr>
        </p15:guide>
        <p15:guide id="3" pos="6879" userDrawn="1">
          <p15:clr>
            <a:srgbClr val="A4A3A4"/>
          </p15:clr>
        </p15:guide>
        <p15:guide id="4" orient="horz" pos="1253" userDrawn="1">
          <p15:clr>
            <a:srgbClr val="A4A3A4"/>
          </p15:clr>
        </p15:guide>
        <p15:guide id="5" orient="horz" pos="3680" userDrawn="1">
          <p15:clr>
            <a:srgbClr val="A4A3A4"/>
          </p15:clr>
        </p15:guide>
        <p15:guide id="6" pos="3817" userDrawn="1">
          <p15:clr>
            <a:srgbClr val="A4A3A4"/>
          </p15:clr>
        </p15:guide>
        <p15:guide id="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7" autoAdjust="0"/>
    <p:restoredTop sz="94660"/>
  </p:normalViewPr>
  <p:slideViewPr>
    <p:cSldViewPr snapToGrid="0">
      <p:cViewPr varScale="1">
        <p:scale>
          <a:sx n="91" d="100"/>
          <a:sy n="91" d="100"/>
        </p:scale>
        <p:origin x="197" y="62"/>
      </p:cViewPr>
      <p:guideLst>
        <p:guide pos="846"/>
        <p:guide orient="horz" pos="890"/>
        <p:guide pos="6879"/>
        <p:guide orient="horz" pos="1253"/>
        <p:guide orient="horz" pos="3680"/>
        <p:guide pos="3817"/>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transition>
    <p:push dir="u"/>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681FA4E-A8CE-5E9E-AA8D-93AE548C9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6161"/>
            <a:ext cx="12192000" cy="4561839"/>
          </a:xfrm>
          <a:prstGeom prst="rect">
            <a:avLst/>
          </a:prstGeom>
        </p:spPr>
      </p:pic>
      <p:sp>
        <p:nvSpPr>
          <p:cNvPr id="9" name="Title 1">
            <a:extLst>
              <a:ext uri="{FF2B5EF4-FFF2-40B4-BE49-F238E27FC236}">
                <a16:creationId xmlns:a16="http://schemas.microsoft.com/office/drawing/2014/main" id="{1A36F582-809D-D52D-E57F-1069566D8BD7}"/>
              </a:ext>
            </a:extLst>
          </p:cNvPr>
          <p:cNvSpPr txBox="1">
            <a:spLocks/>
          </p:cNvSpPr>
          <p:nvPr/>
        </p:nvSpPr>
        <p:spPr>
          <a:xfrm>
            <a:off x="815340" y="504952"/>
            <a:ext cx="11295380" cy="101904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8000" dirty="0">
                <a:latin typeface="Franklin Gothic Heavy" panose="020B0903020102020204" pitchFamily="34" charset="0"/>
              </a:rPr>
              <a:t>Unveiling the Dark Reality</a:t>
            </a:r>
            <a:endParaRPr lang="en-IN" sz="8000" dirty="0">
              <a:latin typeface="Franklin Gothic Heavy" panose="020B0903020102020204" pitchFamily="34" charset="0"/>
            </a:endParaRPr>
          </a:p>
        </p:txBody>
      </p:sp>
      <p:sp>
        <p:nvSpPr>
          <p:cNvPr id="11" name="TextBox 10">
            <a:extLst>
              <a:ext uri="{FF2B5EF4-FFF2-40B4-BE49-F238E27FC236}">
                <a16:creationId xmlns:a16="http://schemas.microsoft.com/office/drawing/2014/main" id="{2F50012F-09CB-3371-4366-9E0812C0FC6F}"/>
              </a:ext>
            </a:extLst>
          </p:cNvPr>
          <p:cNvSpPr txBox="1"/>
          <p:nvPr/>
        </p:nvSpPr>
        <p:spPr>
          <a:xfrm>
            <a:off x="2393950" y="1424057"/>
            <a:ext cx="7404100" cy="707886"/>
          </a:xfrm>
          <a:prstGeom prst="rect">
            <a:avLst/>
          </a:prstGeom>
          <a:noFill/>
        </p:spPr>
        <p:txBody>
          <a:bodyPr wrap="square" rtlCol="0">
            <a:spAutoFit/>
          </a:bodyPr>
          <a:lstStyle/>
          <a:p>
            <a:pPr algn="ctr"/>
            <a:r>
              <a:rPr lang="en-IN" sz="4000" b="0" i="0" dirty="0">
                <a:solidFill>
                  <a:srgbClr val="374151"/>
                </a:solidFill>
                <a:effectLst/>
                <a:latin typeface="Söhne"/>
              </a:rPr>
              <a:t>Crime Patterns in </a:t>
            </a:r>
            <a:r>
              <a:rPr lang="en-IN" sz="4000" b="1" i="0" dirty="0">
                <a:solidFill>
                  <a:srgbClr val="374151"/>
                </a:solidFill>
                <a:effectLst/>
                <a:latin typeface="Sitka Text" pitchFamily="2" charset="0"/>
              </a:rPr>
              <a:t>India</a:t>
            </a:r>
            <a:endParaRPr lang="en-IN" sz="4000" b="1" dirty="0">
              <a:latin typeface="Sitka Text" pitchFamily="2" charset="0"/>
            </a:endParaRPr>
          </a:p>
        </p:txBody>
      </p:sp>
      <p:sp>
        <p:nvSpPr>
          <p:cNvPr id="14" name="TextBox 13">
            <a:extLst>
              <a:ext uri="{FF2B5EF4-FFF2-40B4-BE49-F238E27FC236}">
                <a16:creationId xmlns:a16="http://schemas.microsoft.com/office/drawing/2014/main" id="{DED81064-2DFE-FA15-F417-DC2A6B7656A9}"/>
              </a:ext>
            </a:extLst>
          </p:cNvPr>
          <p:cNvSpPr txBox="1"/>
          <p:nvPr/>
        </p:nvSpPr>
        <p:spPr>
          <a:xfrm>
            <a:off x="9618304" y="6029882"/>
            <a:ext cx="2644816" cy="646331"/>
          </a:xfrm>
          <a:prstGeom prst="rect">
            <a:avLst/>
          </a:prstGeom>
          <a:noFill/>
        </p:spPr>
        <p:txBody>
          <a:bodyPr wrap="square" rtlCol="0">
            <a:spAutoFit/>
          </a:bodyPr>
          <a:lstStyle/>
          <a:p>
            <a:r>
              <a:rPr lang="en-IN" dirty="0">
                <a:solidFill>
                  <a:schemeClr val="bg1"/>
                </a:solidFill>
                <a:latin typeface="Malgun Gothic" panose="020B0503020000020004" pitchFamily="34" charset="-127"/>
                <a:ea typeface="Malgun Gothic" panose="020B0503020000020004" pitchFamily="34" charset="-127"/>
              </a:rPr>
              <a:t>By Sridhar Kadhiri</a:t>
            </a:r>
          </a:p>
          <a:p>
            <a:r>
              <a:rPr lang="en-IN" dirty="0">
                <a:solidFill>
                  <a:schemeClr val="bg1"/>
                </a:solidFill>
                <a:latin typeface="Malgun Gothic" panose="020B0503020000020004" pitchFamily="34" charset="-127"/>
                <a:ea typeface="Malgun Gothic" panose="020B0503020000020004" pitchFamily="34" charset="-127"/>
              </a:rPr>
              <a:t>Date : 17</a:t>
            </a:r>
            <a:r>
              <a:rPr lang="en-IN" baseline="30000" dirty="0">
                <a:solidFill>
                  <a:schemeClr val="bg1"/>
                </a:solidFill>
                <a:latin typeface="Malgun Gothic" panose="020B0503020000020004" pitchFamily="34" charset="-127"/>
                <a:ea typeface="Malgun Gothic" panose="020B0503020000020004" pitchFamily="34" charset="-127"/>
              </a:rPr>
              <a:t>th</a:t>
            </a:r>
            <a:r>
              <a:rPr lang="en-IN" dirty="0">
                <a:solidFill>
                  <a:schemeClr val="bg1"/>
                </a:solidFill>
                <a:latin typeface="Malgun Gothic" panose="020B0503020000020004" pitchFamily="34" charset="-127"/>
                <a:ea typeface="Malgun Gothic" panose="020B0503020000020004" pitchFamily="34" charset="-127"/>
              </a:rPr>
              <a:t> July,2023</a:t>
            </a:r>
          </a:p>
        </p:txBody>
      </p:sp>
    </p:spTree>
    <p:extLst>
      <p:ext uri="{BB962C8B-B14F-4D97-AF65-F5344CB8AC3E}">
        <p14:creationId xmlns:p14="http://schemas.microsoft.com/office/powerpoint/2010/main" val="3536761031"/>
      </p:ext>
    </p:extLst>
  </p:cSld>
  <p:clrMapOvr>
    <a:masterClrMapping/>
  </p:clrMapOvr>
  <mc:AlternateContent xmlns:mc="http://schemas.openxmlformats.org/markup-compatibility/2006" xmlns:p14="http://schemas.microsoft.com/office/powerpoint/2010/main">
    <mc:Choice Requires="p14">
      <p:transition p14:dur="10" advTm="1891"/>
    </mc:Choice>
    <mc:Fallback xmlns="">
      <p:transition advTm="18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Women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7529384" y="1441512"/>
            <a:ext cx="4479736" cy="523220"/>
          </a:xfrm>
          <a:prstGeom prst="rect">
            <a:avLst/>
          </a:prstGeom>
          <a:noFill/>
        </p:spPr>
        <p:txBody>
          <a:bodyPr wrap="square" rtlCol="0">
            <a:spAutoFit/>
          </a:bodyPr>
          <a:lstStyle/>
          <a:p>
            <a:r>
              <a:rPr lang="en-IN" sz="2800" b="1" dirty="0"/>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AA828D1-3573-4BC2-7099-E9DD91FA3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5728" y="2038029"/>
            <a:ext cx="5256211" cy="3803972"/>
          </a:xfrm>
          <a:prstGeom prst="rect">
            <a:avLst/>
          </a:prstGeom>
        </p:spPr>
      </p:pic>
      <p:sp>
        <p:nvSpPr>
          <p:cNvPr id="3" name="TextBox 2">
            <a:extLst>
              <a:ext uri="{FF2B5EF4-FFF2-40B4-BE49-F238E27FC236}">
                <a16:creationId xmlns:a16="http://schemas.microsoft.com/office/drawing/2014/main" id="{D330375A-DC3C-C4B8-8E8D-DD1CC9C28F1B}"/>
              </a:ext>
            </a:extLst>
          </p:cNvPr>
          <p:cNvSpPr txBox="1"/>
          <p:nvPr/>
        </p:nvSpPr>
        <p:spPr>
          <a:xfrm>
            <a:off x="-5821680" y="3120677"/>
            <a:ext cx="486032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reported crimes against women with a rate of 168.3, followed by Delhi, Odisha, Haryana, and Telangana, which also have relatively high rates of crimes against women.</a:t>
            </a:r>
            <a:endParaRPr lang="en-IN" dirty="0"/>
          </a:p>
        </p:txBody>
      </p:sp>
      <p:pic>
        <p:nvPicPr>
          <p:cNvPr id="14" name="Picture 13">
            <a:extLst>
              <a:ext uri="{FF2B5EF4-FFF2-40B4-BE49-F238E27FC236}">
                <a16:creationId xmlns:a16="http://schemas.microsoft.com/office/drawing/2014/main" id="{DF5A9FF0-DB06-EF35-159B-64E331BA9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32" y="2024063"/>
            <a:ext cx="5256211" cy="3796702"/>
          </a:xfrm>
          <a:prstGeom prst="rect">
            <a:avLst/>
          </a:prstGeom>
        </p:spPr>
      </p:pic>
      <p:sp>
        <p:nvSpPr>
          <p:cNvPr id="15" name="TextBox 14">
            <a:extLst>
              <a:ext uri="{FF2B5EF4-FFF2-40B4-BE49-F238E27FC236}">
                <a16:creationId xmlns:a16="http://schemas.microsoft.com/office/drawing/2014/main" id="{66A01D10-754C-B1FB-3B45-E9DBCFAD3166}"/>
              </a:ext>
            </a:extLst>
          </p:cNvPr>
          <p:cNvSpPr txBox="1"/>
          <p:nvPr/>
        </p:nvSpPr>
        <p:spPr>
          <a:xfrm>
            <a:off x="6105443" y="3116202"/>
            <a:ext cx="4860324"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states of Sikkim, Puducherry, and A&amp;N Islands exhibit high charges sheeting rates, indicating efficient legal processes in converting reported crimes into formal charges, while Mizoram and Kerala also demonstrate relatively strong charges sheeting rates.</a:t>
            </a:r>
            <a:endParaRPr lang="en-IN" dirty="0"/>
          </a:p>
        </p:txBody>
      </p:sp>
    </p:spTree>
    <p:extLst>
      <p:ext uri="{BB962C8B-B14F-4D97-AF65-F5344CB8AC3E}">
        <p14:creationId xmlns:p14="http://schemas.microsoft.com/office/powerpoint/2010/main" val="3879233776"/>
      </p:ext>
    </p:extLst>
  </p:cSld>
  <p:clrMapOvr>
    <a:masterClrMapping/>
  </p:clrMapOvr>
  <mc:AlternateContent xmlns:mc="http://schemas.openxmlformats.org/markup-compatibility/2006" xmlns:p159="http://schemas.microsoft.com/office/powerpoint/2015/09/main">
    <mc:Choice Requires="p159">
      <p:transition advTm="4932">
        <p159:morph option="byObject"/>
      </p:transition>
    </mc:Choice>
    <mc:Fallback xmlns="">
      <p:transition advTm="493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Murder cases in India</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456809"/>
            <a:ext cx="2818528" cy="523220"/>
          </a:xfrm>
          <a:prstGeom prst="rect">
            <a:avLst/>
          </a:prstGeom>
          <a:noFill/>
        </p:spPr>
        <p:txBody>
          <a:bodyPr wrap="square" rtlCol="0">
            <a:spAutoFit/>
          </a:bodyPr>
          <a:lstStyle/>
          <a:p>
            <a:r>
              <a:rPr lang="en-IN" sz="2800" b="1" dirty="0"/>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56B0F0C9-026D-89D9-1E16-543CB1F42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32" y="2083465"/>
            <a:ext cx="5246768" cy="3758531"/>
          </a:xfrm>
          <a:prstGeom prst="rect">
            <a:avLst/>
          </a:prstGeom>
        </p:spPr>
      </p:pic>
      <p:sp>
        <p:nvSpPr>
          <p:cNvPr id="26" name="TextBox 25">
            <a:extLst>
              <a:ext uri="{FF2B5EF4-FFF2-40B4-BE49-F238E27FC236}">
                <a16:creationId xmlns:a16="http://schemas.microsoft.com/office/drawing/2014/main" id="{805889C5-8960-C12A-D966-E3A14035D3DC}"/>
              </a:ext>
            </a:extLst>
          </p:cNvPr>
          <p:cNvSpPr txBox="1"/>
          <p:nvPr/>
        </p:nvSpPr>
        <p:spPr>
          <a:xfrm>
            <a:off x="6096000" y="2865120"/>
            <a:ext cx="486092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While there may be fluctuations, Uttar Pradesh consistently reports the highest number of reported crimes related to kidnapping and abduction among the listed states, followed by Bihar, Maharashtra, Madhya Pradesh, and West Bengal.</a:t>
            </a:r>
            <a:endParaRPr lang="en-IN" dirty="0"/>
          </a:p>
        </p:txBody>
      </p:sp>
      <p:grpSp>
        <p:nvGrpSpPr>
          <p:cNvPr id="29" name="Group 28">
            <a:extLst>
              <a:ext uri="{FF2B5EF4-FFF2-40B4-BE49-F238E27FC236}">
                <a16:creationId xmlns:a16="http://schemas.microsoft.com/office/drawing/2014/main" id="{68698E7C-2A5B-B4D4-A731-BC35755069AD}"/>
              </a:ext>
            </a:extLst>
          </p:cNvPr>
          <p:cNvGrpSpPr/>
          <p:nvPr/>
        </p:nvGrpSpPr>
        <p:grpSpPr>
          <a:xfrm>
            <a:off x="12774532" y="2063026"/>
            <a:ext cx="10107092" cy="3778974"/>
            <a:chOff x="12774532" y="2063026"/>
            <a:chExt cx="10107092" cy="3778974"/>
          </a:xfrm>
        </p:grpSpPr>
        <p:pic>
          <p:nvPicPr>
            <p:cNvPr id="27" name="Picture 26">
              <a:extLst>
                <a:ext uri="{FF2B5EF4-FFF2-40B4-BE49-F238E27FC236}">
                  <a16:creationId xmlns:a16="http://schemas.microsoft.com/office/drawing/2014/main" id="{5BB21962-90A9-85FE-4FEA-75B291885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4532" y="2063026"/>
              <a:ext cx="5246768" cy="3778974"/>
            </a:xfrm>
            <a:prstGeom prst="rect">
              <a:avLst/>
            </a:prstGeom>
          </p:spPr>
        </p:pic>
        <p:sp>
          <p:nvSpPr>
            <p:cNvPr id="28" name="TextBox 27">
              <a:extLst>
                <a:ext uri="{FF2B5EF4-FFF2-40B4-BE49-F238E27FC236}">
                  <a16:creationId xmlns:a16="http://schemas.microsoft.com/office/drawing/2014/main" id="{5CBDA5E2-918F-7EE4-D492-DA941D4699D6}"/>
                </a:ext>
              </a:extLst>
            </p:cNvPr>
            <p:cNvSpPr txBox="1"/>
            <p:nvPr/>
          </p:nvSpPr>
          <p:spPr>
            <a:xfrm>
              <a:off x="18021300" y="3038113"/>
              <a:ext cx="48603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states of Jharkhand, A&amp;N Islands, Haryana, Assam, and </a:t>
              </a:r>
              <a:r>
                <a:rPr lang="en-US" dirty="0" err="1"/>
                <a:t>Chattisgarh</a:t>
              </a:r>
              <a:r>
                <a:rPr lang="en-US" dirty="0"/>
                <a:t> have relatively high rates of murder, indicating the prevalence of violent crimes in these regions, which may have adverse effects on public safety, well-being, and the overall perception of security within these states.</a:t>
              </a:r>
              <a:endParaRPr lang="en-IN" dirty="0"/>
            </a:p>
          </p:txBody>
        </p:sp>
      </p:grpSp>
    </p:spTree>
    <p:extLst>
      <p:ext uri="{BB962C8B-B14F-4D97-AF65-F5344CB8AC3E}">
        <p14:creationId xmlns:p14="http://schemas.microsoft.com/office/powerpoint/2010/main" val="2796084996"/>
      </p:ext>
    </p:extLst>
  </p:cSld>
  <p:clrMapOvr>
    <a:masterClrMapping/>
  </p:clrMapOvr>
  <p:transition advTm="5297">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Murder cases in India</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03972" y="1456120"/>
            <a:ext cx="3024886" cy="523220"/>
          </a:xfrm>
          <a:prstGeom prst="rect">
            <a:avLst/>
          </a:prstGeom>
          <a:noFill/>
        </p:spPr>
        <p:txBody>
          <a:bodyPr wrap="square" rtlCol="0">
            <a:spAutoFit/>
          </a:bodyPr>
          <a:lstStyle/>
          <a:p>
            <a:r>
              <a:rPr lang="en-IN" sz="2800" b="1" dirty="0"/>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3050B27C-CB93-62B4-A9DA-8C0FB61CD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588" y="2083465"/>
            <a:ext cx="5246768" cy="3758531"/>
          </a:xfrm>
          <a:prstGeom prst="rect">
            <a:avLst/>
          </a:prstGeom>
        </p:spPr>
      </p:pic>
      <p:sp>
        <p:nvSpPr>
          <p:cNvPr id="33" name="TextBox 32">
            <a:extLst>
              <a:ext uri="{FF2B5EF4-FFF2-40B4-BE49-F238E27FC236}">
                <a16:creationId xmlns:a16="http://schemas.microsoft.com/office/drawing/2014/main" id="{0A8905D7-17B9-2481-005E-2F63C5F92230}"/>
              </a:ext>
            </a:extLst>
          </p:cNvPr>
          <p:cNvSpPr txBox="1"/>
          <p:nvPr/>
        </p:nvSpPr>
        <p:spPr>
          <a:xfrm>
            <a:off x="-5036820" y="2865120"/>
            <a:ext cx="486092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While there may be fluctuations, Uttar Pradesh consistently reports the highest number of reported crimes related to kidnapping and abduction among the listed states, followed by Bihar, Maharashtra, Madhya Pradesh, and West Bengal.</a:t>
            </a:r>
            <a:endParaRPr lang="en-IN" dirty="0"/>
          </a:p>
        </p:txBody>
      </p:sp>
      <p:grpSp>
        <p:nvGrpSpPr>
          <p:cNvPr id="39" name="Group 38">
            <a:extLst>
              <a:ext uri="{FF2B5EF4-FFF2-40B4-BE49-F238E27FC236}">
                <a16:creationId xmlns:a16="http://schemas.microsoft.com/office/drawing/2014/main" id="{EAE011CA-ADAA-A2F1-FD26-4509F0493C28}"/>
              </a:ext>
            </a:extLst>
          </p:cNvPr>
          <p:cNvGrpSpPr/>
          <p:nvPr/>
        </p:nvGrpSpPr>
        <p:grpSpPr>
          <a:xfrm>
            <a:off x="962869" y="2119716"/>
            <a:ext cx="10107092" cy="3778974"/>
            <a:chOff x="12774532" y="2063026"/>
            <a:chExt cx="10107092" cy="3778974"/>
          </a:xfrm>
        </p:grpSpPr>
        <p:pic>
          <p:nvPicPr>
            <p:cNvPr id="40" name="Picture 39">
              <a:extLst>
                <a:ext uri="{FF2B5EF4-FFF2-40B4-BE49-F238E27FC236}">
                  <a16:creationId xmlns:a16="http://schemas.microsoft.com/office/drawing/2014/main" id="{A4A82D1C-6D5F-66A6-669F-37C2C4247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4532" y="2063026"/>
              <a:ext cx="5246768" cy="3778974"/>
            </a:xfrm>
            <a:prstGeom prst="rect">
              <a:avLst/>
            </a:prstGeom>
          </p:spPr>
        </p:pic>
        <p:sp>
          <p:nvSpPr>
            <p:cNvPr id="41" name="TextBox 40">
              <a:extLst>
                <a:ext uri="{FF2B5EF4-FFF2-40B4-BE49-F238E27FC236}">
                  <a16:creationId xmlns:a16="http://schemas.microsoft.com/office/drawing/2014/main" id="{2EE56DE4-4D58-722E-C848-0B8967F85796}"/>
                </a:ext>
              </a:extLst>
            </p:cNvPr>
            <p:cNvSpPr txBox="1"/>
            <p:nvPr/>
          </p:nvSpPr>
          <p:spPr>
            <a:xfrm>
              <a:off x="18021300" y="3038113"/>
              <a:ext cx="48603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states of Jharkhand, A&amp;N Islands, Haryana, Assam, and </a:t>
              </a:r>
              <a:r>
                <a:rPr lang="en-US" dirty="0" err="1"/>
                <a:t>Chattisgarh</a:t>
              </a:r>
              <a:r>
                <a:rPr lang="en-US" dirty="0"/>
                <a:t> have relatively high rates of murder, indicating the prevalence of violent crimes in these regions, which may have adverse effects on public safety, well-being, and the overall perception of security within these states.</a:t>
              </a:r>
              <a:endParaRPr lang="en-IN" dirty="0"/>
            </a:p>
          </p:txBody>
        </p:sp>
      </p:grpSp>
      <p:grpSp>
        <p:nvGrpSpPr>
          <p:cNvPr id="42" name="Group 41">
            <a:extLst>
              <a:ext uri="{FF2B5EF4-FFF2-40B4-BE49-F238E27FC236}">
                <a16:creationId xmlns:a16="http://schemas.microsoft.com/office/drawing/2014/main" id="{2A0DB0BB-FE32-2D88-D9CC-B008725D9923}"/>
              </a:ext>
            </a:extLst>
          </p:cNvPr>
          <p:cNvGrpSpPr/>
          <p:nvPr/>
        </p:nvGrpSpPr>
        <p:grpSpPr>
          <a:xfrm>
            <a:off x="14382485" y="2037686"/>
            <a:ext cx="10107693" cy="4610163"/>
            <a:chOff x="849232" y="2037686"/>
            <a:chExt cx="10107693" cy="4610163"/>
          </a:xfrm>
        </p:grpSpPr>
        <p:pic>
          <p:nvPicPr>
            <p:cNvPr id="43" name="Picture 42">
              <a:extLst>
                <a:ext uri="{FF2B5EF4-FFF2-40B4-BE49-F238E27FC236}">
                  <a16:creationId xmlns:a16="http://schemas.microsoft.com/office/drawing/2014/main" id="{EC183B2F-0F06-526A-5F10-AA48845AEE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232" y="2037686"/>
              <a:ext cx="5246768" cy="3804314"/>
            </a:xfrm>
            <a:prstGeom prst="rect">
              <a:avLst/>
            </a:prstGeom>
          </p:spPr>
        </p:pic>
        <p:sp>
          <p:nvSpPr>
            <p:cNvPr id="44" name="TextBox 43">
              <a:extLst>
                <a:ext uri="{FF2B5EF4-FFF2-40B4-BE49-F238E27FC236}">
                  <a16:creationId xmlns:a16="http://schemas.microsoft.com/office/drawing/2014/main" id="{7EE65A00-C698-C2FF-D444-A32AA687C665}"/>
                </a:ext>
              </a:extLst>
            </p:cNvPr>
            <p:cNvSpPr txBox="1"/>
            <p:nvPr/>
          </p:nvSpPr>
          <p:spPr>
            <a:xfrm>
              <a:off x="6096000" y="2400532"/>
              <a:ext cx="486092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Söhne"/>
                </a:rPr>
                <a:t>Ladakh and A&amp;N Islands demonstrate a 100% charges sheeting rate, indicating a thorough and rigorous legal system or a higher occurrence of serious charges in these regions.</a:t>
              </a:r>
            </a:p>
            <a:p>
              <a:pPr marL="285750" indent="-285750" algn="just">
                <a:buFont typeface="Arial" panose="020B0604020202020204" pitchFamily="34" charset="0"/>
                <a:buChar char="•"/>
              </a:pPr>
              <a:r>
                <a:rPr lang="en-US" b="0" i="0" dirty="0">
                  <a:solidFill>
                    <a:srgbClr val="374151"/>
                  </a:solidFill>
                  <a:effectLst/>
                  <a:latin typeface="Söhne"/>
                </a:rPr>
                <a:t>Ladakh and A&amp;N Islands stand out with a 100% charges sheeting rate, indicating a need to explore the reasons behind this exceptional enforcement and assess the effectiveness of the legal system.</a:t>
              </a:r>
            </a:p>
            <a:p>
              <a:pPr marL="285750" indent="-285750" algn="just">
                <a:buFont typeface="Arial" panose="020B0604020202020204" pitchFamily="34" charset="0"/>
                <a:buChar char="•"/>
              </a:pPr>
              <a:r>
                <a:rPr lang="en-US" b="0" i="0" dirty="0">
                  <a:solidFill>
                    <a:srgbClr val="374151"/>
                  </a:solidFill>
                  <a:effectLst/>
                  <a:latin typeface="Söhne"/>
                </a:rPr>
                <a:t>Puducherry, Tamil Nadu, and Delhi demonstrate relatively high charges sheeting rates, highlighting the importance of maintaining a robust legal framework and law enforcement measures.</a:t>
              </a:r>
            </a:p>
            <a:p>
              <a:pPr marL="285750" indent="-285750" algn="just">
                <a:buFont typeface="Arial" panose="020B0604020202020204" pitchFamily="34" charset="0"/>
                <a:buChar char="•"/>
              </a:pPr>
              <a:endParaRPr lang="en-US" b="0" i="0" dirty="0">
                <a:solidFill>
                  <a:srgbClr val="374151"/>
                </a:solidFill>
                <a:effectLst/>
                <a:latin typeface="Söhne"/>
              </a:endParaRPr>
            </a:p>
          </p:txBody>
        </p:sp>
      </p:grpSp>
    </p:spTree>
    <p:extLst>
      <p:ext uri="{BB962C8B-B14F-4D97-AF65-F5344CB8AC3E}">
        <p14:creationId xmlns:p14="http://schemas.microsoft.com/office/powerpoint/2010/main" val="586247381"/>
      </p:ext>
    </p:extLst>
  </p:cSld>
  <p:clrMapOvr>
    <a:masterClrMapping/>
  </p:clrMapOvr>
  <mc:AlternateContent xmlns:mc="http://schemas.openxmlformats.org/markup-compatibility/2006" xmlns:p159="http://schemas.microsoft.com/office/powerpoint/2015/09/main">
    <mc:Choice Requires="p159">
      <p:transition advTm="5316">
        <p159:morph option="byObject"/>
      </p:transition>
    </mc:Choice>
    <mc:Fallback xmlns="">
      <p:transition advTm="531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Murder cases in India</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7529384" y="1441512"/>
            <a:ext cx="4479736" cy="523220"/>
          </a:xfrm>
          <a:prstGeom prst="rect">
            <a:avLst/>
          </a:prstGeom>
          <a:noFill/>
        </p:spPr>
        <p:txBody>
          <a:bodyPr wrap="square" rtlCol="0">
            <a:spAutoFit/>
          </a:bodyPr>
          <a:lstStyle/>
          <a:p>
            <a:r>
              <a:rPr lang="en-IN" sz="2800" b="1" dirty="0"/>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6C06CB1-7942-E86D-7057-8A2F42F1A878}"/>
              </a:ext>
            </a:extLst>
          </p:cNvPr>
          <p:cNvGrpSpPr/>
          <p:nvPr/>
        </p:nvGrpSpPr>
        <p:grpSpPr>
          <a:xfrm>
            <a:off x="849232" y="2037686"/>
            <a:ext cx="10107693" cy="4056165"/>
            <a:chOff x="849232" y="2037686"/>
            <a:chExt cx="10107693" cy="4056165"/>
          </a:xfrm>
        </p:grpSpPr>
        <p:pic>
          <p:nvPicPr>
            <p:cNvPr id="27" name="Picture 26">
              <a:extLst>
                <a:ext uri="{FF2B5EF4-FFF2-40B4-BE49-F238E27FC236}">
                  <a16:creationId xmlns:a16="http://schemas.microsoft.com/office/drawing/2014/main" id="{81500E80-3951-DFF7-8903-99FF18030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32" y="2037686"/>
              <a:ext cx="5246768" cy="3804314"/>
            </a:xfrm>
            <a:prstGeom prst="rect">
              <a:avLst/>
            </a:prstGeom>
          </p:spPr>
        </p:pic>
        <p:sp>
          <p:nvSpPr>
            <p:cNvPr id="28" name="TextBox 27">
              <a:extLst>
                <a:ext uri="{FF2B5EF4-FFF2-40B4-BE49-F238E27FC236}">
                  <a16:creationId xmlns:a16="http://schemas.microsoft.com/office/drawing/2014/main" id="{E3E25959-AB4B-E965-E7AE-F9D7C998E41D}"/>
                </a:ext>
              </a:extLst>
            </p:cNvPr>
            <p:cNvSpPr txBox="1"/>
            <p:nvPr/>
          </p:nvSpPr>
          <p:spPr>
            <a:xfrm>
              <a:off x="6096000" y="2400532"/>
              <a:ext cx="4860925" cy="3693319"/>
            </a:xfrm>
            <a:prstGeom prst="rect">
              <a:avLst/>
            </a:prstGeom>
            <a:noFill/>
          </p:spPr>
          <p:txBody>
            <a:bodyPr wrap="square" rtlCol="0">
              <a:spAutoFit/>
            </a:bodyPr>
            <a:lstStyle/>
            <a:p>
              <a:pPr algn="just"/>
              <a:r>
                <a:rPr lang="en-US" b="0" i="0" dirty="0">
                  <a:solidFill>
                    <a:srgbClr val="374151"/>
                  </a:solidFill>
                  <a:effectLst/>
                  <a:latin typeface="Söhne"/>
                </a:rPr>
                <a:t>Ladakh and A&amp;N Islands demonstrate a 100% charges sheeting rate, indicating a thorough and rigorous legal system or a higher occurrence of serious charges in these regions.</a:t>
              </a:r>
            </a:p>
            <a:p>
              <a:pPr algn="just"/>
              <a:r>
                <a:rPr lang="en-US" b="0" i="0" dirty="0">
                  <a:solidFill>
                    <a:srgbClr val="374151"/>
                  </a:solidFill>
                  <a:effectLst/>
                  <a:latin typeface="Söhne"/>
                </a:rPr>
                <a:t>Ladakh and A&amp;N Islands stand out with a 100% charges sheeting rate, indicating a need to explore the reasons behind this exceptional enforcement and assess the effectiveness of the legal system.</a:t>
              </a:r>
            </a:p>
            <a:p>
              <a:pPr algn="just"/>
              <a:r>
                <a:rPr lang="en-US" b="0" i="0" dirty="0">
                  <a:solidFill>
                    <a:srgbClr val="374151"/>
                  </a:solidFill>
                  <a:effectLst/>
                  <a:latin typeface="Söhne"/>
                </a:rPr>
                <a:t>Puducherry, Tamil Nadu, and Delhi demonstrate relatively high charges sheeting rates, highlighting the importance of maintaining a robust legal framework and law enforcement measures.</a:t>
              </a:r>
            </a:p>
            <a:p>
              <a:pPr algn="just"/>
              <a:endParaRPr lang="en-US" b="0" i="0" dirty="0">
                <a:solidFill>
                  <a:srgbClr val="374151"/>
                </a:solidFill>
                <a:effectLst/>
                <a:latin typeface="Söhne"/>
              </a:endParaRPr>
            </a:p>
          </p:txBody>
        </p:sp>
      </p:grpSp>
      <p:grpSp>
        <p:nvGrpSpPr>
          <p:cNvPr id="35" name="Group 34">
            <a:extLst>
              <a:ext uri="{FF2B5EF4-FFF2-40B4-BE49-F238E27FC236}">
                <a16:creationId xmlns:a16="http://schemas.microsoft.com/office/drawing/2014/main" id="{7D806621-FF28-D5E3-E9E2-9EB7FBD3360F}"/>
              </a:ext>
            </a:extLst>
          </p:cNvPr>
          <p:cNvGrpSpPr/>
          <p:nvPr/>
        </p:nvGrpSpPr>
        <p:grpSpPr>
          <a:xfrm>
            <a:off x="-11107166" y="2063026"/>
            <a:ext cx="10107092" cy="3778974"/>
            <a:chOff x="12774532" y="2063026"/>
            <a:chExt cx="10107092" cy="3778974"/>
          </a:xfrm>
        </p:grpSpPr>
        <p:pic>
          <p:nvPicPr>
            <p:cNvPr id="36" name="Picture 35">
              <a:extLst>
                <a:ext uri="{FF2B5EF4-FFF2-40B4-BE49-F238E27FC236}">
                  <a16:creationId xmlns:a16="http://schemas.microsoft.com/office/drawing/2014/main" id="{84698793-7588-8900-9659-6804A4D2A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4532" y="2063026"/>
              <a:ext cx="5246768" cy="3778974"/>
            </a:xfrm>
            <a:prstGeom prst="rect">
              <a:avLst/>
            </a:prstGeom>
          </p:spPr>
        </p:pic>
        <p:sp>
          <p:nvSpPr>
            <p:cNvPr id="37" name="TextBox 36">
              <a:extLst>
                <a:ext uri="{FF2B5EF4-FFF2-40B4-BE49-F238E27FC236}">
                  <a16:creationId xmlns:a16="http://schemas.microsoft.com/office/drawing/2014/main" id="{E064DC39-6D2E-318F-F3B3-A7E0042FDCD4}"/>
                </a:ext>
              </a:extLst>
            </p:cNvPr>
            <p:cNvSpPr txBox="1"/>
            <p:nvPr/>
          </p:nvSpPr>
          <p:spPr>
            <a:xfrm>
              <a:off x="18021300" y="3038113"/>
              <a:ext cx="486032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states of Jharkhand, A&amp;N Islands, Haryana, Assam, and </a:t>
              </a:r>
              <a:r>
                <a:rPr lang="en-US" dirty="0" err="1"/>
                <a:t>Chattisgarh</a:t>
              </a:r>
              <a:r>
                <a:rPr lang="en-US" dirty="0"/>
                <a:t> have relatively high rates of murder, indicating the prevalence of violent crimes in these regions, which may have adverse effects on public safety, well-being, and the overall perception of security within these states.</a:t>
              </a:r>
              <a:endParaRPr lang="en-IN" dirty="0"/>
            </a:p>
          </p:txBody>
        </p:sp>
      </p:grpSp>
    </p:spTree>
    <p:extLst>
      <p:ext uri="{BB962C8B-B14F-4D97-AF65-F5344CB8AC3E}">
        <p14:creationId xmlns:p14="http://schemas.microsoft.com/office/powerpoint/2010/main" val="943595492"/>
      </p:ext>
    </p:extLst>
  </p:cSld>
  <p:clrMapOvr>
    <a:masterClrMapping/>
  </p:clrMapOvr>
  <mc:AlternateContent xmlns:mc="http://schemas.openxmlformats.org/markup-compatibility/2006" xmlns:p159="http://schemas.microsoft.com/office/powerpoint/2015/09/main">
    <mc:Choice Requires="p159">
      <p:transition advTm="4883">
        <p159:morph option="byObject"/>
      </p:transition>
    </mc:Choice>
    <mc:Fallback xmlns="">
      <p:transition advTm="488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Victims of Murders</a:t>
            </a:r>
            <a:endParaRPr lang="en-IN" dirty="0"/>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9FCCB6-0647-FD02-6688-678AEB3F194F}"/>
              </a:ext>
            </a:extLst>
          </p:cNvPr>
          <p:cNvSpPr txBox="1"/>
          <p:nvPr/>
        </p:nvSpPr>
        <p:spPr>
          <a:xfrm>
            <a:off x="6095999" y="2119887"/>
            <a:ext cx="5126183"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Söhne"/>
              </a:rPr>
              <a:t>In terms of the highest number of child murder victims, Uttar Pradesh stands out with a total count of 266 victims. It is notable that both males and females are equally affected, with 136 male victims and 130 female victims.</a:t>
            </a:r>
          </a:p>
          <a:p>
            <a:pPr marL="285750" indent="-285750" algn="just">
              <a:buFont typeface="Arial" panose="020B0604020202020204" pitchFamily="34" charset="0"/>
              <a:buChar char="•"/>
            </a:pPr>
            <a:r>
              <a:rPr lang="en-US" b="0" i="0" dirty="0">
                <a:solidFill>
                  <a:srgbClr val="374151"/>
                </a:solidFill>
                <a:effectLst/>
                <a:latin typeface="Söhne"/>
              </a:rPr>
              <a:t>Maharashtra follows Uttar Pradesh with a significant count of 152 child murder victims. Again, both genders are affected, with 85 male victims and 67 female victims.</a:t>
            </a:r>
          </a:p>
          <a:p>
            <a:pPr marL="285750" indent="-285750" algn="just">
              <a:buFont typeface="Arial" panose="020B0604020202020204" pitchFamily="34" charset="0"/>
              <a:buChar char="•"/>
            </a:pPr>
            <a:r>
              <a:rPr lang="en-US" b="0" i="0" dirty="0">
                <a:solidFill>
                  <a:srgbClr val="374151"/>
                </a:solidFill>
                <a:effectLst/>
                <a:latin typeface="Söhne"/>
              </a:rPr>
              <a:t>These insights highlight the unfortunate reality of child murder victims in these states, emphasizing the need for stronger efforts in child protection, law enforcement, and community awareness to prevent such tragic incidents.</a:t>
            </a:r>
          </a:p>
        </p:txBody>
      </p:sp>
      <p:sp>
        <p:nvSpPr>
          <p:cNvPr id="17" name="TextBox 16">
            <a:extLst>
              <a:ext uri="{FF2B5EF4-FFF2-40B4-BE49-F238E27FC236}">
                <a16:creationId xmlns:a16="http://schemas.microsoft.com/office/drawing/2014/main" id="{C44B93E4-8415-FEA0-55F7-9134DCD57D29}"/>
              </a:ext>
            </a:extLst>
          </p:cNvPr>
          <p:cNvSpPr txBox="1"/>
          <p:nvPr/>
        </p:nvSpPr>
        <p:spPr>
          <a:xfrm>
            <a:off x="2873476" y="1456120"/>
            <a:ext cx="281852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dirty="0">
                <a:solidFill>
                  <a:srgbClr val="000000"/>
                </a:solidFill>
                <a:latin typeface="Franklin Gothic Book" panose="020F0502020204030204"/>
              </a:rPr>
              <a:t>Children</a:t>
            </a:r>
            <a:endParaRPr kumimoji="0" lang="en-IN" sz="1800" b="0" i="0" u="none" strike="noStrike" kern="1200" cap="none" spc="0" normalizeH="0" baseline="0" noProof="0" dirty="0">
              <a:ln>
                <a:noFill/>
              </a:ln>
              <a:solidFill>
                <a:srgbClr val="FFFFFF">
                  <a:lumMod val="75000"/>
                </a:srgbClr>
              </a:solidFill>
              <a:effectLst/>
              <a:uLnTx/>
              <a:uFillTx/>
              <a:latin typeface="Franklin Gothic Book" panose="020F0502020204030204"/>
              <a:ea typeface="+mn-ea"/>
              <a:cs typeface="+mn-cs"/>
            </a:endParaRPr>
          </a:p>
        </p:txBody>
      </p:sp>
      <p:sp>
        <p:nvSpPr>
          <p:cNvPr id="18" name="TextBox 17">
            <a:extLst>
              <a:ext uri="{FF2B5EF4-FFF2-40B4-BE49-F238E27FC236}">
                <a16:creationId xmlns:a16="http://schemas.microsoft.com/office/drawing/2014/main" id="{464E5F84-1FB0-2D2B-135E-291D15FB5C9C}"/>
              </a:ext>
            </a:extLst>
          </p:cNvPr>
          <p:cNvSpPr txBox="1"/>
          <p:nvPr/>
        </p:nvSpPr>
        <p:spPr>
          <a:xfrm>
            <a:off x="8034181" y="1543682"/>
            <a:ext cx="1960880" cy="369332"/>
          </a:xfrm>
          <a:prstGeom prst="rect">
            <a:avLst/>
          </a:prstGeom>
          <a:noFill/>
        </p:spPr>
        <p:txBody>
          <a:bodyPr wrap="square" rtlCol="0">
            <a:spAutoFit/>
          </a:bodyPr>
          <a:lstStyle/>
          <a:p>
            <a:r>
              <a:rPr lang="en-IN" dirty="0">
                <a:solidFill>
                  <a:srgbClr val="FFFFFF">
                    <a:lumMod val="75000"/>
                  </a:srgbClr>
                </a:solidFill>
                <a:latin typeface="Franklin Gothic Book" panose="020F0502020204030204"/>
              </a:rPr>
              <a:t>Adults</a:t>
            </a:r>
            <a:endParaRPr lang="en-IN" dirty="0">
              <a:solidFill>
                <a:schemeClr val="bg1">
                  <a:lumMod val="75000"/>
                </a:schemeClr>
              </a:solidFill>
            </a:endParaRPr>
          </a:p>
        </p:txBody>
      </p:sp>
      <p:sp>
        <p:nvSpPr>
          <p:cNvPr id="19" name="TextBox 18">
            <a:extLst>
              <a:ext uri="{FF2B5EF4-FFF2-40B4-BE49-F238E27FC236}">
                <a16:creationId xmlns:a16="http://schemas.microsoft.com/office/drawing/2014/main" id="{D1781586-232C-3028-358D-7E200104AB2C}"/>
              </a:ext>
            </a:extLst>
          </p:cNvPr>
          <p:cNvSpPr txBox="1"/>
          <p:nvPr/>
        </p:nvSpPr>
        <p:spPr>
          <a:xfrm>
            <a:off x="19141440" y="2119897"/>
            <a:ext cx="531674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374151"/>
                </a:solidFill>
                <a:effectLst/>
                <a:latin typeface="Söhne"/>
              </a:rPr>
              <a:t>Gender Disparity: </a:t>
            </a:r>
            <a:r>
              <a:rPr lang="en-US" b="0" i="0" dirty="0">
                <a:solidFill>
                  <a:srgbClr val="374151"/>
                </a:solidFill>
                <a:effectLst/>
                <a:latin typeface="Söhne"/>
              </a:rPr>
              <a:t>Data from top cities reveals a concerning gender disparity in adult murder victims. Males overwhelmingly constitute the majority of victims in all cities, with Uttar Pradesh recording the highest number of male victims (2677), followed by Bihar (2105) and Maharashtra (1657). This highlights the need to explore the underlying factors contributing to the vulnerability of males in these areas.</a:t>
            </a:r>
          </a:p>
          <a:p>
            <a:pPr marL="285750" indent="-285750" algn="just">
              <a:buFont typeface="Arial" panose="020B0604020202020204" pitchFamily="34" charset="0"/>
              <a:buChar char="•"/>
            </a:pPr>
            <a:r>
              <a:rPr lang="en-US" b="1" i="0" dirty="0">
                <a:solidFill>
                  <a:srgbClr val="374151"/>
                </a:solidFill>
                <a:effectLst/>
                <a:latin typeface="Söhne"/>
              </a:rPr>
              <a:t>Gender-based Violence: </a:t>
            </a:r>
            <a:r>
              <a:rPr lang="en-US" b="0" i="0" dirty="0">
                <a:solidFill>
                  <a:srgbClr val="374151"/>
                </a:solidFill>
                <a:effectLst/>
                <a:latin typeface="Söhne"/>
              </a:rPr>
              <a:t>While the number of male victims is higher, it is crucial to acknowledge the presence of gender-based violence against females as well. The data shows that females are also victims of murder, with Uttar Pradesh (882) and Bihar (608) reporting relatively higher numbers.</a:t>
            </a:r>
          </a:p>
        </p:txBody>
      </p:sp>
      <p:pic>
        <p:nvPicPr>
          <p:cNvPr id="20" name="Picture 19">
            <a:extLst>
              <a:ext uri="{FF2B5EF4-FFF2-40B4-BE49-F238E27FC236}">
                <a16:creationId xmlns:a16="http://schemas.microsoft.com/office/drawing/2014/main" id="{BBFEB5AD-DBE5-AA54-8388-6F468B10E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4672" y="2063255"/>
            <a:ext cx="5246767" cy="3804314"/>
          </a:xfrm>
          <a:prstGeom prst="rect">
            <a:avLst/>
          </a:prstGeom>
        </p:spPr>
      </p:pic>
      <p:pic>
        <p:nvPicPr>
          <p:cNvPr id="22" name="Picture 21">
            <a:extLst>
              <a:ext uri="{FF2B5EF4-FFF2-40B4-BE49-F238E27FC236}">
                <a16:creationId xmlns:a16="http://schemas.microsoft.com/office/drawing/2014/main" id="{DEDE7244-4266-396A-AB0A-7E6308567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33" y="2037685"/>
            <a:ext cx="5246765" cy="3804315"/>
          </a:xfrm>
          <a:prstGeom prst="rect">
            <a:avLst/>
          </a:prstGeom>
        </p:spPr>
      </p:pic>
    </p:spTree>
    <p:extLst>
      <p:ext uri="{BB962C8B-B14F-4D97-AF65-F5344CB8AC3E}">
        <p14:creationId xmlns:p14="http://schemas.microsoft.com/office/powerpoint/2010/main" val="2318596490"/>
      </p:ext>
    </p:extLst>
  </p:cSld>
  <p:clrMapOvr>
    <a:masterClrMapping/>
  </p:clrMapOvr>
  <p:transition advTm="494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Victims of Murders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2932199" y="1543682"/>
            <a:ext cx="281852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FFFF">
                    <a:lumMod val="75000"/>
                  </a:srgbClr>
                </a:solidFill>
                <a:latin typeface="Franklin Gothic Book" panose="020F0502020204030204"/>
              </a:rPr>
              <a:t>Children</a:t>
            </a:r>
            <a:endParaRPr kumimoji="0" lang="en-IN" sz="1800" b="0" i="0" u="none" strike="noStrike" kern="1200" cap="none" spc="0" normalizeH="0" baseline="0" noProof="0" dirty="0">
              <a:ln>
                <a:noFill/>
              </a:ln>
              <a:solidFill>
                <a:srgbClr val="FFFFFF">
                  <a:lumMod val="75000"/>
                </a:srgbClr>
              </a:solidFill>
              <a:effectLst/>
              <a:uLnTx/>
              <a:uFillTx/>
              <a:latin typeface="Franklin Gothic Book" panose="020F0502020204030204"/>
              <a:ea typeface="+mn-ea"/>
              <a:cs typeface="+mn-cs"/>
            </a:endParaRPr>
          </a:p>
        </p:txBody>
      </p:sp>
      <p:sp>
        <p:nvSpPr>
          <p:cNvPr id="8" name="TextBox 7">
            <a:extLst>
              <a:ext uri="{FF2B5EF4-FFF2-40B4-BE49-F238E27FC236}">
                <a16:creationId xmlns:a16="http://schemas.microsoft.com/office/drawing/2014/main" id="{99C07ADA-BC18-2C39-E1B2-0705EBE8128A}"/>
              </a:ext>
            </a:extLst>
          </p:cNvPr>
          <p:cNvSpPr txBox="1"/>
          <p:nvPr/>
        </p:nvSpPr>
        <p:spPr>
          <a:xfrm>
            <a:off x="8025792" y="1446427"/>
            <a:ext cx="1960880" cy="523220"/>
          </a:xfrm>
          <a:prstGeom prst="rect">
            <a:avLst/>
          </a:prstGeom>
          <a:noFill/>
        </p:spPr>
        <p:txBody>
          <a:bodyPr wrap="square" rtlCol="0">
            <a:spAutoFit/>
          </a:bodyPr>
          <a:lstStyle/>
          <a:p>
            <a:r>
              <a:rPr lang="en-IN" sz="2800" b="1" dirty="0">
                <a:solidFill>
                  <a:srgbClr val="000000"/>
                </a:solidFill>
                <a:latin typeface="Franklin Gothic Book" panose="020F0502020204030204"/>
              </a:rPr>
              <a:t>Adults</a:t>
            </a:r>
            <a:endParaRPr lang="en-IN" dirty="0">
              <a:solidFill>
                <a:schemeClr val="bg1">
                  <a:lumMod val="75000"/>
                </a:schemeClr>
              </a:solidFill>
            </a:endParaRP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D775931-8165-77C4-DCAD-F79F85AE7C25}"/>
              </a:ext>
            </a:extLst>
          </p:cNvPr>
          <p:cNvSpPr txBox="1"/>
          <p:nvPr/>
        </p:nvSpPr>
        <p:spPr>
          <a:xfrm>
            <a:off x="-8464062" y="2119887"/>
            <a:ext cx="5126183"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374151"/>
                </a:solidFill>
                <a:effectLst/>
                <a:latin typeface="Söhne"/>
              </a:rPr>
              <a:t>In terms of the highest number of child murder victims, Uttar Pradesh stands out with a total count of 266 victims. It is notable that both males and females are equally affected, with 136 male victims and 130 female victims.</a:t>
            </a:r>
          </a:p>
          <a:p>
            <a:pPr marL="285750" indent="-285750" algn="just">
              <a:buFont typeface="Arial" panose="020B0604020202020204" pitchFamily="34" charset="0"/>
              <a:buChar char="•"/>
            </a:pPr>
            <a:r>
              <a:rPr lang="en-US" b="0" i="0" dirty="0">
                <a:solidFill>
                  <a:srgbClr val="374151"/>
                </a:solidFill>
                <a:effectLst/>
                <a:latin typeface="Söhne"/>
              </a:rPr>
              <a:t>Maharashtra follows Uttar Pradesh with a significant count of 152 child murder victims. Again, both genders are affected, with 85 male victims and 67 female victims.</a:t>
            </a:r>
          </a:p>
          <a:p>
            <a:pPr marL="285750" indent="-285750" algn="just">
              <a:buFont typeface="Arial" panose="020B0604020202020204" pitchFamily="34" charset="0"/>
              <a:buChar char="•"/>
            </a:pPr>
            <a:r>
              <a:rPr lang="en-US" b="0" i="0" dirty="0">
                <a:solidFill>
                  <a:srgbClr val="374151"/>
                </a:solidFill>
                <a:effectLst/>
                <a:latin typeface="Söhne"/>
              </a:rPr>
              <a:t>These insights highlight the unfortunate reality of child murder victims in these states, emphasizing the need for stronger efforts in child protection, law enforcement, and community awareness to prevent such tragic incidents.</a:t>
            </a:r>
          </a:p>
        </p:txBody>
      </p:sp>
      <p:pic>
        <p:nvPicPr>
          <p:cNvPr id="22" name="Picture 21">
            <a:extLst>
              <a:ext uri="{FF2B5EF4-FFF2-40B4-BE49-F238E27FC236}">
                <a16:creationId xmlns:a16="http://schemas.microsoft.com/office/drawing/2014/main" id="{651EA47B-A6B3-2352-A3E4-2B78C4FC1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0828" y="2037685"/>
            <a:ext cx="5246765" cy="3804315"/>
          </a:xfrm>
          <a:prstGeom prst="rect">
            <a:avLst/>
          </a:prstGeom>
        </p:spPr>
      </p:pic>
      <p:sp>
        <p:nvSpPr>
          <p:cNvPr id="23" name="TextBox 22">
            <a:extLst>
              <a:ext uri="{FF2B5EF4-FFF2-40B4-BE49-F238E27FC236}">
                <a16:creationId xmlns:a16="http://schemas.microsoft.com/office/drawing/2014/main" id="{7655F524-5A36-5B51-F596-13588EB9FEAB}"/>
              </a:ext>
            </a:extLst>
          </p:cNvPr>
          <p:cNvSpPr txBox="1"/>
          <p:nvPr/>
        </p:nvSpPr>
        <p:spPr>
          <a:xfrm>
            <a:off x="6086556" y="2119897"/>
            <a:ext cx="531674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rgbClr val="374151"/>
                </a:solidFill>
                <a:effectLst/>
                <a:latin typeface="Söhne"/>
              </a:rPr>
              <a:t>Gender Disparity: </a:t>
            </a:r>
            <a:r>
              <a:rPr lang="en-US" b="0" i="0" dirty="0">
                <a:solidFill>
                  <a:srgbClr val="374151"/>
                </a:solidFill>
                <a:effectLst/>
                <a:latin typeface="Söhne"/>
              </a:rPr>
              <a:t>Data from top cities reveals a concerning gender disparity in adult murder victims. Males overwhelmingly constitute the majority of victims in all cities, with Uttar Pradesh recording the highest number of male victims (2677), followed by Bihar (2105) and Maharashtra (1657). This highlights the need to explore the underlying factors contributing to the vulnerability of males in these areas.</a:t>
            </a:r>
          </a:p>
          <a:p>
            <a:pPr marL="285750" indent="-285750" algn="just">
              <a:buFont typeface="Arial" panose="020B0604020202020204" pitchFamily="34" charset="0"/>
              <a:buChar char="•"/>
            </a:pPr>
            <a:r>
              <a:rPr lang="en-US" b="1" i="0" dirty="0">
                <a:solidFill>
                  <a:srgbClr val="374151"/>
                </a:solidFill>
                <a:effectLst/>
                <a:latin typeface="Söhne"/>
              </a:rPr>
              <a:t>Gender-based Violence: </a:t>
            </a:r>
            <a:r>
              <a:rPr lang="en-US" b="0" i="0" dirty="0">
                <a:solidFill>
                  <a:srgbClr val="374151"/>
                </a:solidFill>
                <a:effectLst/>
                <a:latin typeface="Söhne"/>
              </a:rPr>
              <a:t>While the number of male victims is higher, it is crucial to acknowledge the presence of gender-based violence against females as well. The data shows that females are also victims of murder, with Uttar Pradesh (882) and Bihar (608) reporting relatively higher numbers.</a:t>
            </a:r>
          </a:p>
        </p:txBody>
      </p:sp>
      <p:pic>
        <p:nvPicPr>
          <p:cNvPr id="25" name="Picture 24">
            <a:extLst>
              <a:ext uri="{FF2B5EF4-FFF2-40B4-BE49-F238E27FC236}">
                <a16:creationId xmlns:a16="http://schemas.microsoft.com/office/drawing/2014/main" id="{D4DE2566-5FE7-61E4-BF71-7C02FE8D4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8" y="2063255"/>
            <a:ext cx="5246767" cy="3804314"/>
          </a:xfrm>
          <a:prstGeom prst="rect">
            <a:avLst/>
          </a:prstGeom>
        </p:spPr>
      </p:pic>
    </p:spTree>
    <p:extLst>
      <p:ext uri="{BB962C8B-B14F-4D97-AF65-F5344CB8AC3E}">
        <p14:creationId xmlns:p14="http://schemas.microsoft.com/office/powerpoint/2010/main" val="540849118"/>
      </p:ext>
    </p:extLst>
  </p:cSld>
  <p:clrMapOvr>
    <a:masterClrMapping/>
  </p:clrMapOvr>
  <mc:AlternateContent xmlns:mc="http://schemas.openxmlformats.org/markup-compatibility/2006" xmlns:p159="http://schemas.microsoft.com/office/powerpoint/2015/09/main">
    <mc:Choice Requires="p159">
      <p:transition advTm="4946">
        <p159:morph option="byObject"/>
      </p:transition>
    </mc:Choice>
    <mc:Fallback xmlns="">
      <p:transition advTm="494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Kidnapping Cases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456809"/>
            <a:ext cx="2818528" cy="523220"/>
          </a:xfrm>
          <a:prstGeom prst="rect">
            <a:avLst/>
          </a:prstGeom>
          <a:noFill/>
        </p:spPr>
        <p:txBody>
          <a:bodyPr wrap="square" rtlCol="0">
            <a:spAutoFit/>
          </a:bodyPr>
          <a:lstStyle/>
          <a:p>
            <a:r>
              <a:rPr lang="en-IN" sz="2800" b="1" dirty="0"/>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61EC4F5-1D4A-6604-6803-44C10434EEFA}"/>
              </a:ext>
            </a:extLst>
          </p:cNvPr>
          <p:cNvSpPr txBox="1"/>
          <p:nvPr/>
        </p:nvSpPr>
        <p:spPr>
          <a:xfrm>
            <a:off x="6096000" y="2125275"/>
            <a:ext cx="5148649"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i="0" dirty="0">
                <a:solidFill>
                  <a:srgbClr val="374151"/>
                </a:solidFill>
                <a:effectLst/>
                <a:latin typeface="Söhne"/>
              </a:rPr>
              <a:t>Kidnapping Hotspots</a:t>
            </a:r>
            <a:r>
              <a:rPr lang="en-US" sz="1600" b="0" i="0" dirty="0">
                <a:solidFill>
                  <a:srgbClr val="374151"/>
                </a:solidFill>
                <a:effectLst/>
                <a:latin typeface="Söhne"/>
              </a:rPr>
              <a:t>: Uttar Pradesh consistently tops the list in recording the highest number of kidnapping crimes, with 14,554 cases reported in 2021, followed by Maharashtra (10,502) and Bihar (10,198). These states exhibit a significant prevalence of kidnapping incidents.</a:t>
            </a:r>
          </a:p>
          <a:p>
            <a:pPr marL="285750" indent="-285750" algn="just">
              <a:buFont typeface="Arial" panose="020B0604020202020204" pitchFamily="34" charset="0"/>
              <a:buChar char="•"/>
            </a:pPr>
            <a:r>
              <a:rPr lang="en-US" sz="1600" b="1" i="0" dirty="0">
                <a:solidFill>
                  <a:srgbClr val="374151"/>
                </a:solidFill>
                <a:effectLst/>
                <a:latin typeface="Söhne"/>
              </a:rPr>
              <a:t>Rising Trend: </a:t>
            </a:r>
            <a:r>
              <a:rPr lang="en-US" sz="1600" b="0" i="0" dirty="0">
                <a:solidFill>
                  <a:srgbClr val="374151"/>
                </a:solidFill>
                <a:effectLst/>
                <a:latin typeface="Söhne"/>
              </a:rPr>
              <a:t>Over the years, there has been a notable increase in kidnapping crimes in Maharashtra, with the number rising from 8,103 cases in 2020 to 10,502 cases in 2021. This upward trend requires focused attention and proactive measures to address the issue effectively.</a:t>
            </a:r>
          </a:p>
          <a:p>
            <a:pPr marL="285750" indent="-285750" algn="just">
              <a:buFont typeface="Arial" panose="020B0604020202020204" pitchFamily="34" charset="0"/>
              <a:buChar char="•"/>
            </a:pPr>
            <a:r>
              <a:rPr lang="en-US" sz="1600" b="1" i="0" dirty="0">
                <a:solidFill>
                  <a:srgbClr val="374151"/>
                </a:solidFill>
                <a:effectLst/>
                <a:latin typeface="Söhne"/>
              </a:rPr>
              <a:t>Regional Variation:</a:t>
            </a:r>
            <a:r>
              <a:rPr lang="en-US" sz="1600" b="0" i="0" dirty="0">
                <a:solidFill>
                  <a:srgbClr val="374151"/>
                </a:solidFill>
                <a:effectLst/>
                <a:latin typeface="Söhne"/>
              </a:rPr>
              <a:t> West Bengal experienced fluctuations in kidnapping cases, with a decrease from 9,309 cases in 2020 to 8,339 cases in 2021. However, the state still faces a substantial challenge in combatting kidnapping crimes, highlighting the need for sustained efforts in ensuring public safety.</a:t>
            </a:r>
          </a:p>
          <a:p>
            <a:pPr marL="285750" indent="-285750" algn="just">
              <a:buFont typeface="Arial" panose="020B0604020202020204" pitchFamily="34" charset="0"/>
              <a:buChar char="•"/>
            </a:pPr>
            <a:endParaRPr lang="en-IN" sz="1600" dirty="0"/>
          </a:p>
        </p:txBody>
      </p:sp>
      <p:pic>
        <p:nvPicPr>
          <p:cNvPr id="6" name="Picture 5">
            <a:extLst>
              <a:ext uri="{FF2B5EF4-FFF2-40B4-BE49-F238E27FC236}">
                <a16:creationId xmlns:a16="http://schemas.microsoft.com/office/drawing/2014/main" id="{BDB1B4C6-A996-FA48-6FF5-469F7C739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083465"/>
            <a:ext cx="5256212" cy="3758536"/>
          </a:xfrm>
          <a:prstGeom prst="rect">
            <a:avLst/>
          </a:prstGeom>
        </p:spPr>
      </p:pic>
      <p:pic>
        <p:nvPicPr>
          <p:cNvPr id="7" name="Picture 6">
            <a:extLst>
              <a:ext uri="{FF2B5EF4-FFF2-40B4-BE49-F238E27FC236}">
                <a16:creationId xmlns:a16="http://schemas.microsoft.com/office/drawing/2014/main" id="{9CA8BF1F-E0D8-4EF6-9200-8EED0B3A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7477" y="2037686"/>
            <a:ext cx="5246768" cy="3804314"/>
          </a:xfrm>
          <a:prstGeom prst="rect">
            <a:avLst/>
          </a:prstGeom>
        </p:spPr>
      </p:pic>
      <p:sp>
        <p:nvSpPr>
          <p:cNvPr id="9" name="TextBox 8">
            <a:extLst>
              <a:ext uri="{FF2B5EF4-FFF2-40B4-BE49-F238E27FC236}">
                <a16:creationId xmlns:a16="http://schemas.microsoft.com/office/drawing/2014/main" id="{C8FDA341-3145-0472-3469-1FB41F168536}"/>
              </a:ext>
            </a:extLst>
          </p:cNvPr>
          <p:cNvSpPr txBox="1"/>
          <p:nvPr/>
        </p:nvSpPr>
        <p:spPr>
          <a:xfrm>
            <a:off x="19124245" y="2397210"/>
            <a:ext cx="486032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has the highest rate of kidnapping and abduction cases in India, which highlights the concerning issue of personal safety and security in the capital city. </a:t>
            </a:r>
          </a:p>
          <a:p>
            <a:pPr marL="285750" indent="-285750" algn="just">
              <a:buFont typeface="Arial" panose="020B0604020202020204" pitchFamily="34" charset="0"/>
              <a:buChar char="•"/>
            </a:pPr>
            <a:r>
              <a:rPr lang="en-US" dirty="0"/>
              <a:t>This calls for increased measures and resources to address and prevent such crimes, ensuring the well-being of individuals and maintaining public trust in the city's security system.</a:t>
            </a:r>
            <a:endParaRPr lang="en-IN" dirty="0"/>
          </a:p>
        </p:txBody>
      </p:sp>
    </p:spTree>
    <p:extLst>
      <p:ext uri="{BB962C8B-B14F-4D97-AF65-F5344CB8AC3E}">
        <p14:creationId xmlns:p14="http://schemas.microsoft.com/office/powerpoint/2010/main" val="2772422921"/>
      </p:ext>
    </p:extLst>
  </p:cSld>
  <p:clrMapOvr>
    <a:masterClrMapping/>
  </p:clrMapOvr>
  <p:transition advTm="4844">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Kidnapping Cases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03972" y="1456120"/>
            <a:ext cx="3024886" cy="523220"/>
          </a:xfrm>
          <a:prstGeom prst="rect">
            <a:avLst/>
          </a:prstGeom>
          <a:noFill/>
        </p:spPr>
        <p:txBody>
          <a:bodyPr wrap="square" rtlCol="0">
            <a:spAutoFit/>
          </a:bodyPr>
          <a:lstStyle/>
          <a:p>
            <a:r>
              <a:rPr lang="en-IN" sz="2800" b="1" dirty="0"/>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3293C45-ADE7-7916-AC26-0A1BA588C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32" y="2037686"/>
            <a:ext cx="5246768" cy="3804314"/>
          </a:xfrm>
          <a:prstGeom prst="rect">
            <a:avLst/>
          </a:prstGeom>
        </p:spPr>
      </p:pic>
      <p:sp>
        <p:nvSpPr>
          <p:cNvPr id="6" name="TextBox 5">
            <a:extLst>
              <a:ext uri="{FF2B5EF4-FFF2-40B4-BE49-F238E27FC236}">
                <a16:creationId xmlns:a16="http://schemas.microsoft.com/office/drawing/2014/main" id="{3238FCBD-D88C-0DD2-CB71-D0FD7DA3BAB5}"/>
              </a:ext>
            </a:extLst>
          </p:cNvPr>
          <p:cNvSpPr txBox="1"/>
          <p:nvPr/>
        </p:nvSpPr>
        <p:spPr>
          <a:xfrm>
            <a:off x="6096000" y="2397210"/>
            <a:ext cx="486032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has the highest rate of kidnapping and abduction cases in India, which highlights the concerning issue of personal safety and security in the capital city. </a:t>
            </a:r>
          </a:p>
          <a:p>
            <a:pPr marL="285750" indent="-285750" algn="just">
              <a:buFont typeface="Arial" panose="020B0604020202020204" pitchFamily="34" charset="0"/>
              <a:buChar char="•"/>
            </a:pPr>
            <a:r>
              <a:rPr lang="en-US" dirty="0"/>
              <a:t>This calls for increased measures and resources to address and prevent such crimes, ensuring the well-being of individuals and maintaining public trust in the city's security system.</a:t>
            </a:r>
            <a:endParaRPr lang="en-IN" dirty="0"/>
          </a:p>
        </p:txBody>
      </p:sp>
      <p:sp>
        <p:nvSpPr>
          <p:cNvPr id="7" name="TextBox 6">
            <a:extLst>
              <a:ext uri="{FF2B5EF4-FFF2-40B4-BE49-F238E27FC236}">
                <a16:creationId xmlns:a16="http://schemas.microsoft.com/office/drawing/2014/main" id="{EA8AFB2F-31E5-7D2B-30DE-9A151E1CC8D0}"/>
              </a:ext>
            </a:extLst>
          </p:cNvPr>
          <p:cNvSpPr txBox="1"/>
          <p:nvPr/>
        </p:nvSpPr>
        <p:spPr>
          <a:xfrm>
            <a:off x="-6705600" y="2125275"/>
            <a:ext cx="5148649"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i="0" dirty="0">
                <a:solidFill>
                  <a:srgbClr val="374151"/>
                </a:solidFill>
                <a:effectLst/>
                <a:latin typeface="Söhne"/>
              </a:rPr>
              <a:t>Kidnapping Hotspots</a:t>
            </a:r>
            <a:r>
              <a:rPr lang="en-US" sz="1600" b="0" i="0" dirty="0">
                <a:solidFill>
                  <a:srgbClr val="374151"/>
                </a:solidFill>
                <a:effectLst/>
                <a:latin typeface="Söhne"/>
              </a:rPr>
              <a:t>: Uttar Pradesh consistently tops the list in recording the highest number of kidnapping crimes, with 14,554 cases reported in 2021, followed by Maharashtra (10,502) and Bihar (10,198). These states exhibit a significant prevalence of kidnapping incidents.</a:t>
            </a:r>
          </a:p>
          <a:p>
            <a:pPr marL="285750" indent="-285750" algn="just">
              <a:buFont typeface="Arial" panose="020B0604020202020204" pitchFamily="34" charset="0"/>
              <a:buChar char="•"/>
            </a:pPr>
            <a:r>
              <a:rPr lang="en-US" sz="1600" b="1" i="0" dirty="0">
                <a:solidFill>
                  <a:srgbClr val="374151"/>
                </a:solidFill>
                <a:effectLst/>
                <a:latin typeface="Söhne"/>
              </a:rPr>
              <a:t>Rising Trend: </a:t>
            </a:r>
            <a:r>
              <a:rPr lang="en-US" sz="1600" b="0" i="0" dirty="0">
                <a:solidFill>
                  <a:srgbClr val="374151"/>
                </a:solidFill>
                <a:effectLst/>
                <a:latin typeface="Söhne"/>
              </a:rPr>
              <a:t>Over the years, there has been a notable increase in kidnapping crimes in Maharashtra, with the number rising from 8,103 cases in 2020 to 10,502 cases in 2021. This upward trend requires focused attention and proactive measures to address the issue effectively.</a:t>
            </a:r>
          </a:p>
          <a:p>
            <a:pPr marL="285750" indent="-285750" algn="just">
              <a:buFont typeface="Arial" panose="020B0604020202020204" pitchFamily="34" charset="0"/>
              <a:buChar char="•"/>
            </a:pPr>
            <a:r>
              <a:rPr lang="en-US" sz="1600" b="1" i="0" dirty="0">
                <a:solidFill>
                  <a:srgbClr val="374151"/>
                </a:solidFill>
                <a:effectLst/>
                <a:latin typeface="Söhne"/>
              </a:rPr>
              <a:t>Regional Variation:</a:t>
            </a:r>
            <a:r>
              <a:rPr lang="en-US" sz="1600" b="0" i="0" dirty="0">
                <a:solidFill>
                  <a:srgbClr val="374151"/>
                </a:solidFill>
                <a:effectLst/>
                <a:latin typeface="Söhne"/>
              </a:rPr>
              <a:t> West Bengal experienced fluctuations in kidnapping cases, with a decrease from 9,309 cases in 2020 to 8,339 cases in 2021. However, the state still faces a substantial challenge in combatting kidnapping crimes, highlighting the need for sustained efforts in ensuring public safety.</a:t>
            </a:r>
          </a:p>
          <a:p>
            <a:pPr marL="285750" indent="-285750" algn="just">
              <a:buFont typeface="Arial" panose="020B0604020202020204" pitchFamily="34" charset="0"/>
              <a:buChar char="•"/>
            </a:pPr>
            <a:endParaRPr lang="en-IN" sz="1600" dirty="0"/>
          </a:p>
        </p:txBody>
      </p:sp>
      <p:pic>
        <p:nvPicPr>
          <p:cNvPr id="9" name="Picture 8">
            <a:extLst>
              <a:ext uri="{FF2B5EF4-FFF2-40B4-BE49-F238E27FC236}">
                <a16:creationId xmlns:a16="http://schemas.microsoft.com/office/drawing/2014/main" id="{C6FE668E-A334-B1FB-DC7B-A6E4F23CC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812" y="2083465"/>
            <a:ext cx="5256212" cy="3758536"/>
          </a:xfrm>
          <a:prstGeom prst="rect">
            <a:avLst/>
          </a:prstGeom>
        </p:spPr>
      </p:pic>
      <p:pic>
        <p:nvPicPr>
          <p:cNvPr id="12" name="Picture 11">
            <a:extLst>
              <a:ext uri="{FF2B5EF4-FFF2-40B4-BE49-F238E27FC236}">
                <a16:creationId xmlns:a16="http://schemas.microsoft.com/office/drawing/2014/main" id="{4EB15547-D3A8-4DF7-B6AF-33F357522E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9019" y="2067996"/>
            <a:ext cx="5256212" cy="3774001"/>
          </a:xfrm>
          <a:prstGeom prst="rect">
            <a:avLst/>
          </a:prstGeom>
        </p:spPr>
      </p:pic>
      <p:sp>
        <p:nvSpPr>
          <p:cNvPr id="13" name="TextBox 12">
            <a:extLst>
              <a:ext uri="{FF2B5EF4-FFF2-40B4-BE49-F238E27FC236}">
                <a16:creationId xmlns:a16="http://schemas.microsoft.com/office/drawing/2014/main" id="{0F6302D9-BF1A-A5ED-9163-16F847A13FAF}"/>
              </a:ext>
            </a:extLst>
          </p:cNvPr>
          <p:cNvSpPr txBox="1"/>
          <p:nvPr/>
        </p:nvSpPr>
        <p:spPr>
          <a:xfrm>
            <a:off x="18405232" y="2089404"/>
            <a:ext cx="5429334"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state of Kerala has the highest charges sheeting rate for kidnapping cases in India, followed by Andhra Pradesh, West Bengal, Jharkhand, and Tripura. This insight highlights the effectiveness of the legal system and law enforcement in Kerala, which may contribute to a higher rate of successful prosecution and conviction of kidnapping offenders. </a:t>
            </a:r>
          </a:p>
          <a:p>
            <a:pPr marL="285750" indent="-285750" algn="just">
              <a:buFont typeface="Arial" panose="020B0604020202020204" pitchFamily="34" charset="0"/>
              <a:buChar char="•"/>
            </a:pPr>
            <a:r>
              <a:rPr lang="en-US" dirty="0"/>
              <a:t>It also suggests that the lower charges sheeting rates in other states may indicate potential challenges in the investigation and prosecution processes, potentially impacting the deterrence and justice outcomes for kidnapping cases in those regions.</a:t>
            </a:r>
            <a:endParaRPr lang="en-IN" dirty="0"/>
          </a:p>
        </p:txBody>
      </p:sp>
    </p:spTree>
    <p:extLst>
      <p:ext uri="{BB962C8B-B14F-4D97-AF65-F5344CB8AC3E}">
        <p14:creationId xmlns:p14="http://schemas.microsoft.com/office/powerpoint/2010/main" val="1760800646"/>
      </p:ext>
    </p:extLst>
  </p:cSld>
  <p:clrMapOvr>
    <a:masterClrMapping/>
  </p:clrMapOvr>
  <mc:AlternateContent xmlns:mc="http://schemas.openxmlformats.org/markup-compatibility/2006" xmlns:p159="http://schemas.microsoft.com/office/powerpoint/2015/09/main">
    <mc:Choice Requires="p159">
      <p:transition advTm="5050">
        <p159:morph option="byObject"/>
      </p:transition>
    </mc:Choice>
    <mc:Fallback xmlns="">
      <p:transition advTm="505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Kidnapping Cases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7529384" y="1441512"/>
            <a:ext cx="4479736" cy="523220"/>
          </a:xfrm>
          <a:prstGeom prst="rect">
            <a:avLst/>
          </a:prstGeom>
          <a:noFill/>
        </p:spPr>
        <p:txBody>
          <a:bodyPr wrap="square" rtlCol="0">
            <a:spAutoFit/>
          </a:bodyPr>
          <a:lstStyle/>
          <a:p>
            <a:r>
              <a:rPr lang="en-IN" sz="2800" b="1" dirty="0"/>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A0F2204-8B4C-58C9-6FE0-957E9DFE3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067996"/>
            <a:ext cx="5256212" cy="3774001"/>
          </a:xfrm>
          <a:prstGeom prst="rect">
            <a:avLst/>
          </a:prstGeom>
        </p:spPr>
      </p:pic>
      <p:sp>
        <p:nvSpPr>
          <p:cNvPr id="6" name="TextBox 5">
            <a:extLst>
              <a:ext uri="{FF2B5EF4-FFF2-40B4-BE49-F238E27FC236}">
                <a16:creationId xmlns:a16="http://schemas.microsoft.com/office/drawing/2014/main" id="{59D3DE52-1653-7BA0-5F42-F0FAFB3C2D62}"/>
              </a:ext>
            </a:extLst>
          </p:cNvPr>
          <p:cNvSpPr txBox="1"/>
          <p:nvPr/>
        </p:nvSpPr>
        <p:spPr>
          <a:xfrm>
            <a:off x="6096001" y="2089404"/>
            <a:ext cx="5429334"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state of Kerala has the highest charges sheeting rate for kidnapping cases in India, followed by Andhra Pradesh, West Bengal, Jharkhand, and Tripura. This insight highlights the effectiveness of the legal system and law enforcement in Kerala, which may contribute to a higher rate of successful prosecution and conviction of kidnapping offenders. </a:t>
            </a:r>
          </a:p>
          <a:p>
            <a:pPr marL="285750" indent="-285750" algn="just">
              <a:buFont typeface="Arial" panose="020B0604020202020204" pitchFamily="34" charset="0"/>
              <a:buChar char="•"/>
            </a:pPr>
            <a:r>
              <a:rPr lang="en-US" dirty="0"/>
              <a:t>It also suggests that the lower charges sheeting rates in other states may indicate potential challenges in the investigation and prosecution processes, potentially impacting the deterrence and justice outcomes for kidnapping cases in those regions.</a:t>
            </a:r>
            <a:endParaRPr lang="en-IN" dirty="0"/>
          </a:p>
        </p:txBody>
      </p:sp>
      <p:pic>
        <p:nvPicPr>
          <p:cNvPr id="7" name="Picture 6">
            <a:extLst>
              <a:ext uri="{FF2B5EF4-FFF2-40B4-BE49-F238E27FC236}">
                <a16:creationId xmlns:a16="http://schemas.microsoft.com/office/drawing/2014/main" id="{9CC4A58D-D720-1911-E21C-9FC68BBC5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5137" y="2037686"/>
            <a:ext cx="5246768" cy="3804314"/>
          </a:xfrm>
          <a:prstGeom prst="rect">
            <a:avLst/>
          </a:prstGeom>
        </p:spPr>
      </p:pic>
      <p:sp>
        <p:nvSpPr>
          <p:cNvPr id="9" name="TextBox 8">
            <a:extLst>
              <a:ext uri="{FF2B5EF4-FFF2-40B4-BE49-F238E27FC236}">
                <a16:creationId xmlns:a16="http://schemas.microsoft.com/office/drawing/2014/main" id="{C4032344-4B5C-4B94-0810-C1CA5A1544AD}"/>
              </a:ext>
            </a:extLst>
          </p:cNvPr>
          <p:cNvSpPr txBox="1"/>
          <p:nvPr/>
        </p:nvSpPr>
        <p:spPr>
          <a:xfrm>
            <a:off x="-6588369" y="2397210"/>
            <a:ext cx="486032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has the highest rate of kidnapping and abduction cases in India, which highlights the concerning issue of personal safety and security in the capital city. </a:t>
            </a:r>
          </a:p>
          <a:p>
            <a:pPr marL="285750" indent="-285750" algn="just">
              <a:buFont typeface="Arial" panose="020B0604020202020204" pitchFamily="34" charset="0"/>
              <a:buChar char="•"/>
            </a:pPr>
            <a:r>
              <a:rPr lang="en-US" dirty="0"/>
              <a:t>This calls for increased measures and resources to address and prevent such crimes, ensuring the well-being of individuals and maintaining public trust in the city's security system.</a:t>
            </a:r>
            <a:endParaRPr lang="en-IN" dirty="0"/>
          </a:p>
        </p:txBody>
      </p:sp>
    </p:spTree>
    <p:extLst>
      <p:ext uri="{BB962C8B-B14F-4D97-AF65-F5344CB8AC3E}">
        <p14:creationId xmlns:p14="http://schemas.microsoft.com/office/powerpoint/2010/main" val="2728675035"/>
      </p:ext>
    </p:extLst>
  </p:cSld>
  <p:clrMapOvr>
    <a:masterClrMapping/>
  </p:clrMapOvr>
  <mc:AlternateContent xmlns:mc="http://schemas.openxmlformats.org/markup-compatibility/2006" xmlns:p159="http://schemas.microsoft.com/office/powerpoint/2015/09/main">
    <mc:Choice Requires="p159">
      <p:transition advTm="4959">
        <p159:morph option="byObject"/>
      </p:transition>
    </mc:Choice>
    <mc:Fallback xmlns="">
      <p:transition advTm="495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Violent Crimes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456809"/>
            <a:ext cx="2818528" cy="523220"/>
          </a:xfrm>
          <a:prstGeom prst="rect">
            <a:avLst/>
          </a:prstGeom>
          <a:noFill/>
        </p:spPr>
        <p:txBody>
          <a:bodyPr wrap="square" rtlCol="0">
            <a:spAutoFit/>
          </a:bodyPr>
          <a:lstStyle/>
          <a:p>
            <a:r>
              <a:rPr lang="en-IN" sz="2800" b="1" dirty="0"/>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2C8E993-F2DE-BCDA-536A-CB812137E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037686"/>
            <a:ext cx="5256212" cy="3804314"/>
          </a:xfrm>
          <a:prstGeom prst="rect">
            <a:avLst/>
          </a:prstGeom>
        </p:spPr>
      </p:pic>
      <p:sp>
        <p:nvSpPr>
          <p:cNvPr id="13" name="TextBox 12">
            <a:extLst>
              <a:ext uri="{FF2B5EF4-FFF2-40B4-BE49-F238E27FC236}">
                <a16:creationId xmlns:a16="http://schemas.microsoft.com/office/drawing/2014/main" id="{29FB3972-95BE-0809-875B-7957BA692D30}"/>
              </a:ext>
            </a:extLst>
          </p:cNvPr>
          <p:cNvSpPr txBox="1"/>
          <p:nvPr/>
        </p:nvSpPr>
        <p:spPr>
          <a:xfrm>
            <a:off x="6096000" y="2223121"/>
            <a:ext cx="4860324"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374151"/>
                </a:solidFill>
                <a:effectLst/>
                <a:latin typeface="Söhne"/>
              </a:rPr>
              <a:t>Persistent Leadership: Uttar Pradesh consistently ranks as one of the top states in terms of violent crimes. In 2021, it reported 52,502 cases, slightly higher than the previous year (51,983) and 2019 (55,519). </a:t>
            </a:r>
          </a:p>
          <a:p>
            <a:pPr marL="285750" indent="-285750" algn="just">
              <a:buFont typeface="Arial" panose="020B0604020202020204" pitchFamily="34" charset="0"/>
              <a:buChar char="•"/>
            </a:pPr>
            <a:r>
              <a:rPr lang="en-US" sz="1600" b="0" i="0" dirty="0">
                <a:solidFill>
                  <a:srgbClr val="374151"/>
                </a:solidFill>
                <a:effectLst/>
                <a:latin typeface="Söhne"/>
              </a:rPr>
              <a:t>West Bengal: Steady violent crimes with around 47,900 cases in 2021, showing consistency compared to previous years (2020: 50,000; 2019: 44,600). Addressing root causes of violence is crucial.</a:t>
            </a:r>
          </a:p>
          <a:p>
            <a:pPr marL="285750" indent="-285750" algn="just">
              <a:buFont typeface="Arial" panose="020B0604020202020204" pitchFamily="34" charset="0"/>
              <a:buChar char="•"/>
            </a:pPr>
            <a:r>
              <a:rPr lang="en-US" sz="1600" b="0" i="0" dirty="0">
                <a:solidFill>
                  <a:srgbClr val="374151"/>
                </a:solidFill>
                <a:effectLst/>
                <a:latin typeface="Söhne"/>
              </a:rPr>
              <a:t>Bihar: Witnessed fluctuations in violent crime numbers, with 43,800 cases in 2021, down from 51,100 cases in 2020. Understanding underlying factors is vital for effective crime prevention strategies.</a:t>
            </a:r>
          </a:p>
          <a:p>
            <a:pPr marL="285750" indent="-285750" algn="just">
              <a:buFont typeface="Arial" panose="020B0604020202020204" pitchFamily="34" charset="0"/>
              <a:buChar char="•"/>
            </a:pPr>
            <a:endParaRPr lang="en-IN" sz="1600" dirty="0"/>
          </a:p>
        </p:txBody>
      </p:sp>
      <p:pic>
        <p:nvPicPr>
          <p:cNvPr id="14" name="Picture 13">
            <a:extLst>
              <a:ext uri="{FF2B5EF4-FFF2-40B4-BE49-F238E27FC236}">
                <a16:creationId xmlns:a16="http://schemas.microsoft.com/office/drawing/2014/main" id="{70FC2F5C-51D0-A567-D31E-33746A68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8592" y="2037685"/>
            <a:ext cx="5210256" cy="3804313"/>
          </a:xfrm>
          <a:prstGeom prst="rect">
            <a:avLst/>
          </a:prstGeom>
        </p:spPr>
      </p:pic>
      <p:sp>
        <p:nvSpPr>
          <p:cNvPr id="15" name="TextBox 14">
            <a:extLst>
              <a:ext uri="{FF2B5EF4-FFF2-40B4-BE49-F238E27FC236}">
                <a16:creationId xmlns:a16="http://schemas.microsoft.com/office/drawing/2014/main" id="{6CA4FA33-D54B-C1BB-BF16-7E205EFF00C4}"/>
              </a:ext>
            </a:extLst>
          </p:cNvPr>
          <p:cNvSpPr txBox="1"/>
          <p:nvPr/>
        </p:nvSpPr>
        <p:spPr>
          <a:xfrm>
            <a:off x="19988847" y="2540002"/>
            <a:ext cx="489743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violent crimes in India, followed by Delhi, West Bengal, Odisha, and Haryana.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suggests that Assam has a relatively higher prevalence of violent crimes compared to other states, which may have negative implications for public safety, social well-being, and overall quality of life in the region.</a:t>
            </a:r>
            <a:endParaRPr lang="en-IN" dirty="0"/>
          </a:p>
        </p:txBody>
      </p:sp>
      <p:cxnSp>
        <p:nvCxnSpPr>
          <p:cNvPr id="16" name="Straight Connector 15">
            <a:extLst>
              <a:ext uri="{FF2B5EF4-FFF2-40B4-BE49-F238E27FC236}">
                <a16:creationId xmlns:a16="http://schemas.microsoft.com/office/drawing/2014/main" id="{49A88CB4-49AE-36E3-E220-A672EBFFF3E9}"/>
              </a:ext>
            </a:extLst>
          </p:cNvPr>
          <p:cNvCxnSpPr/>
          <p:nvPr/>
        </p:nvCxnSpPr>
        <p:spPr>
          <a:xfrm>
            <a:off x="839788" y="2024063"/>
            <a:ext cx="101070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63F3013-BA3A-7933-0754-10D57211733D}"/>
              </a:ext>
            </a:extLst>
          </p:cNvPr>
          <p:cNvSpPr/>
          <p:nvPr/>
        </p:nvSpPr>
        <p:spPr>
          <a:xfrm>
            <a:off x="0" y="6409189"/>
            <a:ext cx="12192000" cy="44881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2745299"/>
      </p:ext>
    </p:extLst>
  </p:cSld>
  <p:clrMapOvr>
    <a:masterClrMapping/>
  </p:clrMapOvr>
  <p:transition advTm="4796">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D9C2152-24E5-2BA8-08F4-34390E1395C6}"/>
              </a:ext>
            </a:extLst>
          </p:cNvPr>
          <p:cNvSpPr txBox="1"/>
          <p:nvPr/>
        </p:nvSpPr>
        <p:spPr>
          <a:xfrm>
            <a:off x="1072383" y="711200"/>
            <a:ext cx="9848030" cy="4895186"/>
          </a:xfrm>
          <a:prstGeom prst="rect">
            <a:avLst/>
          </a:prstGeom>
          <a:noFill/>
        </p:spPr>
        <p:txBody>
          <a:bodyPr wrap="square" rtlCol="0">
            <a:spAutoFit/>
          </a:bodyPr>
          <a:lstStyle/>
          <a:p>
            <a:pPr algn="just">
              <a:lnSpc>
                <a:spcPct val="150000"/>
              </a:lnSpc>
            </a:pPr>
            <a:r>
              <a:rPr lang="en-US" b="1" dirty="0">
                <a:solidFill>
                  <a:srgbClr val="374151"/>
                </a:solidFill>
                <a:latin typeface="Söhne"/>
              </a:rPr>
              <a:t>     </a:t>
            </a:r>
            <a:r>
              <a:rPr lang="en-US" sz="2400" b="1" i="0" dirty="0">
                <a:solidFill>
                  <a:srgbClr val="374151"/>
                </a:solidFill>
                <a:effectLst/>
                <a:latin typeface="Söhne"/>
              </a:rPr>
              <a:t>Audience :</a:t>
            </a:r>
            <a:endParaRPr lang="en-US" b="1" i="0" dirty="0">
              <a:solidFill>
                <a:srgbClr val="374151"/>
              </a:solidFill>
              <a:effectLst/>
              <a:latin typeface="Söhne"/>
            </a:endParaRPr>
          </a:p>
          <a:p>
            <a:pPr marL="285750" indent="-285750" algn="just">
              <a:lnSpc>
                <a:spcPct val="150000"/>
              </a:lnSpc>
              <a:buFont typeface="Arial" panose="020B0604020202020204" pitchFamily="34" charset="0"/>
              <a:buChar char="•"/>
            </a:pPr>
            <a:r>
              <a:rPr lang="en-US" b="0" i="0" dirty="0">
                <a:solidFill>
                  <a:srgbClr val="374151"/>
                </a:solidFill>
                <a:effectLst/>
                <a:latin typeface="Söhne"/>
              </a:rPr>
              <a:t>Welcome police officers, government officials and Stakeho</a:t>
            </a:r>
            <a:r>
              <a:rPr lang="en-US" dirty="0">
                <a:solidFill>
                  <a:srgbClr val="374151"/>
                </a:solidFill>
                <a:latin typeface="Söhne"/>
              </a:rPr>
              <a:t>lders </a:t>
            </a:r>
            <a:r>
              <a:rPr lang="en-US" b="0" i="0" dirty="0">
                <a:solidFill>
                  <a:srgbClr val="374151"/>
                </a:solidFill>
                <a:effectLst/>
                <a:latin typeface="Söhne"/>
              </a:rPr>
              <a:t>to the presentation on crime rates in India.</a:t>
            </a:r>
          </a:p>
          <a:p>
            <a:pPr marL="285750" indent="-285750" algn="just">
              <a:lnSpc>
                <a:spcPct val="150000"/>
              </a:lnSpc>
              <a:buFont typeface="Arial" panose="020B0604020202020204" pitchFamily="34" charset="0"/>
              <a:buChar char="•"/>
            </a:pPr>
            <a:r>
              <a:rPr lang="en-US" b="0" i="0" dirty="0">
                <a:solidFill>
                  <a:srgbClr val="374151"/>
                </a:solidFill>
                <a:effectLst/>
                <a:latin typeface="Söhne"/>
              </a:rPr>
              <a:t>This presentation is specifically designed for police officers and government officials responsible for public safety and policymaking.</a:t>
            </a:r>
          </a:p>
          <a:p>
            <a:pPr marL="285750" indent="-285750" algn="just">
              <a:lnSpc>
                <a:spcPct val="150000"/>
              </a:lnSpc>
              <a:buFont typeface="Arial" panose="020B0604020202020204" pitchFamily="34" charset="0"/>
              <a:buChar char="•"/>
            </a:pPr>
            <a:r>
              <a:rPr lang="en-US" b="0" i="0" dirty="0">
                <a:solidFill>
                  <a:srgbClr val="374151"/>
                </a:solidFill>
                <a:effectLst/>
                <a:latin typeface="Söhne"/>
              </a:rPr>
              <a:t>By gaining a comprehensive understanding of crime rates, you can enhance decision-making and devise strategies for effective crime prevention and control.</a:t>
            </a:r>
          </a:p>
          <a:p>
            <a:pPr marL="285750" indent="-285750" algn="just">
              <a:lnSpc>
                <a:spcPct val="150000"/>
              </a:lnSpc>
              <a:buFont typeface="Arial" panose="020B0604020202020204" pitchFamily="34" charset="0"/>
              <a:buChar char="•"/>
            </a:pPr>
            <a:endParaRPr lang="en-US" dirty="0">
              <a:solidFill>
                <a:srgbClr val="374151"/>
              </a:solidFill>
              <a:latin typeface="Söhne"/>
            </a:endParaRPr>
          </a:p>
          <a:p>
            <a:pPr algn="just">
              <a:lnSpc>
                <a:spcPct val="150000"/>
              </a:lnSpc>
            </a:pPr>
            <a:r>
              <a:rPr lang="en-US" b="1" dirty="0">
                <a:solidFill>
                  <a:srgbClr val="374151"/>
                </a:solidFill>
                <a:latin typeface="Söhne"/>
              </a:rPr>
              <a:t>      </a:t>
            </a:r>
            <a:r>
              <a:rPr lang="en-US" sz="2400" b="1" dirty="0">
                <a:solidFill>
                  <a:srgbClr val="374151"/>
                </a:solidFill>
                <a:latin typeface="Söhne"/>
              </a:rPr>
              <a:t>Purpose : </a:t>
            </a:r>
            <a:endParaRPr lang="en-US" b="0" i="0" dirty="0">
              <a:solidFill>
                <a:srgbClr val="374151"/>
              </a:solidFill>
              <a:effectLst/>
              <a:latin typeface="Söhne"/>
            </a:endParaRPr>
          </a:p>
          <a:p>
            <a:pPr marL="285750" indent="-285750" algn="just">
              <a:lnSpc>
                <a:spcPct val="150000"/>
              </a:lnSpc>
              <a:buFont typeface="Arial" panose="020B0604020202020204" pitchFamily="34" charset="0"/>
              <a:buChar char="•"/>
            </a:pPr>
            <a:r>
              <a:rPr lang="en-US" b="0" i="0" dirty="0">
                <a:solidFill>
                  <a:srgbClr val="374151"/>
                </a:solidFill>
                <a:effectLst/>
                <a:latin typeface="Söhne"/>
              </a:rPr>
              <a:t>To provide an overview of crime rates in India and emphasize the importance of understanding them for effective law enforcement and policy-making.</a:t>
            </a:r>
            <a:endParaRPr lang="en-IN" dirty="0"/>
          </a:p>
        </p:txBody>
      </p:sp>
      <p:pic>
        <p:nvPicPr>
          <p:cNvPr id="2" name="Picture 1">
            <a:extLst>
              <a:ext uri="{FF2B5EF4-FFF2-40B4-BE49-F238E27FC236}">
                <a16:creationId xmlns:a16="http://schemas.microsoft.com/office/drawing/2014/main" id="{7B41F9DC-68A2-5452-1ED9-476099D2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5255"/>
            <a:ext cx="12192000" cy="4561839"/>
          </a:xfrm>
          <a:prstGeom prst="rect">
            <a:avLst/>
          </a:prstGeom>
        </p:spPr>
      </p:pic>
      <p:sp>
        <p:nvSpPr>
          <p:cNvPr id="3" name="Title 1">
            <a:extLst>
              <a:ext uri="{FF2B5EF4-FFF2-40B4-BE49-F238E27FC236}">
                <a16:creationId xmlns:a16="http://schemas.microsoft.com/office/drawing/2014/main" id="{4564B88A-31C7-190C-257C-5FC78131BE14}"/>
              </a:ext>
            </a:extLst>
          </p:cNvPr>
          <p:cNvSpPr txBox="1">
            <a:spLocks/>
          </p:cNvSpPr>
          <p:nvPr/>
        </p:nvSpPr>
        <p:spPr>
          <a:xfrm>
            <a:off x="815340" y="-27945351"/>
            <a:ext cx="11295380" cy="101904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8000" dirty="0">
                <a:latin typeface="Franklin Gothic Heavy" panose="020B0903020102020204" pitchFamily="34" charset="0"/>
              </a:rPr>
              <a:t>Unveiling the Dark Reality</a:t>
            </a:r>
            <a:endParaRPr lang="en-IN" sz="8000" dirty="0">
              <a:latin typeface="Franklin Gothic Heavy" panose="020B0903020102020204" pitchFamily="34" charset="0"/>
            </a:endParaRPr>
          </a:p>
        </p:txBody>
      </p:sp>
      <p:sp>
        <p:nvSpPr>
          <p:cNvPr id="4" name="TextBox 3">
            <a:extLst>
              <a:ext uri="{FF2B5EF4-FFF2-40B4-BE49-F238E27FC236}">
                <a16:creationId xmlns:a16="http://schemas.microsoft.com/office/drawing/2014/main" id="{17A3E708-495D-8F96-6BDE-8D53F6DAB320}"/>
              </a:ext>
            </a:extLst>
          </p:cNvPr>
          <p:cNvSpPr txBox="1"/>
          <p:nvPr/>
        </p:nvSpPr>
        <p:spPr>
          <a:xfrm>
            <a:off x="2393950" y="-27026246"/>
            <a:ext cx="7404100" cy="707886"/>
          </a:xfrm>
          <a:prstGeom prst="rect">
            <a:avLst/>
          </a:prstGeom>
          <a:noFill/>
        </p:spPr>
        <p:txBody>
          <a:bodyPr wrap="square" rtlCol="0">
            <a:spAutoFit/>
          </a:bodyPr>
          <a:lstStyle/>
          <a:p>
            <a:pPr algn="ctr"/>
            <a:r>
              <a:rPr lang="en-IN" sz="4000" b="0" i="0" dirty="0">
                <a:solidFill>
                  <a:srgbClr val="374151"/>
                </a:solidFill>
                <a:effectLst/>
                <a:latin typeface="Söhne"/>
              </a:rPr>
              <a:t>Crime Patterns in </a:t>
            </a:r>
            <a:r>
              <a:rPr lang="en-IN" sz="4000" b="1" i="0" dirty="0">
                <a:solidFill>
                  <a:srgbClr val="374151"/>
                </a:solidFill>
                <a:effectLst/>
                <a:latin typeface="Sitka Text" pitchFamily="2" charset="0"/>
              </a:rPr>
              <a:t>India</a:t>
            </a:r>
            <a:endParaRPr lang="en-IN" sz="4000" b="1" dirty="0">
              <a:latin typeface="Sitka Text" pitchFamily="2" charset="0"/>
            </a:endParaRPr>
          </a:p>
        </p:txBody>
      </p:sp>
      <p:sp>
        <p:nvSpPr>
          <p:cNvPr id="5" name="TextBox 4">
            <a:extLst>
              <a:ext uri="{FF2B5EF4-FFF2-40B4-BE49-F238E27FC236}">
                <a16:creationId xmlns:a16="http://schemas.microsoft.com/office/drawing/2014/main" id="{377DAF74-E76B-9535-ADCF-277700E1E40E}"/>
              </a:ext>
            </a:extLst>
          </p:cNvPr>
          <p:cNvSpPr txBox="1"/>
          <p:nvPr/>
        </p:nvSpPr>
        <p:spPr>
          <a:xfrm>
            <a:off x="9618304" y="-1191534"/>
            <a:ext cx="2644816" cy="646331"/>
          </a:xfrm>
          <a:prstGeom prst="rect">
            <a:avLst/>
          </a:prstGeom>
          <a:noFill/>
        </p:spPr>
        <p:txBody>
          <a:bodyPr wrap="square" rtlCol="0">
            <a:spAutoFit/>
          </a:bodyPr>
          <a:lstStyle/>
          <a:p>
            <a:r>
              <a:rPr lang="en-IN" dirty="0">
                <a:solidFill>
                  <a:schemeClr val="bg1"/>
                </a:solidFill>
                <a:latin typeface="Malgun Gothic" panose="020B0503020000020004" pitchFamily="34" charset="-127"/>
                <a:ea typeface="Malgun Gothic" panose="020B0503020000020004" pitchFamily="34" charset="-127"/>
              </a:rPr>
              <a:t>By Sridhar Kadhiri</a:t>
            </a:r>
          </a:p>
          <a:p>
            <a:r>
              <a:rPr lang="en-IN" dirty="0">
                <a:solidFill>
                  <a:schemeClr val="bg1"/>
                </a:solidFill>
                <a:latin typeface="Malgun Gothic" panose="020B0503020000020004" pitchFamily="34" charset="-127"/>
                <a:ea typeface="Malgun Gothic" panose="020B0503020000020004" pitchFamily="34" charset="-127"/>
              </a:rPr>
              <a:t>Date : 17</a:t>
            </a:r>
            <a:r>
              <a:rPr lang="en-IN" baseline="30000" dirty="0">
                <a:solidFill>
                  <a:schemeClr val="bg1"/>
                </a:solidFill>
                <a:latin typeface="Malgun Gothic" panose="020B0503020000020004" pitchFamily="34" charset="-127"/>
                <a:ea typeface="Malgun Gothic" panose="020B0503020000020004" pitchFamily="34" charset="-127"/>
              </a:rPr>
              <a:t>th</a:t>
            </a:r>
            <a:r>
              <a:rPr lang="en-IN" dirty="0">
                <a:solidFill>
                  <a:schemeClr val="bg1"/>
                </a:solidFill>
                <a:latin typeface="Malgun Gothic" panose="020B0503020000020004" pitchFamily="34" charset="-127"/>
                <a:ea typeface="Malgun Gothic" panose="020B0503020000020004" pitchFamily="34" charset="-127"/>
              </a:rPr>
              <a:t> July,2023</a:t>
            </a:r>
          </a:p>
        </p:txBody>
      </p:sp>
    </p:spTree>
    <p:extLst>
      <p:ext uri="{BB962C8B-B14F-4D97-AF65-F5344CB8AC3E}">
        <p14:creationId xmlns:p14="http://schemas.microsoft.com/office/powerpoint/2010/main" val="2956812079"/>
      </p:ext>
    </p:extLst>
  </p:cSld>
  <p:clrMapOvr>
    <a:masterClrMapping/>
  </p:clrMapOvr>
  <p:transition advTm="4899">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Violent Crimes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03972" y="1456120"/>
            <a:ext cx="3024886" cy="523220"/>
          </a:xfrm>
          <a:prstGeom prst="rect">
            <a:avLst/>
          </a:prstGeom>
          <a:noFill/>
        </p:spPr>
        <p:txBody>
          <a:bodyPr wrap="square" rtlCol="0">
            <a:spAutoFit/>
          </a:bodyPr>
          <a:lstStyle/>
          <a:p>
            <a:r>
              <a:rPr lang="en-IN" sz="2800" b="1" dirty="0"/>
              <a:t>Rate of Crimes</a:t>
            </a:r>
          </a:p>
        </p:txBody>
      </p: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2340024-9206-07DD-3CD1-A815B6A7E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6612" y="2037686"/>
            <a:ext cx="5256212" cy="3804314"/>
          </a:xfrm>
          <a:prstGeom prst="rect">
            <a:avLst/>
          </a:prstGeom>
        </p:spPr>
      </p:pic>
      <p:sp>
        <p:nvSpPr>
          <p:cNvPr id="14" name="TextBox 13">
            <a:extLst>
              <a:ext uri="{FF2B5EF4-FFF2-40B4-BE49-F238E27FC236}">
                <a16:creationId xmlns:a16="http://schemas.microsoft.com/office/drawing/2014/main" id="{91D70270-979C-44B9-F88E-6749DCD43E90}"/>
              </a:ext>
            </a:extLst>
          </p:cNvPr>
          <p:cNvSpPr txBox="1"/>
          <p:nvPr/>
        </p:nvSpPr>
        <p:spPr>
          <a:xfrm>
            <a:off x="-7010400" y="2223121"/>
            <a:ext cx="4860324"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374151"/>
                </a:solidFill>
                <a:effectLst/>
                <a:latin typeface="Söhne"/>
              </a:rPr>
              <a:t>Persistent Leadership: Uttar Pradesh consistently ranks as one of the top states in terms of violent crimes. In 2021, it reported 52,502 cases, slightly higher than the previous year (51,983) and 2019 (55,519). </a:t>
            </a:r>
          </a:p>
          <a:p>
            <a:pPr marL="285750" indent="-285750" algn="just">
              <a:buFont typeface="Arial" panose="020B0604020202020204" pitchFamily="34" charset="0"/>
              <a:buChar char="•"/>
            </a:pPr>
            <a:r>
              <a:rPr lang="en-US" sz="1600" b="0" i="0" dirty="0">
                <a:solidFill>
                  <a:srgbClr val="374151"/>
                </a:solidFill>
                <a:effectLst/>
                <a:latin typeface="Söhne"/>
              </a:rPr>
              <a:t>West Bengal: Steady violent crimes with around 47,900 cases in 2021, showing consistency compared to previous years (2020: 50,000; 2019: 44,600). Addressing root causes of violence is crucial.</a:t>
            </a:r>
          </a:p>
          <a:p>
            <a:pPr marL="285750" indent="-285750" algn="just">
              <a:buFont typeface="Arial" panose="020B0604020202020204" pitchFamily="34" charset="0"/>
              <a:buChar char="•"/>
            </a:pPr>
            <a:r>
              <a:rPr lang="en-US" sz="1600" b="0" i="0" dirty="0">
                <a:solidFill>
                  <a:srgbClr val="374151"/>
                </a:solidFill>
                <a:effectLst/>
                <a:latin typeface="Söhne"/>
              </a:rPr>
              <a:t>Bihar: Witnessed fluctuations in violent crime numbers, with 43,800 cases in 2021, down from 51,100 cases in 2020. Understanding underlying factors is vital for effective crime prevention strategies.</a:t>
            </a:r>
          </a:p>
          <a:p>
            <a:pPr marL="285750" indent="-285750" algn="just">
              <a:buFont typeface="Arial" panose="020B0604020202020204" pitchFamily="34" charset="0"/>
              <a:buChar char="•"/>
            </a:pPr>
            <a:endParaRPr lang="en-IN" sz="1600" dirty="0"/>
          </a:p>
        </p:txBody>
      </p:sp>
      <p:pic>
        <p:nvPicPr>
          <p:cNvPr id="16" name="Picture 15">
            <a:extLst>
              <a:ext uri="{FF2B5EF4-FFF2-40B4-BE49-F238E27FC236}">
                <a16:creationId xmlns:a16="http://schemas.microsoft.com/office/drawing/2014/main" id="{7C5A5242-61A1-F70C-3AE2-8A8F36242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32" y="2037685"/>
            <a:ext cx="5210256" cy="3804313"/>
          </a:xfrm>
          <a:prstGeom prst="rect">
            <a:avLst/>
          </a:prstGeom>
        </p:spPr>
      </p:pic>
      <p:sp>
        <p:nvSpPr>
          <p:cNvPr id="17" name="TextBox 16">
            <a:extLst>
              <a:ext uri="{FF2B5EF4-FFF2-40B4-BE49-F238E27FC236}">
                <a16:creationId xmlns:a16="http://schemas.microsoft.com/office/drawing/2014/main" id="{B6B6EBA6-0939-6FE1-A998-64DE78806A97}"/>
              </a:ext>
            </a:extLst>
          </p:cNvPr>
          <p:cNvSpPr txBox="1"/>
          <p:nvPr/>
        </p:nvSpPr>
        <p:spPr>
          <a:xfrm>
            <a:off x="6059487" y="2540002"/>
            <a:ext cx="489743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violent crimes in India, followed by Delhi, West Bengal, Odisha, and Haryana.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suggests that Assam has a relatively higher prevalence of violent crimes compared to other states, which may have negative implications for public safety, social well-being, and overall quality of life in the region.</a:t>
            </a:r>
            <a:endParaRPr lang="en-IN" dirty="0"/>
          </a:p>
        </p:txBody>
      </p:sp>
      <p:cxnSp>
        <p:nvCxnSpPr>
          <p:cNvPr id="18" name="Straight Connector 17">
            <a:extLst>
              <a:ext uri="{FF2B5EF4-FFF2-40B4-BE49-F238E27FC236}">
                <a16:creationId xmlns:a16="http://schemas.microsoft.com/office/drawing/2014/main" id="{204954D7-408E-468F-D096-53BE8CBECBBE}"/>
              </a:ext>
            </a:extLst>
          </p:cNvPr>
          <p:cNvCxnSpPr/>
          <p:nvPr/>
        </p:nvCxnSpPr>
        <p:spPr>
          <a:xfrm>
            <a:off x="839788" y="2024063"/>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DB72BDD-41DC-0DD8-E03E-25ABD0362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3602" y="2037684"/>
            <a:ext cx="5210256" cy="3804314"/>
          </a:xfrm>
          <a:prstGeom prst="rect">
            <a:avLst/>
          </a:prstGeom>
        </p:spPr>
      </p:pic>
      <p:sp>
        <p:nvSpPr>
          <p:cNvPr id="20" name="TextBox 19">
            <a:extLst>
              <a:ext uri="{FF2B5EF4-FFF2-40B4-BE49-F238E27FC236}">
                <a16:creationId xmlns:a16="http://schemas.microsoft.com/office/drawing/2014/main" id="{12EA0405-2AF5-C9F9-73CF-8CFE0EB22ABE}"/>
              </a:ext>
            </a:extLst>
          </p:cNvPr>
          <p:cNvSpPr txBox="1"/>
          <p:nvPr/>
        </p:nvSpPr>
        <p:spPr>
          <a:xfrm>
            <a:off x="18743858" y="2424896"/>
            <a:ext cx="477511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data suggests that West Bengal has the highest charges sheeting rate for violent crimes among the listed states, followed by A&amp;N Islands, Kerala, Andhra Pradesh, and Tamil Nadu. </a:t>
            </a:r>
          </a:p>
          <a:p>
            <a:pPr marL="285750" indent="-285750" algn="just">
              <a:buFont typeface="Arial" panose="020B0604020202020204" pitchFamily="34" charset="0"/>
              <a:buChar char="•"/>
            </a:pPr>
            <a:r>
              <a:rPr lang="en-US" dirty="0"/>
              <a:t>This insight highlights the relatively efficient legal process in West Bengal in converting reported violent crimes into formal charges. </a:t>
            </a:r>
            <a:endParaRPr lang="en-IN" dirty="0"/>
          </a:p>
        </p:txBody>
      </p:sp>
    </p:spTree>
    <p:extLst>
      <p:ext uri="{BB962C8B-B14F-4D97-AF65-F5344CB8AC3E}">
        <p14:creationId xmlns:p14="http://schemas.microsoft.com/office/powerpoint/2010/main" val="2622171584"/>
      </p:ext>
    </p:extLst>
  </p:cSld>
  <p:clrMapOvr>
    <a:masterClrMapping/>
  </p:clrMapOvr>
  <mc:AlternateContent xmlns:mc="http://schemas.openxmlformats.org/markup-compatibility/2006" xmlns:p159="http://schemas.microsoft.com/office/powerpoint/2015/09/main">
    <mc:Choice Requires="p159">
      <p:transition advTm="5323">
        <p159:morph option="byObject"/>
      </p:transition>
    </mc:Choice>
    <mc:Fallback xmlns="">
      <p:transition advTm="5323">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Violent Crimes</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7529384" y="1441512"/>
            <a:ext cx="4479736" cy="523220"/>
          </a:xfrm>
          <a:prstGeom prst="rect">
            <a:avLst/>
          </a:prstGeom>
          <a:noFill/>
        </p:spPr>
        <p:txBody>
          <a:bodyPr wrap="square" rtlCol="0">
            <a:spAutoFit/>
          </a:bodyPr>
          <a:lstStyle/>
          <a:p>
            <a:r>
              <a:rPr lang="en-IN" sz="2800" b="1" dirty="0"/>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71811C-B9F3-4EF7-BB37-E26F4C8ED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968" y="2037685"/>
            <a:ext cx="5210256" cy="3804313"/>
          </a:xfrm>
          <a:prstGeom prst="rect">
            <a:avLst/>
          </a:prstGeom>
        </p:spPr>
      </p:pic>
      <p:sp>
        <p:nvSpPr>
          <p:cNvPr id="12" name="TextBox 11">
            <a:extLst>
              <a:ext uri="{FF2B5EF4-FFF2-40B4-BE49-F238E27FC236}">
                <a16:creationId xmlns:a16="http://schemas.microsoft.com/office/drawing/2014/main" id="{C10C3E62-AFE0-296D-9D3C-615B581FDC84}"/>
              </a:ext>
            </a:extLst>
          </p:cNvPr>
          <p:cNvSpPr txBox="1"/>
          <p:nvPr/>
        </p:nvSpPr>
        <p:spPr>
          <a:xfrm>
            <a:off x="-8113713" y="2540002"/>
            <a:ext cx="489743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violent crimes in India, followed by Delhi, West Bengal, Odisha, and Haryana.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suggests that Assam has a relatively higher prevalence of violent crimes compared to other states, which may have negative implications for public safety, social well-being, and overall quality of life in the region.</a:t>
            </a:r>
            <a:endParaRPr lang="en-IN" dirty="0"/>
          </a:p>
        </p:txBody>
      </p:sp>
      <p:pic>
        <p:nvPicPr>
          <p:cNvPr id="14" name="Picture 13">
            <a:extLst>
              <a:ext uri="{FF2B5EF4-FFF2-40B4-BE49-F238E27FC236}">
                <a16:creationId xmlns:a16="http://schemas.microsoft.com/office/drawing/2014/main" id="{A5FEB837-06A1-05FD-5D30-4818DF0CA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32" y="2037684"/>
            <a:ext cx="5210256" cy="3804314"/>
          </a:xfrm>
          <a:prstGeom prst="rect">
            <a:avLst/>
          </a:prstGeom>
        </p:spPr>
      </p:pic>
      <p:sp>
        <p:nvSpPr>
          <p:cNvPr id="15" name="TextBox 14">
            <a:extLst>
              <a:ext uri="{FF2B5EF4-FFF2-40B4-BE49-F238E27FC236}">
                <a16:creationId xmlns:a16="http://schemas.microsoft.com/office/drawing/2014/main" id="{77FAF2C5-C5C7-4DC6-FE59-4C5FD9ED8167}"/>
              </a:ext>
            </a:extLst>
          </p:cNvPr>
          <p:cNvSpPr txBox="1"/>
          <p:nvPr/>
        </p:nvSpPr>
        <p:spPr>
          <a:xfrm>
            <a:off x="6059488" y="2424896"/>
            <a:ext cx="477511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data suggests that West Bengal has the highest charges sheeting rate for violent crimes among the listed states, followed by A&amp;N Islands, Kerala, Andhra Pradesh, and Tamil Nadu. </a:t>
            </a:r>
          </a:p>
          <a:p>
            <a:pPr marL="285750" indent="-285750" algn="just">
              <a:buFont typeface="Arial" panose="020B0604020202020204" pitchFamily="34" charset="0"/>
              <a:buChar char="•"/>
            </a:pPr>
            <a:r>
              <a:rPr lang="en-US" dirty="0"/>
              <a:t>This insight highlights the relatively efficient legal process in West Bengal in converting reported violent crimes into formal charges. </a:t>
            </a:r>
            <a:endParaRPr lang="en-IN" dirty="0"/>
          </a:p>
        </p:txBody>
      </p:sp>
      <p:sp>
        <p:nvSpPr>
          <p:cNvPr id="38" name="Rectangle 37">
            <a:extLst>
              <a:ext uri="{FF2B5EF4-FFF2-40B4-BE49-F238E27FC236}">
                <a16:creationId xmlns:a16="http://schemas.microsoft.com/office/drawing/2014/main" id="{4D37AA2B-FE6E-ADF9-52E6-BE8AC39BDE0F}"/>
              </a:ext>
            </a:extLst>
          </p:cNvPr>
          <p:cNvSpPr/>
          <p:nvPr/>
        </p:nvSpPr>
        <p:spPr>
          <a:xfrm>
            <a:off x="-548080" y="-370100"/>
            <a:ext cx="12740080" cy="36933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C223303D-38E3-A512-F964-172D6705759A}"/>
              </a:ext>
            </a:extLst>
          </p:cNvPr>
          <p:cNvSpPr/>
          <p:nvPr/>
        </p:nvSpPr>
        <p:spPr>
          <a:xfrm>
            <a:off x="-743002" y="-74348"/>
            <a:ext cx="743002" cy="730681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3E7049E1-6176-EDF3-AEA0-DF66409EE6CF}"/>
              </a:ext>
            </a:extLst>
          </p:cNvPr>
          <p:cNvSpPr/>
          <p:nvPr/>
        </p:nvSpPr>
        <p:spPr>
          <a:xfrm>
            <a:off x="12205600" y="-333497"/>
            <a:ext cx="413279" cy="730681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4C0EE584-CF9B-CF39-CEEB-52E266893546}"/>
              </a:ext>
            </a:extLst>
          </p:cNvPr>
          <p:cNvCxnSpPr/>
          <p:nvPr/>
        </p:nvCxnSpPr>
        <p:spPr>
          <a:xfrm>
            <a:off x="839788" y="2024063"/>
            <a:ext cx="101070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175234"/>
      </p:ext>
    </p:extLst>
  </p:cSld>
  <p:clrMapOvr>
    <a:masterClrMapping/>
  </p:clrMapOvr>
  <mc:AlternateContent xmlns:mc="http://schemas.openxmlformats.org/markup-compatibility/2006" xmlns:p159="http://schemas.microsoft.com/office/powerpoint/2015/09/main">
    <mc:Choice Requires="p159">
      <p:transition advTm="5427">
        <p159:morph option="byObject"/>
      </p:transition>
    </mc:Choice>
    <mc:Fallback xmlns="">
      <p:transition advTm="542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325126"/>
            <a:ext cx="10058400" cy="1449387"/>
          </a:xfrm>
        </p:spPr>
        <p:txBody>
          <a:bodyPr>
            <a:normAutofit/>
          </a:bodyPr>
          <a:lstStyle/>
          <a:p>
            <a:r>
              <a:rPr lang="en-US" dirty="0"/>
              <a:t>Conclusion</a:t>
            </a:r>
            <a:endParaRPr lang="en-IN" dirty="0"/>
          </a:p>
        </p:txBody>
      </p:sp>
      <p:pic>
        <p:nvPicPr>
          <p:cNvPr id="2" name="Picture 1">
            <a:extLst>
              <a:ext uri="{FF2B5EF4-FFF2-40B4-BE49-F238E27FC236}">
                <a16:creationId xmlns:a16="http://schemas.microsoft.com/office/drawing/2014/main" id="{B671811C-B9F3-4EF7-BB37-E26F4C8ED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968" y="2037685"/>
            <a:ext cx="5210256" cy="3804313"/>
          </a:xfrm>
          <a:prstGeom prst="rect">
            <a:avLst/>
          </a:prstGeom>
        </p:spPr>
      </p:pic>
      <p:sp>
        <p:nvSpPr>
          <p:cNvPr id="12" name="TextBox 11">
            <a:extLst>
              <a:ext uri="{FF2B5EF4-FFF2-40B4-BE49-F238E27FC236}">
                <a16:creationId xmlns:a16="http://schemas.microsoft.com/office/drawing/2014/main" id="{C10C3E62-AFE0-296D-9D3C-615B581FDC84}"/>
              </a:ext>
            </a:extLst>
          </p:cNvPr>
          <p:cNvSpPr txBox="1"/>
          <p:nvPr/>
        </p:nvSpPr>
        <p:spPr>
          <a:xfrm>
            <a:off x="-8113713" y="2540002"/>
            <a:ext cx="4897437"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violent crimes in India, followed by Delhi, West Bengal, Odisha, and Haryana.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suggests that Assam has a relatively higher prevalence of violent crimes compared to other states, which may have negative implications for public safety, social well-being, and overall quality of life in the region.</a:t>
            </a:r>
            <a:endParaRPr lang="en-IN" dirty="0"/>
          </a:p>
        </p:txBody>
      </p:sp>
      <p:sp>
        <p:nvSpPr>
          <p:cNvPr id="38" name="Rectangle 37">
            <a:extLst>
              <a:ext uri="{FF2B5EF4-FFF2-40B4-BE49-F238E27FC236}">
                <a16:creationId xmlns:a16="http://schemas.microsoft.com/office/drawing/2014/main" id="{4D37AA2B-FE6E-ADF9-52E6-BE8AC39BDE0F}"/>
              </a:ext>
            </a:extLst>
          </p:cNvPr>
          <p:cNvSpPr/>
          <p:nvPr/>
        </p:nvSpPr>
        <p:spPr>
          <a:xfrm>
            <a:off x="-548080" y="-215812"/>
            <a:ext cx="12740080" cy="21504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C223303D-38E3-A512-F964-172D6705759A}"/>
              </a:ext>
            </a:extLst>
          </p:cNvPr>
          <p:cNvSpPr/>
          <p:nvPr/>
        </p:nvSpPr>
        <p:spPr>
          <a:xfrm>
            <a:off x="-213040" y="-74348"/>
            <a:ext cx="213039" cy="730681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3E7049E1-6176-EDF3-AEA0-DF66409EE6CF}"/>
              </a:ext>
            </a:extLst>
          </p:cNvPr>
          <p:cNvSpPr/>
          <p:nvPr/>
        </p:nvSpPr>
        <p:spPr>
          <a:xfrm>
            <a:off x="12205600" y="-333497"/>
            <a:ext cx="413279" cy="730681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F48B428-42C4-C684-8076-7541F6648F45}"/>
              </a:ext>
            </a:extLst>
          </p:cNvPr>
          <p:cNvSpPr/>
          <p:nvPr/>
        </p:nvSpPr>
        <p:spPr>
          <a:xfrm>
            <a:off x="0" y="8437725"/>
            <a:ext cx="12192000" cy="32762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4C5B3DD-E917-05FD-6B93-43F38FA3F1F5}"/>
              </a:ext>
            </a:extLst>
          </p:cNvPr>
          <p:cNvSpPr txBox="1"/>
          <p:nvPr/>
        </p:nvSpPr>
        <p:spPr>
          <a:xfrm>
            <a:off x="3823177"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A</a:t>
            </a:r>
          </a:p>
        </p:txBody>
      </p:sp>
      <p:sp>
        <p:nvSpPr>
          <p:cNvPr id="9" name="TextBox 8">
            <a:extLst>
              <a:ext uri="{FF2B5EF4-FFF2-40B4-BE49-F238E27FC236}">
                <a16:creationId xmlns:a16="http://schemas.microsoft.com/office/drawing/2014/main" id="{1CBF587D-897C-722A-0F8D-B0C03B7FD442}"/>
              </a:ext>
            </a:extLst>
          </p:cNvPr>
          <p:cNvSpPr txBox="1"/>
          <p:nvPr/>
        </p:nvSpPr>
        <p:spPr>
          <a:xfrm>
            <a:off x="4710907"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N</a:t>
            </a:r>
          </a:p>
        </p:txBody>
      </p:sp>
      <p:sp>
        <p:nvSpPr>
          <p:cNvPr id="10" name="TextBox 9">
            <a:extLst>
              <a:ext uri="{FF2B5EF4-FFF2-40B4-BE49-F238E27FC236}">
                <a16:creationId xmlns:a16="http://schemas.microsoft.com/office/drawing/2014/main" id="{F39218C8-3F79-4116-169A-DF19F38D3973}"/>
              </a:ext>
            </a:extLst>
          </p:cNvPr>
          <p:cNvSpPr txBox="1"/>
          <p:nvPr/>
        </p:nvSpPr>
        <p:spPr>
          <a:xfrm>
            <a:off x="5598637"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K</a:t>
            </a:r>
          </a:p>
        </p:txBody>
      </p:sp>
      <p:sp>
        <p:nvSpPr>
          <p:cNvPr id="13" name="TextBox 12">
            <a:extLst>
              <a:ext uri="{FF2B5EF4-FFF2-40B4-BE49-F238E27FC236}">
                <a16:creationId xmlns:a16="http://schemas.microsoft.com/office/drawing/2014/main" id="{9F97902D-86A5-6BAF-F1A7-C3074E3DAA31}"/>
              </a:ext>
            </a:extLst>
          </p:cNvPr>
          <p:cNvSpPr txBox="1"/>
          <p:nvPr/>
        </p:nvSpPr>
        <p:spPr>
          <a:xfrm>
            <a:off x="7007069"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Y</a:t>
            </a:r>
          </a:p>
        </p:txBody>
      </p:sp>
      <p:sp>
        <p:nvSpPr>
          <p:cNvPr id="16" name="TextBox 15">
            <a:extLst>
              <a:ext uri="{FF2B5EF4-FFF2-40B4-BE49-F238E27FC236}">
                <a16:creationId xmlns:a16="http://schemas.microsoft.com/office/drawing/2014/main" id="{91CE3E19-D79D-4EAF-6C3C-D102FFA6B97F}"/>
              </a:ext>
            </a:extLst>
          </p:cNvPr>
          <p:cNvSpPr txBox="1"/>
          <p:nvPr/>
        </p:nvSpPr>
        <p:spPr>
          <a:xfrm>
            <a:off x="7932106"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O</a:t>
            </a:r>
          </a:p>
        </p:txBody>
      </p:sp>
      <p:sp>
        <p:nvSpPr>
          <p:cNvPr id="17" name="TextBox 16">
            <a:extLst>
              <a:ext uri="{FF2B5EF4-FFF2-40B4-BE49-F238E27FC236}">
                <a16:creationId xmlns:a16="http://schemas.microsoft.com/office/drawing/2014/main" id="{3E114E50-62F5-ED1F-7885-23E89571D950}"/>
              </a:ext>
            </a:extLst>
          </p:cNvPr>
          <p:cNvSpPr txBox="1"/>
          <p:nvPr/>
        </p:nvSpPr>
        <p:spPr>
          <a:xfrm>
            <a:off x="8857142"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U</a:t>
            </a:r>
          </a:p>
        </p:txBody>
      </p:sp>
      <p:sp>
        <p:nvSpPr>
          <p:cNvPr id="18" name="TextBox 17">
            <a:extLst>
              <a:ext uri="{FF2B5EF4-FFF2-40B4-BE49-F238E27FC236}">
                <a16:creationId xmlns:a16="http://schemas.microsoft.com/office/drawing/2014/main" id="{FACE4C06-DD3C-9CCD-8331-09C4C4F7F4F4}"/>
              </a:ext>
            </a:extLst>
          </p:cNvPr>
          <p:cNvSpPr txBox="1"/>
          <p:nvPr/>
        </p:nvSpPr>
        <p:spPr>
          <a:xfrm>
            <a:off x="2935447" y="7088628"/>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H</a:t>
            </a:r>
          </a:p>
        </p:txBody>
      </p:sp>
      <p:sp>
        <p:nvSpPr>
          <p:cNvPr id="19" name="TextBox 18">
            <a:extLst>
              <a:ext uri="{FF2B5EF4-FFF2-40B4-BE49-F238E27FC236}">
                <a16:creationId xmlns:a16="http://schemas.microsoft.com/office/drawing/2014/main" id="{33828897-8618-D064-A0D5-03EFD880E888}"/>
              </a:ext>
            </a:extLst>
          </p:cNvPr>
          <p:cNvSpPr txBox="1"/>
          <p:nvPr/>
        </p:nvSpPr>
        <p:spPr>
          <a:xfrm>
            <a:off x="2200118" y="7088628"/>
            <a:ext cx="629098"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T</a:t>
            </a:r>
          </a:p>
        </p:txBody>
      </p:sp>
      <p:sp>
        <p:nvSpPr>
          <p:cNvPr id="20" name="Rectangle 19">
            <a:extLst>
              <a:ext uri="{FF2B5EF4-FFF2-40B4-BE49-F238E27FC236}">
                <a16:creationId xmlns:a16="http://schemas.microsoft.com/office/drawing/2014/main" id="{9C23DA4B-23BD-642E-C704-F9191951567C}"/>
              </a:ext>
            </a:extLst>
          </p:cNvPr>
          <p:cNvSpPr/>
          <p:nvPr/>
        </p:nvSpPr>
        <p:spPr>
          <a:xfrm>
            <a:off x="0" y="8767602"/>
            <a:ext cx="12192000" cy="253485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D0477A6-79DA-923D-C33B-2BA9A8AA972E}"/>
              </a:ext>
            </a:extLst>
          </p:cNvPr>
          <p:cNvSpPr txBox="1"/>
          <p:nvPr/>
        </p:nvSpPr>
        <p:spPr>
          <a:xfrm>
            <a:off x="849232" y="1233575"/>
            <a:ext cx="10385571" cy="4801314"/>
          </a:xfrm>
          <a:prstGeom prst="rect">
            <a:avLst/>
          </a:prstGeom>
          <a:noFill/>
        </p:spPr>
        <p:txBody>
          <a:bodyPr wrap="square" rtlCol="0">
            <a:spAutoFit/>
          </a:bodyPr>
          <a:lstStyle/>
          <a:p>
            <a:pPr marL="342900" indent="-342900" algn="just">
              <a:buFont typeface="+mj-lt"/>
              <a:buAutoNum type="arabicPeriod"/>
            </a:pPr>
            <a:r>
              <a:rPr lang="en-US" b="0" i="0" dirty="0">
                <a:solidFill>
                  <a:srgbClr val="374151"/>
                </a:solidFill>
                <a:effectLst/>
                <a:latin typeface="Söhne"/>
              </a:rPr>
              <a:t>Improving legal processes: </a:t>
            </a:r>
            <a:r>
              <a:rPr lang="en-US" i="0" dirty="0">
                <a:solidFill>
                  <a:srgbClr val="374151"/>
                </a:solidFill>
                <a:effectLst/>
                <a:latin typeface="Söhne"/>
              </a:rPr>
              <a:t>Learn from states like </a:t>
            </a:r>
            <a:r>
              <a:rPr lang="en-US" b="1" i="0" dirty="0">
                <a:solidFill>
                  <a:srgbClr val="374151"/>
                </a:solidFill>
                <a:effectLst/>
                <a:latin typeface="Söhne"/>
              </a:rPr>
              <a:t>A&amp;N Islands, Kerala, West Bengal, Andhra Pradesh, and Tamil Nadu</a:t>
            </a:r>
            <a:r>
              <a:rPr lang="en-US" b="0" i="0" dirty="0">
                <a:solidFill>
                  <a:srgbClr val="374151"/>
                </a:solidFill>
                <a:effectLst/>
                <a:latin typeface="Söhne"/>
              </a:rPr>
              <a:t> to enhance investigation and prosecution procedures for better conversion of reported crimes into charges.</a:t>
            </a:r>
          </a:p>
          <a:p>
            <a:pPr marL="342900" indent="-342900" algn="just">
              <a:buFont typeface="+mj-lt"/>
              <a:buAutoNum type="arabicPeriod"/>
            </a:pPr>
            <a:endParaRPr lang="en-US" b="0" i="0" dirty="0">
              <a:solidFill>
                <a:srgbClr val="374151"/>
              </a:solidFill>
              <a:effectLst/>
              <a:latin typeface="Söhne"/>
            </a:endParaRPr>
          </a:p>
          <a:p>
            <a:pPr marL="342900" indent="-342900" algn="just">
              <a:buFont typeface="+mj-lt"/>
              <a:buAutoNum type="arabicPeriod"/>
            </a:pPr>
            <a:r>
              <a:rPr lang="en-US" b="0" i="0" dirty="0">
                <a:solidFill>
                  <a:srgbClr val="374151"/>
                </a:solidFill>
                <a:effectLst/>
                <a:latin typeface="Söhne"/>
              </a:rPr>
              <a:t>Urgent attention needed in </a:t>
            </a:r>
            <a:r>
              <a:rPr lang="en-US" i="0" dirty="0">
                <a:solidFill>
                  <a:srgbClr val="374151"/>
                </a:solidFill>
                <a:effectLst/>
                <a:latin typeface="Söhne"/>
              </a:rPr>
              <a:t>high-crime states: </a:t>
            </a:r>
            <a:r>
              <a:rPr lang="en-US" b="1" i="0" dirty="0">
                <a:solidFill>
                  <a:srgbClr val="374151"/>
                </a:solidFill>
                <a:effectLst/>
                <a:latin typeface="Söhne"/>
              </a:rPr>
              <a:t>Uttar Pradesh, Bihar, West Bengal, Maharashtra, and Madhya Pradesh</a:t>
            </a:r>
            <a:r>
              <a:rPr lang="en-US" b="0" i="0" dirty="0">
                <a:solidFill>
                  <a:srgbClr val="374151"/>
                </a:solidFill>
                <a:effectLst/>
                <a:latin typeface="Söhne"/>
              </a:rPr>
              <a:t> require immediate action to address consistently high crime rates, including crimes against children, women, and kidnappings.</a:t>
            </a:r>
          </a:p>
          <a:p>
            <a:pPr marL="342900" indent="-342900" algn="just">
              <a:buFont typeface="+mj-lt"/>
              <a:buAutoNum type="arabicPeriod"/>
            </a:pPr>
            <a:endParaRPr lang="en-US" b="0" i="0" dirty="0">
              <a:solidFill>
                <a:srgbClr val="374151"/>
              </a:solidFill>
              <a:effectLst/>
              <a:latin typeface="Söhne"/>
            </a:endParaRPr>
          </a:p>
          <a:p>
            <a:pPr marL="342900" indent="-342900" algn="just">
              <a:buFont typeface="+mj-lt"/>
              <a:buAutoNum type="arabicPeriod"/>
            </a:pPr>
            <a:r>
              <a:rPr lang="en-US" b="0" i="0" dirty="0">
                <a:solidFill>
                  <a:srgbClr val="374151"/>
                </a:solidFill>
                <a:effectLst/>
                <a:latin typeface="Söhne"/>
              </a:rPr>
              <a:t>Focus on Assam and Delhi: Take comprehensive measures involving law enforcement, communities, and social programs to tackle the high rates of violent crimes and </a:t>
            </a:r>
            <a:r>
              <a:rPr lang="en-US" i="0" dirty="0">
                <a:solidFill>
                  <a:srgbClr val="FF0000"/>
                </a:solidFill>
                <a:effectLst/>
                <a:latin typeface="Söhne"/>
              </a:rPr>
              <a:t>crimes against women in Assam and Delhi.</a:t>
            </a:r>
          </a:p>
          <a:p>
            <a:pPr marL="342900" indent="-342900" algn="just">
              <a:buFont typeface="+mj-lt"/>
              <a:buAutoNum type="arabicPeriod"/>
            </a:pPr>
            <a:endParaRPr lang="en-US" b="0" i="0" dirty="0">
              <a:solidFill>
                <a:srgbClr val="374151"/>
              </a:solidFill>
              <a:effectLst/>
              <a:latin typeface="Söhne"/>
            </a:endParaRPr>
          </a:p>
          <a:p>
            <a:pPr marL="342900" indent="-342900" algn="just">
              <a:buFont typeface="+mj-lt"/>
              <a:buAutoNum type="arabicPeriod"/>
            </a:pPr>
            <a:r>
              <a:rPr lang="en-US" b="0" i="0" dirty="0">
                <a:solidFill>
                  <a:srgbClr val="374151"/>
                </a:solidFill>
                <a:effectLst/>
                <a:latin typeface="Söhne"/>
              </a:rPr>
              <a:t>Collaboration is key: Foster collaboration among police officers, government officials, and stakeholders to develop and implement effective strategies, share best practices, and allocate resources for safer communities.</a:t>
            </a:r>
          </a:p>
          <a:p>
            <a:pPr marL="342900" indent="-342900" algn="just">
              <a:buFont typeface="+mj-lt"/>
              <a:buAutoNum type="arabicPeriod"/>
            </a:pPr>
            <a:endParaRPr lang="en-US" b="0" i="0" dirty="0">
              <a:solidFill>
                <a:srgbClr val="374151"/>
              </a:solidFill>
              <a:effectLst/>
              <a:latin typeface="Söhne"/>
            </a:endParaRPr>
          </a:p>
          <a:p>
            <a:pPr marL="342900" indent="-342900" algn="just">
              <a:buFont typeface="+mj-lt"/>
              <a:buAutoNum type="arabicPeriod"/>
            </a:pPr>
            <a:r>
              <a:rPr lang="en-US" b="0" i="0" dirty="0">
                <a:solidFill>
                  <a:srgbClr val="374151"/>
                </a:solidFill>
                <a:effectLst/>
                <a:latin typeface="Söhne"/>
              </a:rPr>
              <a:t>Continuous evaluation and adaptation: Regularly monitor data, identify emerging trends, and adjust policies to stay ahead of criminals and maintain public safety.</a:t>
            </a:r>
          </a:p>
        </p:txBody>
      </p:sp>
    </p:spTree>
    <p:extLst>
      <p:ext uri="{BB962C8B-B14F-4D97-AF65-F5344CB8AC3E}">
        <p14:creationId xmlns:p14="http://schemas.microsoft.com/office/powerpoint/2010/main" val="2698509459"/>
      </p:ext>
    </p:extLst>
  </p:cSld>
  <p:clrMapOvr>
    <a:masterClrMapping/>
  </p:clrMapOvr>
  <p:transition spd="slow" advTm="6483">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08B2D20-892B-0034-E286-057077AEC5BB}"/>
              </a:ext>
            </a:extLst>
          </p:cNvPr>
          <p:cNvSpPr/>
          <p:nvPr/>
        </p:nvSpPr>
        <p:spPr>
          <a:xfrm>
            <a:off x="0" y="3993267"/>
            <a:ext cx="12192000" cy="3276280"/>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28714B0-B697-BE19-9584-EE97369A34A1}"/>
              </a:ext>
            </a:extLst>
          </p:cNvPr>
          <p:cNvSpPr txBox="1"/>
          <p:nvPr/>
        </p:nvSpPr>
        <p:spPr>
          <a:xfrm>
            <a:off x="3823177"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A</a:t>
            </a:r>
          </a:p>
        </p:txBody>
      </p:sp>
      <p:sp>
        <p:nvSpPr>
          <p:cNvPr id="8" name="TextBox 7">
            <a:extLst>
              <a:ext uri="{FF2B5EF4-FFF2-40B4-BE49-F238E27FC236}">
                <a16:creationId xmlns:a16="http://schemas.microsoft.com/office/drawing/2014/main" id="{917072BC-956F-B43D-6F57-1EEDC43B3091}"/>
              </a:ext>
            </a:extLst>
          </p:cNvPr>
          <p:cNvSpPr txBox="1"/>
          <p:nvPr/>
        </p:nvSpPr>
        <p:spPr>
          <a:xfrm>
            <a:off x="4710907"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N</a:t>
            </a:r>
          </a:p>
        </p:txBody>
      </p:sp>
      <p:sp>
        <p:nvSpPr>
          <p:cNvPr id="9" name="TextBox 8">
            <a:extLst>
              <a:ext uri="{FF2B5EF4-FFF2-40B4-BE49-F238E27FC236}">
                <a16:creationId xmlns:a16="http://schemas.microsoft.com/office/drawing/2014/main" id="{10325E8C-5E74-12C8-13A4-A5BAA0945388}"/>
              </a:ext>
            </a:extLst>
          </p:cNvPr>
          <p:cNvSpPr txBox="1"/>
          <p:nvPr/>
        </p:nvSpPr>
        <p:spPr>
          <a:xfrm>
            <a:off x="5598637"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K</a:t>
            </a:r>
          </a:p>
        </p:txBody>
      </p:sp>
      <p:sp>
        <p:nvSpPr>
          <p:cNvPr id="10" name="TextBox 9">
            <a:extLst>
              <a:ext uri="{FF2B5EF4-FFF2-40B4-BE49-F238E27FC236}">
                <a16:creationId xmlns:a16="http://schemas.microsoft.com/office/drawing/2014/main" id="{D83F5A2F-EFF2-7BA4-6A30-E5DD7066F748}"/>
              </a:ext>
            </a:extLst>
          </p:cNvPr>
          <p:cNvSpPr txBox="1"/>
          <p:nvPr/>
        </p:nvSpPr>
        <p:spPr>
          <a:xfrm>
            <a:off x="7007069"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Y</a:t>
            </a:r>
          </a:p>
        </p:txBody>
      </p:sp>
      <p:sp>
        <p:nvSpPr>
          <p:cNvPr id="11" name="TextBox 10">
            <a:extLst>
              <a:ext uri="{FF2B5EF4-FFF2-40B4-BE49-F238E27FC236}">
                <a16:creationId xmlns:a16="http://schemas.microsoft.com/office/drawing/2014/main" id="{39853E6D-F631-40BC-E884-FDE4831B136A}"/>
              </a:ext>
            </a:extLst>
          </p:cNvPr>
          <p:cNvSpPr txBox="1"/>
          <p:nvPr/>
        </p:nvSpPr>
        <p:spPr>
          <a:xfrm>
            <a:off x="7932106"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O</a:t>
            </a:r>
          </a:p>
        </p:txBody>
      </p:sp>
      <p:sp>
        <p:nvSpPr>
          <p:cNvPr id="12" name="TextBox 11">
            <a:extLst>
              <a:ext uri="{FF2B5EF4-FFF2-40B4-BE49-F238E27FC236}">
                <a16:creationId xmlns:a16="http://schemas.microsoft.com/office/drawing/2014/main" id="{1BA3BB56-4C0F-1D79-D10B-7CCA86C3DEB4}"/>
              </a:ext>
            </a:extLst>
          </p:cNvPr>
          <p:cNvSpPr txBox="1"/>
          <p:nvPr/>
        </p:nvSpPr>
        <p:spPr>
          <a:xfrm>
            <a:off x="8857142"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U</a:t>
            </a:r>
          </a:p>
        </p:txBody>
      </p:sp>
      <p:sp>
        <p:nvSpPr>
          <p:cNvPr id="14" name="TextBox 13">
            <a:extLst>
              <a:ext uri="{FF2B5EF4-FFF2-40B4-BE49-F238E27FC236}">
                <a16:creationId xmlns:a16="http://schemas.microsoft.com/office/drawing/2014/main" id="{5FB46BC2-2D13-F712-E0A8-9D7EB1EE30F7}"/>
              </a:ext>
            </a:extLst>
          </p:cNvPr>
          <p:cNvSpPr txBox="1"/>
          <p:nvPr/>
        </p:nvSpPr>
        <p:spPr>
          <a:xfrm>
            <a:off x="2935447" y="2479232"/>
            <a:ext cx="921701"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H</a:t>
            </a:r>
          </a:p>
        </p:txBody>
      </p:sp>
      <p:sp>
        <p:nvSpPr>
          <p:cNvPr id="15" name="TextBox 14">
            <a:extLst>
              <a:ext uri="{FF2B5EF4-FFF2-40B4-BE49-F238E27FC236}">
                <a16:creationId xmlns:a16="http://schemas.microsoft.com/office/drawing/2014/main" id="{82BE708F-DBE1-BC94-EE8F-30466A391E7E}"/>
              </a:ext>
            </a:extLst>
          </p:cNvPr>
          <p:cNvSpPr txBox="1"/>
          <p:nvPr/>
        </p:nvSpPr>
        <p:spPr>
          <a:xfrm>
            <a:off x="2200118" y="2479232"/>
            <a:ext cx="629098" cy="1569660"/>
          </a:xfrm>
          <a:prstGeom prst="rect">
            <a:avLst/>
          </a:prstGeom>
          <a:noFill/>
        </p:spPr>
        <p:txBody>
          <a:bodyPr wrap="square" rtlCol="0">
            <a:spAutoFit/>
          </a:bodyPr>
          <a:lstStyle/>
          <a:p>
            <a:r>
              <a:rPr lang="en-IN" sz="9600" b="1" dirty="0">
                <a:latin typeface="Franklin Gothic Heavy" panose="020B0903020102020204" pitchFamily="34" charset="0"/>
                <a:ea typeface="Malgun Gothic Semilight" panose="020B0502040204020203" pitchFamily="34" charset="-128"/>
                <a:cs typeface="Malgun Gothic Semilight" panose="020B0502040204020203" pitchFamily="34" charset="-128"/>
              </a:rPr>
              <a:t>T</a:t>
            </a:r>
          </a:p>
        </p:txBody>
      </p:sp>
      <p:sp>
        <p:nvSpPr>
          <p:cNvPr id="26" name="Rectangle 25">
            <a:extLst>
              <a:ext uri="{FF2B5EF4-FFF2-40B4-BE49-F238E27FC236}">
                <a16:creationId xmlns:a16="http://schemas.microsoft.com/office/drawing/2014/main" id="{FE4AD188-43FA-BA1E-9643-C10FAB6E5E80}"/>
              </a:ext>
            </a:extLst>
          </p:cNvPr>
          <p:cNvSpPr/>
          <p:nvPr/>
        </p:nvSpPr>
        <p:spPr>
          <a:xfrm>
            <a:off x="0" y="4323144"/>
            <a:ext cx="12192000" cy="253485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EE77045A-C140-0E13-C76C-66D4B1939AA8}"/>
              </a:ext>
            </a:extLst>
          </p:cNvPr>
          <p:cNvSpPr/>
          <p:nvPr/>
        </p:nvSpPr>
        <p:spPr>
          <a:xfrm>
            <a:off x="0" y="0"/>
            <a:ext cx="12192000" cy="253485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46005B8A-6894-0300-DDC8-14C6C03EC6C1}"/>
              </a:ext>
            </a:extLst>
          </p:cNvPr>
          <p:cNvSpPr/>
          <p:nvPr/>
        </p:nvSpPr>
        <p:spPr>
          <a:xfrm>
            <a:off x="0" y="0"/>
            <a:ext cx="1786572"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33AEA1E7-6B4B-79C8-773F-112B28F8298F}"/>
              </a:ext>
            </a:extLst>
          </p:cNvPr>
          <p:cNvSpPr/>
          <p:nvPr/>
        </p:nvSpPr>
        <p:spPr>
          <a:xfrm>
            <a:off x="10253027" y="0"/>
            <a:ext cx="193897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itle 23">
            <a:extLst>
              <a:ext uri="{FF2B5EF4-FFF2-40B4-BE49-F238E27FC236}">
                <a16:creationId xmlns:a16="http://schemas.microsoft.com/office/drawing/2014/main" id="{75E9489E-E24E-CE75-C983-DBDCF41CCFBC}"/>
              </a:ext>
            </a:extLst>
          </p:cNvPr>
          <p:cNvSpPr txBox="1">
            <a:spLocks/>
          </p:cNvSpPr>
          <p:nvPr/>
        </p:nvSpPr>
        <p:spPr>
          <a:xfrm>
            <a:off x="849232" y="-4940212"/>
            <a:ext cx="10058400" cy="1449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Conclusion</a:t>
            </a:r>
            <a:endParaRPr lang="en-IN" dirty="0"/>
          </a:p>
        </p:txBody>
      </p:sp>
    </p:spTree>
    <p:extLst>
      <p:ext uri="{BB962C8B-B14F-4D97-AF65-F5344CB8AC3E}">
        <p14:creationId xmlns:p14="http://schemas.microsoft.com/office/powerpoint/2010/main" val="4048311562"/>
      </p:ext>
    </p:extLst>
  </p:cSld>
  <p:clrMapOvr>
    <a:masterClrMapping/>
  </p:clrMapOvr>
  <mc:AlternateContent xmlns:mc="http://schemas.openxmlformats.org/markup-compatibility/2006" xmlns:p159="http://schemas.microsoft.com/office/powerpoint/2015/09/main">
    <mc:Choice Requires="p159">
      <p:transition spd="slow" advTm="511">
        <p159:morph option="byObject"/>
      </p:transition>
    </mc:Choice>
    <mc:Fallback xmlns="">
      <p:transition spd="slow" advTm="51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B9D61A4-9713-34B8-05CF-8A31E6EF3A5A}"/>
              </a:ext>
            </a:extLst>
          </p:cNvPr>
          <p:cNvSpPr>
            <a:spLocks noGrp="1"/>
          </p:cNvSpPr>
          <p:nvPr>
            <p:ph type="title"/>
          </p:nvPr>
        </p:nvSpPr>
        <p:spPr>
          <a:xfrm>
            <a:off x="1097280" y="263526"/>
            <a:ext cx="9445416" cy="1504314"/>
          </a:xfrm>
        </p:spPr>
        <p:txBody>
          <a:bodyPr/>
          <a:lstStyle/>
          <a:p>
            <a:r>
              <a:rPr lang="en-IN" b="0" i="0" dirty="0">
                <a:solidFill>
                  <a:srgbClr val="374151"/>
                </a:solidFill>
                <a:effectLst/>
                <a:latin typeface="Söhne"/>
              </a:rPr>
              <a:t>Crime Analysis in India</a:t>
            </a:r>
            <a:endParaRPr lang="en-IN" dirty="0"/>
          </a:p>
        </p:txBody>
      </p:sp>
      <p:sp>
        <p:nvSpPr>
          <p:cNvPr id="15" name="Text Placeholder 14">
            <a:extLst>
              <a:ext uri="{FF2B5EF4-FFF2-40B4-BE49-F238E27FC236}">
                <a16:creationId xmlns:a16="http://schemas.microsoft.com/office/drawing/2014/main" id="{C424863F-93E6-4623-16AD-1B81E116DC2F}"/>
              </a:ext>
            </a:extLst>
          </p:cNvPr>
          <p:cNvSpPr>
            <a:spLocks noGrp="1"/>
          </p:cNvSpPr>
          <p:nvPr>
            <p:ph type="body" idx="1"/>
          </p:nvPr>
        </p:nvSpPr>
        <p:spPr>
          <a:xfrm>
            <a:off x="1259840" y="2057400"/>
            <a:ext cx="4639736" cy="736282"/>
          </a:xfrm>
        </p:spPr>
        <p:txBody>
          <a:bodyPr/>
          <a:lstStyle/>
          <a:p>
            <a:r>
              <a:rPr lang="en-IN" dirty="0"/>
              <a:t>Analysis</a:t>
            </a:r>
          </a:p>
        </p:txBody>
      </p:sp>
      <p:sp>
        <p:nvSpPr>
          <p:cNvPr id="16" name="Content Placeholder 15">
            <a:extLst>
              <a:ext uri="{FF2B5EF4-FFF2-40B4-BE49-F238E27FC236}">
                <a16:creationId xmlns:a16="http://schemas.microsoft.com/office/drawing/2014/main" id="{ABE5DAE6-CD24-A4F6-491E-E13AB39B5DB3}"/>
              </a:ext>
            </a:extLst>
          </p:cNvPr>
          <p:cNvSpPr>
            <a:spLocks noGrp="1"/>
          </p:cNvSpPr>
          <p:nvPr>
            <p:ph sz="half" idx="2"/>
          </p:nvPr>
        </p:nvSpPr>
        <p:spPr>
          <a:xfrm>
            <a:off x="1259840" y="2958273"/>
            <a:ext cx="4378960" cy="1918527"/>
          </a:xfrm>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 Population Analysis</a:t>
            </a:r>
          </a:p>
          <a:p>
            <a:pPr algn="l">
              <a:buFont typeface="Arial" panose="020B0604020202020204" pitchFamily="34" charset="0"/>
              <a:buChar char="•"/>
            </a:pPr>
            <a:r>
              <a:rPr lang="en-US" b="0" i="0" dirty="0">
                <a:solidFill>
                  <a:srgbClr val="374151"/>
                </a:solidFill>
                <a:effectLst/>
                <a:latin typeface="Söhne"/>
              </a:rPr>
              <a:t> Trends in Crime</a:t>
            </a:r>
          </a:p>
          <a:p>
            <a:pPr algn="l">
              <a:buFont typeface="Arial" panose="020B0604020202020204" pitchFamily="34" charset="0"/>
              <a:buChar char="•"/>
            </a:pPr>
            <a:r>
              <a:rPr lang="en-US" b="0" i="0" dirty="0">
                <a:solidFill>
                  <a:srgbClr val="374151"/>
                </a:solidFill>
                <a:effectLst/>
                <a:latin typeface="Söhne"/>
              </a:rPr>
              <a:t> Crime Rate</a:t>
            </a:r>
          </a:p>
          <a:p>
            <a:pPr algn="l">
              <a:buFont typeface="Arial" panose="020B0604020202020204" pitchFamily="34" charset="0"/>
              <a:buChar char="•"/>
            </a:pPr>
            <a:r>
              <a:rPr lang="en-US" b="0" i="0" dirty="0">
                <a:solidFill>
                  <a:srgbClr val="374151"/>
                </a:solidFill>
                <a:effectLst/>
                <a:latin typeface="Söhne"/>
              </a:rPr>
              <a:t> Charges Sheeting Rate</a:t>
            </a:r>
          </a:p>
        </p:txBody>
      </p:sp>
      <p:sp>
        <p:nvSpPr>
          <p:cNvPr id="17" name="Text Placeholder 16">
            <a:extLst>
              <a:ext uri="{FF2B5EF4-FFF2-40B4-BE49-F238E27FC236}">
                <a16:creationId xmlns:a16="http://schemas.microsoft.com/office/drawing/2014/main" id="{831F9D2B-C1D6-FC9A-2DF4-1344316641C1}"/>
              </a:ext>
            </a:extLst>
          </p:cNvPr>
          <p:cNvSpPr>
            <a:spLocks noGrp="1"/>
          </p:cNvSpPr>
          <p:nvPr>
            <p:ph type="body" sz="quarter" idx="3"/>
          </p:nvPr>
        </p:nvSpPr>
        <p:spPr>
          <a:xfrm>
            <a:off x="6058744" y="2057400"/>
            <a:ext cx="4639736" cy="736282"/>
          </a:xfrm>
        </p:spPr>
        <p:txBody>
          <a:bodyPr/>
          <a:lstStyle/>
          <a:p>
            <a:r>
              <a:rPr lang="en-IN" b="0" i="0" dirty="0">
                <a:solidFill>
                  <a:srgbClr val="374151"/>
                </a:solidFill>
                <a:effectLst/>
                <a:latin typeface="Söhne"/>
              </a:rPr>
              <a:t>Types of Cognizable Crimes:	</a:t>
            </a:r>
            <a:endParaRPr lang="en-IN" dirty="0"/>
          </a:p>
        </p:txBody>
      </p:sp>
      <p:sp>
        <p:nvSpPr>
          <p:cNvPr id="18" name="Content Placeholder 17">
            <a:extLst>
              <a:ext uri="{FF2B5EF4-FFF2-40B4-BE49-F238E27FC236}">
                <a16:creationId xmlns:a16="http://schemas.microsoft.com/office/drawing/2014/main" id="{3A4E63B7-0903-5580-F897-154EDAD6B2BC}"/>
              </a:ext>
            </a:extLst>
          </p:cNvPr>
          <p:cNvSpPr>
            <a:spLocks noGrp="1"/>
          </p:cNvSpPr>
          <p:nvPr>
            <p:ph sz="quarter" idx="4"/>
          </p:nvPr>
        </p:nvSpPr>
        <p:spPr>
          <a:xfrm>
            <a:off x="6058744" y="2958273"/>
            <a:ext cx="4639736" cy="2802447"/>
          </a:xfrm>
        </p:spPr>
        <p:txBody>
          <a:bodyPr>
            <a:normAutofit fontScale="92500" lnSpcReduction="10000"/>
          </a:bodyPr>
          <a:lstStyle/>
          <a:p>
            <a:pPr algn="just">
              <a:buFont typeface="Arial" panose="020B0604020202020204" pitchFamily="34" charset="0"/>
              <a:buChar char="•"/>
            </a:pPr>
            <a:r>
              <a:rPr lang="en-US" b="0" i="0" dirty="0">
                <a:solidFill>
                  <a:srgbClr val="374151"/>
                </a:solidFill>
                <a:effectLst/>
                <a:latin typeface="Söhne"/>
              </a:rPr>
              <a:t>  Crimes against Children</a:t>
            </a:r>
          </a:p>
          <a:p>
            <a:pPr algn="just">
              <a:buFont typeface="Arial" panose="020B0604020202020204" pitchFamily="34" charset="0"/>
              <a:buChar char="•"/>
            </a:pPr>
            <a:r>
              <a:rPr lang="en-US" b="0" i="0" dirty="0">
                <a:solidFill>
                  <a:srgbClr val="374151"/>
                </a:solidFill>
                <a:effectLst/>
                <a:latin typeface="Söhne"/>
              </a:rPr>
              <a:t>  Crimes against Women</a:t>
            </a:r>
          </a:p>
          <a:p>
            <a:pPr algn="just">
              <a:buFont typeface="Arial" panose="020B0604020202020204" pitchFamily="34" charset="0"/>
              <a:buChar char="•"/>
            </a:pPr>
            <a:r>
              <a:rPr lang="en-US" b="0" i="0" dirty="0">
                <a:solidFill>
                  <a:srgbClr val="374151"/>
                </a:solidFill>
                <a:effectLst/>
                <a:latin typeface="Söhne"/>
              </a:rPr>
              <a:t>  Murder Crimes</a:t>
            </a:r>
          </a:p>
          <a:p>
            <a:pPr algn="just">
              <a:buFont typeface="Arial" panose="020B0604020202020204" pitchFamily="34" charset="0"/>
              <a:buChar char="•"/>
            </a:pPr>
            <a:r>
              <a:rPr lang="en-US" b="0" i="0" dirty="0">
                <a:solidFill>
                  <a:srgbClr val="374151"/>
                </a:solidFill>
                <a:effectLst/>
                <a:latin typeface="Söhne"/>
              </a:rPr>
              <a:t>  Victims of Murder</a:t>
            </a:r>
          </a:p>
          <a:p>
            <a:pPr algn="just">
              <a:buFont typeface="Arial" panose="020B0604020202020204" pitchFamily="34" charset="0"/>
              <a:buChar char="•"/>
            </a:pPr>
            <a:r>
              <a:rPr lang="en-US" b="0" i="0" dirty="0">
                <a:solidFill>
                  <a:srgbClr val="374151"/>
                </a:solidFill>
                <a:effectLst/>
                <a:latin typeface="Söhne"/>
              </a:rPr>
              <a:t>  Kidnapping Cases</a:t>
            </a:r>
          </a:p>
          <a:p>
            <a:pPr algn="just">
              <a:buFont typeface="Arial" panose="020B0604020202020204" pitchFamily="34" charset="0"/>
              <a:buChar char="•"/>
            </a:pPr>
            <a:r>
              <a:rPr lang="en-US" b="0" i="0" dirty="0">
                <a:solidFill>
                  <a:srgbClr val="374151"/>
                </a:solidFill>
                <a:effectLst/>
                <a:latin typeface="Söhne"/>
              </a:rPr>
              <a:t>  Violent Crimes</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336724830"/>
      </p:ext>
    </p:extLst>
  </p:cSld>
  <p:clrMapOvr>
    <a:masterClrMapping/>
  </p:clrMapOvr>
  <p:transition advTm="5156">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p:nvPr>
        </p:nvSpPr>
        <p:spPr>
          <a:xfrm>
            <a:off x="1111647" y="821815"/>
            <a:ext cx="9968705" cy="706837"/>
          </a:xfrm>
        </p:spPr>
        <p:txBody>
          <a:bodyPr>
            <a:normAutofit fontScale="90000"/>
          </a:bodyPr>
          <a:lstStyle/>
          <a:p>
            <a:r>
              <a:rPr lang="en-US" dirty="0"/>
              <a:t>Indian States with Highest Population</a:t>
            </a:r>
            <a:endParaRPr lang="en-IN" dirty="0"/>
          </a:p>
        </p:txBody>
      </p:sp>
      <p:sp>
        <p:nvSpPr>
          <p:cNvPr id="25" name="TextBox 24">
            <a:extLst>
              <a:ext uri="{FF2B5EF4-FFF2-40B4-BE49-F238E27FC236}">
                <a16:creationId xmlns:a16="http://schemas.microsoft.com/office/drawing/2014/main" id="{D184F996-15F1-EF37-2071-F2B11C8603C4}"/>
              </a:ext>
            </a:extLst>
          </p:cNvPr>
          <p:cNvSpPr txBox="1"/>
          <p:nvPr/>
        </p:nvSpPr>
        <p:spPr>
          <a:xfrm>
            <a:off x="6326659" y="2026418"/>
            <a:ext cx="4629665" cy="3139321"/>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Uttar Pradesh has the highest Population among the listed states, followed by Bihar, Maharashtra, West Bengal, and Madhya Pradesh.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population measure is significant in analyzing crime rates in India because it allows for the contextualization and normalization of crime data based on the size of the population. </a:t>
            </a:r>
            <a:endParaRPr lang="en-IN" dirty="0"/>
          </a:p>
        </p:txBody>
      </p:sp>
      <p:pic>
        <p:nvPicPr>
          <p:cNvPr id="26" name="Picture 25">
            <a:extLst>
              <a:ext uri="{FF2B5EF4-FFF2-40B4-BE49-F238E27FC236}">
                <a16:creationId xmlns:a16="http://schemas.microsoft.com/office/drawing/2014/main" id="{5459379A-19E3-289D-3385-48A2BFABE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18" y="1919327"/>
            <a:ext cx="5140531" cy="3855398"/>
          </a:xfrm>
          <a:prstGeom prst="rect">
            <a:avLst/>
          </a:prstGeom>
        </p:spPr>
      </p:pic>
    </p:spTree>
    <p:extLst>
      <p:ext uri="{BB962C8B-B14F-4D97-AF65-F5344CB8AC3E}">
        <p14:creationId xmlns:p14="http://schemas.microsoft.com/office/powerpoint/2010/main" val="194718432"/>
      </p:ext>
    </p:extLst>
  </p:cSld>
  <p:clrMapOvr>
    <a:masterClrMapping/>
  </p:clrMapOvr>
  <p:transition advTm="4443">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Children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456809"/>
            <a:ext cx="2818528" cy="523220"/>
          </a:xfrm>
          <a:prstGeom prst="rect">
            <a:avLst/>
          </a:prstGeom>
          <a:noFill/>
        </p:spPr>
        <p:txBody>
          <a:bodyPr wrap="square" rtlCol="0">
            <a:spAutoFit/>
          </a:bodyPr>
          <a:lstStyle/>
          <a:p>
            <a:r>
              <a:rPr lang="en-IN" sz="2800" b="1" dirty="0"/>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B3A25EE-5EBE-114C-EE23-2CFAD5EBA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462" y="2058603"/>
            <a:ext cx="5276836" cy="3957627"/>
          </a:xfrm>
          <a:prstGeom prst="rect">
            <a:avLst/>
          </a:prstGeom>
        </p:spPr>
      </p:pic>
      <p:sp>
        <p:nvSpPr>
          <p:cNvPr id="17" name="TextBox 16">
            <a:extLst>
              <a:ext uri="{FF2B5EF4-FFF2-40B4-BE49-F238E27FC236}">
                <a16:creationId xmlns:a16="http://schemas.microsoft.com/office/drawing/2014/main" id="{7031677F-7DB8-E557-F157-8EEBFB1C4120}"/>
              </a:ext>
            </a:extLst>
          </p:cNvPr>
          <p:cNvSpPr txBox="1"/>
          <p:nvPr/>
        </p:nvSpPr>
        <p:spPr>
          <a:xfrm>
            <a:off x="6593840" y="2866677"/>
            <a:ext cx="46417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Among the given states in India, Madhya Pradesh had the highest number of reported crimes against Children in 2021, followed by Maharashtra and Uttar Pradesh, while West Bengal and Odisha had relatively lower numbers of reported crimes in the same year.</a:t>
            </a:r>
            <a:endParaRPr lang="en-IN" dirty="0"/>
          </a:p>
        </p:txBody>
      </p:sp>
      <p:pic>
        <p:nvPicPr>
          <p:cNvPr id="18" name="Picture 17">
            <a:extLst>
              <a:ext uri="{FF2B5EF4-FFF2-40B4-BE49-F238E27FC236}">
                <a16:creationId xmlns:a16="http://schemas.microsoft.com/office/drawing/2014/main" id="{377EAA64-A188-EDAB-31FE-3435A9C71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32" y="2052871"/>
            <a:ext cx="5276836" cy="3789127"/>
          </a:xfrm>
          <a:prstGeom prst="rect">
            <a:avLst/>
          </a:prstGeom>
        </p:spPr>
      </p:pic>
      <p:sp>
        <p:nvSpPr>
          <p:cNvPr id="19" name="TextBox 18">
            <a:extLst>
              <a:ext uri="{FF2B5EF4-FFF2-40B4-BE49-F238E27FC236}">
                <a16:creationId xmlns:a16="http://schemas.microsoft.com/office/drawing/2014/main" id="{232BD8FF-6C42-2C31-57EE-01F1112DE0E8}"/>
              </a:ext>
            </a:extLst>
          </p:cNvPr>
          <p:cNvSpPr txBox="1"/>
          <p:nvPr/>
        </p:nvSpPr>
        <p:spPr>
          <a:xfrm>
            <a:off x="26135709" y="2744756"/>
            <a:ext cx="486092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stands out with the highest rate of reported crimes against children, indicating a higher prevalence of such incidents in the region. </a:t>
            </a:r>
          </a:p>
          <a:p>
            <a:pPr marL="285750" indent="-285750" algn="just">
              <a:buFont typeface="Arial" panose="020B0604020202020204" pitchFamily="34" charset="0"/>
              <a:buChar char="•"/>
            </a:pPr>
            <a:r>
              <a:rPr lang="en-US" dirty="0"/>
              <a:t>This insight highlights the need for focused efforts and interventions to address and prevent crimes against children, particularly in areas with higher rates. </a:t>
            </a:r>
          </a:p>
        </p:txBody>
      </p:sp>
    </p:spTree>
    <p:extLst>
      <p:ext uri="{BB962C8B-B14F-4D97-AF65-F5344CB8AC3E}">
        <p14:creationId xmlns:p14="http://schemas.microsoft.com/office/powerpoint/2010/main" val="2460754315"/>
      </p:ext>
    </p:extLst>
  </p:cSld>
  <p:clrMapOvr>
    <a:masterClrMapping/>
  </p:clrMapOvr>
  <p:transition advTm="5363">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Children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03972" y="1456120"/>
            <a:ext cx="3024886" cy="523220"/>
          </a:xfrm>
          <a:prstGeom prst="rect">
            <a:avLst/>
          </a:prstGeom>
          <a:noFill/>
        </p:spPr>
        <p:txBody>
          <a:bodyPr wrap="square" rtlCol="0">
            <a:spAutoFit/>
          </a:bodyPr>
          <a:lstStyle/>
          <a:p>
            <a:r>
              <a:rPr lang="en-IN" sz="2800" b="1" dirty="0"/>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5270FAD-FC26-0F0E-9DC7-EFF1CE961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4512" y="2119716"/>
            <a:ext cx="5246768" cy="3935076"/>
          </a:xfrm>
          <a:prstGeom prst="rect">
            <a:avLst/>
          </a:prstGeom>
        </p:spPr>
      </p:pic>
      <p:sp>
        <p:nvSpPr>
          <p:cNvPr id="9" name="TextBox 8">
            <a:extLst>
              <a:ext uri="{FF2B5EF4-FFF2-40B4-BE49-F238E27FC236}">
                <a16:creationId xmlns:a16="http://schemas.microsoft.com/office/drawing/2014/main" id="{46D1F89D-3BFD-156C-70FB-77234F8358D0}"/>
              </a:ext>
            </a:extLst>
          </p:cNvPr>
          <p:cNvSpPr txBox="1"/>
          <p:nvPr/>
        </p:nvSpPr>
        <p:spPr>
          <a:xfrm>
            <a:off x="26168197" y="3348590"/>
            <a:ext cx="451104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terms of charges sheeting rate for crimes against children, A&amp;N Islands has the highest rate at 95.2%, followed by Kerala, Andhra Pradesh, Mizoram, and Tamil Nadu.</a:t>
            </a:r>
          </a:p>
          <a:p>
            <a:pPr marL="285750" indent="-285750" algn="just">
              <a:buFont typeface="Arial" panose="020B0604020202020204" pitchFamily="34" charset="0"/>
              <a:buChar char="•"/>
            </a:pPr>
            <a:endParaRPr lang="en-IN" dirty="0"/>
          </a:p>
        </p:txBody>
      </p:sp>
      <p:cxnSp>
        <p:nvCxnSpPr>
          <p:cNvPr id="12" name="Straight Connector 11">
            <a:extLst>
              <a:ext uri="{FF2B5EF4-FFF2-40B4-BE49-F238E27FC236}">
                <a16:creationId xmlns:a16="http://schemas.microsoft.com/office/drawing/2014/main" id="{9D7C311C-8ED8-0284-1616-5EF0AA8F2036}"/>
              </a:ext>
            </a:extLst>
          </p:cNvPr>
          <p:cNvCxnSpPr/>
          <p:nvPr/>
        </p:nvCxnSpPr>
        <p:spPr>
          <a:xfrm>
            <a:off x="849232" y="8886173"/>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3A55147-5748-9FA1-E626-A47AF8AA6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8" y="2161869"/>
            <a:ext cx="5190772" cy="3687673"/>
          </a:xfrm>
          <a:prstGeom prst="rect">
            <a:avLst/>
          </a:prstGeom>
        </p:spPr>
      </p:pic>
      <p:sp>
        <p:nvSpPr>
          <p:cNvPr id="15" name="TextBox 14">
            <a:extLst>
              <a:ext uri="{FF2B5EF4-FFF2-40B4-BE49-F238E27FC236}">
                <a16:creationId xmlns:a16="http://schemas.microsoft.com/office/drawing/2014/main" id="{CC587BF3-B418-A09C-DA89-EE580A309961}"/>
              </a:ext>
            </a:extLst>
          </p:cNvPr>
          <p:cNvSpPr txBox="1"/>
          <p:nvPr/>
        </p:nvSpPr>
        <p:spPr>
          <a:xfrm>
            <a:off x="-5058898" y="2969943"/>
            <a:ext cx="464177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Among the given states in India, Madhya Pradesh had the highest number of reported crimes against Children in 2021, followed by Maharashtra and Uttar Pradesh, while West Bengal and Odisha had relatively lower numbers of reported crimes in the same year.</a:t>
            </a:r>
            <a:endParaRPr lang="en-IN" dirty="0"/>
          </a:p>
        </p:txBody>
      </p:sp>
      <p:pic>
        <p:nvPicPr>
          <p:cNvPr id="16" name="Picture 15">
            <a:extLst>
              <a:ext uri="{FF2B5EF4-FFF2-40B4-BE49-F238E27FC236}">
                <a16:creationId xmlns:a16="http://schemas.microsoft.com/office/drawing/2014/main" id="{5B5350A7-B47F-054F-54CE-0C01EEC12F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8399" y="2119716"/>
            <a:ext cx="5448945" cy="4086709"/>
          </a:xfrm>
          <a:prstGeom prst="rect">
            <a:avLst/>
          </a:prstGeom>
        </p:spPr>
      </p:pic>
      <p:sp>
        <p:nvSpPr>
          <p:cNvPr id="17" name="TextBox 16">
            <a:extLst>
              <a:ext uri="{FF2B5EF4-FFF2-40B4-BE49-F238E27FC236}">
                <a16:creationId xmlns:a16="http://schemas.microsoft.com/office/drawing/2014/main" id="{D0A44A03-A565-00FF-524C-CF04B5EE9F87}"/>
              </a:ext>
            </a:extLst>
          </p:cNvPr>
          <p:cNvSpPr txBox="1"/>
          <p:nvPr/>
        </p:nvSpPr>
        <p:spPr>
          <a:xfrm>
            <a:off x="6096000" y="2744756"/>
            <a:ext cx="486092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stands out with the highest rate of reported crimes against children, indicating a higher prevalence of such incidents in the region. </a:t>
            </a:r>
          </a:p>
          <a:p>
            <a:pPr marL="285750" indent="-285750" algn="just">
              <a:buFont typeface="Arial" panose="020B0604020202020204" pitchFamily="34" charset="0"/>
              <a:buChar char="•"/>
            </a:pPr>
            <a:r>
              <a:rPr lang="en-US" dirty="0"/>
              <a:t>This insight highlights the need for focused efforts and interventions to address and prevent crimes against children, particularly in areas with higher rates. </a:t>
            </a:r>
          </a:p>
        </p:txBody>
      </p:sp>
    </p:spTree>
    <p:extLst>
      <p:ext uri="{BB962C8B-B14F-4D97-AF65-F5344CB8AC3E}">
        <p14:creationId xmlns:p14="http://schemas.microsoft.com/office/powerpoint/2010/main" val="1527208671"/>
      </p:ext>
    </p:extLst>
  </p:cSld>
  <p:clrMapOvr>
    <a:masterClrMapping/>
  </p:clrMapOvr>
  <mc:AlternateContent xmlns:mc="http://schemas.openxmlformats.org/markup-compatibility/2006" xmlns:p159="http://schemas.microsoft.com/office/powerpoint/2015/09/main">
    <mc:Choice Requires="p159">
      <p:transition advTm="4909">
        <p159:morph option="byObject"/>
      </p:transition>
    </mc:Choice>
    <mc:Fallback xmlns="">
      <p:transition advTm="490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Children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7529384" y="1441512"/>
            <a:ext cx="4479736" cy="523220"/>
          </a:xfrm>
          <a:prstGeom prst="rect">
            <a:avLst/>
          </a:prstGeom>
          <a:noFill/>
        </p:spPr>
        <p:txBody>
          <a:bodyPr wrap="square" rtlCol="0">
            <a:spAutoFit/>
          </a:bodyPr>
          <a:lstStyle/>
          <a:p>
            <a:r>
              <a:rPr lang="en-IN" sz="2800" b="1" dirty="0"/>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662E32A-33C3-E317-AD3F-34A8C293D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32" y="2037686"/>
            <a:ext cx="5246768" cy="3804314"/>
          </a:xfrm>
          <a:prstGeom prst="rect">
            <a:avLst/>
          </a:prstGeom>
        </p:spPr>
      </p:pic>
      <p:sp>
        <p:nvSpPr>
          <p:cNvPr id="7" name="TextBox 6">
            <a:extLst>
              <a:ext uri="{FF2B5EF4-FFF2-40B4-BE49-F238E27FC236}">
                <a16:creationId xmlns:a16="http://schemas.microsoft.com/office/drawing/2014/main" id="{4D46D456-D8A4-8FCF-EC07-F806ADABD97F}"/>
              </a:ext>
            </a:extLst>
          </p:cNvPr>
          <p:cNvSpPr txBox="1"/>
          <p:nvPr/>
        </p:nvSpPr>
        <p:spPr>
          <a:xfrm>
            <a:off x="6396592" y="3348590"/>
            <a:ext cx="451104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terms of charges sheeting rate for crimes against children, A&amp;N Islands has the highest rate at 95.2%, followed by Kerala, Andhra Pradesh, Mizoram, and Tamil Nadu.</a:t>
            </a:r>
          </a:p>
          <a:p>
            <a:pPr marL="285750" indent="-285750" algn="just">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0956E869-2725-B921-5019-684DFD6A9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7660" y="2161869"/>
            <a:ext cx="5276836" cy="3957627"/>
          </a:xfrm>
          <a:prstGeom prst="rect">
            <a:avLst/>
          </a:prstGeom>
        </p:spPr>
      </p:pic>
      <p:sp>
        <p:nvSpPr>
          <p:cNvPr id="13" name="TextBox 12">
            <a:extLst>
              <a:ext uri="{FF2B5EF4-FFF2-40B4-BE49-F238E27FC236}">
                <a16:creationId xmlns:a16="http://schemas.microsoft.com/office/drawing/2014/main" id="{0D6E5964-6BB0-AAAD-39F0-09977F393014}"/>
              </a:ext>
            </a:extLst>
          </p:cNvPr>
          <p:cNvSpPr txBox="1"/>
          <p:nvPr/>
        </p:nvSpPr>
        <p:spPr>
          <a:xfrm>
            <a:off x="-5340824" y="2744756"/>
            <a:ext cx="486092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Delhi stands out with the highest rate of reported crimes against children, indicating a higher prevalence of such incidents in the region. </a:t>
            </a:r>
          </a:p>
          <a:p>
            <a:pPr marL="285750" indent="-285750" algn="just">
              <a:buFont typeface="Arial" panose="020B0604020202020204" pitchFamily="34" charset="0"/>
              <a:buChar char="•"/>
            </a:pPr>
            <a:r>
              <a:rPr lang="en-US" dirty="0"/>
              <a:t>This insight highlights the need for focused efforts and interventions to address and prevent crimes against children, particularly in areas with higher rates. </a:t>
            </a:r>
          </a:p>
        </p:txBody>
      </p:sp>
    </p:spTree>
    <p:extLst>
      <p:ext uri="{BB962C8B-B14F-4D97-AF65-F5344CB8AC3E}">
        <p14:creationId xmlns:p14="http://schemas.microsoft.com/office/powerpoint/2010/main" val="294238606"/>
      </p:ext>
    </p:extLst>
  </p:cSld>
  <p:clrMapOvr>
    <a:masterClrMapping/>
  </p:clrMapOvr>
  <mc:AlternateContent xmlns:mc="http://schemas.openxmlformats.org/markup-compatibility/2006" xmlns:p159="http://schemas.microsoft.com/office/powerpoint/2015/09/main">
    <mc:Choice Requires="p159">
      <p:transition advTm="5226">
        <p159:morph option="byObject"/>
      </p:transition>
    </mc:Choice>
    <mc:Fallback xmlns="">
      <p:transition advTm="522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Women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456809"/>
            <a:ext cx="2818528" cy="523220"/>
          </a:xfrm>
          <a:prstGeom prst="rect">
            <a:avLst/>
          </a:prstGeom>
          <a:noFill/>
        </p:spPr>
        <p:txBody>
          <a:bodyPr wrap="square" rtlCol="0">
            <a:spAutoFit/>
          </a:bodyPr>
          <a:lstStyle/>
          <a:p>
            <a:r>
              <a:rPr lang="en-IN" sz="2800" b="1" dirty="0"/>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44314" y="1543682"/>
            <a:ext cx="1960880" cy="369332"/>
          </a:xfrm>
          <a:prstGeom prst="rect">
            <a:avLst/>
          </a:prstGeom>
          <a:noFill/>
        </p:spPr>
        <p:txBody>
          <a:bodyPr wrap="square" rtlCol="0">
            <a:spAutoFit/>
          </a:bodyPr>
          <a:lstStyle/>
          <a:p>
            <a:r>
              <a:rPr lang="en-IN" dirty="0">
                <a:solidFill>
                  <a:schemeClr val="bg1">
                    <a:lumMod val="75000"/>
                  </a:schemeClr>
                </a:solidFill>
              </a:rPr>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031677F-7DB8-E557-F157-8EEBFB1C4120}"/>
              </a:ext>
            </a:extLst>
          </p:cNvPr>
          <p:cNvSpPr txBox="1"/>
          <p:nvPr/>
        </p:nvSpPr>
        <p:spPr>
          <a:xfrm>
            <a:off x="6096000" y="3120677"/>
            <a:ext cx="486032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Uttar Pradesh consistently reports the highest number of crimes against women, followed by Rajasthan, Maharashtra, West Bengal, and Odisha, based on the data from 2019 to 2021.</a:t>
            </a:r>
            <a:endParaRPr lang="en-IN" dirty="0"/>
          </a:p>
        </p:txBody>
      </p:sp>
      <p:pic>
        <p:nvPicPr>
          <p:cNvPr id="3" name="Picture 2">
            <a:extLst>
              <a:ext uri="{FF2B5EF4-FFF2-40B4-BE49-F238E27FC236}">
                <a16:creationId xmlns:a16="http://schemas.microsoft.com/office/drawing/2014/main" id="{E73CA563-E457-2003-A5CF-55A86B5C5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9" y="2073306"/>
            <a:ext cx="5256211" cy="3758534"/>
          </a:xfrm>
          <a:prstGeom prst="rect">
            <a:avLst/>
          </a:prstGeom>
        </p:spPr>
      </p:pic>
      <p:pic>
        <p:nvPicPr>
          <p:cNvPr id="9" name="Picture 8">
            <a:extLst>
              <a:ext uri="{FF2B5EF4-FFF2-40B4-BE49-F238E27FC236}">
                <a16:creationId xmlns:a16="http://schemas.microsoft.com/office/drawing/2014/main" id="{D827B3C4-AB83-D753-BA90-6B1AEBF8B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992" y="2027868"/>
            <a:ext cx="5256211" cy="3803972"/>
          </a:xfrm>
          <a:prstGeom prst="rect">
            <a:avLst/>
          </a:prstGeom>
        </p:spPr>
      </p:pic>
      <p:sp>
        <p:nvSpPr>
          <p:cNvPr id="12" name="TextBox 11">
            <a:extLst>
              <a:ext uri="{FF2B5EF4-FFF2-40B4-BE49-F238E27FC236}">
                <a16:creationId xmlns:a16="http://schemas.microsoft.com/office/drawing/2014/main" id="{CA25D345-931B-D8F0-3E5E-20CE9A594985}"/>
              </a:ext>
            </a:extLst>
          </p:cNvPr>
          <p:cNvSpPr txBox="1"/>
          <p:nvPr/>
        </p:nvSpPr>
        <p:spPr>
          <a:xfrm>
            <a:off x="26334720" y="3110516"/>
            <a:ext cx="486032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reported crimes against women with a rate of 168.3, followed by Delhi, Odisha, Haryana, and Telangana, which also have relatively high rates of crimes against women.</a:t>
            </a:r>
            <a:endParaRPr lang="en-IN" dirty="0"/>
          </a:p>
        </p:txBody>
      </p:sp>
    </p:spTree>
    <p:extLst>
      <p:ext uri="{BB962C8B-B14F-4D97-AF65-F5344CB8AC3E}">
        <p14:creationId xmlns:p14="http://schemas.microsoft.com/office/powerpoint/2010/main" val="2455021295"/>
      </p:ext>
    </p:extLst>
  </p:cSld>
  <p:clrMapOvr>
    <a:masterClrMapping/>
  </p:clrMapOvr>
  <p:transition advTm="5006">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CD8A645-6529-6A1F-8F26-E01C2B157047}"/>
              </a:ext>
            </a:extLst>
          </p:cNvPr>
          <p:cNvSpPr>
            <a:spLocks noGrp="1"/>
          </p:cNvSpPr>
          <p:nvPr>
            <p:ph type="title" idx="4294967295"/>
          </p:nvPr>
        </p:nvSpPr>
        <p:spPr>
          <a:xfrm>
            <a:off x="849232" y="-215812"/>
            <a:ext cx="10058400" cy="1449387"/>
          </a:xfrm>
        </p:spPr>
        <p:txBody>
          <a:bodyPr>
            <a:normAutofit/>
          </a:bodyPr>
          <a:lstStyle/>
          <a:p>
            <a:r>
              <a:rPr lang="en-US" dirty="0"/>
              <a:t>Crimes against Women</a:t>
            </a:r>
            <a:endParaRPr lang="en-IN" dirty="0"/>
          </a:p>
        </p:txBody>
      </p:sp>
      <p:sp>
        <p:nvSpPr>
          <p:cNvPr id="4" name="TextBox 3">
            <a:extLst>
              <a:ext uri="{FF2B5EF4-FFF2-40B4-BE49-F238E27FC236}">
                <a16:creationId xmlns:a16="http://schemas.microsoft.com/office/drawing/2014/main" id="{1435C444-2F09-55DC-BFF4-6E7FEBCBA1A5}"/>
              </a:ext>
            </a:extLst>
          </p:cNvPr>
          <p:cNvSpPr txBox="1"/>
          <p:nvPr/>
        </p:nvSpPr>
        <p:spPr>
          <a:xfrm>
            <a:off x="849232" y="1543853"/>
            <a:ext cx="1960880" cy="369332"/>
          </a:xfrm>
          <a:prstGeom prst="rect">
            <a:avLst/>
          </a:prstGeom>
          <a:noFill/>
        </p:spPr>
        <p:txBody>
          <a:bodyPr wrap="square" rtlCol="0">
            <a:spAutoFit/>
          </a:bodyPr>
          <a:lstStyle/>
          <a:p>
            <a:r>
              <a:rPr lang="en-IN" dirty="0">
                <a:solidFill>
                  <a:schemeClr val="bg1">
                    <a:lumMod val="75000"/>
                  </a:schemeClr>
                </a:solidFill>
              </a:rPr>
              <a:t>Trend over years</a:t>
            </a:r>
          </a:p>
        </p:txBody>
      </p:sp>
      <p:sp>
        <p:nvSpPr>
          <p:cNvPr id="5" name="TextBox 4">
            <a:extLst>
              <a:ext uri="{FF2B5EF4-FFF2-40B4-BE49-F238E27FC236}">
                <a16:creationId xmlns:a16="http://schemas.microsoft.com/office/drawing/2014/main" id="{6794220C-6BFE-5914-552C-4CE3D60749A0}"/>
              </a:ext>
            </a:extLst>
          </p:cNvPr>
          <p:cNvSpPr txBox="1"/>
          <p:nvPr/>
        </p:nvSpPr>
        <p:spPr>
          <a:xfrm>
            <a:off x="8239396" y="1543682"/>
            <a:ext cx="2716928" cy="369332"/>
          </a:xfrm>
          <a:prstGeom prst="rect">
            <a:avLst/>
          </a:prstGeom>
          <a:noFill/>
        </p:spPr>
        <p:txBody>
          <a:bodyPr wrap="square" rtlCol="0">
            <a:spAutoFit/>
          </a:bodyPr>
          <a:lstStyle/>
          <a:p>
            <a:r>
              <a:rPr lang="en-IN" dirty="0">
                <a:solidFill>
                  <a:schemeClr val="bg1">
                    <a:lumMod val="75000"/>
                  </a:schemeClr>
                </a:solidFill>
              </a:rPr>
              <a:t>Charges Sheeting rate</a:t>
            </a:r>
          </a:p>
        </p:txBody>
      </p:sp>
      <p:sp>
        <p:nvSpPr>
          <p:cNvPr id="8" name="TextBox 7">
            <a:extLst>
              <a:ext uri="{FF2B5EF4-FFF2-40B4-BE49-F238E27FC236}">
                <a16:creationId xmlns:a16="http://schemas.microsoft.com/office/drawing/2014/main" id="{99C07ADA-BC18-2C39-E1B2-0705EBE8128A}"/>
              </a:ext>
            </a:extLst>
          </p:cNvPr>
          <p:cNvSpPr txBox="1"/>
          <p:nvPr/>
        </p:nvSpPr>
        <p:spPr>
          <a:xfrm>
            <a:off x="4503972" y="1456120"/>
            <a:ext cx="3024886" cy="523220"/>
          </a:xfrm>
          <a:prstGeom prst="rect">
            <a:avLst/>
          </a:prstGeom>
          <a:noFill/>
        </p:spPr>
        <p:txBody>
          <a:bodyPr wrap="square" rtlCol="0">
            <a:spAutoFit/>
          </a:bodyPr>
          <a:lstStyle/>
          <a:p>
            <a:r>
              <a:rPr lang="en-IN" sz="2800" b="1" dirty="0"/>
              <a:t>Rate of Crimes</a:t>
            </a:r>
          </a:p>
        </p:txBody>
      </p:sp>
      <p:cxnSp>
        <p:nvCxnSpPr>
          <p:cNvPr id="10" name="Straight Connector 9">
            <a:extLst>
              <a:ext uri="{FF2B5EF4-FFF2-40B4-BE49-F238E27FC236}">
                <a16:creationId xmlns:a16="http://schemas.microsoft.com/office/drawing/2014/main" id="{28C0C84B-2E39-7C1D-A7A4-7B261F4328BD}"/>
              </a:ext>
            </a:extLst>
          </p:cNvPr>
          <p:cNvCxnSpPr/>
          <p:nvPr/>
        </p:nvCxnSpPr>
        <p:spPr>
          <a:xfrm>
            <a:off x="849232" y="2016450"/>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C35970-365B-CEDC-0BBC-AAA33128064D}"/>
              </a:ext>
            </a:extLst>
          </p:cNvPr>
          <p:cNvCxnSpPr/>
          <p:nvPr/>
        </p:nvCxnSpPr>
        <p:spPr>
          <a:xfrm>
            <a:off x="849232" y="1419009"/>
            <a:ext cx="101070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D7C311C-8ED8-0284-1616-5EF0AA8F2036}"/>
              </a:ext>
            </a:extLst>
          </p:cNvPr>
          <p:cNvCxnSpPr/>
          <p:nvPr/>
        </p:nvCxnSpPr>
        <p:spPr>
          <a:xfrm>
            <a:off x="849232" y="8886173"/>
            <a:ext cx="101070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1B23333-BEF9-D515-2559-10F10DDD4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232" y="2038029"/>
            <a:ext cx="5256211" cy="3803972"/>
          </a:xfrm>
          <a:prstGeom prst="rect">
            <a:avLst/>
          </a:prstGeom>
        </p:spPr>
      </p:pic>
      <p:sp>
        <p:nvSpPr>
          <p:cNvPr id="18" name="TextBox 17">
            <a:extLst>
              <a:ext uri="{FF2B5EF4-FFF2-40B4-BE49-F238E27FC236}">
                <a16:creationId xmlns:a16="http://schemas.microsoft.com/office/drawing/2014/main" id="{F9EB4A11-4ADE-507E-D7C4-D466768DD0AF}"/>
              </a:ext>
            </a:extLst>
          </p:cNvPr>
          <p:cNvSpPr txBox="1"/>
          <p:nvPr/>
        </p:nvSpPr>
        <p:spPr>
          <a:xfrm>
            <a:off x="6096000" y="3120677"/>
            <a:ext cx="486032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Assam has the highest rate of reported crimes against women with a rate of 168.3, followed by Delhi, Odisha, Haryana, and Telangana, which also have relatively high rates of crimes against women.</a:t>
            </a:r>
            <a:endParaRPr lang="en-IN" dirty="0"/>
          </a:p>
        </p:txBody>
      </p:sp>
      <p:sp>
        <p:nvSpPr>
          <p:cNvPr id="19" name="TextBox 18">
            <a:extLst>
              <a:ext uri="{FF2B5EF4-FFF2-40B4-BE49-F238E27FC236}">
                <a16:creationId xmlns:a16="http://schemas.microsoft.com/office/drawing/2014/main" id="{31BD7E25-325D-EDEB-43B3-D22C2675B453}"/>
              </a:ext>
            </a:extLst>
          </p:cNvPr>
          <p:cNvSpPr txBox="1"/>
          <p:nvPr/>
        </p:nvSpPr>
        <p:spPr>
          <a:xfrm>
            <a:off x="-5689600" y="3100932"/>
            <a:ext cx="486032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Uttar Pradesh consistently reports the highest number of crimes against women, followed by Rajasthan, Maharashtra, West Bengal, and Odisha, based on the data from 2019 to 2021.</a:t>
            </a:r>
            <a:endParaRPr lang="en-IN" dirty="0"/>
          </a:p>
        </p:txBody>
      </p:sp>
      <p:pic>
        <p:nvPicPr>
          <p:cNvPr id="20" name="Picture 19">
            <a:extLst>
              <a:ext uri="{FF2B5EF4-FFF2-40B4-BE49-F238E27FC236}">
                <a16:creationId xmlns:a16="http://schemas.microsoft.com/office/drawing/2014/main" id="{790FF736-B1D0-8232-4B21-9DAFFCF75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7731" y="2053561"/>
            <a:ext cx="5256211" cy="3758534"/>
          </a:xfrm>
          <a:prstGeom prst="rect">
            <a:avLst/>
          </a:prstGeom>
        </p:spPr>
      </p:pic>
      <p:pic>
        <p:nvPicPr>
          <p:cNvPr id="21" name="Picture 20">
            <a:extLst>
              <a:ext uri="{FF2B5EF4-FFF2-40B4-BE49-F238E27FC236}">
                <a16:creationId xmlns:a16="http://schemas.microsoft.com/office/drawing/2014/main" id="{C81DF872-0B2A-5D57-66E6-A3DCF4326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7152" y="2024063"/>
            <a:ext cx="5256211" cy="3796702"/>
          </a:xfrm>
          <a:prstGeom prst="rect">
            <a:avLst/>
          </a:prstGeom>
        </p:spPr>
      </p:pic>
      <p:sp>
        <p:nvSpPr>
          <p:cNvPr id="22" name="TextBox 21">
            <a:extLst>
              <a:ext uri="{FF2B5EF4-FFF2-40B4-BE49-F238E27FC236}">
                <a16:creationId xmlns:a16="http://schemas.microsoft.com/office/drawing/2014/main" id="{6F236EF6-ABE9-0D66-C4AF-FF7D4591FD8B}"/>
              </a:ext>
            </a:extLst>
          </p:cNvPr>
          <p:cNvSpPr txBox="1"/>
          <p:nvPr/>
        </p:nvSpPr>
        <p:spPr>
          <a:xfrm>
            <a:off x="24965228" y="3116202"/>
            <a:ext cx="4860324"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states of Sikkim, Puducherry, and A&amp;N Islands exhibit high charges sheeting rates, indicating efficient legal processes in converting reported crimes into formal charges, while Mizoram and Kerala also demonstrate relatively strong charges sheeting rates.</a:t>
            </a:r>
            <a:endParaRPr lang="en-IN" dirty="0"/>
          </a:p>
        </p:txBody>
      </p:sp>
    </p:spTree>
    <p:extLst>
      <p:ext uri="{BB962C8B-B14F-4D97-AF65-F5344CB8AC3E}">
        <p14:creationId xmlns:p14="http://schemas.microsoft.com/office/powerpoint/2010/main" val="2722029046"/>
      </p:ext>
    </p:extLst>
  </p:cSld>
  <p:clrMapOvr>
    <a:masterClrMapping/>
  </p:clrMapOvr>
  <mc:AlternateContent xmlns:mc="http://schemas.openxmlformats.org/markup-compatibility/2006" xmlns:p159="http://schemas.microsoft.com/office/powerpoint/2015/09/main">
    <mc:Choice Requires="p159">
      <p:transition advTm="4636">
        <p159:morph option="byObject"/>
      </p:transition>
    </mc:Choice>
    <mc:Fallback xmlns="">
      <p:transition advTm="4636">
        <p:fade/>
      </p:transition>
    </mc:Fallback>
  </mc:AlternateContent>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{73D2C68B-8FD1-4BD4-9926-2141A8EED01F}tf56160789_win32</Template>
  <TotalTime>2365</TotalTime>
  <Words>3308</Words>
  <Application>Microsoft Office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Malgun Gothic</vt:lpstr>
      <vt:lpstr>Arial</vt:lpstr>
      <vt:lpstr>Bookman Old Style</vt:lpstr>
      <vt:lpstr>Calibri</vt:lpstr>
      <vt:lpstr>Franklin Gothic Book</vt:lpstr>
      <vt:lpstr>Franklin Gothic Heavy</vt:lpstr>
      <vt:lpstr>Sitka Text</vt:lpstr>
      <vt:lpstr>Söhne</vt:lpstr>
      <vt:lpstr>Custom</vt:lpstr>
      <vt:lpstr>PowerPoint Presentation</vt:lpstr>
      <vt:lpstr>PowerPoint Presentation</vt:lpstr>
      <vt:lpstr>Crime Analysis in India</vt:lpstr>
      <vt:lpstr>Indian States with Highest Population</vt:lpstr>
      <vt:lpstr>Crimes against Children</vt:lpstr>
      <vt:lpstr>Crimes against Children</vt:lpstr>
      <vt:lpstr>Crimes against Children</vt:lpstr>
      <vt:lpstr>Crimes against Women</vt:lpstr>
      <vt:lpstr>Crimes against Women</vt:lpstr>
      <vt:lpstr>Crimes against Women</vt:lpstr>
      <vt:lpstr>Murder cases in India</vt:lpstr>
      <vt:lpstr>Murder cases in India</vt:lpstr>
      <vt:lpstr>Murder cases in India</vt:lpstr>
      <vt:lpstr>Victims of Murders</vt:lpstr>
      <vt:lpstr>Victims of Murders</vt:lpstr>
      <vt:lpstr>Kidnapping Cases</vt:lpstr>
      <vt:lpstr>Kidnapping Cases</vt:lpstr>
      <vt:lpstr>Kidnapping Cases</vt:lpstr>
      <vt:lpstr>Violent Crimes</vt:lpstr>
      <vt:lpstr>Violent Crimes</vt:lpstr>
      <vt:lpstr>Violent Crimes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Kadhiri Sridhar</dc:creator>
  <cp:lastModifiedBy>Kadhiri Sridhar</cp:lastModifiedBy>
  <cp:revision>63</cp:revision>
  <dcterms:created xsi:type="dcterms:W3CDTF">2023-07-17T11:51:24Z</dcterms:created>
  <dcterms:modified xsi:type="dcterms:W3CDTF">2023-07-23T14:26:47Z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