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72" r:id="rId5"/>
    <p:sldId id="271" r:id="rId6"/>
    <p:sldId id="268" r:id="rId7"/>
    <p:sldId id="262" r:id="rId8"/>
    <p:sldId id="287" r:id="rId9"/>
    <p:sldId id="285" r:id="rId10"/>
    <p:sldId id="288" r:id="rId11"/>
    <p:sldId id="286" r:id="rId12"/>
    <p:sldId id="289" r:id="rId13"/>
    <p:sldId id="269" r:id="rId14"/>
    <p:sldId id="276"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6"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598" autoAdjust="0"/>
  </p:normalViewPr>
  <p:slideViewPr>
    <p:cSldViewPr snapToGrid="0">
      <p:cViewPr>
        <p:scale>
          <a:sx n="75" d="100"/>
          <a:sy n="75" d="100"/>
        </p:scale>
        <p:origin x="43" y="514"/>
      </p:cViewPr>
      <p:guideLst>
        <p:guide orient="horz" pos="2616"/>
        <p:guide pos="3864"/>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Directors Vs</a:t>
            </a:r>
            <a:r>
              <a:rPr lang="en-US" baseline="0" dirty="0"/>
              <a:t> Movies</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Steven Spielberg</c:v>
                </c:pt>
                <c:pt idx="1">
                  <c:v>Clint Eastwood</c:v>
                </c:pt>
                <c:pt idx="2">
                  <c:v>Martin Scorsese</c:v>
                </c:pt>
                <c:pt idx="3">
                  <c:v>Renny Harlin</c:v>
                </c:pt>
                <c:pt idx="4">
                  <c:v>Ridley Scott</c:v>
                </c:pt>
              </c:strCache>
            </c:strRef>
          </c:cat>
          <c:val>
            <c:numRef>
              <c:f>Sheet1!$B$2:$B$6</c:f>
              <c:numCache>
                <c:formatCode>General</c:formatCode>
                <c:ptCount val="5"/>
                <c:pt idx="0">
                  <c:v>27</c:v>
                </c:pt>
                <c:pt idx="1">
                  <c:v>17</c:v>
                </c:pt>
                <c:pt idx="2">
                  <c:v>15</c:v>
                </c:pt>
                <c:pt idx="3">
                  <c:v>15</c:v>
                </c:pt>
                <c:pt idx="4">
                  <c:v>15</c:v>
                </c:pt>
              </c:numCache>
            </c:numRef>
          </c:val>
          <c:extLst>
            <c:ext xmlns:c16="http://schemas.microsoft.com/office/drawing/2014/chart" uri="{C3380CC4-5D6E-409C-BE32-E72D297353CC}">
              <c16:uniqueId val="{00000000-ECDA-4713-8E53-EF27AA4967BC}"/>
            </c:ext>
          </c:extLst>
        </c:ser>
        <c:dLbls>
          <c:dLblPos val="inEnd"/>
          <c:showLegendKey val="0"/>
          <c:showVal val="1"/>
          <c:showCatName val="0"/>
          <c:showSerName val="0"/>
          <c:showPercent val="0"/>
          <c:showBubbleSize val="0"/>
        </c:dLbls>
        <c:gapWidth val="115"/>
        <c:overlap val="-20"/>
        <c:axId val="490059248"/>
        <c:axId val="490053848"/>
      </c:barChart>
      <c:catAx>
        <c:axId val="49005924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053848"/>
        <c:crosses val="autoZero"/>
        <c:auto val="1"/>
        <c:lblAlgn val="ctr"/>
        <c:lblOffset val="100"/>
        <c:noMultiLvlLbl val="0"/>
      </c:catAx>
      <c:valAx>
        <c:axId val="490053848"/>
        <c:scaling>
          <c:orientation val="minMax"/>
        </c:scaling>
        <c:delete val="1"/>
        <c:axPos val="b"/>
        <c:numFmt formatCode="General" sourceLinked="1"/>
        <c:majorTickMark val="none"/>
        <c:minorTickMark val="none"/>
        <c:tickLblPos val="nextTo"/>
        <c:crossAx val="490059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Top</a:t>
            </a:r>
            <a:r>
              <a:rPr lang="en-US" baseline="0" dirty="0"/>
              <a:t> 5 Directors vs Votes</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Votes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Christopher Nolan</c:v>
                </c:pt>
                <c:pt idx="1">
                  <c:v>Steven Spielberg</c:v>
                </c:pt>
                <c:pt idx="2">
                  <c:v>Peter Jackson</c:v>
                </c:pt>
                <c:pt idx="3">
                  <c:v>Quentin Tarantino</c:v>
                </c:pt>
                <c:pt idx="4">
                  <c:v>Ridley Scott</c:v>
                </c:pt>
              </c:strCache>
            </c:strRef>
          </c:cat>
          <c:val>
            <c:numRef>
              <c:f>Sheet1!$B$2:$B$6</c:f>
              <c:numCache>
                <c:formatCode>General</c:formatCode>
                <c:ptCount val="5"/>
                <c:pt idx="0">
                  <c:v>62653</c:v>
                </c:pt>
                <c:pt idx="1">
                  <c:v>59771</c:v>
                </c:pt>
                <c:pt idx="2">
                  <c:v>45533</c:v>
                </c:pt>
                <c:pt idx="3">
                  <c:v>43339</c:v>
                </c:pt>
                <c:pt idx="4">
                  <c:v>36157</c:v>
                </c:pt>
              </c:numCache>
            </c:numRef>
          </c:val>
          <c:extLst>
            <c:ext xmlns:c16="http://schemas.microsoft.com/office/drawing/2014/chart" uri="{C3380CC4-5D6E-409C-BE32-E72D297353CC}">
              <c16:uniqueId val="{00000000-281E-4F1D-8833-25C36F922263}"/>
            </c:ext>
          </c:extLst>
        </c:ser>
        <c:dLbls>
          <c:dLblPos val="inEnd"/>
          <c:showLegendKey val="0"/>
          <c:showVal val="1"/>
          <c:showCatName val="0"/>
          <c:showSerName val="0"/>
          <c:showPercent val="0"/>
          <c:showBubbleSize val="0"/>
        </c:dLbls>
        <c:gapWidth val="115"/>
        <c:axId val="490059248"/>
        <c:axId val="490053848"/>
      </c:barChart>
      <c:catAx>
        <c:axId val="49005924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053848"/>
        <c:crosses val="autoZero"/>
        <c:auto val="1"/>
        <c:lblAlgn val="ctr"/>
        <c:lblOffset val="100"/>
        <c:noMultiLvlLbl val="0"/>
      </c:catAx>
      <c:valAx>
        <c:axId val="490053848"/>
        <c:scaling>
          <c:orientation val="minMax"/>
        </c:scaling>
        <c:delete val="1"/>
        <c:axPos val="b"/>
        <c:numFmt formatCode="General" sourceLinked="1"/>
        <c:majorTickMark val="none"/>
        <c:minorTickMark val="none"/>
        <c:tickLblPos val="nextTo"/>
        <c:crossAx val="490059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Genres Vs</a:t>
            </a:r>
            <a:r>
              <a:rPr lang="en-US" baseline="0" dirty="0"/>
              <a:t> Movies</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index</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Drama</c:v>
                </c:pt>
                <c:pt idx="1">
                  <c:v>Comedy</c:v>
                </c:pt>
                <c:pt idx="2">
                  <c:v>Drama Romance</c:v>
                </c:pt>
                <c:pt idx="3">
                  <c:v>Comedy Romance</c:v>
                </c:pt>
                <c:pt idx="4">
                  <c:v>Comedy Drama</c:v>
                </c:pt>
              </c:strCache>
            </c:strRef>
          </c:cat>
          <c:val>
            <c:numRef>
              <c:f>Sheet1!$B$2:$B$6</c:f>
              <c:numCache>
                <c:formatCode>General</c:formatCode>
                <c:ptCount val="5"/>
                <c:pt idx="0">
                  <c:v>243</c:v>
                </c:pt>
                <c:pt idx="1">
                  <c:v>221</c:v>
                </c:pt>
                <c:pt idx="2">
                  <c:v>118</c:v>
                </c:pt>
                <c:pt idx="3">
                  <c:v>114</c:v>
                </c:pt>
                <c:pt idx="4">
                  <c:v>100</c:v>
                </c:pt>
              </c:numCache>
            </c:numRef>
          </c:val>
          <c:extLst>
            <c:ext xmlns:c16="http://schemas.microsoft.com/office/drawing/2014/chart" uri="{C3380CC4-5D6E-409C-BE32-E72D297353CC}">
              <c16:uniqueId val="{00000000-ED1B-4AB2-9845-9B0DE93099E6}"/>
            </c:ext>
          </c:extLst>
        </c:ser>
        <c:dLbls>
          <c:dLblPos val="inEnd"/>
          <c:showLegendKey val="0"/>
          <c:showVal val="1"/>
          <c:showCatName val="0"/>
          <c:showSerName val="0"/>
          <c:showPercent val="0"/>
          <c:showBubbleSize val="0"/>
        </c:dLbls>
        <c:gapWidth val="115"/>
        <c:overlap val="-20"/>
        <c:axId val="490059248"/>
        <c:axId val="490053848"/>
      </c:barChart>
      <c:catAx>
        <c:axId val="49005924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053848"/>
        <c:crosses val="autoZero"/>
        <c:auto val="1"/>
        <c:lblAlgn val="ctr"/>
        <c:lblOffset val="100"/>
        <c:noMultiLvlLbl val="0"/>
      </c:catAx>
      <c:valAx>
        <c:axId val="490053848"/>
        <c:scaling>
          <c:orientation val="minMax"/>
        </c:scaling>
        <c:delete val="1"/>
        <c:axPos val="b"/>
        <c:numFmt formatCode="General" sourceLinked="1"/>
        <c:majorTickMark val="none"/>
        <c:minorTickMark val="none"/>
        <c:tickLblPos val="nextTo"/>
        <c:crossAx val="490059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Top</a:t>
            </a:r>
            <a:r>
              <a:rPr lang="en-US" baseline="0" dirty="0"/>
              <a:t> 5 Genres vs Votes</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vote_count</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Comedy</c:v>
                </c:pt>
                <c:pt idx="1">
                  <c:v>Drama</c:v>
                </c:pt>
                <c:pt idx="2">
                  <c:v>Adventure Action Science Fiction</c:v>
                </c:pt>
                <c:pt idx="3">
                  <c:v>Adventure Fantasy Action</c:v>
                </c:pt>
                <c:pt idx="4">
                  <c:v>Drama Romance</c:v>
                </c:pt>
              </c:strCache>
            </c:strRef>
          </c:cat>
          <c:val>
            <c:numRef>
              <c:f>Sheet1!$B$2:$B$6</c:f>
              <c:numCache>
                <c:formatCode>General</c:formatCode>
                <c:ptCount val="5"/>
                <c:pt idx="0">
                  <c:v>122050</c:v>
                </c:pt>
                <c:pt idx="1">
                  <c:v>119471</c:v>
                </c:pt>
                <c:pt idx="2">
                  <c:v>61310</c:v>
                </c:pt>
                <c:pt idx="3">
                  <c:v>59791</c:v>
                </c:pt>
                <c:pt idx="4">
                  <c:v>57475</c:v>
                </c:pt>
              </c:numCache>
            </c:numRef>
          </c:val>
          <c:extLst>
            <c:ext xmlns:c16="http://schemas.microsoft.com/office/drawing/2014/chart" uri="{C3380CC4-5D6E-409C-BE32-E72D297353CC}">
              <c16:uniqueId val="{00000000-8A0F-4CF8-9661-74CBF4BB208C}"/>
            </c:ext>
          </c:extLst>
        </c:ser>
        <c:dLbls>
          <c:dLblPos val="inEnd"/>
          <c:showLegendKey val="0"/>
          <c:showVal val="1"/>
          <c:showCatName val="0"/>
          <c:showSerName val="0"/>
          <c:showPercent val="0"/>
          <c:showBubbleSize val="0"/>
        </c:dLbls>
        <c:gapWidth val="115"/>
        <c:axId val="490059248"/>
        <c:axId val="490053848"/>
      </c:barChart>
      <c:catAx>
        <c:axId val="49005924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053848"/>
        <c:crosses val="autoZero"/>
        <c:auto val="1"/>
        <c:lblAlgn val="ctr"/>
        <c:lblOffset val="100"/>
        <c:noMultiLvlLbl val="0"/>
      </c:catAx>
      <c:valAx>
        <c:axId val="490053848"/>
        <c:scaling>
          <c:orientation val="minMax"/>
        </c:scaling>
        <c:delete val="1"/>
        <c:axPos val="b"/>
        <c:numFmt formatCode="General" sourceLinked="1"/>
        <c:majorTickMark val="none"/>
        <c:minorTickMark val="none"/>
        <c:tickLblPos val="nextTo"/>
        <c:crossAx val="490059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Genres Vs</a:t>
            </a:r>
            <a:r>
              <a:rPr lang="en-US" baseline="0" dirty="0"/>
              <a:t> Movies</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index</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Drama</c:v>
                </c:pt>
                <c:pt idx="1">
                  <c:v>Comedy</c:v>
                </c:pt>
                <c:pt idx="2">
                  <c:v>Drama Romance</c:v>
                </c:pt>
                <c:pt idx="3">
                  <c:v>Comedy Romance</c:v>
                </c:pt>
                <c:pt idx="4">
                  <c:v>Comedy Drama</c:v>
                </c:pt>
              </c:strCache>
            </c:strRef>
          </c:cat>
          <c:val>
            <c:numRef>
              <c:f>Sheet1!$B$2:$B$6</c:f>
              <c:numCache>
                <c:formatCode>General</c:formatCode>
                <c:ptCount val="5"/>
                <c:pt idx="0">
                  <c:v>243</c:v>
                </c:pt>
                <c:pt idx="1">
                  <c:v>221</c:v>
                </c:pt>
                <c:pt idx="2">
                  <c:v>118</c:v>
                </c:pt>
                <c:pt idx="3">
                  <c:v>114</c:v>
                </c:pt>
                <c:pt idx="4">
                  <c:v>100</c:v>
                </c:pt>
              </c:numCache>
            </c:numRef>
          </c:val>
          <c:extLst>
            <c:ext xmlns:c16="http://schemas.microsoft.com/office/drawing/2014/chart" uri="{C3380CC4-5D6E-409C-BE32-E72D297353CC}">
              <c16:uniqueId val="{00000000-2A76-4A80-AF3E-7E3681B60C3E}"/>
            </c:ext>
          </c:extLst>
        </c:ser>
        <c:dLbls>
          <c:dLblPos val="inEnd"/>
          <c:showLegendKey val="0"/>
          <c:showVal val="1"/>
          <c:showCatName val="0"/>
          <c:showSerName val="0"/>
          <c:showPercent val="0"/>
          <c:showBubbleSize val="0"/>
        </c:dLbls>
        <c:gapWidth val="115"/>
        <c:overlap val="-20"/>
        <c:axId val="490059248"/>
        <c:axId val="490053848"/>
      </c:barChart>
      <c:catAx>
        <c:axId val="49005924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053848"/>
        <c:crosses val="autoZero"/>
        <c:auto val="1"/>
        <c:lblAlgn val="ctr"/>
        <c:lblOffset val="100"/>
        <c:noMultiLvlLbl val="0"/>
      </c:catAx>
      <c:valAx>
        <c:axId val="490053848"/>
        <c:scaling>
          <c:orientation val="minMax"/>
        </c:scaling>
        <c:delete val="1"/>
        <c:axPos val="b"/>
        <c:numFmt formatCode="General" sourceLinked="1"/>
        <c:majorTickMark val="none"/>
        <c:minorTickMark val="none"/>
        <c:tickLblPos val="nextTo"/>
        <c:crossAx val="490059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Top</a:t>
            </a:r>
            <a:r>
              <a:rPr lang="en-US" baseline="0" dirty="0"/>
              <a:t> 5 Genres vs Votes</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vote_count</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Comedy</c:v>
                </c:pt>
                <c:pt idx="1">
                  <c:v>Drama</c:v>
                </c:pt>
                <c:pt idx="2">
                  <c:v>Adventure Action Science Fiction</c:v>
                </c:pt>
                <c:pt idx="3">
                  <c:v>Adventure Fantasy Action</c:v>
                </c:pt>
                <c:pt idx="4">
                  <c:v>Drama Romance</c:v>
                </c:pt>
              </c:strCache>
            </c:strRef>
          </c:cat>
          <c:val>
            <c:numRef>
              <c:f>Sheet1!$B$2:$B$6</c:f>
              <c:numCache>
                <c:formatCode>General</c:formatCode>
                <c:ptCount val="5"/>
                <c:pt idx="0">
                  <c:v>122050</c:v>
                </c:pt>
                <c:pt idx="1">
                  <c:v>119471</c:v>
                </c:pt>
                <c:pt idx="2">
                  <c:v>61310</c:v>
                </c:pt>
                <c:pt idx="3">
                  <c:v>59791</c:v>
                </c:pt>
                <c:pt idx="4">
                  <c:v>57475</c:v>
                </c:pt>
              </c:numCache>
            </c:numRef>
          </c:val>
          <c:extLst>
            <c:ext xmlns:c16="http://schemas.microsoft.com/office/drawing/2014/chart" uri="{C3380CC4-5D6E-409C-BE32-E72D297353CC}">
              <c16:uniqueId val="{00000000-B72C-4B44-8F60-04B7168E503B}"/>
            </c:ext>
          </c:extLst>
        </c:ser>
        <c:dLbls>
          <c:dLblPos val="inEnd"/>
          <c:showLegendKey val="0"/>
          <c:showVal val="1"/>
          <c:showCatName val="0"/>
          <c:showSerName val="0"/>
          <c:showPercent val="0"/>
          <c:showBubbleSize val="0"/>
        </c:dLbls>
        <c:gapWidth val="115"/>
        <c:axId val="490059248"/>
        <c:axId val="490053848"/>
      </c:barChart>
      <c:catAx>
        <c:axId val="49005924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053848"/>
        <c:crosses val="autoZero"/>
        <c:auto val="1"/>
        <c:lblAlgn val="ctr"/>
        <c:lblOffset val="100"/>
        <c:noMultiLvlLbl val="0"/>
      </c:catAx>
      <c:valAx>
        <c:axId val="490053848"/>
        <c:scaling>
          <c:orientation val="minMax"/>
        </c:scaling>
        <c:delete val="1"/>
        <c:axPos val="b"/>
        <c:numFmt formatCode="General" sourceLinked="1"/>
        <c:majorTickMark val="none"/>
        <c:minorTickMark val="none"/>
        <c:tickLblPos val="nextTo"/>
        <c:crossAx val="490059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Directors Vs</a:t>
            </a:r>
            <a:r>
              <a:rPr lang="en-US" baseline="0" dirty="0"/>
              <a:t> Movies</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Steven Spielberg</c:v>
                </c:pt>
                <c:pt idx="1">
                  <c:v>Clint Eastwood</c:v>
                </c:pt>
                <c:pt idx="2">
                  <c:v>Martin Scorsese</c:v>
                </c:pt>
                <c:pt idx="3">
                  <c:v>Renny Harlin</c:v>
                </c:pt>
                <c:pt idx="4">
                  <c:v>Ridley Scott</c:v>
                </c:pt>
              </c:strCache>
            </c:strRef>
          </c:cat>
          <c:val>
            <c:numRef>
              <c:f>Sheet1!$B$2:$B$6</c:f>
              <c:numCache>
                <c:formatCode>General</c:formatCode>
                <c:ptCount val="5"/>
                <c:pt idx="0">
                  <c:v>27</c:v>
                </c:pt>
                <c:pt idx="1">
                  <c:v>17</c:v>
                </c:pt>
                <c:pt idx="2">
                  <c:v>15</c:v>
                </c:pt>
                <c:pt idx="3">
                  <c:v>15</c:v>
                </c:pt>
                <c:pt idx="4">
                  <c:v>15</c:v>
                </c:pt>
              </c:numCache>
            </c:numRef>
          </c:val>
          <c:extLst>
            <c:ext xmlns:c16="http://schemas.microsoft.com/office/drawing/2014/chart" uri="{C3380CC4-5D6E-409C-BE32-E72D297353CC}">
              <c16:uniqueId val="{00000000-0223-4E64-99A3-43349857C4E7}"/>
            </c:ext>
          </c:extLst>
        </c:ser>
        <c:dLbls>
          <c:dLblPos val="inEnd"/>
          <c:showLegendKey val="0"/>
          <c:showVal val="1"/>
          <c:showCatName val="0"/>
          <c:showSerName val="0"/>
          <c:showPercent val="0"/>
          <c:showBubbleSize val="0"/>
        </c:dLbls>
        <c:gapWidth val="115"/>
        <c:overlap val="-20"/>
        <c:axId val="490059248"/>
        <c:axId val="490053848"/>
      </c:barChart>
      <c:catAx>
        <c:axId val="49005924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053848"/>
        <c:crosses val="autoZero"/>
        <c:auto val="1"/>
        <c:lblAlgn val="ctr"/>
        <c:lblOffset val="100"/>
        <c:noMultiLvlLbl val="0"/>
      </c:catAx>
      <c:valAx>
        <c:axId val="490053848"/>
        <c:scaling>
          <c:orientation val="minMax"/>
        </c:scaling>
        <c:delete val="1"/>
        <c:axPos val="b"/>
        <c:numFmt formatCode="General" sourceLinked="1"/>
        <c:majorTickMark val="none"/>
        <c:minorTickMark val="none"/>
        <c:tickLblPos val="nextTo"/>
        <c:crossAx val="490059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Top</a:t>
            </a:r>
            <a:r>
              <a:rPr lang="en-US" baseline="0" dirty="0"/>
              <a:t> 5 Directors vs Votes</a:t>
            </a:r>
            <a:endParaRPr lang="en-IN"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Votes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Christopher Nolan</c:v>
                </c:pt>
                <c:pt idx="1">
                  <c:v>Steven Spielberg</c:v>
                </c:pt>
                <c:pt idx="2">
                  <c:v>Peter Jackson</c:v>
                </c:pt>
                <c:pt idx="3">
                  <c:v>Quentin Tarantino</c:v>
                </c:pt>
                <c:pt idx="4">
                  <c:v>Ridley Scott</c:v>
                </c:pt>
              </c:strCache>
            </c:strRef>
          </c:cat>
          <c:val>
            <c:numRef>
              <c:f>Sheet1!$B$2:$B$6</c:f>
              <c:numCache>
                <c:formatCode>General</c:formatCode>
                <c:ptCount val="5"/>
                <c:pt idx="0">
                  <c:v>62653</c:v>
                </c:pt>
                <c:pt idx="1">
                  <c:v>59771</c:v>
                </c:pt>
                <c:pt idx="2">
                  <c:v>45533</c:v>
                </c:pt>
                <c:pt idx="3">
                  <c:v>43339</c:v>
                </c:pt>
                <c:pt idx="4">
                  <c:v>36157</c:v>
                </c:pt>
              </c:numCache>
            </c:numRef>
          </c:val>
          <c:extLst>
            <c:ext xmlns:c16="http://schemas.microsoft.com/office/drawing/2014/chart" uri="{C3380CC4-5D6E-409C-BE32-E72D297353CC}">
              <c16:uniqueId val="{00000000-73FB-4632-813F-B5D567E0B781}"/>
            </c:ext>
          </c:extLst>
        </c:ser>
        <c:dLbls>
          <c:dLblPos val="inEnd"/>
          <c:showLegendKey val="0"/>
          <c:showVal val="1"/>
          <c:showCatName val="0"/>
          <c:showSerName val="0"/>
          <c:showPercent val="0"/>
          <c:showBubbleSize val="0"/>
        </c:dLbls>
        <c:gapWidth val="115"/>
        <c:axId val="490059248"/>
        <c:axId val="490053848"/>
      </c:barChart>
      <c:catAx>
        <c:axId val="49005924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053848"/>
        <c:crosses val="autoZero"/>
        <c:auto val="1"/>
        <c:lblAlgn val="ctr"/>
        <c:lblOffset val="100"/>
        <c:noMultiLvlLbl val="0"/>
      </c:catAx>
      <c:valAx>
        <c:axId val="490053848"/>
        <c:scaling>
          <c:orientation val="minMax"/>
        </c:scaling>
        <c:delete val="1"/>
        <c:axPos val="b"/>
        <c:numFmt formatCode="General" sourceLinked="1"/>
        <c:majorTickMark val="none"/>
        <c:minorTickMark val="none"/>
        <c:tickLblPos val="nextTo"/>
        <c:crossAx val="490059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withinLinear" id="17">
  <a:schemeClr val="accent4"/>
</cs:colorStyle>
</file>

<file path=ppt/charts/colors6.xml><?xml version="1.0" encoding="utf-8"?>
<cs:colorStyle xmlns:cs="http://schemas.microsoft.com/office/drawing/2012/chartStyle" xmlns:a="http://schemas.openxmlformats.org/drawingml/2006/main" meth="withinLinear" id="17">
  <a:schemeClr val="accent4"/>
</cs:colorStyle>
</file>

<file path=ppt/charts/colors7.xml><?xml version="1.0" encoding="utf-8"?>
<cs:colorStyle xmlns:cs="http://schemas.microsoft.com/office/drawing/2012/chartStyle" xmlns:a="http://schemas.openxmlformats.org/drawingml/2006/main" meth="withinLinear" id="17">
  <a:schemeClr val="accent4"/>
</cs:colorStyle>
</file>

<file path=ppt/charts/colors8.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Introduction</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dirty="0"/>
            <a:t>Discussed what kind of data is needed for the project. What are the features that are required for the project</a:t>
          </a:r>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Data collection</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dirty="0"/>
            <a:t>Collected suitable data which is required</a:t>
          </a:r>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Data Cleaning</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aseline="0" dirty="0"/>
            <a:t>We have seen the data contains nulls, So we removed and performed a basic EDA. </a:t>
          </a:r>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Recommendation </a:t>
          </a:r>
        </a:p>
        <a:p>
          <a:r>
            <a:rPr lang="en-US" dirty="0"/>
            <a:t>System</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dirty="0"/>
            <a:t>Worked</a:t>
          </a:r>
          <a:r>
            <a:rPr lang="en-US" sz="1600" baseline="0" dirty="0"/>
            <a:t> on building recommendation system</a:t>
          </a:r>
          <a:endParaRPr lang="en-US" sz="16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4"/>
      <dgm:spPr/>
    </dgm:pt>
    <dgm:pt modelId="{EAA550E8-D286-40B4-9B20-40DE0FCA02CE}" type="pres">
      <dgm:prSet presAssocID="{AE62509E-8FD5-4BC0-8484-49407DA07B2D}" presName="ConnectLine" presStyleLbl="alignNode1" presStyleIdx="0" presStyleCnt="4"/>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4" custLinFactNeighborX="-5955" custLinFactNeighborY="4609">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4" custScaleY="81680">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4"/>
      <dgm:spPr/>
    </dgm:pt>
    <dgm:pt modelId="{14186A17-7B9F-4674-AD57-FF0C87A3CB32}" type="pres">
      <dgm:prSet presAssocID="{20928AAA-F457-4A09-8AAC-A82210983FBE}" presName="ConnectLine" presStyleLbl="alignNode1" presStyleIdx="1" presStyleCnt="4"/>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4"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4">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4"/>
      <dgm:spPr/>
    </dgm:pt>
    <dgm:pt modelId="{F1C3FD7B-71E0-4012-B7CE-2C80433ED975}" type="pres">
      <dgm:prSet presAssocID="{03738E35-4243-4E7D-A93F-C07DA3901E78}" presName="ConnectLine" presStyleLbl="alignNode1" presStyleIdx="2" presStyleCnt="4"/>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4">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4">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4"/>
      <dgm:spPr/>
    </dgm:pt>
    <dgm:pt modelId="{E3DD767A-D2C6-4F85-B6F9-67493CDF5DDF}" type="pres">
      <dgm:prSet presAssocID="{5288893C-FA8E-4BB1-8E73-26873A414237}" presName="ConnectLine" presStyleLbl="alignNode1" presStyleIdx="3" presStyleCnt="4"/>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4"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4" custScaleY="134650">
        <dgm:presLayoutVars>
          <dgm:chMax val="1"/>
          <dgm:chPref val="1"/>
          <dgm:bulletEnabled val="1"/>
        </dgm:presLayoutVars>
      </dgm:prSet>
      <dgm:spPr/>
    </dgm:pt>
    <dgm:pt modelId="{AE7FE0DD-2FBD-4561-8F59-0C3ACCC3B694}" type="pres">
      <dgm:prSet presAssocID="{5288893C-FA8E-4BB1-8E73-26873A414237}"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883520" y="1384109"/>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33226" y="620500"/>
          <a:ext cx="3700587" cy="76360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768" tIns="45795" rIns="182768" bIns="45795" numCol="1" spcCol="1270" anchor="ctr" anchorCtr="0">
          <a:noAutofit/>
        </a:bodyPr>
        <a:lstStyle/>
        <a:p>
          <a:pPr marL="0" lvl="0" indent="0" algn="l" defTabSz="711200">
            <a:lnSpc>
              <a:spcPct val="90000"/>
            </a:lnSpc>
            <a:spcBef>
              <a:spcPct val="0"/>
            </a:spcBef>
            <a:spcAft>
              <a:spcPct val="35000"/>
            </a:spcAft>
            <a:buNone/>
          </a:pPr>
          <a:r>
            <a:rPr lang="en-US" sz="1600" kern="1200" dirty="0"/>
            <a:t>Discussed what kind of data is needed for the project. What are the features that are required for the project</a:t>
          </a:r>
        </a:p>
      </dsp:txBody>
      <dsp:txXfrm>
        <a:off x="33226" y="620500"/>
        <a:ext cx="3700587" cy="763608"/>
      </dsp:txXfrm>
    </dsp:sp>
    <dsp:sp modelId="{5C96A5F5-16B2-4AEA-9591-B66C220F4A65}">
      <dsp:nvSpPr>
        <dsp:cNvPr id="0" name=""/>
        <dsp:cNvSpPr/>
      </dsp:nvSpPr>
      <dsp:spPr>
        <a:xfrm>
          <a:off x="421804" y="2373457"/>
          <a:ext cx="3364170" cy="3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Introduction</a:t>
          </a:r>
        </a:p>
      </dsp:txBody>
      <dsp:txXfrm>
        <a:off x="421804" y="2373457"/>
        <a:ext cx="3364170" cy="328044"/>
      </dsp:txXfrm>
    </dsp:sp>
    <dsp:sp modelId="{B3AC6DBE-85B6-4AF3-BADF-7E1E82B735CC}">
      <dsp:nvSpPr>
        <dsp:cNvPr id="0" name=""/>
        <dsp:cNvSpPr/>
      </dsp:nvSpPr>
      <dsp:spPr>
        <a:xfrm>
          <a:off x="1829128" y="2156472"/>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4206496"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2340142" y="2999590"/>
          <a:ext cx="3732708" cy="658366"/>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768" tIns="39144" rIns="182768" bIns="39144" numCol="1" spcCol="1270" anchor="ctr" anchorCtr="0">
          <a:noAutofit/>
        </a:bodyPr>
        <a:lstStyle/>
        <a:p>
          <a:pPr marL="0" lvl="0" indent="0" algn="l" defTabSz="711200">
            <a:lnSpc>
              <a:spcPct val="90000"/>
            </a:lnSpc>
            <a:spcBef>
              <a:spcPct val="0"/>
            </a:spcBef>
            <a:spcAft>
              <a:spcPct val="35000"/>
            </a:spcAft>
            <a:buNone/>
          </a:pPr>
          <a:r>
            <a:rPr lang="en-US" sz="1600" kern="1200" dirty="0"/>
            <a:t>Collected suitable data which is required</a:t>
          </a:r>
        </a:p>
      </dsp:txBody>
      <dsp:txXfrm>
        <a:off x="2340142" y="2999590"/>
        <a:ext cx="3732708" cy="658366"/>
      </dsp:txXfrm>
    </dsp:sp>
    <dsp:sp modelId="{730471FC-8FAF-49B2-8F42-63D391F759BE}">
      <dsp:nvSpPr>
        <dsp:cNvPr id="0" name=""/>
        <dsp:cNvSpPr/>
      </dsp:nvSpPr>
      <dsp:spPr>
        <a:xfrm>
          <a:off x="2524411" y="15229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Data collection</a:t>
          </a:r>
        </a:p>
      </dsp:txBody>
      <dsp:txXfrm>
        <a:off x="2524411" y="1522968"/>
        <a:ext cx="3364170" cy="491701"/>
      </dsp:txXfrm>
    </dsp:sp>
    <dsp:sp modelId="{F34C40A7-6131-4EF1-9887-E7EEA86D1562}">
      <dsp:nvSpPr>
        <dsp:cNvPr id="0" name=""/>
        <dsp:cNvSpPr/>
      </dsp:nvSpPr>
      <dsp:spPr>
        <a:xfrm>
          <a:off x="4151632"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630910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4458809" y="696214"/>
          <a:ext cx="3700587" cy="6527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768" tIns="39144" rIns="182768" bIns="39144" numCol="1" spcCol="1270" anchor="ctr" anchorCtr="0">
          <a:noAutofit/>
        </a:bodyPr>
        <a:lstStyle/>
        <a:p>
          <a:pPr marL="0" lvl="0" indent="0" algn="l" defTabSz="711200">
            <a:lnSpc>
              <a:spcPct val="90000"/>
            </a:lnSpc>
            <a:spcBef>
              <a:spcPct val="0"/>
            </a:spcBef>
            <a:spcAft>
              <a:spcPct val="35000"/>
            </a:spcAft>
            <a:buNone/>
          </a:pPr>
          <a:r>
            <a:rPr lang="en-US" sz="1600" kern="1200" baseline="0" dirty="0"/>
            <a:t>We have seen the data contains nulls, So we removed and performed a basic EDA. </a:t>
          </a:r>
        </a:p>
      </dsp:txBody>
      <dsp:txXfrm>
        <a:off x="4458809" y="696214"/>
        <a:ext cx="3700587" cy="652700"/>
      </dsp:txXfrm>
    </dsp:sp>
    <dsp:sp modelId="{7605329C-2B32-4CD7-9B69-1B3DAB88562E}">
      <dsp:nvSpPr>
        <dsp:cNvPr id="0" name=""/>
        <dsp:cNvSpPr/>
      </dsp:nvSpPr>
      <dsp:spPr>
        <a:xfrm>
          <a:off x="4627018" y="23366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Data Cleaning</a:t>
          </a:r>
        </a:p>
      </dsp:txBody>
      <dsp:txXfrm>
        <a:off x="4627018" y="2336668"/>
        <a:ext cx="3364170" cy="491701"/>
      </dsp:txXfrm>
    </dsp:sp>
    <dsp:sp modelId="{79B0CEDC-0005-4ACE-AB25-DB9533DC85C2}">
      <dsp:nvSpPr>
        <dsp:cNvPr id="0" name=""/>
        <dsp:cNvSpPr/>
      </dsp:nvSpPr>
      <dsp:spPr>
        <a:xfrm>
          <a:off x="625471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8411709" y="2175773"/>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6561416" y="3002527"/>
          <a:ext cx="3700587" cy="6527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768" tIns="39144" rIns="182768" bIns="39144" numCol="1" spcCol="1270" anchor="ctr" anchorCtr="0">
          <a:noAutofit/>
        </a:bodyPr>
        <a:lstStyle/>
        <a:p>
          <a:pPr marL="0" lvl="0" indent="0" algn="l" defTabSz="711200">
            <a:lnSpc>
              <a:spcPct val="90000"/>
            </a:lnSpc>
            <a:spcBef>
              <a:spcPct val="0"/>
            </a:spcBef>
            <a:spcAft>
              <a:spcPct val="35000"/>
            </a:spcAft>
            <a:buNone/>
          </a:pPr>
          <a:r>
            <a:rPr lang="en-US" sz="1600" kern="1200" dirty="0"/>
            <a:t>Worked</a:t>
          </a:r>
          <a:r>
            <a:rPr lang="en-US" sz="1600" kern="1200" baseline="0" dirty="0"/>
            <a:t> on building recommendation system</a:t>
          </a:r>
          <a:endParaRPr lang="en-US" sz="1600" kern="1200" dirty="0"/>
        </a:p>
      </dsp:txBody>
      <dsp:txXfrm>
        <a:off x="6561416" y="3002527"/>
        <a:ext cx="3700587" cy="652700"/>
      </dsp:txXfrm>
    </dsp:sp>
    <dsp:sp modelId="{76410C0E-CB2F-430A-B274-9F5EE09585B6}">
      <dsp:nvSpPr>
        <dsp:cNvPr id="0" name=""/>
        <dsp:cNvSpPr/>
      </dsp:nvSpPr>
      <dsp:spPr>
        <a:xfrm>
          <a:off x="6729624" y="1437781"/>
          <a:ext cx="3364170" cy="662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Recommendation </a:t>
          </a:r>
        </a:p>
        <a:p>
          <a:pPr marL="0" lvl="0" indent="0" algn="ctr" defTabSz="800100">
            <a:lnSpc>
              <a:spcPct val="90000"/>
            </a:lnSpc>
            <a:spcBef>
              <a:spcPct val="0"/>
            </a:spcBef>
            <a:spcAft>
              <a:spcPct val="35000"/>
            </a:spcAft>
            <a:buNone/>
          </a:pPr>
          <a:r>
            <a:rPr lang="en-US" sz="1800" kern="1200" dirty="0"/>
            <a:t>System</a:t>
          </a:r>
        </a:p>
      </dsp:txBody>
      <dsp:txXfrm>
        <a:off x="6729624" y="1437781"/>
        <a:ext cx="3364170" cy="662075"/>
      </dsp:txXfrm>
    </dsp:sp>
    <dsp:sp modelId="{7F9CA9FA-4656-43AA-9088-3A5299B6A66C}">
      <dsp:nvSpPr>
        <dsp:cNvPr id="0" name=""/>
        <dsp:cNvSpPr/>
      </dsp:nvSpPr>
      <dsp:spPr>
        <a:xfrm>
          <a:off x="8357318" y="212138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p15:clr>
            <a:srgbClr val="FBAE40"/>
          </p15:clr>
        </p15:guide>
        <p15:guide id="2" pos="39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11" Type="http://schemas.openxmlformats.org/officeDocument/2006/relationships/image" Target="../media/image5.jpeg"/><Relationship Id="rId5" Type="http://schemas.openxmlformats.org/officeDocument/2006/relationships/diagramColors" Target="../diagrams/colors1.xml"/><Relationship Id="rId10" Type="http://schemas.openxmlformats.org/officeDocument/2006/relationships/image" Target="../media/image4.jpeg"/><Relationship Id="rId4" Type="http://schemas.openxmlformats.org/officeDocument/2006/relationships/diagramQuickStyle" Target="../diagrams/quickStyle1.xml"/><Relationship Id="rId9"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1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17.xml"/><Relationship Id="rId6" Type="http://schemas.openxmlformats.org/officeDocument/2006/relationships/image" Target="../media/image5.jpeg"/><Relationship Id="rId5" Type="http://schemas.openxmlformats.org/officeDocument/2006/relationships/image" Target="../media/image2.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drive.google.com/file/d/1abMfJB2NLFbooeTt-LTsszuEzUFAGxL4/view?usp=sharing" TargetMode="Externa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6.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6.xml"/><Relationship Id="rId5" Type="http://schemas.openxmlformats.org/officeDocument/2006/relationships/chart" Target="../charts/chart8.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2" Type="http://schemas.openxmlformats.org/officeDocument/2006/relationships/hyperlink" Target="https://drive.google.com/drive/folders/1int4QWRPIp6fbCZ5fPxzdMVazwBRIwGo?usp=sharing" TargetMode="Externa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90C915DB-F51C-A614-B8B5-A961F43DCDA5}"/>
              </a:ext>
            </a:extLst>
          </p:cNvPr>
          <p:cNvSpPr txBox="1">
            <a:spLocks/>
          </p:cNvSpPr>
          <p:nvPr/>
        </p:nvSpPr>
        <p:spPr>
          <a:xfrm>
            <a:off x="7810500" y="286248"/>
            <a:ext cx="3272141" cy="421418"/>
          </a:xfrm>
          <a:prstGeom prst="rect">
            <a:avLst/>
          </a:prstGeom>
        </p:spPr>
        <p:txBody>
          <a:bodyPr vert="horz" lIns="91440" tIns="45720" rIns="91440" bIns="45720" rtlCol="0" anchor="t">
            <a:normAutofit/>
          </a:bodyPr>
          <a:lstStyle>
            <a:lvl1pPr marL="0" indent="0" algn="ctr" defTabSz="914400" rtl="0" eaLnBrk="1" latinLnBrk="0" hangingPunct="1">
              <a:lnSpc>
                <a:spcPct val="150000"/>
              </a:lnSpc>
              <a:spcBef>
                <a:spcPts val="1000"/>
              </a:spcBef>
              <a:buSzPct val="80000"/>
              <a:buFont typeface="Arial" panose="020B0604020202020204" pitchFamily="34" charset="0"/>
              <a:buNone/>
              <a:defRPr sz="1600" kern="1200" cap="all" spc="600" baseline="0">
                <a:solidFill>
                  <a:schemeClr val="tx2"/>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Date : 21</a:t>
            </a:r>
            <a:r>
              <a:rPr lang="en-US" sz="1200" b="1" baseline="30000" dirty="0">
                <a:solidFill>
                  <a:schemeClr val="bg1"/>
                </a:solidFill>
                <a:latin typeface="Calibri" panose="020F0502020204030204" pitchFamily="34" charset="0"/>
                <a:ea typeface="Calibri" panose="020F0502020204030204" pitchFamily="34" charset="0"/>
                <a:cs typeface="Calibri" panose="020F0502020204030204" pitchFamily="34" charset="0"/>
              </a:rPr>
              <a:t>ST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Sept,2023</a:t>
            </a:r>
          </a:p>
        </p:txBody>
      </p:sp>
      <p:sp>
        <p:nvSpPr>
          <p:cNvPr id="4" name="Titles">
            <a:extLst>
              <a:ext uri="{FF2B5EF4-FFF2-40B4-BE49-F238E27FC236}">
                <a16:creationId xmlns:a16="http://schemas.microsoft.com/office/drawing/2014/main" id="{365A3385-7A97-4B91-90E4-313A5F6486BE}"/>
              </a:ext>
            </a:extLst>
          </p:cNvPr>
          <p:cNvSpPr>
            <a:spLocks noGrp="1"/>
          </p:cNvSpPr>
          <p:nvPr>
            <p:ph type="ctrTitle"/>
          </p:nvPr>
        </p:nvSpPr>
        <p:spPr>
          <a:xfrm>
            <a:off x="647700" y="377609"/>
            <a:ext cx="3951798" cy="3051391"/>
          </a:xfrm>
        </p:spPr>
        <p:txBody>
          <a:bodyPr vert="horz" lIns="91440" tIns="45720" rIns="91440" bIns="45720" rtlCol="0" anchor="b" anchorCtr="0">
            <a:normAutofit/>
          </a:bodyPr>
          <a:lstStyle/>
          <a:p>
            <a:pPr algn="l"/>
            <a:r>
              <a:rPr lang="en-US" dirty="0"/>
              <a:t>Movie Recommendation System</a:t>
            </a:r>
          </a:p>
        </p:txBody>
      </p:sp>
      <p:pic>
        <p:nvPicPr>
          <p:cNvPr id="1028" name="Picture 4" descr="person using silver and black laptop computer">
            <a:extLst>
              <a:ext uri="{FF2B5EF4-FFF2-40B4-BE49-F238E27FC236}">
                <a16:creationId xmlns:a16="http://schemas.microsoft.com/office/drawing/2014/main" id="{1B6E4975-8A9A-7E67-D889-A13A0EC349BD}"/>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8624" t="24179" r="-571" b="9589"/>
          <a:stretch/>
        </p:blipFill>
        <p:spPr bwMode="auto">
          <a:xfrm>
            <a:off x="5041127" y="0"/>
            <a:ext cx="718002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61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DAC4-BCFB-42F6-BA9A-039BB65BF0A4}"/>
              </a:ext>
            </a:extLst>
          </p:cNvPr>
          <p:cNvSpPr>
            <a:spLocks noGrp="1"/>
          </p:cNvSpPr>
          <p:nvPr>
            <p:ph type="title"/>
          </p:nvPr>
        </p:nvSpPr>
        <p:spPr>
          <a:xfrm>
            <a:off x="660399" y="1089692"/>
            <a:ext cx="5435601" cy="1240966"/>
          </a:xfrm>
        </p:spPr>
        <p:txBody>
          <a:bodyPr/>
          <a:lstStyle/>
          <a:p>
            <a:r>
              <a:rPr lang="en-US" dirty="0"/>
              <a:t>Conclusion</a:t>
            </a:r>
          </a:p>
        </p:txBody>
      </p:sp>
      <p:sp>
        <p:nvSpPr>
          <p:cNvPr id="3" name="Content Placeholder 2">
            <a:extLst>
              <a:ext uri="{FF2B5EF4-FFF2-40B4-BE49-F238E27FC236}">
                <a16:creationId xmlns:a16="http://schemas.microsoft.com/office/drawing/2014/main" id="{AA3941B7-49D8-4ECD-BBC8-6588DECB37CC}"/>
              </a:ext>
            </a:extLst>
          </p:cNvPr>
          <p:cNvSpPr>
            <a:spLocks noGrp="1"/>
          </p:cNvSpPr>
          <p:nvPr>
            <p:ph idx="1"/>
          </p:nvPr>
        </p:nvSpPr>
        <p:spPr>
          <a:xfrm>
            <a:off x="838199" y="2152154"/>
            <a:ext cx="4912475" cy="3581399"/>
          </a:xfrm>
        </p:spPr>
        <p:txBody>
          <a:bodyPr>
            <a:normAutofit fontScale="85000" lnSpcReduction="10000"/>
          </a:bodyPr>
          <a:lstStyle/>
          <a:p>
            <a:r>
              <a:rPr lang="en-US" dirty="0"/>
              <a:t>The result is a list of recommended movies that are considered similar to the user's favorite movie, with the most similar ones appearing at the top of the list. The number of recommendations displayed is limited to the first 10 similar movies. The user can explore these recommendations to find movies that align with their preferences based on the similarity metric used.</a:t>
            </a:r>
          </a:p>
        </p:txBody>
      </p:sp>
      <p:sp>
        <p:nvSpPr>
          <p:cNvPr id="42" name="Date Placeholder 41">
            <a:extLst>
              <a:ext uri="{FF2B5EF4-FFF2-40B4-BE49-F238E27FC236}">
                <a16:creationId xmlns:a16="http://schemas.microsoft.com/office/drawing/2014/main" id="{A5A3223A-374C-401B-80E4-3393BA4AA8D5}"/>
              </a:ext>
            </a:extLst>
          </p:cNvPr>
          <p:cNvSpPr>
            <a:spLocks noGrp="1"/>
          </p:cNvSpPr>
          <p:nvPr>
            <p:ph type="dt" sz="half" idx="2"/>
          </p:nvPr>
        </p:nvSpPr>
        <p:spPr>
          <a:xfrm>
            <a:off x="258792" y="6356350"/>
            <a:ext cx="3322608" cy="365125"/>
          </a:xfrm>
        </p:spPr>
        <p:txBody>
          <a:bodyPr/>
          <a:lstStyle/>
          <a:p>
            <a:r>
              <a:rPr lang="en-US" dirty="0"/>
              <a:t>20XX</a:t>
            </a:r>
          </a:p>
        </p:txBody>
      </p:sp>
      <p:sp>
        <p:nvSpPr>
          <p:cNvPr id="44" name="Slide Number Placeholder 43">
            <a:extLst>
              <a:ext uri="{FF2B5EF4-FFF2-40B4-BE49-F238E27FC236}">
                <a16:creationId xmlns:a16="http://schemas.microsoft.com/office/drawing/2014/main" id="{5BF29222-3F80-4F2B-90CE-3D40FFF16D70}"/>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10</a:t>
            </a:fld>
            <a:endParaRPr lang="en-US" dirty="0"/>
          </a:p>
        </p:txBody>
      </p:sp>
      <p:pic>
        <p:nvPicPr>
          <p:cNvPr id="1028" name="Picture 4" descr="Cinema background Stock Vector by ©oxlock 34472001">
            <a:extLst>
              <a:ext uri="{FF2B5EF4-FFF2-40B4-BE49-F238E27FC236}">
                <a16:creationId xmlns:a16="http://schemas.microsoft.com/office/drawing/2014/main" id="{8F868D7C-EB17-4249-179B-D31B04B42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0" y="2161098"/>
            <a:ext cx="4580206" cy="3182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762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26C2AA78-FAB6-4776-8D07-F29C78281073}"/>
              </a:ext>
            </a:extLst>
          </p:cNvPr>
          <p:cNvSpPr>
            <a:spLocks noGrp="1"/>
          </p:cNvSpPr>
          <p:nvPr>
            <p:ph type="title" idx="4294967295"/>
          </p:nvPr>
        </p:nvSpPr>
        <p:spPr>
          <a:xfrm>
            <a:off x="647700" y="661988"/>
            <a:ext cx="9867900" cy="820737"/>
          </a:xfrm>
        </p:spPr>
        <p:txBody>
          <a:bodyPr/>
          <a:lstStyle/>
          <a:p>
            <a:r>
              <a:rPr lang="en-US" dirty="0"/>
              <a:t>Team</a:t>
            </a:r>
          </a:p>
        </p:txBody>
      </p:sp>
      <p:sp>
        <p:nvSpPr>
          <p:cNvPr id="30" name="Date Placeholder 29">
            <a:extLst>
              <a:ext uri="{FF2B5EF4-FFF2-40B4-BE49-F238E27FC236}">
                <a16:creationId xmlns:a16="http://schemas.microsoft.com/office/drawing/2014/main" id="{94BA4ACF-F69F-476F-AD73-680EBB74F12F}"/>
              </a:ext>
            </a:extLst>
          </p:cNvPr>
          <p:cNvSpPr>
            <a:spLocks noGrp="1"/>
          </p:cNvSpPr>
          <p:nvPr>
            <p:ph type="dt" sz="half" idx="4294967295"/>
          </p:nvPr>
        </p:nvSpPr>
        <p:spPr>
          <a:xfrm>
            <a:off x="0" y="6356350"/>
            <a:ext cx="3322638" cy="365125"/>
          </a:xfrm>
        </p:spPr>
        <p:txBody>
          <a:bodyPr/>
          <a:lstStyle/>
          <a:p>
            <a:r>
              <a:rPr lang="en-US" dirty="0"/>
              <a:t>20XX</a:t>
            </a:r>
          </a:p>
        </p:txBody>
      </p:sp>
      <p:sp>
        <p:nvSpPr>
          <p:cNvPr id="32" name="Slide Number Placeholder 31">
            <a:extLst>
              <a:ext uri="{FF2B5EF4-FFF2-40B4-BE49-F238E27FC236}">
                <a16:creationId xmlns:a16="http://schemas.microsoft.com/office/drawing/2014/main" id="{CC7B1733-8B85-4D01-A9F3-45031C885C1B}"/>
              </a:ext>
            </a:extLst>
          </p:cNvPr>
          <p:cNvSpPr>
            <a:spLocks noGrp="1"/>
          </p:cNvSpPr>
          <p:nvPr>
            <p:ph type="sldNum" sz="quarter" idx="4294967295"/>
          </p:nvPr>
        </p:nvSpPr>
        <p:spPr>
          <a:xfrm>
            <a:off x="10777538" y="6356350"/>
            <a:ext cx="1414462" cy="365125"/>
          </a:xfrm>
        </p:spPr>
        <p:txBody>
          <a:bodyPr/>
          <a:lstStyle/>
          <a:p>
            <a:fld id="{AE208ADF-3ADD-483D-A721-14E3EEE2C135}" type="slidenum">
              <a:rPr lang="en-US" smtClean="0"/>
              <a:pPr/>
              <a:t>11</a:t>
            </a:fld>
            <a:endParaRPr lang="en-US" dirty="0"/>
          </a:p>
        </p:txBody>
      </p:sp>
      <p:sp>
        <p:nvSpPr>
          <p:cNvPr id="11" name="Content Placeholder 5">
            <a:extLst>
              <a:ext uri="{FF2B5EF4-FFF2-40B4-BE49-F238E27FC236}">
                <a16:creationId xmlns:a16="http://schemas.microsoft.com/office/drawing/2014/main" id="{65F4433A-75C4-5C2A-B75D-9B63462AB587}"/>
              </a:ext>
            </a:extLst>
          </p:cNvPr>
          <p:cNvSpPr txBox="1">
            <a:spLocks/>
          </p:cNvSpPr>
          <p:nvPr/>
        </p:nvSpPr>
        <p:spPr>
          <a:xfrm>
            <a:off x="838200" y="1479255"/>
            <a:ext cx="10515600" cy="4190323"/>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err="1"/>
              <a:t>Nivedhitha</a:t>
            </a:r>
            <a:r>
              <a:rPr lang="en-IN" dirty="0"/>
              <a:t> </a:t>
            </a:r>
            <a:r>
              <a:rPr lang="en-IN" dirty="0" err="1"/>
              <a:t>Gurunathan</a:t>
            </a:r>
            <a:r>
              <a:rPr lang="en-IN" dirty="0"/>
              <a:t>	</a:t>
            </a:r>
          </a:p>
          <a:p>
            <a:r>
              <a:rPr lang="en-IN" dirty="0"/>
              <a:t>Vikas Namdev </a:t>
            </a:r>
          </a:p>
          <a:p>
            <a:r>
              <a:rPr lang="en-IN" dirty="0" err="1"/>
              <a:t>Alekhya</a:t>
            </a:r>
            <a:r>
              <a:rPr lang="en-IN" dirty="0"/>
              <a:t> Alapati	</a:t>
            </a:r>
          </a:p>
          <a:p>
            <a:r>
              <a:rPr lang="en-IN" dirty="0" err="1"/>
              <a:t>Ambarish</a:t>
            </a:r>
            <a:r>
              <a:rPr lang="en-IN" dirty="0"/>
              <a:t> Raju </a:t>
            </a:r>
          </a:p>
          <a:p>
            <a:r>
              <a:rPr lang="en-IN" dirty="0"/>
              <a:t>Ashutosh </a:t>
            </a:r>
            <a:r>
              <a:rPr lang="en-IN" dirty="0" err="1"/>
              <a:t>singh</a:t>
            </a:r>
            <a:r>
              <a:rPr lang="en-IN" dirty="0"/>
              <a:t> Gautam</a:t>
            </a:r>
          </a:p>
          <a:p>
            <a:r>
              <a:rPr lang="en-IN" dirty="0"/>
              <a:t>Muthu Murugan V</a:t>
            </a:r>
          </a:p>
          <a:p>
            <a:r>
              <a:rPr lang="en-IN" dirty="0"/>
              <a:t>Kadhiri Sridhar</a:t>
            </a:r>
          </a:p>
          <a:p>
            <a:r>
              <a:rPr lang="en-IN" dirty="0"/>
              <a:t>Mohammad </a:t>
            </a:r>
            <a:r>
              <a:rPr lang="en-IN" dirty="0" err="1"/>
              <a:t>Aarish</a:t>
            </a:r>
            <a:r>
              <a:rPr lang="en-IN" dirty="0"/>
              <a:t> Qureshi	</a:t>
            </a:r>
          </a:p>
          <a:p>
            <a:r>
              <a:rPr lang="en-IN" dirty="0"/>
              <a:t>Aishwarya Shinde</a:t>
            </a:r>
          </a:p>
        </p:txBody>
      </p:sp>
      <p:pic>
        <p:nvPicPr>
          <p:cNvPr id="3" name="Picture Placeholder 5" descr="forest">
            <a:extLst>
              <a:ext uri="{FF2B5EF4-FFF2-40B4-BE49-F238E27FC236}">
                <a16:creationId xmlns:a16="http://schemas.microsoft.com/office/drawing/2014/main" id="{0D644F7F-B7ED-7F77-1619-5625ED63055D}"/>
              </a:ext>
            </a:extLst>
          </p:cNvPr>
          <p:cNvPicPr>
            <a:picLocks noChangeAspect="1"/>
          </p:cNvPicPr>
          <p:nvPr/>
        </p:nvPicPr>
        <p:blipFill>
          <a:blip r:embed="rId2" cstate="screen">
            <a:extLst>
              <a:ext uri="{28A0092B-C50C-407E-A947-70E740481C1C}">
                <a14:useLocalDpi xmlns:a14="http://schemas.microsoft.com/office/drawing/2010/main" val="0"/>
              </a:ext>
            </a:extLst>
          </a:blip>
          <a:srcRect/>
          <a:stretch/>
        </p:blipFill>
        <p:spPr>
          <a:xfrm>
            <a:off x="12192000" y="0"/>
            <a:ext cx="7616825" cy="6858000"/>
          </a:xfrm>
          <a:prstGeom prst="rect">
            <a:avLst/>
          </a:prstGeom>
        </p:spPr>
      </p:pic>
      <p:sp>
        <p:nvSpPr>
          <p:cNvPr id="4" name="Title 1">
            <a:extLst>
              <a:ext uri="{FF2B5EF4-FFF2-40B4-BE49-F238E27FC236}">
                <a16:creationId xmlns:a16="http://schemas.microsoft.com/office/drawing/2014/main" id="{E1D67A28-C02F-63C1-6196-0B37626FE60C}"/>
              </a:ext>
            </a:extLst>
          </p:cNvPr>
          <p:cNvSpPr txBox="1">
            <a:spLocks/>
          </p:cNvSpPr>
          <p:nvPr/>
        </p:nvSpPr>
        <p:spPr>
          <a:xfrm>
            <a:off x="48720375" y="1236980"/>
            <a:ext cx="3680395" cy="1363097"/>
          </a:xfrm>
          <a:prstGeom prst="rect">
            <a:avLst/>
          </a:prstGeom>
        </p:spPr>
        <p:txBody>
          <a:bodyP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4800" dirty="0">
                <a:effectLst>
                  <a:glow rad="228600">
                    <a:schemeClr val="accent2">
                      <a:satMod val="175000"/>
                      <a:alpha val="40000"/>
                    </a:schemeClr>
                  </a:glow>
                </a:effectLst>
              </a:rPr>
              <a:t>Thank you</a:t>
            </a:r>
          </a:p>
        </p:txBody>
      </p:sp>
    </p:spTree>
    <p:extLst>
      <p:ext uri="{BB962C8B-B14F-4D97-AF65-F5344CB8AC3E}">
        <p14:creationId xmlns:p14="http://schemas.microsoft.com/office/powerpoint/2010/main" val="3769440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E449-E96C-4E0E-A449-9E0701A909E0}"/>
              </a:ext>
            </a:extLst>
          </p:cNvPr>
          <p:cNvSpPr>
            <a:spLocks noGrp="1"/>
          </p:cNvSpPr>
          <p:nvPr>
            <p:ph type="title"/>
          </p:nvPr>
        </p:nvSpPr>
        <p:spPr>
          <a:xfrm>
            <a:off x="485775" y="1236980"/>
            <a:ext cx="3680395" cy="1363097"/>
          </a:xfrm>
        </p:spPr>
        <p:txBody>
          <a:bodyPr>
            <a:normAutofit/>
          </a:bodyPr>
          <a:lstStyle/>
          <a:p>
            <a:r>
              <a:rPr lang="en-US" sz="4800" dirty="0">
                <a:effectLst>
                  <a:glow rad="228600">
                    <a:schemeClr val="accent2">
                      <a:satMod val="175000"/>
                      <a:alpha val="40000"/>
                    </a:schemeClr>
                  </a:glow>
                </a:effectLst>
              </a:rPr>
              <a:t>Thank you</a:t>
            </a:r>
          </a:p>
        </p:txBody>
      </p:sp>
      <p:pic>
        <p:nvPicPr>
          <p:cNvPr id="16" name="Picture Placeholder 5" descr="forest">
            <a:extLst>
              <a:ext uri="{FF2B5EF4-FFF2-40B4-BE49-F238E27FC236}">
                <a16:creationId xmlns:a16="http://schemas.microsoft.com/office/drawing/2014/main" id="{474772FB-EF5F-44F3-8C06-F39CA59EF52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val="0"/>
              </a:ext>
            </a:extLst>
          </a:blip>
          <a:srcRect/>
          <a:stretch/>
        </p:blipFill>
        <p:spPr>
          <a:xfrm>
            <a:off x="4575175" y="0"/>
            <a:ext cx="7616825" cy="6858000"/>
          </a:xfrm>
        </p:spPr>
      </p:pic>
      <p:sp>
        <p:nvSpPr>
          <p:cNvPr id="41" name="Date Placeholder 40">
            <a:extLst>
              <a:ext uri="{FF2B5EF4-FFF2-40B4-BE49-F238E27FC236}">
                <a16:creationId xmlns:a16="http://schemas.microsoft.com/office/drawing/2014/main" id="{1AA0E395-EB95-4646-A4B3-EAB7C68D0B5E}"/>
              </a:ext>
            </a:extLst>
          </p:cNvPr>
          <p:cNvSpPr>
            <a:spLocks noGrp="1"/>
          </p:cNvSpPr>
          <p:nvPr>
            <p:ph type="dt" sz="half" idx="10"/>
          </p:nvPr>
        </p:nvSpPr>
        <p:spPr>
          <a:xfrm>
            <a:off x="258792" y="6356350"/>
            <a:ext cx="3322608" cy="365125"/>
          </a:xfrm>
        </p:spPr>
        <p:txBody>
          <a:bodyPr/>
          <a:lstStyle/>
          <a:p>
            <a:r>
              <a:rPr lang="en-US" dirty="0"/>
              <a:t>2023</a:t>
            </a:r>
          </a:p>
        </p:txBody>
      </p:sp>
      <p:sp>
        <p:nvSpPr>
          <p:cNvPr id="43" name="Slide Number Placeholder 42">
            <a:extLst>
              <a:ext uri="{FF2B5EF4-FFF2-40B4-BE49-F238E27FC236}">
                <a16:creationId xmlns:a16="http://schemas.microsoft.com/office/drawing/2014/main" id="{B95B4304-0747-4AD1-BD3D-E4BFD5441AF5}"/>
              </a:ext>
            </a:extLst>
          </p:cNvPr>
          <p:cNvSpPr>
            <a:spLocks noGrp="1"/>
          </p:cNvSpPr>
          <p:nvPr>
            <p:ph type="sldNum" sz="quarter" idx="12"/>
          </p:nvPr>
        </p:nvSpPr>
        <p:spPr>
          <a:xfrm>
            <a:off x="10518474" y="6356350"/>
            <a:ext cx="1414733" cy="365125"/>
          </a:xfrm>
        </p:spPr>
        <p:txBody>
          <a:bodyPr/>
          <a:lstStyle/>
          <a:p>
            <a:fld id="{AE208ADF-3ADD-483D-A721-14E3EEE2C135}" type="slidenum">
              <a:rPr lang="en-US" smtClean="0"/>
              <a:pPr/>
              <a:t>12</a:t>
            </a:fld>
            <a:endParaRPr lang="en-US" dirty="0"/>
          </a:p>
        </p:txBody>
      </p:sp>
    </p:spTree>
    <p:extLst>
      <p:ext uri="{BB962C8B-B14F-4D97-AF65-F5344CB8AC3E}">
        <p14:creationId xmlns:p14="http://schemas.microsoft.com/office/powerpoint/2010/main" val="1528177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BF331E4-9285-4CFE-8090-72BC8ABFC577}"/>
              </a:ext>
            </a:extLst>
          </p:cNvPr>
          <p:cNvSpPr>
            <a:spLocks noGrp="1"/>
          </p:cNvSpPr>
          <p:nvPr>
            <p:ph type="title"/>
          </p:nvPr>
        </p:nvSpPr>
        <p:spPr/>
        <p:txBody>
          <a:bodyPr/>
          <a:lstStyle/>
          <a:p>
            <a:r>
              <a:rPr lang="en-US" dirty="0"/>
              <a:t>Timeline</a:t>
            </a:r>
          </a:p>
        </p:txBody>
      </p:sp>
      <p:sp>
        <p:nvSpPr>
          <p:cNvPr id="19" name="Date Placeholder 18">
            <a:extLst>
              <a:ext uri="{FF2B5EF4-FFF2-40B4-BE49-F238E27FC236}">
                <a16:creationId xmlns:a16="http://schemas.microsoft.com/office/drawing/2014/main" id="{B252433F-7631-46C0-A68A-0FDDA1050A4A}"/>
              </a:ext>
            </a:extLst>
          </p:cNvPr>
          <p:cNvSpPr>
            <a:spLocks noGrp="1"/>
          </p:cNvSpPr>
          <p:nvPr>
            <p:ph type="dt" sz="half" idx="2"/>
          </p:nvPr>
        </p:nvSpPr>
        <p:spPr/>
        <p:txBody>
          <a:bodyPr/>
          <a:lstStyle/>
          <a:p>
            <a:r>
              <a:rPr lang="en-US" dirty="0"/>
              <a:t>20XX</a:t>
            </a:r>
          </a:p>
        </p:txBody>
      </p:sp>
      <p:sp>
        <p:nvSpPr>
          <p:cNvPr id="21" name="Slide Number Placeholder 20">
            <a:extLst>
              <a:ext uri="{FF2B5EF4-FFF2-40B4-BE49-F238E27FC236}">
                <a16:creationId xmlns:a16="http://schemas.microsoft.com/office/drawing/2014/main" id="{196E0170-75E8-4FE2-A19C-99987C85940D}"/>
              </a:ext>
            </a:extLst>
          </p:cNvPr>
          <p:cNvSpPr>
            <a:spLocks noGrp="1"/>
          </p:cNvSpPr>
          <p:nvPr>
            <p:ph type="sldNum" sz="quarter" idx="4"/>
          </p:nvPr>
        </p:nvSpPr>
        <p:spPr/>
        <p:txBody>
          <a:bodyPr/>
          <a:lstStyle/>
          <a:p>
            <a:fld id="{AE208ADF-3ADD-483D-A721-14E3EEE2C135}" type="slidenum">
              <a:rPr lang="en-US" smtClean="0"/>
              <a:pPr/>
              <a:t>2</a:t>
            </a:fld>
            <a:endParaRPr lang="en-US" dirty="0"/>
          </a:p>
        </p:txBody>
      </p:sp>
      <p:graphicFrame>
        <p:nvGraphicFramePr>
          <p:cNvPr id="6" name="Content Placeholder 3" descr="Timeline Placeholder">
            <a:extLst>
              <a:ext uri="{FF2B5EF4-FFF2-40B4-BE49-F238E27FC236}">
                <a16:creationId xmlns:a16="http://schemas.microsoft.com/office/drawing/2014/main" id="{2B74C635-2D06-445A-9FC5-40D09EED4C8A}"/>
              </a:ext>
            </a:extLst>
          </p:cNvPr>
          <p:cNvGraphicFramePr>
            <a:graphicFrameLocks/>
          </p:cNvGraphicFramePr>
          <p:nvPr>
            <p:extLst>
              <p:ext uri="{D42A27DB-BD31-4B8C-83A1-F6EECF244321}">
                <p14:modId xmlns:p14="http://schemas.microsoft.com/office/powerpoint/2010/main" val="3151936462"/>
              </p:ext>
            </p:extLst>
          </p:nvPr>
        </p:nvGraphicFramePr>
        <p:xfrm>
          <a:off x="838200" y="179044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ubtitle 4">
            <a:extLst>
              <a:ext uri="{FF2B5EF4-FFF2-40B4-BE49-F238E27FC236}">
                <a16:creationId xmlns:a16="http://schemas.microsoft.com/office/drawing/2014/main" id="{A797C368-AE35-56B2-45EF-729A5B97769B}"/>
              </a:ext>
            </a:extLst>
          </p:cNvPr>
          <p:cNvSpPr txBox="1">
            <a:spLocks/>
          </p:cNvSpPr>
          <p:nvPr/>
        </p:nvSpPr>
        <p:spPr>
          <a:xfrm>
            <a:off x="21060247" y="286248"/>
            <a:ext cx="3272141" cy="421418"/>
          </a:xfrm>
          <a:prstGeom prst="rect">
            <a:avLst/>
          </a:prstGeom>
        </p:spPr>
        <p:txBody>
          <a:bodyPr vert="horz" lIns="91440" tIns="45720" rIns="91440" bIns="45720" rtlCol="0" anchor="t">
            <a:normAutofit/>
          </a:bodyPr>
          <a:lstStyle>
            <a:lvl1pPr marL="0" indent="0" algn="ctr" defTabSz="914400" rtl="0" eaLnBrk="1" latinLnBrk="0" hangingPunct="1">
              <a:lnSpc>
                <a:spcPct val="150000"/>
              </a:lnSpc>
              <a:spcBef>
                <a:spcPts val="1000"/>
              </a:spcBef>
              <a:buSzPct val="80000"/>
              <a:buFont typeface="Arial" panose="020B0604020202020204" pitchFamily="34" charset="0"/>
              <a:buNone/>
              <a:defRPr sz="1600" kern="1200" cap="all" spc="600" baseline="0">
                <a:solidFill>
                  <a:schemeClr val="tx2"/>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Date : 21</a:t>
            </a:r>
            <a:r>
              <a:rPr lang="en-US" sz="1200" b="1" baseline="30000" dirty="0">
                <a:solidFill>
                  <a:schemeClr val="bg1"/>
                </a:solidFill>
                <a:latin typeface="Calibri" panose="020F0502020204030204" pitchFamily="34" charset="0"/>
                <a:ea typeface="Calibri" panose="020F0502020204030204" pitchFamily="34" charset="0"/>
                <a:cs typeface="Calibri" panose="020F0502020204030204" pitchFamily="34" charset="0"/>
              </a:rPr>
              <a:t>ST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Sept,2023</a:t>
            </a:r>
          </a:p>
        </p:txBody>
      </p:sp>
      <p:sp>
        <p:nvSpPr>
          <p:cNvPr id="3" name="Titles">
            <a:extLst>
              <a:ext uri="{FF2B5EF4-FFF2-40B4-BE49-F238E27FC236}">
                <a16:creationId xmlns:a16="http://schemas.microsoft.com/office/drawing/2014/main" id="{7B9B62B6-AAF1-27DD-20EB-792718778B1A}"/>
              </a:ext>
            </a:extLst>
          </p:cNvPr>
          <p:cNvSpPr txBox="1">
            <a:spLocks/>
          </p:cNvSpPr>
          <p:nvPr/>
        </p:nvSpPr>
        <p:spPr>
          <a:xfrm>
            <a:off x="-10050672" y="377609"/>
            <a:ext cx="3951798" cy="3051391"/>
          </a:xfrm>
          <a:prstGeom prst="rect">
            <a:avLst/>
          </a:prstGeom>
        </p:spPr>
        <p:txBody>
          <a:bodyPr vert="horz" lIns="91440" tIns="45720" rIns="91440" bIns="45720" rtlCol="0" anchor="b" anchorCtr="0">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dirty="0"/>
              <a:t>Movie Recommendation System</a:t>
            </a:r>
          </a:p>
        </p:txBody>
      </p:sp>
      <p:pic>
        <p:nvPicPr>
          <p:cNvPr id="5" name="Picture 4" descr="person using silver and black laptop computer">
            <a:extLst>
              <a:ext uri="{FF2B5EF4-FFF2-40B4-BE49-F238E27FC236}">
                <a16:creationId xmlns:a16="http://schemas.microsoft.com/office/drawing/2014/main" id="{DF815B03-28DE-E4DF-EDFB-A895EE887CF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624" t="24179" r="-571" b="9589"/>
          <a:stretch/>
        </p:blipFill>
        <p:spPr bwMode="auto">
          <a:xfrm>
            <a:off x="18290874" y="0"/>
            <a:ext cx="7180028"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he Fault in Our Stars Posters on Pinterest">
            <a:extLst>
              <a:ext uri="{FF2B5EF4-FFF2-40B4-BE49-F238E27FC236}">
                <a16:creationId xmlns:a16="http://schemas.microsoft.com/office/drawing/2014/main" id="{33EAAF9D-CD8D-C46A-EA88-33D9EE4AD9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2943" y="5305784"/>
            <a:ext cx="1156723" cy="9000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Uri the surgical strike HD wallpapers | Pxfuel">
            <a:extLst>
              <a:ext uri="{FF2B5EF4-FFF2-40B4-BE49-F238E27FC236}">
                <a16:creationId xmlns:a16="http://schemas.microsoft.com/office/drawing/2014/main" id="{D6F79AD5-7C62-3D18-9CC5-84B2C5EB0D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2942" y="5304463"/>
            <a:ext cx="1156722" cy="9012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ron man movie poster HD wallpapers | Pxfuel">
            <a:extLst>
              <a:ext uri="{FF2B5EF4-FFF2-40B4-BE49-F238E27FC236}">
                <a16:creationId xmlns:a16="http://schemas.microsoft.com/office/drawing/2014/main" id="{DE5A4F65-8B5B-2B72-DEE4-19037EDE23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2942" y="5300764"/>
            <a:ext cx="1156722" cy="9045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The FilmArt Gallery Walt Disney Poster Collection">
            <a:extLst>
              <a:ext uri="{FF2B5EF4-FFF2-40B4-BE49-F238E27FC236}">
                <a16:creationId xmlns:a16="http://schemas.microsoft.com/office/drawing/2014/main" id="{2E911F05-3CE3-1BBB-D00A-D3A8B635BB5C}"/>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21218" b="5971"/>
          <a:stretch/>
        </p:blipFill>
        <p:spPr bwMode="auto">
          <a:xfrm>
            <a:off x="-1822942" y="5349694"/>
            <a:ext cx="1156722" cy="86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919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9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39E1-00A2-4A36-B095-E065A6DE0161}"/>
              </a:ext>
            </a:extLst>
          </p:cNvPr>
          <p:cNvSpPr>
            <a:spLocks noGrp="1"/>
          </p:cNvSpPr>
          <p:nvPr>
            <p:ph type="title" idx="4294967295"/>
          </p:nvPr>
        </p:nvSpPr>
        <p:spPr>
          <a:xfrm>
            <a:off x="838200" y="647700"/>
            <a:ext cx="10515600" cy="2532380"/>
          </a:xfrm>
        </p:spPr>
        <p:txBody>
          <a:bodyPr anchor="t">
            <a:noAutofit/>
          </a:bodyPr>
          <a:lstStyle/>
          <a:p>
            <a:r>
              <a:rPr lang="en-US" sz="2400" b="1" dirty="0"/>
              <a:t>Importance of Movie Recommendation Systems:</a:t>
            </a:r>
            <a:br>
              <a:rPr lang="en-US" sz="2000" dirty="0"/>
            </a:br>
            <a:br>
              <a:rPr lang="en-US" sz="2000" dirty="0"/>
            </a:br>
            <a:r>
              <a:rPr lang="en-US" sz="1800" dirty="0"/>
              <a:t>Movie recommendation systems play a crucial role in enhancing user experience and engagement in the entertainment industry.</a:t>
            </a:r>
            <a:br>
              <a:rPr lang="en-US" sz="2000" dirty="0"/>
            </a:br>
            <a:br>
              <a:rPr lang="en-US" sz="2000" dirty="0"/>
            </a:br>
            <a:r>
              <a:rPr lang="en-US" sz="2400" b="1" dirty="0"/>
              <a:t>Purpose and Objectives of the Project: </a:t>
            </a:r>
            <a:br>
              <a:rPr lang="en-US" sz="2400" b="1" dirty="0"/>
            </a:br>
            <a:br>
              <a:rPr lang="en-US" sz="2400" b="1" dirty="0"/>
            </a:br>
            <a:r>
              <a:rPr lang="en-US" sz="1800" dirty="0"/>
              <a:t>Our project aims to develop an effective movie recommendation system using </a:t>
            </a:r>
            <a:r>
              <a:rPr lang="en-US" sz="1800" b="1" dirty="0"/>
              <a:t>cosine similarity.</a:t>
            </a:r>
            <a:endParaRPr lang="en-US" sz="2000" b="1" dirty="0"/>
          </a:p>
        </p:txBody>
      </p:sp>
      <p:sp>
        <p:nvSpPr>
          <p:cNvPr id="74" name="Date Placeholder 73">
            <a:extLst>
              <a:ext uri="{FF2B5EF4-FFF2-40B4-BE49-F238E27FC236}">
                <a16:creationId xmlns:a16="http://schemas.microsoft.com/office/drawing/2014/main" id="{F58157BD-826A-4A73-AFE3-4DC840C3F88D}"/>
              </a:ext>
            </a:extLst>
          </p:cNvPr>
          <p:cNvSpPr>
            <a:spLocks noGrp="1"/>
          </p:cNvSpPr>
          <p:nvPr>
            <p:ph type="dt" sz="half" idx="4294967295"/>
          </p:nvPr>
        </p:nvSpPr>
        <p:spPr>
          <a:xfrm>
            <a:off x="0" y="6356350"/>
            <a:ext cx="3322638" cy="365125"/>
          </a:xfrm>
        </p:spPr>
        <p:txBody>
          <a:bodyPr/>
          <a:lstStyle/>
          <a:p>
            <a:r>
              <a:rPr lang="en-US" dirty="0"/>
              <a:t>2023</a:t>
            </a:r>
          </a:p>
        </p:txBody>
      </p:sp>
      <p:sp>
        <p:nvSpPr>
          <p:cNvPr id="76" name="Slide Number Placeholder 75">
            <a:extLst>
              <a:ext uri="{FF2B5EF4-FFF2-40B4-BE49-F238E27FC236}">
                <a16:creationId xmlns:a16="http://schemas.microsoft.com/office/drawing/2014/main" id="{4FCE912F-09D6-4C14-A807-126C32B03BB1}"/>
              </a:ext>
            </a:extLst>
          </p:cNvPr>
          <p:cNvSpPr>
            <a:spLocks noGrp="1"/>
          </p:cNvSpPr>
          <p:nvPr>
            <p:ph type="sldNum" sz="quarter" idx="4294967295"/>
          </p:nvPr>
        </p:nvSpPr>
        <p:spPr>
          <a:xfrm>
            <a:off x="10777538" y="6356350"/>
            <a:ext cx="1414462" cy="365125"/>
          </a:xfrm>
        </p:spPr>
        <p:txBody>
          <a:bodyPr/>
          <a:lstStyle/>
          <a:p>
            <a:fld id="{AE208ADF-3ADD-483D-A721-14E3EEE2C135}" type="slidenum">
              <a:rPr lang="en-US" smtClean="0"/>
              <a:pPr/>
              <a:t>3</a:t>
            </a:fld>
            <a:endParaRPr lang="en-US" dirty="0"/>
          </a:p>
        </p:txBody>
      </p:sp>
      <p:sp>
        <p:nvSpPr>
          <p:cNvPr id="23" name="Subtitle 4">
            <a:extLst>
              <a:ext uri="{FF2B5EF4-FFF2-40B4-BE49-F238E27FC236}">
                <a16:creationId xmlns:a16="http://schemas.microsoft.com/office/drawing/2014/main" id="{4CA7C86D-4ABF-C5C1-1B47-A4B80FDA72DC}"/>
              </a:ext>
            </a:extLst>
          </p:cNvPr>
          <p:cNvSpPr txBox="1">
            <a:spLocks/>
          </p:cNvSpPr>
          <p:nvPr/>
        </p:nvSpPr>
        <p:spPr>
          <a:xfrm>
            <a:off x="-5155768" y="3959751"/>
            <a:ext cx="3272141" cy="1820848"/>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80000"/>
              <a:buFont typeface="Arial" panose="020B0604020202020204" pitchFamily="34" charset="0"/>
              <a:buNone/>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200" dirty="0" err="1"/>
              <a:t>Participent</a:t>
            </a:r>
            <a:r>
              <a:rPr lang="en-US" sz="1200"/>
              <a:t> names</a:t>
            </a:r>
            <a:endParaRPr lang="en-US" sz="1200" dirty="0"/>
          </a:p>
        </p:txBody>
      </p:sp>
      <p:pic>
        <p:nvPicPr>
          <p:cNvPr id="3" name="Picture 2" descr="r/Letterboxd - Behold, the top rated &quot;films&quot; of 2020">
            <a:extLst>
              <a:ext uri="{FF2B5EF4-FFF2-40B4-BE49-F238E27FC236}">
                <a16:creationId xmlns:a16="http://schemas.microsoft.com/office/drawing/2014/main" id="{23EBE2F1-B851-638B-6144-1E246C906B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85" b="35621"/>
          <a:stretch/>
        </p:blipFill>
        <p:spPr bwMode="auto">
          <a:xfrm>
            <a:off x="-1" y="-29552008"/>
            <a:ext cx="12192001" cy="2821748"/>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4">
            <a:extLst>
              <a:ext uri="{FF2B5EF4-FFF2-40B4-BE49-F238E27FC236}">
                <a16:creationId xmlns:a16="http://schemas.microsoft.com/office/drawing/2014/main" id="{6B3EBE95-BF65-DECD-8092-37382BAB9C5B}"/>
              </a:ext>
            </a:extLst>
          </p:cNvPr>
          <p:cNvSpPr txBox="1">
            <a:spLocks/>
          </p:cNvSpPr>
          <p:nvPr/>
        </p:nvSpPr>
        <p:spPr>
          <a:xfrm>
            <a:off x="50157751" y="3959751"/>
            <a:ext cx="3272141" cy="1820848"/>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80000"/>
              <a:buFont typeface="Arial" panose="020B0604020202020204" pitchFamily="34" charset="0"/>
              <a:buNone/>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200"/>
              <a:t>Participent names</a:t>
            </a:r>
            <a:endParaRPr lang="en-US" sz="1200" dirty="0"/>
          </a:p>
        </p:txBody>
      </p:sp>
      <p:pic>
        <p:nvPicPr>
          <p:cNvPr id="12" name="Picture 8" descr="The Fault in Our Stars Posters on Pinterest">
            <a:extLst>
              <a:ext uri="{FF2B5EF4-FFF2-40B4-BE49-F238E27FC236}">
                <a16:creationId xmlns:a16="http://schemas.microsoft.com/office/drawing/2014/main" id="{8E95E7D1-A65A-576D-8305-3F539CD9B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8272" y="4213299"/>
            <a:ext cx="2576029" cy="20043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Uri the surgical strike HD wallpapers | Pxfuel">
            <a:extLst>
              <a:ext uri="{FF2B5EF4-FFF2-40B4-BE49-F238E27FC236}">
                <a16:creationId xmlns:a16="http://schemas.microsoft.com/office/drawing/2014/main" id="{5845B19C-6200-9F5B-CBB9-C778509139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747" y="4210655"/>
            <a:ext cx="2576029" cy="200704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ron man movie poster HD wallpapers | Pxfuel">
            <a:extLst>
              <a:ext uri="{FF2B5EF4-FFF2-40B4-BE49-F238E27FC236}">
                <a16:creationId xmlns:a16="http://schemas.microsoft.com/office/drawing/2014/main" id="{BF9D254E-789E-2652-1C33-07D72C7416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1223" y="4203260"/>
            <a:ext cx="2576029" cy="201443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The FilmArt Gallery Walt Disney Poster Collection">
            <a:extLst>
              <a:ext uri="{FF2B5EF4-FFF2-40B4-BE49-F238E27FC236}">
                <a16:creationId xmlns:a16="http://schemas.microsoft.com/office/drawing/2014/main" id="{5F108750-CA4A-9322-652E-4A6E4C3B1AC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1218" b="5971"/>
          <a:stretch/>
        </p:blipFill>
        <p:spPr bwMode="auto">
          <a:xfrm>
            <a:off x="647699" y="4301120"/>
            <a:ext cx="2576029" cy="191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231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E88BB9-5E8A-474F-B7C0-BC6738C243D9}"/>
              </a:ext>
            </a:extLst>
          </p:cNvPr>
          <p:cNvSpPr>
            <a:spLocks noGrp="1"/>
          </p:cNvSpPr>
          <p:nvPr>
            <p:ph type="title" idx="4294967295"/>
          </p:nvPr>
        </p:nvSpPr>
        <p:spPr>
          <a:xfrm>
            <a:off x="838200" y="2725738"/>
            <a:ext cx="10706100" cy="898525"/>
          </a:xfrm>
        </p:spPr>
        <p:txBody>
          <a:bodyPr/>
          <a:lstStyle/>
          <a:p>
            <a:r>
              <a:rPr lang="en-US" dirty="0"/>
              <a:t>Problem Statement </a:t>
            </a:r>
          </a:p>
        </p:txBody>
      </p:sp>
      <p:sp>
        <p:nvSpPr>
          <p:cNvPr id="81" name="Text Placeholder 80">
            <a:extLst>
              <a:ext uri="{FF2B5EF4-FFF2-40B4-BE49-F238E27FC236}">
                <a16:creationId xmlns:a16="http://schemas.microsoft.com/office/drawing/2014/main" id="{26331C6E-6EC6-4BCA-90FC-D61437684A3A}"/>
              </a:ext>
            </a:extLst>
          </p:cNvPr>
          <p:cNvSpPr>
            <a:spLocks noGrp="1"/>
          </p:cNvSpPr>
          <p:nvPr>
            <p:ph type="body" sz="quarter" idx="4294967295"/>
          </p:nvPr>
        </p:nvSpPr>
        <p:spPr>
          <a:xfrm>
            <a:off x="838200" y="3505200"/>
            <a:ext cx="10515600" cy="2514600"/>
          </a:xfrm>
        </p:spPr>
        <p:txBody>
          <a:bodyPr>
            <a:noAutofit/>
          </a:bodyPr>
          <a:lstStyle/>
          <a:p>
            <a:r>
              <a:rPr lang="en-US" sz="1800" dirty="0"/>
              <a:t>Imagine you're scrolling through your favorite streaming service, like Netflix or Amazon Prime, trying to decide what movie to watch. You have so many options that it can be really hard to pick one. This is the problem we're trying to solve.</a:t>
            </a:r>
          </a:p>
          <a:p>
            <a:r>
              <a:rPr lang="en-US" sz="1800" dirty="0"/>
              <a:t>We want to make it easier for you to find movies that you'll enjoy. Instead of scrolling through hundreds of options, our system will suggest movies that match your tastes. It's like having a helpful friend who knows what you like and can recommend the perfect movie for you. This way, you can spend less time searching and more time enjoying great films!</a:t>
            </a:r>
          </a:p>
        </p:txBody>
      </p:sp>
      <p:sp>
        <p:nvSpPr>
          <p:cNvPr id="182" name="Date Placeholder 181">
            <a:extLst>
              <a:ext uri="{FF2B5EF4-FFF2-40B4-BE49-F238E27FC236}">
                <a16:creationId xmlns:a16="http://schemas.microsoft.com/office/drawing/2014/main" id="{0B26E46E-EDB2-4F95-99F9-6B864973B7EF}"/>
              </a:ext>
            </a:extLst>
          </p:cNvPr>
          <p:cNvSpPr>
            <a:spLocks noGrp="1"/>
          </p:cNvSpPr>
          <p:nvPr>
            <p:ph type="dt" sz="half" idx="4294967295"/>
          </p:nvPr>
        </p:nvSpPr>
        <p:spPr>
          <a:xfrm>
            <a:off x="0" y="6356350"/>
            <a:ext cx="3322638" cy="365125"/>
          </a:xfrm>
        </p:spPr>
        <p:txBody>
          <a:bodyPr/>
          <a:lstStyle/>
          <a:p>
            <a:r>
              <a:rPr lang="en-US" dirty="0"/>
              <a:t>20XX</a:t>
            </a:r>
          </a:p>
        </p:txBody>
      </p:sp>
      <p:sp>
        <p:nvSpPr>
          <p:cNvPr id="184" name="Slide Number Placeholder 183">
            <a:extLst>
              <a:ext uri="{FF2B5EF4-FFF2-40B4-BE49-F238E27FC236}">
                <a16:creationId xmlns:a16="http://schemas.microsoft.com/office/drawing/2014/main" id="{F09696C5-2D5D-4774-8ED7-53F2BB60D1FD}"/>
              </a:ext>
            </a:extLst>
          </p:cNvPr>
          <p:cNvSpPr>
            <a:spLocks noGrp="1"/>
          </p:cNvSpPr>
          <p:nvPr>
            <p:ph type="sldNum" sz="quarter" idx="4294967295"/>
          </p:nvPr>
        </p:nvSpPr>
        <p:spPr>
          <a:xfrm>
            <a:off x="10777538" y="6356350"/>
            <a:ext cx="1414462" cy="365125"/>
          </a:xfrm>
        </p:spPr>
        <p:txBody>
          <a:bodyPr/>
          <a:lstStyle/>
          <a:p>
            <a:fld id="{AE208ADF-3ADD-483D-A721-14E3EEE2C135}" type="slidenum">
              <a:rPr lang="en-US" smtClean="0"/>
              <a:pPr/>
              <a:t>4</a:t>
            </a:fld>
            <a:endParaRPr lang="en-US" dirty="0"/>
          </a:p>
        </p:txBody>
      </p:sp>
      <p:pic>
        <p:nvPicPr>
          <p:cNvPr id="1026" name="Picture 2" descr="r/Letterboxd - Behold, the top rated &quot;films&quot; of 2020">
            <a:extLst>
              <a:ext uri="{FF2B5EF4-FFF2-40B4-BE49-F238E27FC236}">
                <a16:creationId xmlns:a16="http://schemas.microsoft.com/office/drawing/2014/main" id="{B44F0910-598C-85F5-E630-FDDCEE7201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85" b="35621"/>
          <a:stretch/>
        </p:blipFill>
        <p:spPr bwMode="auto">
          <a:xfrm>
            <a:off x="-1" y="-144601"/>
            <a:ext cx="12192001" cy="28217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ron man movie poster HD wallpapers | Pxfuel">
            <a:extLst>
              <a:ext uri="{FF2B5EF4-FFF2-40B4-BE49-F238E27FC236}">
                <a16:creationId xmlns:a16="http://schemas.microsoft.com/office/drawing/2014/main" id="{12D463CB-7B11-4ED8-863B-61DF61E0D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946" y="31739315"/>
            <a:ext cx="2608121" cy="20756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Uri the surgical strike HD wallpapers | Pxfuel">
            <a:extLst>
              <a:ext uri="{FF2B5EF4-FFF2-40B4-BE49-F238E27FC236}">
                <a16:creationId xmlns:a16="http://schemas.microsoft.com/office/drawing/2014/main" id="{C37F1F6E-6DB0-C50E-D62E-FFDC89563F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6282" y="31746935"/>
            <a:ext cx="2608121" cy="206806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The Fault in Our Stars Posters on Pinterest">
            <a:extLst>
              <a:ext uri="{FF2B5EF4-FFF2-40B4-BE49-F238E27FC236}">
                <a16:creationId xmlns:a16="http://schemas.microsoft.com/office/drawing/2014/main" id="{BC09135F-66C8-2FF7-0578-AA850B6058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699" y="31751308"/>
            <a:ext cx="2606040" cy="20636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The FilmArt Gallery Walt Disney Poster Collection">
            <a:extLst>
              <a:ext uri="{FF2B5EF4-FFF2-40B4-BE49-F238E27FC236}">
                <a16:creationId xmlns:a16="http://schemas.microsoft.com/office/drawing/2014/main" id="{57F234AC-7F45-1D7E-52BF-F2FA7AEADB3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1218" b="5971"/>
          <a:stretch/>
        </p:blipFill>
        <p:spPr bwMode="auto">
          <a:xfrm>
            <a:off x="8867610" y="31739315"/>
            <a:ext cx="2741294" cy="2075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439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A4FB736-6A8E-E230-FEF2-093D22067858}"/>
              </a:ext>
            </a:extLst>
          </p:cNvPr>
          <p:cNvSpPr txBox="1">
            <a:spLocks/>
          </p:cNvSpPr>
          <p:nvPr/>
        </p:nvSpPr>
        <p:spPr>
          <a:xfrm>
            <a:off x="-2217421" y="1482165"/>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1200" dirty="0"/>
              <a:t>Basic EDA </a:t>
            </a:r>
          </a:p>
        </p:txBody>
      </p:sp>
      <p:sp>
        <p:nvSpPr>
          <p:cNvPr id="10" name="Title 1">
            <a:extLst>
              <a:ext uri="{FF2B5EF4-FFF2-40B4-BE49-F238E27FC236}">
                <a16:creationId xmlns:a16="http://schemas.microsoft.com/office/drawing/2014/main" id="{55731EDF-C897-7F12-1513-5F76C47EFFC7}"/>
              </a:ext>
            </a:extLst>
          </p:cNvPr>
          <p:cNvSpPr txBox="1">
            <a:spLocks/>
          </p:cNvSpPr>
          <p:nvPr/>
        </p:nvSpPr>
        <p:spPr>
          <a:xfrm>
            <a:off x="-2217421" y="1997332"/>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1200" dirty="0"/>
              <a:t>Model Build</a:t>
            </a:r>
          </a:p>
        </p:txBody>
      </p:sp>
      <p:sp>
        <p:nvSpPr>
          <p:cNvPr id="3" name="Title 1">
            <a:extLst>
              <a:ext uri="{FF2B5EF4-FFF2-40B4-BE49-F238E27FC236}">
                <a16:creationId xmlns:a16="http://schemas.microsoft.com/office/drawing/2014/main" id="{5BCB8CA6-D379-51C4-64BF-741228593B66}"/>
              </a:ext>
            </a:extLst>
          </p:cNvPr>
          <p:cNvSpPr txBox="1">
            <a:spLocks/>
          </p:cNvSpPr>
          <p:nvPr/>
        </p:nvSpPr>
        <p:spPr>
          <a:xfrm>
            <a:off x="647700" y="662427"/>
            <a:ext cx="897382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dirty="0"/>
              <a:t>Data Collection &amp; Cleaning</a:t>
            </a:r>
          </a:p>
        </p:txBody>
      </p:sp>
      <p:sp>
        <p:nvSpPr>
          <p:cNvPr id="6" name="Title 1">
            <a:extLst>
              <a:ext uri="{FF2B5EF4-FFF2-40B4-BE49-F238E27FC236}">
                <a16:creationId xmlns:a16="http://schemas.microsoft.com/office/drawing/2014/main" id="{8516D199-4CE0-44BE-D188-49C01CD17E03}"/>
              </a:ext>
            </a:extLst>
          </p:cNvPr>
          <p:cNvSpPr>
            <a:spLocks noGrp="1"/>
          </p:cNvSpPr>
          <p:nvPr>
            <p:ph type="title"/>
          </p:nvPr>
        </p:nvSpPr>
        <p:spPr>
          <a:xfrm>
            <a:off x="647700" y="-1166373"/>
            <a:ext cx="5793740" cy="819738"/>
          </a:xfrm>
        </p:spPr>
        <p:txBody>
          <a:bodyPr>
            <a:normAutofit/>
          </a:bodyPr>
          <a:lstStyle/>
          <a:p>
            <a:r>
              <a:rPr lang="en-US" sz="1800" dirty="0"/>
              <a:t>Data Collection &amp; Cleaning</a:t>
            </a:r>
          </a:p>
        </p:txBody>
      </p:sp>
      <p:sp>
        <p:nvSpPr>
          <p:cNvPr id="5" name="TextBox 4">
            <a:extLst>
              <a:ext uri="{FF2B5EF4-FFF2-40B4-BE49-F238E27FC236}">
                <a16:creationId xmlns:a16="http://schemas.microsoft.com/office/drawing/2014/main" id="{DD34ED2B-EE7C-C91C-89F6-0AC85CA3E68C}"/>
              </a:ext>
            </a:extLst>
          </p:cNvPr>
          <p:cNvSpPr txBox="1"/>
          <p:nvPr/>
        </p:nvSpPr>
        <p:spPr>
          <a:xfrm>
            <a:off x="953714" y="2942948"/>
            <a:ext cx="3543299" cy="369332"/>
          </a:xfrm>
          <a:prstGeom prst="rect">
            <a:avLst/>
          </a:prstGeom>
          <a:noFill/>
        </p:spPr>
        <p:txBody>
          <a:bodyPr wrap="square" rtlCol="0">
            <a:spAutoFit/>
          </a:bodyPr>
          <a:lstStyle/>
          <a:p>
            <a:r>
              <a:rPr lang="en-US" dirty="0">
                <a:solidFill>
                  <a:schemeClr val="tx2"/>
                </a:solidFill>
              </a:rPr>
              <a:t>Link to the dataset : </a:t>
            </a:r>
            <a:r>
              <a:rPr lang="en-US" dirty="0">
                <a:hlinkClick r:id="rId2"/>
              </a:rPr>
              <a:t>click here</a:t>
            </a:r>
            <a:endParaRPr lang="en-IN" dirty="0"/>
          </a:p>
        </p:txBody>
      </p:sp>
      <p:pic>
        <p:nvPicPr>
          <p:cNvPr id="4" name="Picture 3">
            <a:extLst>
              <a:ext uri="{FF2B5EF4-FFF2-40B4-BE49-F238E27FC236}">
                <a16:creationId xmlns:a16="http://schemas.microsoft.com/office/drawing/2014/main" id="{86827992-D29F-A96C-E5AC-F4568F37C695}"/>
              </a:ext>
            </a:extLst>
          </p:cNvPr>
          <p:cNvPicPr>
            <a:picLocks noChangeAspect="1"/>
          </p:cNvPicPr>
          <p:nvPr/>
        </p:nvPicPr>
        <p:blipFill rotWithShape="1">
          <a:blip r:embed="rId3"/>
          <a:srcRect t="35247" b="34956"/>
          <a:stretch/>
        </p:blipFill>
        <p:spPr>
          <a:xfrm>
            <a:off x="7810502" y="1072296"/>
            <a:ext cx="3733798" cy="2346225"/>
          </a:xfrm>
          <a:prstGeom prst="rect">
            <a:avLst/>
          </a:prstGeom>
        </p:spPr>
      </p:pic>
      <p:sp>
        <p:nvSpPr>
          <p:cNvPr id="2" name="TextBox 1">
            <a:extLst>
              <a:ext uri="{FF2B5EF4-FFF2-40B4-BE49-F238E27FC236}">
                <a16:creationId xmlns:a16="http://schemas.microsoft.com/office/drawing/2014/main" id="{D31617BD-2B0B-4A76-A639-C166B58B3BE0}"/>
              </a:ext>
            </a:extLst>
          </p:cNvPr>
          <p:cNvSpPr txBox="1"/>
          <p:nvPr/>
        </p:nvSpPr>
        <p:spPr>
          <a:xfrm>
            <a:off x="953714" y="1806694"/>
            <a:ext cx="5367131" cy="923330"/>
          </a:xfrm>
          <a:prstGeom prst="rect">
            <a:avLst/>
          </a:prstGeom>
          <a:noFill/>
        </p:spPr>
        <p:txBody>
          <a:bodyPr wrap="square" rtlCol="0">
            <a:spAutoFit/>
          </a:bodyPr>
          <a:lstStyle/>
          <a:p>
            <a:r>
              <a:rPr lang="en-US" dirty="0">
                <a:solidFill>
                  <a:schemeClr val="tx2"/>
                </a:solidFill>
              </a:rPr>
              <a:t>We have removed the null values and irrelevant values.</a:t>
            </a:r>
            <a:br>
              <a:rPr lang="en-US" dirty="0">
                <a:solidFill>
                  <a:schemeClr val="tx2"/>
                </a:solidFill>
              </a:rPr>
            </a:br>
            <a:r>
              <a:rPr lang="en-US" dirty="0">
                <a:solidFill>
                  <a:schemeClr val="tx2"/>
                </a:solidFill>
              </a:rPr>
              <a:t>As well as few columns which are not necessary for the movie recommendation system</a:t>
            </a:r>
            <a:endParaRPr lang="en-IN" dirty="0">
              <a:solidFill>
                <a:schemeClr val="tx2"/>
              </a:solidFill>
            </a:endParaRPr>
          </a:p>
        </p:txBody>
      </p:sp>
      <p:pic>
        <p:nvPicPr>
          <p:cNvPr id="13" name="Picture 12">
            <a:extLst>
              <a:ext uri="{FF2B5EF4-FFF2-40B4-BE49-F238E27FC236}">
                <a16:creationId xmlns:a16="http://schemas.microsoft.com/office/drawing/2014/main" id="{D18550E1-1820-731E-CDAF-33E2FE11051F}"/>
              </a:ext>
            </a:extLst>
          </p:cNvPr>
          <p:cNvPicPr>
            <a:picLocks noChangeAspect="1"/>
          </p:cNvPicPr>
          <p:nvPr/>
        </p:nvPicPr>
        <p:blipFill rotWithShape="1">
          <a:blip r:embed="rId4"/>
          <a:srcRect/>
          <a:stretch/>
        </p:blipFill>
        <p:spPr>
          <a:xfrm>
            <a:off x="838199" y="3631445"/>
            <a:ext cx="10759117" cy="2346225"/>
          </a:xfrm>
          <a:prstGeom prst="rect">
            <a:avLst/>
          </a:prstGeom>
        </p:spPr>
      </p:pic>
    </p:spTree>
    <p:extLst>
      <p:ext uri="{BB962C8B-B14F-4D97-AF65-F5344CB8AC3E}">
        <p14:creationId xmlns:p14="http://schemas.microsoft.com/office/powerpoint/2010/main" val="1750275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A4FB736-6A8E-E230-FEF2-093D22067858}"/>
              </a:ext>
            </a:extLst>
          </p:cNvPr>
          <p:cNvSpPr txBox="1">
            <a:spLocks/>
          </p:cNvSpPr>
          <p:nvPr/>
        </p:nvSpPr>
        <p:spPr>
          <a:xfrm>
            <a:off x="647700" y="647700"/>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dirty="0"/>
              <a:t>Basic EDA </a:t>
            </a:r>
          </a:p>
        </p:txBody>
      </p:sp>
      <p:sp>
        <p:nvSpPr>
          <p:cNvPr id="10" name="Title 1">
            <a:extLst>
              <a:ext uri="{FF2B5EF4-FFF2-40B4-BE49-F238E27FC236}">
                <a16:creationId xmlns:a16="http://schemas.microsoft.com/office/drawing/2014/main" id="{55731EDF-C897-7F12-1513-5F76C47EFFC7}"/>
              </a:ext>
            </a:extLst>
          </p:cNvPr>
          <p:cNvSpPr txBox="1">
            <a:spLocks/>
          </p:cNvSpPr>
          <p:nvPr/>
        </p:nvSpPr>
        <p:spPr>
          <a:xfrm>
            <a:off x="-2644140" y="1467438"/>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1200" dirty="0"/>
              <a:t>Model Build</a:t>
            </a:r>
          </a:p>
        </p:txBody>
      </p:sp>
      <p:sp>
        <p:nvSpPr>
          <p:cNvPr id="11" name="Title 1">
            <a:extLst>
              <a:ext uri="{FF2B5EF4-FFF2-40B4-BE49-F238E27FC236}">
                <a16:creationId xmlns:a16="http://schemas.microsoft.com/office/drawing/2014/main" id="{31B4A6F7-484B-8696-BD54-CAB87E477677}"/>
              </a:ext>
            </a:extLst>
          </p:cNvPr>
          <p:cNvSpPr txBox="1">
            <a:spLocks/>
          </p:cNvSpPr>
          <p:nvPr/>
        </p:nvSpPr>
        <p:spPr>
          <a:xfrm>
            <a:off x="647700" y="-1125733"/>
            <a:ext cx="897382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2000" dirty="0"/>
              <a:t>Data Collection &amp; Cleaning</a:t>
            </a:r>
          </a:p>
        </p:txBody>
      </p:sp>
      <p:grpSp>
        <p:nvGrpSpPr>
          <p:cNvPr id="19" name="Group 18">
            <a:extLst>
              <a:ext uri="{FF2B5EF4-FFF2-40B4-BE49-F238E27FC236}">
                <a16:creationId xmlns:a16="http://schemas.microsoft.com/office/drawing/2014/main" id="{3F9EC98E-E02F-09C4-ED17-D68843083C30}"/>
              </a:ext>
            </a:extLst>
          </p:cNvPr>
          <p:cNvGrpSpPr/>
          <p:nvPr/>
        </p:nvGrpSpPr>
        <p:grpSpPr>
          <a:xfrm>
            <a:off x="647700" y="3429000"/>
            <a:ext cx="10706101" cy="2952135"/>
            <a:chOff x="647700" y="3429000"/>
            <a:chExt cx="10706101" cy="2952135"/>
          </a:xfrm>
        </p:grpSpPr>
        <p:graphicFrame>
          <p:nvGraphicFramePr>
            <p:cNvPr id="20" name="Chart 19">
              <a:extLst>
                <a:ext uri="{FF2B5EF4-FFF2-40B4-BE49-F238E27FC236}">
                  <a16:creationId xmlns:a16="http://schemas.microsoft.com/office/drawing/2014/main" id="{5484DD10-F053-4CC0-7B64-CAEE12A09ABD}"/>
                </a:ext>
              </a:extLst>
            </p:cNvPr>
            <p:cNvGraphicFramePr/>
            <p:nvPr>
              <p:extLst>
                <p:ext uri="{D42A27DB-BD31-4B8C-83A1-F6EECF244321}">
                  <p14:modId xmlns:p14="http://schemas.microsoft.com/office/powerpoint/2010/main" val="2134962319"/>
                </p:ext>
              </p:extLst>
            </p:nvPr>
          </p:nvGraphicFramePr>
          <p:xfrm>
            <a:off x="5638800" y="3429000"/>
            <a:ext cx="5715001" cy="29521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Chart 20">
              <a:extLst>
                <a:ext uri="{FF2B5EF4-FFF2-40B4-BE49-F238E27FC236}">
                  <a16:creationId xmlns:a16="http://schemas.microsoft.com/office/drawing/2014/main" id="{645E04FA-9D3F-FD20-D8CC-9E32FA9F6207}"/>
                </a:ext>
              </a:extLst>
            </p:cNvPr>
            <p:cNvGraphicFramePr/>
            <p:nvPr>
              <p:extLst>
                <p:ext uri="{D42A27DB-BD31-4B8C-83A1-F6EECF244321}">
                  <p14:modId xmlns:p14="http://schemas.microsoft.com/office/powerpoint/2010/main" val="579814190"/>
                </p:ext>
              </p:extLst>
            </p:nvPr>
          </p:nvGraphicFramePr>
          <p:xfrm>
            <a:off x="647700" y="3429000"/>
            <a:ext cx="4991100" cy="2952134"/>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22" name="Group 21">
            <a:extLst>
              <a:ext uri="{FF2B5EF4-FFF2-40B4-BE49-F238E27FC236}">
                <a16:creationId xmlns:a16="http://schemas.microsoft.com/office/drawing/2014/main" id="{F1F6C593-13AC-94B1-5D92-A03134F6593D}"/>
              </a:ext>
            </a:extLst>
          </p:cNvPr>
          <p:cNvGrpSpPr/>
          <p:nvPr/>
        </p:nvGrpSpPr>
        <p:grpSpPr>
          <a:xfrm>
            <a:off x="13296900" y="3395325"/>
            <a:ext cx="10706101" cy="2952135"/>
            <a:chOff x="373380" y="3453292"/>
            <a:chExt cx="10706101" cy="2952135"/>
          </a:xfrm>
        </p:grpSpPr>
        <p:graphicFrame>
          <p:nvGraphicFramePr>
            <p:cNvPr id="23" name="Chart 22">
              <a:extLst>
                <a:ext uri="{FF2B5EF4-FFF2-40B4-BE49-F238E27FC236}">
                  <a16:creationId xmlns:a16="http://schemas.microsoft.com/office/drawing/2014/main" id="{4F9A8CFF-A284-5F8E-37CE-6D23F9305380}"/>
                </a:ext>
              </a:extLst>
            </p:cNvPr>
            <p:cNvGraphicFramePr/>
            <p:nvPr>
              <p:extLst>
                <p:ext uri="{D42A27DB-BD31-4B8C-83A1-F6EECF244321}">
                  <p14:modId xmlns:p14="http://schemas.microsoft.com/office/powerpoint/2010/main" val="3133659640"/>
                </p:ext>
              </p:extLst>
            </p:nvPr>
          </p:nvGraphicFramePr>
          <p:xfrm>
            <a:off x="5364480" y="3453292"/>
            <a:ext cx="5715001" cy="29521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Chart 21">
              <a:extLst>
                <a:ext uri="{FF2B5EF4-FFF2-40B4-BE49-F238E27FC236}">
                  <a16:creationId xmlns:a16="http://schemas.microsoft.com/office/drawing/2014/main" id="{71873060-272E-4AAB-3139-EBD57A9F0CE8}"/>
                </a:ext>
              </a:extLst>
            </p:cNvPr>
            <p:cNvGraphicFramePr/>
            <p:nvPr>
              <p:extLst>
                <p:ext uri="{D42A27DB-BD31-4B8C-83A1-F6EECF244321}">
                  <p14:modId xmlns:p14="http://schemas.microsoft.com/office/powerpoint/2010/main" val="1379872182"/>
                </p:ext>
              </p:extLst>
            </p:nvPr>
          </p:nvGraphicFramePr>
          <p:xfrm>
            <a:off x="373380" y="3453292"/>
            <a:ext cx="4991100" cy="2952135"/>
          </p:xfrm>
          <a:graphic>
            <a:graphicData uri="http://schemas.openxmlformats.org/drawingml/2006/chart">
              <c:chart xmlns:c="http://schemas.openxmlformats.org/drawingml/2006/chart" xmlns:r="http://schemas.openxmlformats.org/officeDocument/2006/relationships" r:id="rId5"/>
            </a:graphicData>
          </a:graphic>
        </p:graphicFrame>
      </p:grpSp>
      <p:sp>
        <p:nvSpPr>
          <p:cNvPr id="26" name="TextBox 25">
            <a:extLst>
              <a:ext uri="{FF2B5EF4-FFF2-40B4-BE49-F238E27FC236}">
                <a16:creationId xmlns:a16="http://schemas.microsoft.com/office/drawing/2014/main" id="{727EE066-FB5A-1C60-5E9F-24356E8AF065}"/>
              </a:ext>
            </a:extLst>
          </p:cNvPr>
          <p:cNvSpPr txBox="1"/>
          <p:nvPr/>
        </p:nvSpPr>
        <p:spPr>
          <a:xfrm>
            <a:off x="838200" y="1655567"/>
            <a:ext cx="9113521"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Steven Spielberg leads with 27 movies, closely followed by Clint Eastwood, Martin Scorsese, </a:t>
            </a:r>
            <a:r>
              <a:rPr lang="en-US" dirty="0" err="1">
                <a:solidFill>
                  <a:schemeClr val="tx2"/>
                </a:solidFill>
              </a:rPr>
              <a:t>Renny</a:t>
            </a:r>
            <a:r>
              <a:rPr lang="en-US" dirty="0">
                <a:solidFill>
                  <a:schemeClr val="tx2"/>
                </a:solidFill>
              </a:rPr>
              <a:t> Harlin, and Ridley Scott, each with 15 films. </a:t>
            </a:r>
          </a:p>
          <a:p>
            <a:pPr marL="285750" indent="-285750">
              <a:buFont typeface="Arial" panose="020B0604020202020204" pitchFamily="34" charset="0"/>
              <a:buChar char="•"/>
            </a:pPr>
            <a:r>
              <a:rPr lang="en-US" dirty="0">
                <a:solidFill>
                  <a:schemeClr val="tx2"/>
                </a:solidFill>
              </a:rPr>
              <a:t>In terms of votes, Christopher Nolan stands out with 62,653 votes, followed by Steven Spielberg, Peter Jackson, Quentin Tarantino, and Ridley Scott, all contributing significantly to the vote count.</a:t>
            </a:r>
            <a:endParaRPr lang="en-IN" dirty="0">
              <a:solidFill>
                <a:schemeClr val="tx2"/>
              </a:solidFill>
            </a:endParaRPr>
          </a:p>
        </p:txBody>
      </p:sp>
    </p:spTree>
    <p:extLst>
      <p:ext uri="{BB962C8B-B14F-4D97-AF65-F5344CB8AC3E}">
        <p14:creationId xmlns:p14="http://schemas.microsoft.com/office/powerpoint/2010/main" val="4211093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A4FB736-6A8E-E230-FEF2-093D22067858}"/>
              </a:ext>
            </a:extLst>
          </p:cNvPr>
          <p:cNvSpPr txBox="1">
            <a:spLocks/>
          </p:cNvSpPr>
          <p:nvPr/>
        </p:nvSpPr>
        <p:spPr>
          <a:xfrm>
            <a:off x="647700" y="647700"/>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dirty="0"/>
              <a:t>Basic EDA </a:t>
            </a:r>
          </a:p>
        </p:txBody>
      </p:sp>
      <p:sp>
        <p:nvSpPr>
          <p:cNvPr id="10" name="Title 1">
            <a:extLst>
              <a:ext uri="{FF2B5EF4-FFF2-40B4-BE49-F238E27FC236}">
                <a16:creationId xmlns:a16="http://schemas.microsoft.com/office/drawing/2014/main" id="{55731EDF-C897-7F12-1513-5F76C47EFFC7}"/>
              </a:ext>
            </a:extLst>
          </p:cNvPr>
          <p:cNvSpPr txBox="1">
            <a:spLocks/>
          </p:cNvSpPr>
          <p:nvPr/>
        </p:nvSpPr>
        <p:spPr>
          <a:xfrm>
            <a:off x="-2014220" y="1467438"/>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1200" dirty="0"/>
              <a:t>Model Build</a:t>
            </a:r>
          </a:p>
        </p:txBody>
      </p:sp>
      <p:sp>
        <p:nvSpPr>
          <p:cNvPr id="11" name="Title 1">
            <a:extLst>
              <a:ext uri="{FF2B5EF4-FFF2-40B4-BE49-F238E27FC236}">
                <a16:creationId xmlns:a16="http://schemas.microsoft.com/office/drawing/2014/main" id="{31B4A6F7-484B-8696-BD54-CAB87E477677}"/>
              </a:ext>
            </a:extLst>
          </p:cNvPr>
          <p:cNvSpPr txBox="1">
            <a:spLocks/>
          </p:cNvSpPr>
          <p:nvPr/>
        </p:nvSpPr>
        <p:spPr>
          <a:xfrm>
            <a:off x="647700" y="-1125733"/>
            <a:ext cx="897382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2000" dirty="0"/>
              <a:t>Data Collection &amp; Cleaning</a:t>
            </a:r>
          </a:p>
        </p:txBody>
      </p:sp>
      <p:grpSp>
        <p:nvGrpSpPr>
          <p:cNvPr id="2" name="Group 1">
            <a:extLst>
              <a:ext uri="{FF2B5EF4-FFF2-40B4-BE49-F238E27FC236}">
                <a16:creationId xmlns:a16="http://schemas.microsoft.com/office/drawing/2014/main" id="{47D784E3-C8D6-3CD5-2DF3-B80E9817204A}"/>
              </a:ext>
            </a:extLst>
          </p:cNvPr>
          <p:cNvGrpSpPr/>
          <p:nvPr/>
        </p:nvGrpSpPr>
        <p:grpSpPr>
          <a:xfrm>
            <a:off x="373380" y="3453292"/>
            <a:ext cx="10706101" cy="2952135"/>
            <a:chOff x="373380" y="3453292"/>
            <a:chExt cx="10706101" cy="2952135"/>
          </a:xfrm>
        </p:grpSpPr>
        <p:graphicFrame>
          <p:nvGraphicFramePr>
            <p:cNvPr id="3" name="Chart 22">
              <a:extLst>
                <a:ext uri="{FF2B5EF4-FFF2-40B4-BE49-F238E27FC236}">
                  <a16:creationId xmlns:a16="http://schemas.microsoft.com/office/drawing/2014/main" id="{481CB022-FCCE-3DC9-8AAC-337B4018A93C}"/>
                </a:ext>
              </a:extLst>
            </p:cNvPr>
            <p:cNvGraphicFramePr/>
            <p:nvPr>
              <p:extLst>
                <p:ext uri="{D42A27DB-BD31-4B8C-83A1-F6EECF244321}">
                  <p14:modId xmlns:p14="http://schemas.microsoft.com/office/powerpoint/2010/main" val="1612981242"/>
                </p:ext>
              </p:extLst>
            </p:nvPr>
          </p:nvGraphicFramePr>
          <p:xfrm>
            <a:off x="5364480" y="3453292"/>
            <a:ext cx="5715001" cy="29521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21">
              <a:extLst>
                <a:ext uri="{FF2B5EF4-FFF2-40B4-BE49-F238E27FC236}">
                  <a16:creationId xmlns:a16="http://schemas.microsoft.com/office/drawing/2014/main" id="{4C92C5F1-392E-70A9-42D3-2F02EA780E80}"/>
                </a:ext>
              </a:extLst>
            </p:cNvPr>
            <p:cNvGraphicFramePr/>
            <p:nvPr>
              <p:extLst>
                <p:ext uri="{D42A27DB-BD31-4B8C-83A1-F6EECF244321}">
                  <p14:modId xmlns:p14="http://schemas.microsoft.com/office/powerpoint/2010/main" val="2018163521"/>
                </p:ext>
              </p:extLst>
            </p:nvPr>
          </p:nvGraphicFramePr>
          <p:xfrm>
            <a:off x="373380" y="3453292"/>
            <a:ext cx="4991100" cy="2952134"/>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5" name="Group 4">
            <a:extLst>
              <a:ext uri="{FF2B5EF4-FFF2-40B4-BE49-F238E27FC236}">
                <a16:creationId xmlns:a16="http://schemas.microsoft.com/office/drawing/2014/main" id="{1D2E3BB8-77FC-16AC-7969-1DDCD07E73CC}"/>
              </a:ext>
            </a:extLst>
          </p:cNvPr>
          <p:cNvGrpSpPr/>
          <p:nvPr/>
        </p:nvGrpSpPr>
        <p:grpSpPr>
          <a:xfrm>
            <a:off x="-13586460" y="3429000"/>
            <a:ext cx="10706101" cy="2952135"/>
            <a:chOff x="647700" y="3429000"/>
            <a:chExt cx="10706101" cy="2952135"/>
          </a:xfrm>
        </p:grpSpPr>
        <p:graphicFrame>
          <p:nvGraphicFramePr>
            <p:cNvPr id="6" name="Chart 5">
              <a:extLst>
                <a:ext uri="{FF2B5EF4-FFF2-40B4-BE49-F238E27FC236}">
                  <a16:creationId xmlns:a16="http://schemas.microsoft.com/office/drawing/2014/main" id="{029ACDA8-ACF1-8AE4-7AC0-5FD0DAFF1202}"/>
                </a:ext>
              </a:extLst>
            </p:cNvPr>
            <p:cNvGraphicFramePr/>
            <p:nvPr>
              <p:extLst>
                <p:ext uri="{D42A27DB-BD31-4B8C-83A1-F6EECF244321}">
                  <p14:modId xmlns:p14="http://schemas.microsoft.com/office/powerpoint/2010/main" val="3658922968"/>
                </p:ext>
              </p:extLst>
            </p:nvPr>
          </p:nvGraphicFramePr>
          <p:xfrm>
            <a:off x="5638800" y="3429000"/>
            <a:ext cx="5715001" cy="29521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7E9067E2-8113-E865-8C5D-0612011092E9}"/>
                </a:ext>
              </a:extLst>
            </p:cNvPr>
            <p:cNvGraphicFramePr/>
            <p:nvPr>
              <p:extLst>
                <p:ext uri="{D42A27DB-BD31-4B8C-83A1-F6EECF244321}">
                  <p14:modId xmlns:p14="http://schemas.microsoft.com/office/powerpoint/2010/main" val="319094713"/>
                </p:ext>
              </p:extLst>
            </p:nvPr>
          </p:nvGraphicFramePr>
          <p:xfrm>
            <a:off x="647700" y="3429000"/>
            <a:ext cx="4991100" cy="2952134"/>
          </p:xfrm>
          <a:graphic>
            <a:graphicData uri="http://schemas.openxmlformats.org/drawingml/2006/chart">
              <c:chart xmlns:c="http://schemas.openxmlformats.org/drawingml/2006/chart" xmlns:r="http://schemas.openxmlformats.org/officeDocument/2006/relationships" r:id="rId5"/>
            </a:graphicData>
          </a:graphic>
        </p:graphicFrame>
      </p:grpSp>
      <p:sp>
        <p:nvSpPr>
          <p:cNvPr id="9" name="TextBox 8">
            <a:extLst>
              <a:ext uri="{FF2B5EF4-FFF2-40B4-BE49-F238E27FC236}">
                <a16:creationId xmlns:a16="http://schemas.microsoft.com/office/drawing/2014/main" id="{6E01EBC7-8283-1086-8C10-E7E9FE39AB40}"/>
              </a:ext>
            </a:extLst>
          </p:cNvPr>
          <p:cNvSpPr txBox="1"/>
          <p:nvPr/>
        </p:nvSpPr>
        <p:spPr>
          <a:xfrm>
            <a:off x="960120" y="1920238"/>
            <a:ext cx="9113521"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Drama and Comedy are the most prolific genres, with 243 and 221 movies, respectively.</a:t>
            </a:r>
          </a:p>
          <a:p>
            <a:pPr marL="285750" indent="-285750">
              <a:buFont typeface="Arial" panose="020B0604020202020204" pitchFamily="34" charset="0"/>
              <a:buChar char="•"/>
            </a:pPr>
            <a:r>
              <a:rPr lang="en-US" dirty="0">
                <a:solidFill>
                  <a:schemeClr val="tx2"/>
                </a:solidFill>
              </a:rPr>
              <a:t>Comedy also tops the vote count with 122,050 votes, followed closely by Drama with 119,471 votes.</a:t>
            </a:r>
            <a:endParaRPr lang="en-IN" dirty="0">
              <a:solidFill>
                <a:schemeClr val="tx2"/>
              </a:solidFill>
            </a:endParaRPr>
          </a:p>
        </p:txBody>
      </p:sp>
    </p:spTree>
    <p:extLst>
      <p:ext uri="{BB962C8B-B14F-4D97-AF65-F5344CB8AC3E}">
        <p14:creationId xmlns:p14="http://schemas.microsoft.com/office/powerpoint/2010/main" val="1636529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A4FB736-6A8E-E230-FEF2-093D22067858}"/>
              </a:ext>
            </a:extLst>
          </p:cNvPr>
          <p:cNvSpPr txBox="1">
            <a:spLocks/>
          </p:cNvSpPr>
          <p:nvPr/>
        </p:nvSpPr>
        <p:spPr>
          <a:xfrm>
            <a:off x="647700" y="-1343146"/>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1800" dirty="0"/>
              <a:t>Basic EDA </a:t>
            </a:r>
          </a:p>
        </p:txBody>
      </p:sp>
      <p:sp>
        <p:nvSpPr>
          <p:cNvPr id="10" name="Title 1">
            <a:extLst>
              <a:ext uri="{FF2B5EF4-FFF2-40B4-BE49-F238E27FC236}">
                <a16:creationId xmlns:a16="http://schemas.microsoft.com/office/drawing/2014/main" id="{55731EDF-C897-7F12-1513-5F76C47EFFC7}"/>
              </a:ext>
            </a:extLst>
          </p:cNvPr>
          <p:cNvSpPr txBox="1">
            <a:spLocks/>
          </p:cNvSpPr>
          <p:nvPr/>
        </p:nvSpPr>
        <p:spPr>
          <a:xfrm>
            <a:off x="647700" y="647700"/>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dirty="0"/>
              <a:t>Model Build</a:t>
            </a:r>
          </a:p>
        </p:txBody>
      </p:sp>
      <p:sp>
        <p:nvSpPr>
          <p:cNvPr id="2" name="TextBox 1">
            <a:extLst>
              <a:ext uri="{FF2B5EF4-FFF2-40B4-BE49-F238E27FC236}">
                <a16:creationId xmlns:a16="http://schemas.microsoft.com/office/drawing/2014/main" id="{F4BA931A-81D5-A3E4-58A0-F02E953F2AA2}"/>
              </a:ext>
            </a:extLst>
          </p:cNvPr>
          <p:cNvSpPr txBox="1"/>
          <p:nvPr/>
        </p:nvSpPr>
        <p:spPr>
          <a:xfrm>
            <a:off x="857250" y="1736854"/>
            <a:ext cx="10496550" cy="2893100"/>
          </a:xfrm>
          <a:prstGeom prst="rect">
            <a:avLst/>
          </a:prstGeom>
          <a:noFill/>
        </p:spPr>
        <p:txBody>
          <a:bodyPr wrap="square" rtlCol="0">
            <a:spAutoFit/>
          </a:bodyPr>
          <a:lstStyle/>
          <a:p>
            <a:r>
              <a:rPr lang="en-IN" sz="2000" b="1" dirty="0">
                <a:solidFill>
                  <a:schemeClr val="tx2"/>
                </a:solidFill>
              </a:rPr>
              <a:t>Movie Description Based Recommender: </a:t>
            </a:r>
          </a:p>
          <a:p>
            <a:endParaRPr lang="en-IN" dirty="0">
              <a:solidFill>
                <a:schemeClr val="tx2"/>
              </a:solidFill>
            </a:endParaRPr>
          </a:p>
          <a:p>
            <a:pPr algn="just"/>
            <a:r>
              <a:rPr lang="en-IN" dirty="0">
                <a:solidFill>
                  <a:schemeClr val="tx2"/>
                </a:solidFill>
              </a:rPr>
              <a:t>	T</a:t>
            </a:r>
            <a:r>
              <a:rPr lang="en-US" dirty="0">
                <a:solidFill>
                  <a:schemeClr val="tx2"/>
                </a:solidFill>
              </a:rPr>
              <a:t>he "Movie Recommendation System" represents the Movie Description Based Recommender, which uses the descriptions or plots of movies to recommend films that match a person's preferences. It's like having a magical guide to help you discover the perfect movie for any mood or occasion.</a:t>
            </a:r>
          </a:p>
          <a:p>
            <a:endParaRPr lang="en-IN" dirty="0">
              <a:solidFill>
                <a:schemeClr val="tx2"/>
              </a:solidFill>
            </a:endParaRPr>
          </a:p>
          <a:p>
            <a:endParaRPr lang="en-IN" dirty="0">
              <a:solidFill>
                <a:schemeClr val="tx2"/>
              </a:solidFill>
            </a:endParaRPr>
          </a:p>
          <a:p>
            <a:r>
              <a:rPr lang="en-IN" dirty="0">
                <a:solidFill>
                  <a:schemeClr val="tx2"/>
                </a:solidFill>
              </a:rPr>
              <a:t>For more information about the model link is provided below :</a:t>
            </a:r>
            <a:br>
              <a:rPr lang="en-IN" dirty="0">
                <a:solidFill>
                  <a:schemeClr val="tx2"/>
                </a:solidFill>
              </a:rPr>
            </a:br>
            <a:r>
              <a:rPr lang="en-IN" dirty="0">
                <a:solidFill>
                  <a:schemeClr val="tx2"/>
                </a:solidFill>
                <a:hlinkClick r:id="rId2"/>
              </a:rPr>
              <a:t>click here</a:t>
            </a:r>
            <a:endParaRPr lang="en-IN" dirty="0">
              <a:solidFill>
                <a:schemeClr val="tx2"/>
              </a:solidFill>
            </a:endParaRPr>
          </a:p>
          <a:p>
            <a:endParaRPr lang="en-IN" dirty="0">
              <a:solidFill>
                <a:schemeClr val="tx2"/>
              </a:solidFill>
            </a:endParaRPr>
          </a:p>
        </p:txBody>
      </p:sp>
    </p:spTree>
    <p:extLst>
      <p:ext uri="{BB962C8B-B14F-4D97-AF65-F5344CB8AC3E}">
        <p14:creationId xmlns:p14="http://schemas.microsoft.com/office/powerpoint/2010/main" val="124566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A4FB736-6A8E-E230-FEF2-093D22067858}"/>
              </a:ext>
            </a:extLst>
          </p:cNvPr>
          <p:cNvSpPr txBox="1">
            <a:spLocks/>
          </p:cNvSpPr>
          <p:nvPr/>
        </p:nvSpPr>
        <p:spPr>
          <a:xfrm>
            <a:off x="647700" y="-1343146"/>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1800" dirty="0"/>
              <a:t>Basic EDA </a:t>
            </a:r>
          </a:p>
        </p:txBody>
      </p:sp>
      <p:sp>
        <p:nvSpPr>
          <p:cNvPr id="10" name="Title 1">
            <a:extLst>
              <a:ext uri="{FF2B5EF4-FFF2-40B4-BE49-F238E27FC236}">
                <a16:creationId xmlns:a16="http://schemas.microsoft.com/office/drawing/2014/main" id="{55731EDF-C897-7F12-1513-5F76C47EFFC7}"/>
              </a:ext>
            </a:extLst>
          </p:cNvPr>
          <p:cNvSpPr txBox="1">
            <a:spLocks/>
          </p:cNvSpPr>
          <p:nvPr/>
        </p:nvSpPr>
        <p:spPr>
          <a:xfrm>
            <a:off x="647700" y="647700"/>
            <a:ext cx="3733800" cy="81973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dirty="0"/>
              <a:t>Model Build</a:t>
            </a:r>
          </a:p>
        </p:txBody>
      </p:sp>
      <p:sp>
        <p:nvSpPr>
          <p:cNvPr id="3" name="TextBox 2">
            <a:extLst>
              <a:ext uri="{FF2B5EF4-FFF2-40B4-BE49-F238E27FC236}">
                <a16:creationId xmlns:a16="http://schemas.microsoft.com/office/drawing/2014/main" id="{D04068E1-54DE-F454-F502-A8E6F946A1E8}"/>
              </a:ext>
            </a:extLst>
          </p:cNvPr>
          <p:cNvSpPr txBox="1"/>
          <p:nvPr/>
        </p:nvSpPr>
        <p:spPr>
          <a:xfrm>
            <a:off x="924560" y="1649864"/>
            <a:ext cx="4714240" cy="4708981"/>
          </a:xfrm>
          <a:prstGeom prst="rect">
            <a:avLst/>
          </a:prstGeom>
          <a:noFill/>
        </p:spPr>
        <p:txBody>
          <a:bodyPr wrap="square" rtlCol="0">
            <a:spAutoFit/>
          </a:bodyPr>
          <a:lstStyle/>
          <a:p>
            <a:pPr algn="just"/>
            <a:r>
              <a:rPr lang="en-US" sz="2400" dirty="0">
                <a:solidFill>
                  <a:schemeClr val="tx2"/>
                </a:solidFill>
              </a:rPr>
              <a:t>Pros  : </a:t>
            </a:r>
          </a:p>
          <a:p>
            <a:pPr algn="just"/>
            <a:endParaRPr lang="en-US" sz="2400" dirty="0">
              <a:solidFill>
                <a:schemeClr val="tx2"/>
              </a:solidFill>
            </a:endParaRPr>
          </a:p>
          <a:p>
            <a:pPr algn="just"/>
            <a:r>
              <a:rPr lang="en-US" b="1" dirty="0">
                <a:solidFill>
                  <a:schemeClr val="tx2"/>
                </a:solidFill>
              </a:rPr>
              <a:t>Personalized User Experience: : </a:t>
            </a:r>
            <a:r>
              <a:rPr lang="en-US" dirty="0">
                <a:solidFill>
                  <a:schemeClr val="tx2"/>
                </a:solidFill>
              </a:rPr>
              <a:t> Recommendation systems provide users with personalized content suggestions based on their preferences, improving the overall user experience.</a:t>
            </a:r>
          </a:p>
          <a:p>
            <a:pPr algn="just"/>
            <a:endParaRPr lang="en-US" dirty="0">
              <a:solidFill>
                <a:schemeClr val="tx2"/>
              </a:solidFill>
            </a:endParaRPr>
          </a:p>
          <a:p>
            <a:pPr algn="just"/>
            <a:r>
              <a:rPr lang="en-US" b="1" dirty="0">
                <a:solidFill>
                  <a:schemeClr val="tx2"/>
                </a:solidFill>
              </a:rPr>
              <a:t>Increased Engagement: </a:t>
            </a:r>
            <a:r>
              <a:rPr lang="en-US" dirty="0">
                <a:solidFill>
                  <a:schemeClr val="tx2"/>
                </a:solidFill>
              </a:rPr>
              <a:t>By suggesting relevant movies or content, these systems keep users engaged and can lead to longer viewing or interaction times.</a:t>
            </a:r>
          </a:p>
          <a:p>
            <a:pPr algn="just"/>
            <a:endParaRPr lang="en-US" dirty="0">
              <a:solidFill>
                <a:schemeClr val="tx2"/>
              </a:solidFill>
            </a:endParaRPr>
          </a:p>
          <a:p>
            <a:pPr algn="just"/>
            <a:r>
              <a:rPr lang="en-US" b="1" dirty="0">
                <a:solidFill>
                  <a:schemeClr val="tx2"/>
                </a:solidFill>
              </a:rPr>
              <a:t>Discovery of New Content : </a:t>
            </a:r>
            <a:r>
              <a:rPr lang="en-US" dirty="0">
                <a:solidFill>
                  <a:schemeClr val="tx2"/>
                </a:solidFill>
              </a:rPr>
              <a:t> Users can discover new movies and genres they may not have considered before, broadening their horizons.</a:t>
            </a:r>
          </a:p>
          <a:p>
            <a:pPr algn="just"/>
            <a:endParaRPr lang="en-IN" dirty="0">
              <a:solidFill>
                <a:schemeClr val="tx2"/>
              </a:solidFill>
            </a:endParaRPr>
          </a:p>
        </p:txBody>
      </p:sp>
      <p:sp>
        <p:nvSpPr>
          <p:cNvPr id="4" name="TextBox 3">
            <a:extLst>
              <a:ext uri="{FF2B5EF4-FFF2-40B4-BE49-F238E27FC236}">
                <a16:creationId xmlns:a16="http://schemas.microsoft.com/office/drawing/2014/main" id="{38F74030-0BB4-6DE1-7946-F62DEB01E119}"/>
              </a:ext>
            </a:extLst>
          </p:cNvPr>
          <p:cNvSpPr txBox="1"/>
          <p:nvPr/>
        </p:nvSpPr>
        <p:spPr>
          <a:xfrm>
            <a:off x="6639560" y="1649864"/>
            <a:ext cx="4714240" cy="3877985"/>
          </a:xfrm>
          <a:prstGeom prst="rect">
            <a:avLst/>
          </a:prstGeom>
          <a:noFill/>
        </p:spPr>
        <p:txBody>
          <a:bodyPr wrap="square" rtlCol="0">
            <a:spAutoFit/>
          </a:bodyPr>
          <a:lstStyle/>
          <a:p>
            <a:pPr algn="just"/>
            <a:r>
              <a:rPr lang="en-US" sz="2400" dirty="0">
                <a:solidFill>
                  <a:schemeClr val="tx2"/>
                </a:solidFill>
              </a:rPr>
              <a:t>Cons : </a:t>
            </a:r>
          </a:p>
          <a:p>
            <a:pPr algn="just"/>
            <a:endParaRPr lang="en-US" sz="2400" dirty="0">
              <a:solidFill>
                <a:schemeClr val="tx2"/>
              </a:solidFill>
            </a:endParaRPr>
          </a:p>
          <a:p>
            <a:pPr algn="just"/>
            <a:r>
              <a:rPr lang="en-US" b="1" dirty="0">
                <a:solidFill>
                  <a:schemeClr val="tx2"/>
                </a:solidFill>
              </a:rPr>
              <a:t>Cold Start Problem : </a:t>
            </a:r>
            <a:r>
              <a:rPr lang="en-US" dirty="0">
                <a:solidFill>
                  <a:schemeClr val="tx2"/>
                </a:solidFill>
              </a:rPr>
              <a:t>Recommending content for new users or new items can be challenging when there is limited data available</a:t>
            </a:r>
          </a:p>
          <a:p>
            <a:pPr algn="just"/>
            <a:r>
              <a:rPr lang="en-US" dirty="0">
                <a:solidFill>
                  <a:schemeClr val="tx2"/>
                </a:solidFill>
              </a:rPr>
              <a:t>.</a:t>
            </a:r>
          </a:p>
          <a:p>
            <a:pPr algn="just"/>
            <a:r>
              <a:rPr lang="en-US" b="1" dirty="0">
                <a:solidFill>
                  <a:schemeClr val="tx2"/>
                </a:solidFill>
              </a:rPr>
              <a:t>Privacy Concerns: </a:t>
            </a:r>
            <a:r>
              <a:rPr lang="en-US" dirty="0">
                <a:solidFill>
                  <a:schemeClr val="tx2"/>
                </a:solidFill>
              </a:rPr>
              <a:t>Recommendation systems often rely on user data, raising privacy concerns if this data is mishandled or misused.</a:t>
            </a:r>
          </a:p>
          <a:p>
            <a:pPr algn="just"/>
            <a:endParaRPr lang="en-US" dirty="0">
              <a:solidFill>
                <a:schemeClr val="tx2"/>
              </a:solidFill>
            </a:endParaRPr>
          </a:p>
          <a:p>
            <a:pPr algn="just"/>
            <a:r>
              <a:rPr lang="en-US" b="1" dirty="0">
                <a:solidFill>
                  <a:schemeClr val="tx2"/>
                </a:solidFill>
              </a:rPr>
              <a:t>Content Overlooked:</a:t>
            </a:r>
            <a:r>
              <a:rPr lang="en-US" dirty="0">
                <a:solidFill>
                  <a:schemeClr val="tx2"/>
                </a:solidFill>
              </a:rPr>
              <a:t> Less popular or niche content may be overlooked if the system heavily promotes mainstream or trending items.</a:t>
            </a:r>
          </a:p>
        </p:txBody>
      </p:sp>
    </p:spTree>
    <p:extLst>
      <p:ext uri="{BB962C8B-B14F-4D97-AF65-F5344CB8AC3E}">
        <p14:creationId xmlns:p14="http://schemas.microsoft.com/office/powerpoint/2010/main" val="2371567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C0CC34A-D535-41BC-8B48-A0E1EA32D7E8}">
  <ds:schemaRefs>
    <ds:schemaRef ds:uri="http://schemas.microsoft.com/sharepoint/v3/contenttype/forms"/>
  </ds:schemaRefs>
</ds:datastoreItem>
</file>

<file path=customXml/itemProps3.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TM03457485[[fn=Mesh]]</Template>
  <TotalTime>2352</TotalTime>
  <Words>766</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Dante</vt:lpstr>
      <vt:lpstr>PineVTI</vt:lpstr>
      <vt:lpstr>Movie Recommendation System</vt:lpstr>
      <vt:lpstr>Timeline</vt:lpstr>
      <vt:lpstr>Importance of Movie Recommendation Systems:  Movie recommendation systems play a crucial role in enhancing user experience and engagement in the entertainment industry.  Purpose and Objectives of the Project:   Our project aims to develop an effective movie recommendation system using cosine similarity.</vt:lpstr>
      <vt:lpstr>Problem Statement </vt:lpstr>
      <vt:lpstr>Data Collection &amp; Cleaning</vt:lpstr>
      <vt:lpstr>PowerPoint Presentation</vt:lpstr>
      <vt:lpstr>PowerPoint Presentation</vt:lpstr>
      <vt:lpstr>PowerPoint Presentation</vt:lpstr>
      <vt:lpstr>PowerPoint Presentation</vt:lpstr>
      <vt:lpstr>Conclusion</vt:lpstr>
      <vt:lpstr>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Using Cosine Similarity</dc:title>
  <dc:creator>Kadhiri Sridhar</dc:creator>
  <cp:lastModifiedBy>Kadhiri Sridhar</cp:lastModifiedBy>
  <cp:revision>23</cp:revision>
  <dcterms:created xsi:type="dcterms:W3CDTF">2023-09-21T16:33:50Z</dcterms:created>
  <dcterms:modified xsi:type="dcterms:W3CDTF">2023-09-25T07:12:23Z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