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84"/>
  </p:notesMasterIdLst>
  <p:handoutMasterIdLst>
    <p:handoutMasterId r:id="rId85"/>
  </p:handoutMasterIdLst>
  <p:sldIdLst>
    <p:sldId id="256" r:id="rId2"/>
    <p:sldId id="709" r:id="rId3"/>
    <p:sldId id="351" r:id="rId4"/>
    <p:sldId id="352" r:id="rId5"/>
    <p:sldId id="353" r:id="rId6"/>
    <p:sldId id="422" r:id="rId7"/>
    <p:sldId id="354" r:id="rId8"/>
    <p:sldId id="497" r:id="rId9"/>
    <p:sldId id="498" r:id="rId10"/>
    <p:sldId id="499" r:id="rId11"/>
    <p:sldId id="500" r:id="rId12"/>
    <p:sldId id="501" r:id="rId13"/>
    <p:sldId id="502" r:id="rId14"/>
    <p:sldId id="503" r:id="rId15"/>
    <p:sldId id="504" r:id="rId16"/>
    <p:sldId id="505" r:id="rId17"/>
    <p:sldId id="506" r:id="rId18"/>
    <p:sldId id="507" r:id="rId19"/>
    <p:sldId id="508" r:id="rId20"/>
    <p:sldId id="509" r:id="rId21"/>
    <p:sldId id="510" r:id="rId22"/>
    <p:sldId id="511" r:id="rId23"/>
    <p:sldId id="512" r:id="rId24"/>
    <p:sldId id="513" r:id="rId25"/>
    <p:sldId id="514" r:id="rId26"/>
    <p:sldId id="515" r:id="rId27"/>
    <p:sldId id="516" r:id="rId28"/>
    <p:sldId id="517" r:id="rId29"/>
    <p:sldId id="518" r:id="rId30"/>
    <p:sldId id="519" r:id="rId31"/>
    <p:sldId id="520" r:id="rId32"/>
    <p:sldId id="521" r:id="rId33"/>
    <p:sldId id="522" r:id="rId34"/>
    <p:sldId id="523" r:id="rId35"/>
    <p:sldId id="525" r:id="rId36"/>
    <p:sldId id="526" r:id="rId37"/>
    <p:sldId id="527" r:id="rId38"/>
    <p:sldId id="528" r:id="rId39"/>
    <p:sldId id="529" r:id="rId40"/>
    <p:sldId id="530" r:id="rId41"/>
    <p:sldId id="531" r:id="rId42"/>
    <p:sldId id="532" r:id="rId43"/>
    <p:sldId id="533" r:id="rId44"/>
    <p:sldId id="534" r:id="rId45"/>
    <p:sldId id="535" r:id="rId46"/>
    <p:sldId id="536" r:id="rId47"/>
    <p:sldId id="537" r:id="rId48"/>
    <p:sldId id="538" r:id="rId49"/>
    <p:sldId id="539" r:id="rId50"/>
    <p:sldId id="540" r:id="rId51"/>
    <p:sldId id="541" r:id="rId52"/>
    <p:sldId id="542" r:id="rId53"/>
    <p:sldId id="543" r:id="rId54"/>
    <p:sldId id="544" r:id="rId55"/>
    <p:sldId id="545" r:id="rId56"/>
    <p:sldId id="710" r:id="rId57"/>
    <p:sldId id="711" r:id="rId58"/>
    <p:sldId id="712" r:id="rId59"/>
    <p:sldId id="713" r:id="rId60"/>
    <p:sldId id="546" r:id="rId61"/>
    <p:sldId id="547" r:id="rId62"/>
    <p:sldId id="548" r:id="rId63"/>
    <p:sldId id="549" r:id="rId64"/>
    <p:sldId id="550" r:id="rId65"/>
    <p:sldId id="551" r:id="rId66"/>
    <p:sldId id="552" r:id="rId67"/>
    <p:sldId id="553" r:id="rId68"/>
    <p:sldId id="715" r:id="rId69"/>
    <p:sldId id="716" r:id="rId70"/>
    <p:sldId id="717" r:id="rId71"/>
    <p:sldId id="718" r:id="rId72"/>
    <p:sldId id="719" r:id="rId73"/>
    <p:sldId id="720" r:id="rId74"/>
    <p:sldId id="721" r:id="rId75"/>
    <p:sldId id="722" r:id="rId76"/>
    <p:sldId id="723" r:id="rId77"/>
    <p:sldId id="724" r:id="rId78"/>
    <p:sldId id="726" r:id="rId79"/>
    <p:sldId id="727" r:id="rId80"/>
    <p:sldId id="316" r:id="rId81"/>
    <p:sldId id="728" r:id="rId82"/>
    <p:sldId id="729" r:id="rId83"/>
  </p:sldIdLst>
  <p:sldSz cx="9144000" cy="6858000" type="screen4x3"/>
  <p:notesSz cx="6858000" cy="86995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  <a:srgbClr val="FF3300"/>
    <a:srgbClr val="009900"/>
    <a:srgbClr val="FF82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620"/>
    <p:restoredTop sz="94660"/>
  </p:normalViewPr>
  <p:slideViewPr>
    <p:cSldViewPr>
      <p:cViewPr varScale="1">
        <p:scale>
          <a:sx n="54" d="100"/>
          <a:sy n="54" d="100"/>
        </p:scale>
        <p:origin x="-1147" y="-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474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notesMaster" Target="notesMasters/notesMaster1.xml"/><Relationship Id="rId89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5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264525"/>
            <a:ext cx="2971800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264525"/>
            <a:ext cx="2971800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C77A759-763F-4084-915F-936858C2DF6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48787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76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652463"/>
            <a:ext cx="4349750" cy="32623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89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132263"/>
            <a:ext cx="5486400" cy="391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689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262938"/>
            <a:ext cx="2971800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89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262938"/>
            <a:ext cx="2971800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anose="020B0604030504040204" pitchFamily="34" charset="0"/>
              </a:defRPr>
            </a:lvl1pPr>
          </a:lstStyle>
          <a:p>
            <a:fld id="{93355763-7F25-4EE4-91D5-4C3D21307D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46465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7F1E3D8-0E6E-4D6D-B4B4-379A8492A054}" type="slidenum">
              <a:rPr lang="en-US" altLang="en-US" sz="1200">
                <a:latin typeface="Tahoma" panose="020B0604030504040204" pitchFamily="34" charset="0"/>
              </a:rPr>
              <a:pPr eaLnBrk="1" hangingPunct="1"/>
              <a:t>1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198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4062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544D9C-19A7-4C9B-A833-7EB95A1161FE}" type="slidenum">
              <a:rPr lang="en-US"/>
              <a:pPr/>
              <a:t>71</a:t>
            </a:fld>
            <a:endParaRPr lang="en-US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9F4766-685B-484E-B7AC-75878B021D81}" type="slidenum">
              <a:rPr lang="en-US"/>
              <a:pPr/>
              <a:t>72</a:t>
            </a:fld>
            <a:endParaRPr lang="en-US"/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D64AEB-D28B-4FC3-9C7E-3752A244B62F}" type="slidenum">
              <a:rPr lang="en-US"/>
              <a:pPr/>
              <a:t>73</a:t>
            </a:fld>
            <a:endParaRPr lang="en-US"/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A2FD93-0B94-4172-8B61-44A99149EDD1}" type="slidenum">
              <a:rPr lang="en-US"/>
              <a:pPr/>
              <a:t>74</a:t>
            </a:fld>
            <a:endParaRPr lang="en-US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3CEB53-9D27-43DF-8B6A-7ED846E6ACF8}" type="slidenum">
              <a:rPr lang="en-US"/>
              <a:pPr/>
              <a:t>75</a:t>
            </a:fld>
            <a:endParaRPr lang="en-US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60E7F2-0D05-451A-8469-EB368C227039}" type="slidenum">
              <a:rPr lang="en-US"/>
              <a:pPr/>
              <a:t>76</a:t>
            </a:fld>
            <a:endParaRPr lang="en-US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E69119-108B-4F3B-A381-B01574172481}" type="slidenum">
              <a:rPr lang="en-US"/>
              <a:pPr/>
              <a:t>77</a:t>
            </a:fld>
            <a:endParaRPr lang="en-US"/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>
            <a:extLst>
              <a:ext uri="{FF2B5EF4-FFF2-40B4-BE49-F238E27FC236}">
                <a16:creationId xmlns="" xmlns:a16="http://schemas.microsoft.com/office/drawing/2014/main" id="{C3E1AA6C-6F5A-43F3-8903-E147C49083F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E21C993-F9BA-40EC-87FC-511183306263}" type="slidenum">
              <a:rPr lang="en-US" altLang="en-US" sz="1200"/>
              <a:pPr/>
              <a:t>80</a:t>
            </a:fld>
            <a:endParaRPr lang="en-US" altLang="en-US" sz="1200"/>
          </a:p>
        </p:txBody>
      </p:sp>
      <p:sp>
        <p:nvSpPr>
          <p:cNvPr id="59395" name="Rectangle 2">
            <a:extLst>
              <a:ext uri="{FF2B5EF4-FFF2-40B4-BE49-F238E27FC236}">
                <a16:creationId xmlns="" xmlns:a16="http://schemas.microsoft.com/office/drawing/2014/main" id="{4D81600B-8E71-4E36-9F32-31471DE4D7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>
            <a:extLst>
              <a:ext uri="{FF2B5EF4-FFF2-40B4-BE49-F238E27FC236}">
                <a16:creationId xmlns="" xmlns:a16="http://schemas.microsoft.com/office/drawing/2014/main" id="{063A2571-3B06-401F-9254-D470DCBB14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="" xmlns:a16="http://schemas.microsoft.com/office/drawing/2014/main" id="{6BFFE08A-8FCC-4B7B-B3DC-E439C19A94D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6094610-FA89-471A-8A56-C9B4572E2865}" type="slidenum">
              <a:rPr lang="en-US" altLang="en-US" sz="1200"/>
              <a:pPr/>
              <a:t>81</a:t>
            </a:fld>
            <a:endParaRPr lang="en-US" altLang="en-US" sz="1200"/>
          </a:p>
        </p:txBody>
      </p:sp>
      <p:sp>
        <p:nvSpPr>
          <p:cNvPr id="60419" name="Rectangle 2">
            <a:extLst>
              <a:ext uri="{FF2B5EF4-FFF2-40B4-BE49-F238E27FC236}">
                <a16:creationId xmlns="" xmlns:a16="http://schemas.microsoft.com/office/drawing/2014/main" id="{8EB54FF7-4907-4965-9612-D3F75E8B66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>
            <a:extLst>
              <a:ext uri="{FF2B5EF4-FFF2-40B4-BE49-F238E27FC236}">
                <a16:creationId xmlns="" xmlns:a16="http://schemas.microsoft.com/office/drawing/2014/main" id="{7C3C1C78-B128-40F5-BCF2-6EBEC1E3CF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="" xmlns:a16="http://schemas.microsoft.com/office/drawing/2014/main" id="{253876FD-8D15-4E04-B90F-8E43E725B5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3093F86-72C1-43CC-9435-F05A740FED04}" type="slidenum">
              <a:rPr lang="en-US" altLang="en-US" sz="1200"/>
              <a:pPr/>
              <a:t>82</a:t>
            </a:fld>
            <a:endParaRPr lang="en-US" altLang="en-US" sz="1200"/>
          </a:p>
        </p:txBody>
      </p:sp>
      <p:sp>
        <p:nvSpPr>
          <p:cNvPr id="61443" name="Rectangle 2">
            <a:extLst>
              <a:ext uri="{FF2B5EF4-FFF2-40B4-BE49-F238E27FC236}">
                <a16:creationId xmlns="" xmlns:a16="http://schemas.microsoft.com/office/drawing/2014/main" id="{97C93E39-1065-4D33-94CA-0B15505904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>
            <a:extLst>
              <a:ext uri="{FF2B5EF4-FFF2-40B4-BE49-F238E27FC236}">
                <a16:creationId xmlns="" xmlns:a16="http://schemas.microsoft.com/office/drawing/2014/main" id="{43115883-C1BC-4AB5-994F-57F6EF2791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149A145-73AC-4669-960D-88716A85DE71}" type="slidenum">
              <a:rPr lang="en-US" altLang="en-US" sz="1200">
                <a:latin typeface="Tahoma" panose="020B0604030504040204" pitchFamily="34" charset="0"/>
              </a:rPr>
              <a:pPr eaLnBrk="1" hangingPunct="1"/>
              <a:t>3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199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9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56302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A8B981AA-1C26-4215-B9EC-D22195B5F980}" type="slidenum">
              <a:rPr lang="en-US" altLang="en-US" sz="1200">
                <a:latin typeface="Tahoma" panose="020B0604030504040204" pitchFamily="34" charset="0"/>
              </a:rPr>
              <a:pPr eaLnBrk="1" hangingPunct="1"/>
              <a:t>4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200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0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87878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9443C31-C32D-478C-A1EE-FE6A46D56FBF}" type="slidenum">
              <a:rPr lang="en-US" altLang="en-US" sz="1200">
                <a:latin typeface="Tahoma" panose="020B0604030504040204" pitchFamily="34" charset="0"/>
              </a:rPr>
              <a:pPr eaLnBrk="1" hangingPunct="1"/>
              <a:t>5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201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66714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D27DA0F-7029-460D-BA02-5547DE273E88}" type="slidenum">
              <a:rPr lang="en-US" altLang="en-US" sz="1200">
                <a:latin typeface="Tahoma" panose="020B0604030504040204" pitchFamily="34" charset="0"/>
              </a:rPr>
              <a:pPr eaLnBrk="1" hangingPunct="1"/>
              <a:t>6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202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2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30131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36E6125-C8B2-4478-ACEF-6297D9EEA688}" type="slidenum">
              <a:rPr lang="en-US" altLang="en-US" sz="1200">
                <a:latin typeface="Tahoma" panose="020B0604030504040204" pitchFamily="34" charset="0"/>
              </a:rPr>
              <a:pPr eaLnBrk="1" hangingPunct="1"/>
              <a:t>7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203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73665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DD6EA6-F66C-4BCC-87D0-B8068A96CDBB}" type="slidenum">
              <a:rPr lang="en-US"/>
              <a:pPr/>
              <a:t>68</a:t>
            </a:fld>
            <a:endParaRPr lang="en-US"/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91677C-CF34-4C3F-924A-15DD55B37B2F}" type="slidenum">
              <a:rPr lang="en-US"/>
              <a:pPr/>
              <a:t>69</a:t>
            </a:fld>
            <a:endParaRPr lang="en-US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70AD40-6263-4C2F-B82A-6C1089B03AE1}" type="slidenum">
              <a:rPr lang="en-US"/>
              <a:pPr/>
              <a:t>70</a:t>
            </a:fld>
            <a:endParaRPr lang="en-US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hidden">
          <a:xfrm>
            <a:off x="1752600" y="1600200"/>
            <a:ext cx="7391400" cy="52578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5" name="Line 100"/>
          <p:cNvSpPr>
            <a:spLocks noChangeShapeType="1"/>
          </p:cNvSpPr>
          <p:nvPr userDrawn="1"/>
        </p:nvSpPr>
        <p:spPr bwMode="auto">
          <a:xfrm>
            <a:off x="838200" y="4267200"/>
            <a:ext cx="8077200" cy="0"/>
          </a:xfrm>
          <a:prstGeom prst="line">
            <a:avLst/>
          </a:prstGeom>
          <a:noFill/>
          <a:ln w="53975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en-IN"/>
          </a:p>
        </p:txBody>
      </p:sp>
      <p:pic>
        <p:nvPicPr>
          <p:cNvPr id="6" name="Picture 101" descr="eagl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990600"/>
            <a:ext cx="4114800" cy="1233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268" name="Rectangle 92"/>
          <p:cNvSpPr>
            <a:spLocks noGrp="1" noChangeArrowheads="1"/>
          </p:cNvSpPr>
          <p:nvPr>
            <p:ph type="ctrTitle"/>
          </p:nvPr>
        </p:nvSpPr>
        <p:spPr>
          <a:xfrm>
            <a:off x="1981200" y="1676400"/>
            <a:ext cx="6934200" cy="23622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0269" name="Rectangle 9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343400"/>
            <a:ext cx="6934200" cy="1295400"/>
          </a:xfrm>
        </p:spPr>
        <p:txBody>
          <a:bodyPr/>
          <a:lstStyle>
            <a:lvl1pPr marL="0" indent="0">
              <a:buFontTx/>
              <a:buNone/>
              <a:defRPr sz="2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94"/>
          <p:cNvSpPr>
            <a:spLocks noGrp="1" noChangeArrowheads="1"/>
          </p:cNvSpPr>
          <p:nvPr>
            <p:ph type="dt" sz="half" idx="10"/>
          </p:nvPr>
        </p:nvSpPr>
        <p:spPr>
          <a:xfrm>
            <a:off x="5334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95"/>
          <p:cNvSpPr>
            <a:spLocks noGrp="1" noChangeArrowheads="1"/>
          </p:cNvSpPr>
          <p:nvPr>
            <p:ph type="ftr" sz="quarter" idx="11"/>
          </p:nvPr>
        </p:nvSpPr>
        <p:spPr>
          <a:xfrm>
            <a:off x="32004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9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DDEAEF6A-1A2D-4842-8E68-8686570220C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1170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EEBE43-967D-4639-BE09-4F3C41A3C82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1267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685800"/>
            <a:ext cx="2076450" cy="5576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6076950" cy="5576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2E234B-19A9-42DF-A3E5-83F2F214AFE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130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6858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147888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48200" y="2147888"/>
            <a:ext cx="3810000" cy="4114800"/>
          </a:xfrm>
        </p:spPr>
        <p:txBody>
          <a:bodyPr/>
          <a:lstStyle/>
          <a:p>
            <a:pPr lvl="0"/>
            <a:endParaRPr lang="en-IN" noProof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2A60A8-0290-4E63-874D-BF1E2151844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3516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0B5640-811B-4263-A235-F9186B64B00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2627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F6F2C1-4D10-453C-A8C0-CBCCC844B41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5835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47888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47888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A23040-66D8-4E94-85FD-B73CB63E95C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9521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968C93-4C34-43BA-8F56-5A052D024B4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8213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BD8A7D-8A9A-45F3-A796-CE5F37643D6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6937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5FE41D-F276-41E1-9706-E542C9659D6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4485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166949-69B5-4254-9E23-D9B03015B46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2687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9DE847-9B94-4977-97D5-26C386A5459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3483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50000">
              <a:schemeClr val="bg1"/>
            </a:gs>
            <a:gs pos="100000">
              <a:schemeClr val="bg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685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147888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915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D8EF2D4-40F0-40C1-B728-19261503150F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1031" name="Picture 168" descr="frontstar-unt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85800"/>
            <a:ext cx="982663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321" name="Line 169"/>
          <p:cNvSpPr>
            <a:spLocks noChangeShapeType="1"/>
          </p:cNvSpPr>
          <p:nvPr userDrawn="1"/>
        </p:nvSpPr>
        <p:spPr bwMode="auto">
          <a:xfrm>
            <a:off x="304800" y="1905000"/>
            <a:ext cx="8305800" cy="0"/>
          </a:xfrm>
          <a:prstGeom prst="line">
            <a:avLst/>
          </a:prstGeom>
          <a:noFill/>
          <a:ln w="5080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  <p:sldLayoutId id="2147483823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hlink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hlink"/>
          </a:solidFill>
          <a:latin typeface="Georgia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hlink"/>
          </a:solidFill>
          <a:latin typeface="Georgia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hlink"/>
          </a:solidFill>
          <a:latin typeface="Georgia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hlink"/>
          </a:solidFill>
          <a:latin typeface="Georgia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i="1">
          <a:solidFill>
            <a:schemeClr val="hlink"/>
          </a:solidFill>
          <a:latin typeface="Georgia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i="1">
          <a:solidFill>
            <a:schemeClr val="hlink"/>
          </a:solidFill>
          <a:latin typeface="Georgia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i="1">
          <a:solidFill>
            <a:schemeClr val="hlink"/>
          </a:solidFill>
          <a:latin typeface="Georgia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i="1">
          <a:solidFill>
            <a:schemeClr val="hlink"/>
          </a:solidFill>
          <a:latin typeface="Georgia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5"/>
        </a:buBlip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75000"/>
        <a:buBlip>
          <a:blip r:embed="rId16"/>
        </a:buBlip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0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4114800"/>
            <a:ext cx="8686800" cy="1981200"/>
          </a:xfrm>
        </p:spPr>
        <p:txBody>
          <a:bodyPr/>
          <a:lstStyle/>
          <a:p>
            <a:pPr eaLnBrk="1" hangingPunct="1"/>
            <a:r>
              <a:rPr lang="en-US" altLang="en-US" sz="3400" b="1">
                <a:solidFill>
                  <a:srgbClr val="FF0000"/>
                </a:solidFill>
              </a:rPr>
              <a:t>Master of Science (Computer Science) </a:t>
            </a:r>
            <a:r>
              <a:rPr lang="en-US" altLang="en-US" b="1">
                <a:solidFill>
                  <a:schemeClr val="tx1"/>
                </a:solidFill>
              </a:rPr>
              <a:t/>
            </a:r>
            <a:br>
              <a:rPr lang="en-US" altLang="en-US" b="1">
                <a:solidFill>
                  <a:schemeClr val="tx1"/>
                </a:solidFill>
              </a:rPr>
            </a:br>
            <a:r>
              <a:rPr lang="en-US" altLang="en-US" sz="3200">
                <a:solidFill>
                  <a:srgbClr val="00CC00"/>
                </a:solidFill>
              </a:rPr>
              <a:t>Sub. Code: COMS 411</a:t>
            </a:r>
            <a:r>
              <a:rPr lang="en-US" altLang="en-US" sz="3200">
                <a:solidFill>
                  <a:schemeClr val="tx1"/>
                </a:solidFill>
              </a:rPr>
              <a:t/>
            </a:r>
            <a:br>
              <a:rPr lang="en-US" altLang="en-US" sz="3200">
                <a:solidFill>
                  <a:schemeClr val="tx1"/>
                </a:solidFill>
              </a:rPr>
            </a:br>
            <a:r>
              <a:rPr lang="en-US" altLang="en-US" sz="3200">
                <a:solidFill>
                  <a:srgbClr val="0070C0"/>
                </a:solidFill>
              </a:rPr>
              <a:t>Sub. Name: </a:t>
            </a:r>
            <a:r>
              <a:rPr lang="en-IN" altLang="en-US" sz="3200">
                <a:solidFill>
                  <a:srgbClr val="0070C0"/>
                </a:solidFill>
              </a:rPr>
              <a:t>Design of Algorithms</a:t>
            </a:r>
            <a:endParaRPr lang="en-US" altLang="en-US" sz="3200">
              <a:solidFill>
                <a:srgbClr val="0070C0"/>
              </a:solidFill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6400800"/>
            <a:ext cx="6934200" cy="457200"/>
          </a:xfrm>
        </p:spPr>
        <p:txBody>
          <a:bodyPr/>
          <a:lstStyle/>
          <a:p>
            <a:pPr eaLnBrk="1" hangingPunct="1"/>
            <a:r>
              <a:rPr lang="en-US" altLang="en-US"/>
              <a:t>Dr. S. RAVI, Dept. of Computer Science</a:t>
            </a:r>
            <a:endParaRPr lang="en-US" altLang="en-US" i="1"/>
          </a:p>
        </p:txBody>
      </p:sp>
      <p:sp>
        <p:nvSpPr>
          <p:cNvPr id="3076" name="AutoShape 5" descr="https://encrypted-tbn2.gstatic.com/images?q=tbn:ANd9GcTJiT-YpSuFK6N5dnUJhk9ZmBFKqMyYB-51OyTQR2EywFQu0C7i"/>
          <p:cNvSpPr>
            <a:spLocks noChangeAspect="1" noChangeArrowheads="1"/>
          </p:cNvSpPr>
          <p:nvPr/>
        </p:nvSpPr>
        <p:spPr bwMode="auto">
          <a:xfrm>
            <a:off x="18732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3077" name="AutoShape 7" descr="https://encrypted-tbn2.gstatic.com/images?q=tbn:ANd9GcTJiT-YpSuFK6N5dnUJhk9ZmBFKqMyYB-51OyTQR2EywFQu0C7i"/>
          <p:cNvSpPr>
            <a:spLocks noChangeAspect="1" noChangeArrowheads="1"/>
          </p:cNvSpPr>
          <p:nvPr/>
        </p:nvSpPr>
        <p:spPr bwMode="auto">
          <a:xfrm>
            <a:off x="18732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IN" altLang="en-US"/>
          </a:p>
        </p:txBody>
      </p:sp>
      <p:pic>
        <p:nvPicPr>
          <p:cNvPr id="3078" name="Picture 8" descr="C:\Users\admin\Pictures\Pondicherry Logo Gate 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60960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9" descr="C:\Users\admin\Pictures\Pondicherry 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219200"/>
            <a:ext cx="2162175" cy="223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4" descr="img0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52600"/>
            <a:ext cx="88392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4" descr="img0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1000"/>
            <a:ext cx="8686800" cy="647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ChangeArrowheads="1"/>
          </p:cNvSpPr>
          <p:nvPr/>
        </p:nvSpPr>
        <p:spPr bwMode="auto">
          <a:xfrm>
            <a:off x="533400" y="762000"/>
            <a:ext cx="822960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2800">
                <a:solidFill>
                  <a:srgbClr val="0066FF"/>
                </a:solidFill>
              </a:rPr>
              <a:t>How to create programs</a:t>
            </a:r>
          </a:p>
        </p:txBody>
      </p:sp>
      <p:sp>
        <p:nvSpPr>
          <p:cNvPr id="13315" name="Rectangle 5"/>
          <p:cNvSpPr>
            <a:spLocks noChangeArrowheads="1"/>
          </p:cNvSpPr>
          <p:nvPr/>
        </p:nvSpPr>
        <p:spPr bwMode="auto">
          <a:xfrm>
            <a:off x="304800" y="2057400"/>
            <a:ext cx="8610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en-US" sz="2000">
                <a:solidFill>
                  <a:srgbClr val="FF0000"/>
                </a:solidFill>
              </a:rPr>
              <a:t>Seat of pants method</a:t>
            </a:r>
            <a:r>
              <a:rPr lang="en-US" altLang="en-US" sz="2000">
                <a:solidFill>
                  <a:srgbClr val="0066FF"/>
                </a:solidFill>
              </a:rPr>
              <a:t>: Write something down and then try to get it working. 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endParaRPr lang="en-US" altLang="en-US" sz="2000">
              <a:solidFill>
                <a:srgbClr val="0066FF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en-US" sz="2000" u="sng">
                <a:solidFill>
                  <a:srgbClr val="0066FF"/>
                </a:solidFill>
              </a:rPr>
              <a:t>The process of creating programs is split into five phases: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en-US" sz="2000">
                <a:solidFill>
                  <a:srgbClr val="0066FF"/>
                </a:solidFill>
              </a:rPr>
              <a:t>i) </a:t>
            </a:r>
            <a:r>
              <a:rPr lang="en-US" altLang="en-US" sz="2000">
                <a:solidFill>
                  <a:srgbClr val="FF0000"/>
                </a:solidFill>
              </a:rPr>
              <a:t>Requirements:</a:t>
            </a:r>
            <a:r>
              <a:rPr lang="en-US" altLang="en-US" sz="2000">
                <a:solidFill>
                  <a:srgbClr val="0066FF"/>
                </a:solidFill>
              </a:rPr>
              <a:t> Understand the information given (the inputs) and what results U R to produce (the outputs)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en-US" sz="2000">
                <a:solidFill>
                  <a:srgbClr val="0066FF"/>
                </a:solidFill>
              </a:rPr>
              <a:t>ii) </a:t>
            </a:r>
            <a:r>
              <a:rPr lang="en-US" altLang="en-US" sz="2000">
                <a:solidFill>
                  <a:srgbClr val="FF0000"/>
                </a:solidFill>
              </a:rPr>
              <a:t>Design:</a:t>
            </a:r>
            <a:r>
              <a:rPr lang="en-US" altLang="en-US" sz="2000"/>
              <a:t>  </a:t>
            </a:r>
            <a:r>
              <a:rPr lang="en-US" altLang="en-US" sz="2000">
                <a:solidFill>
                  <a:srgbClr val="0066FF"/>
                </a:solidFill>
              </a:rPr>
              <a:t>For each object there will be some basic opns to perform on it. 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en-US" sz="2000">
                <a:solidFill>
                  <a:srgbClr val="0066FF"/>
                </a:solidFill>
              </a:rPr>
              <a:t>			Write an algorithm which solves the problem.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en-US" sz="2000">
                <a:solidFill>
                  <a:srgbClr val="0066FF"/>
                </a:solidFill>
              </a:rPr>
              <a:t>iii) </a:t>
            </a:r>
            <a:r>
              <a:rPr lang="en-US" altLang="en-US" sz="2000">
                <a:solidFill>
                  <a:srgbClr val="FF0000"/>
                </a:solidFill>
              </a:rPr>
              <a:t>Analysis:</a:t>
            </a:r>
            <a:r>
              <a:rPr lang="en-US" altLang="en-US" sz="2000">
                <a:solidFill>
                  <a:srgbClr val="0066FF"/>
                </a:solidFill>
              </a:rPr>
              <a:t> Write more than one algorithm. Compare them and choose the best algorithm.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en-US" sz="2000">
                <a:solidFill>
                  <a:srgbClr val="0066FF"/>
                </a:solidFill>
              </a:rPr>
              <a:t>iv) </a:t>
            </a:r>
            <a:r>
              <a:rPr lang="en-US" altLang="en-US" sz="2000">
                <a:solidFill>
                  <a:srgbClr val="FF0000"/>
                </a:solidFill>
              </a:rPr>
              <a:t>Refinement and coding: 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en-US" sz="2000">
                <a:solidFill>
                  <a:srgbClr val="FF0000"/>
                </a:solidFill>
              </a:rPr>
              <a:t>v) Verification:</a:t>
            </a:r>
            <a:r>
              <a:rPr lang="en-US" altLang="en-US" sz="2000">
                <a:solidFill>
                  <a:srgbClr val="0066FF"/>
                </a:solidFill>
              </a:rPr>
              <a:t> Consists of three distinct aspects: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en-US" sz="2000">
                <a:solidFill>
                  <a:srgbClr val="0066FF"/>
                </a:solidFill>
              </a:rPr>
              <a:t>		</a:t>
            </a:r>
            <a:r>
              <a:rPr lang="en-US" altLang="en-US" sz="2000">
                <a:solidFill>
                  <a:schemeClr val="tx2"/>
                </a:solidFill>
              </a:rPr>
              <a:t>Program proving:</a:t>
            </a:r>
            <a:r>
              <a:rPr lang="en-US" altLang="en-US" sz="2000">
                <a:solidFill>
                  <a:srgbClr val="0066FF"/>
                </a:solidFill>
              </a:rPr>
              <a:t> Prove that the program is correct for all possible 				combination of inputs.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en-US" sz="2000">
                <a:solidFill>
                  <a:srgbClr val="0066FF"/>
                </a:solidFill>
              </a:rPr>
              <a:t>		</a:t>
            </a:r>
            <a:r>
              <a:rPr lang="en-US" altLang="en-US" sz="2000">
                <a:solidFill>
                  <a:schemeClr val="tx2"/>
                </a:solidFill>
              </a:rPr>
              <a:t>Testing:</a:t>
            </a:r>
            <a:r>
              <a:rPr lang="en-US" altLang="en-US" sz="2000">
                <a:solidFill>
                  <a:srgbClr val="0066FF"/>
                </a:solidFill>
              </a:rPr>
              <a:t> The art of creating sample data upon which to run UR program.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en-US" sz="2000">
                <a:solidFill>
                  <a:srgbClr val="0066FF"/>
                </a:solidFill>
              </a:rPr>
              <a:t>		</a:t>
            </a:r>
            <a:r>
              <a:rPr lang="en-US" altLang="en-US" sz="2000">
                <a:solidFill>
                  <a:schemeClr val="tx2"/>
                </a:solidFill>
              </a:rPr>
              <a:t>Debugging:</a:t>
            </a:r>
            <a:r>
              <a:rPr lang="en-US" altLang="en-US" sz="2000">
                <a:solidFill>
                  <a:srgbClr val="0066FF"/>
                </a:solidFill>
              </a:rPr>
              <a:t> The process of correcting errors</a:t>
            </a:r>
          </a:p>
        </p:txBody>
      </p:sp>
      <p:pic>
        <p:nvPicPr>
          <p:cNvPr id="13316" name="Picture 9" descr="C:\Users\admin\Pictures\Pondicherry 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72616"/>
            <a:ext cx="19050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5" descr="img0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1000"/>
            <a:ext cx="8839200" cy="60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4" descr="img0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4800"/>
            <a:ext cx="8991600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4" descr="img0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4800"/>
            <a:ext cx="8915400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" descr="img00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4800"/>
            <a:ext cx="8915400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4" descr="img0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8600"/>
            <a:ext cx="8686800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4" descr="img0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9916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5" descr="img0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1000"/>
            <a:ext cx="8915400" cy="60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976" y="285728"/>
            <a:ext cx="7772400" cy="1143000"/>
          </a:xfrm>
        </p:spPr>
        <p:txBody>
          <a:bodyPr/>
          <a:lstStyle/>
          <a:p>
            <a:r>
              <a:rPr lang="en-IN" dirty="0"/>
              <a:t>         Definition of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643050"/>
            <a:ext cx="8715436" cy="4929222"/>
          </a:xfrm>
        </p:spPr>
        <p:txBody>
          <a:bodyPr/>
          <a:lstStyle/>
          <a:p>
            <a:r>
              <a:rPr lang="en-IN" dirty="0"/>
              <a:t>The word Algorithm comes from the name of the Persian author, </a:t>
            </a:r>
            <a:r>
              <a:rPr lang="en-IN" dirty="0">
                <a:solidFill>
                  <a:srgbClr val="FF0000"/>
                </a:solidFill>
              </a:rPr>
              <a:t>Abu </a:t>
            </a:r>
            <a:r>
              <a:rPr lang="en-IN" dirty="0" err="1">
                <a:solidFill>
                  <a:srgbClr val="FF0000"/>
                </a:solidFill>
              </a:rPr>
              <a:t>Jafar</a:t>
            </a:r>
            <a:r>
              <a:rPr lang="en-IN" dirty="0">
                <a:solidFill>
                  <a:srgbClr val="FF0000"/>
                </a:solidFill>
              </a:rPr>
              <a:t> Mohammed </a:t>
            </a:r>
            <a:r>
              <a:rPr lang="en-IN" dirty="0" err="1">
                <a:solidFill>
                  <a:srgbClr val="FF0000"/>
                </a:solidFill>
              </a:rPr>
              <a:t>ibn</a:t>
            </a:r>
            <a:r>
              <a:rPr lang="en-IN" dirty="0">
                <a:solidFill>
                  <a:srgbClr val="FF0000"/>
                </a:solidFill>
              </a:rPr>
              <a:t> Musa al </a:t>
            </a:r>
            <a:r>
              <a:rPr lang="en-IN" dirty="0" err="1">
                <a:solidFill>
                  <a:srgbClr val="FF0000"/>
                </a:solidFill>
              </a:rPr>
              <a:t>Khowarishmi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/>
              <a:t>(c. 825 A.D).</a:t>
            </a:r>
          </a:p>
          <a:p>
            <a:r>
              <a:rPr lang="en-IN" dirty="0"/>
              <a:t>Al-</a:t>
            </a:r>
            <a:r>
              <a:rPr lang="en-IN" dirty="0" err="1"/>
              <a:t>Khowarizmi</a:t>
            </a:r>
            <a:r>
              <a:rPr lang="en-IN" dirty="0"/>
              <a:t> meaning from the town of </a:t>
            </a:r>
            <a:r>
              <a:rPr lang="en-IN" dirty="0" err="1"/>
              <a:t>Khowarasm</a:t>
            </a:r>
            <a:r>
              <a:rPr lang="en-IN" dirty="0"/>
              <a:t>, city is now known as </a:t>
            </a:r>
            <a:r>
              <a:rPr lang="en-IN" dirty="0" err="1"/>
              <a:t>Khiva</a:t>
            </a:r>
            <a:r>
              <a:rPr lang="en-IN" dirty="0"/>
              <a:t> and located in Uzbekistan, USSR.</a:t>
            </a:r>
          </a:p>
          <a:p>
            <a:r>
              <a:rPr lang="en-IN" dirty="0"/>
              <a:t>Algorism – algorithm.</a:t>
            </a:r>
          </a:p>
          <a:p>
            <a:r>
              <a:rPr lang="en-IN" dirty="0"/>
              <a:t>Any special method of solving a certain kind of problem. (Webster’s dictionary)</a:t>
            </a:r>
          </a:p>
          <a:p>
            <a:r>
              <a:rPr lang="en-IN" dirty="0"/>
              <a:t>Algorithm is composed of a finite set of steps, each of which may require one or more operations.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4" descr="img0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1000"/>
            <a:ext cx="8839200" cy="60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3" descr="img0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"/>
            <a:ext cx="8839200" cy="632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4" descr="img0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4800"/>
            <a:ext cx="8839200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3" descr="img0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4800"/>
            <a:ext cx="8915400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4" descr="img0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600"/>
            <a:ext cx="8763000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4" descr="img0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09736"/>
            <a:ext cx="8610600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4" descr="img0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4800"/>
            <a:ext cx="8839200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 descr="img0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8763000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img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4800"/>
            <a:ext cx="8839200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 descr="img0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915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990600" y="1905000"/>
            <a:ext cx="7772400" cy="914400"/>
          </a:xfrm>
        </p:spPr>
        <p:txBody>
          <a:bodyPr/>
          <a:lstStyle/>
          <a:p>
            <a:pPr eaLnBrk="1" hangingPunct="1"/>
            <a:r>
              <a:rPr lang="en-US" altLang="en-US"/>
              <a:t>Problem Solving: Main Steps</a:t>
            </a:r>
          </a:p>
        </p:txBody>
      </p:sp>
      <p:sp>
        <p:nvSpPr>
          <p:cNvPr id="147459" name="Rectangle 1027"/>
          <p:cNvSpPr>
            <a:spLocks noGrp="1" noChangeArrowheads="1"/>
          </p:cNvSpPr>
          <p:nvPr>
            <p:ph idx="1"/>
          </p:nvPr>
        </p:nvSpPr>
        <p:spPr>
          <a:xfrm>
            <a:off x="685800" y="2971800"/>
            <a:ext cx="7772400" cy="3124200"/>
          </a:xfrm>
        </p:spPr>
        <p:txBody>
          <a:bodyPr/>
          <a:lstStyle/>
          <a:p>
            <a:pPr marL="457200" indent="-457200" eaLnBrk="1" hangingPunct="1">
              <a:buFont typeface="Wingdings" panose="05000000000000000000" pitchFamily="2" charset="2"/>
              <a:buAutoNum type="arabicPeriod"/>
            </a:pPr>
            <a:r>
              <a:rPr lang="en-US" altLang="en-US"/>
              <a:t>Problem definition</a:t>
            </a:r>
          </a:p>
          <a:p>
            <a:pPr marL="457200" indent="-457200" eaLnBrk="1" hangingPunct="1">
              <a:buFont typeface="Wingdings" panose="05000000000000000000" pitchFamily="2" charset="2"/>
              <a:buAutoNum type="arabicPeriod"/>
            </a:pPr>
            <a:r>
              <a:rPr lang="en-US" altLang="en-US"/>
              <a:t>Algorithm design / Algorithm specification</a:t>
            </a:r>
          </a:p>
          <a:p>
            <a:pPr marL="457200" indent="-457200" eaLnBrk="1" hangingPunct="1">
              <a:buFont typeface="Wingdings" panose="05000000000000000000" pitchFamily="2" charset="2"/>
              <a:buAutoNum type="arabicPeriod"/>
            </a:pPr>
            <a:r>
              <a:rPr lang="en-US" altLang="en-US"/>
              <a:t>Algorithm analysis</a:t>
            </a:r>
          </a:p>
          <a:p>
            <a:pPr marL="457200" indent="-457200" eaLnBrk="1" hangingPunct="1">
              <a:buFont typeface="Wingdings" panose="05000000000000000000" pitchFamily="2" charset="2"/>
              <a:buAutoNum type="arabicPeriod"/>
            </a:pPr>
            <a:r>
              <a:rPr lang="en-US" altLang="en-US"/>
              <a:t>Implementation</a:t>
            </a:r>
          </a:p>
          <a:p>
            <a:pPr marL="457200" indent="-457200" eaLnBrk="1" hangingPunct="1">
              <a:buFont typeface="Wingdings" panose="05000000000000000000" pitchFamily="2" charset="2"/>
              <a:buAutoNum type="arabicPeriod"/>
            </a:pPr>
            <a:r>
              <a:rPr lang="en-US" altLang="en-US"/>
              <a:t>Testing</a:t>
            </a:r>
          </a:p>
          <a:p>
            <a:pPr marL="457200" indent="-457200" eaLnBrk="1" hangingPunct="1">
              <a:buFont typeface="Wingdings" panose="05000000000000000000" pitchFamily="2" charset="2"/>
              <a:buAutoNum type="arabicPeriod"/>
            </a:pPr>
            <a:r>
              <a:rPr lang="en-US" altLang="en-US"/>
              <a:t>[Maintenance]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59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 descr="img0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1000"/>
            <a:ext cx="8763000" cy="60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 descr="img0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8610600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 descr="img0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4800"/>
            <a:ext cx="8915400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 descr="img0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9344"/>
            <a:ext cx="8839200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 descr="img0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4800"/>
            <a:ext cx="8686800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 descr="img0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1000"/>
            <a:ext cx="8534400" cy="60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 descr="img0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600"/>
            <a:ext cx="8763000" cy="640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 descr="img03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1000"/>
            <a:ext cx="9144000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 descr="img03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4800"/>
            <a:ext cx="8839200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57400" y="2667000"/>
            <a:ext cx="5905500" cy="2209800"/>
          </a:xfrm>
        </p:spPr>
        <p:txBody>
          <a:bodyPr/>
          <a:lstStyle/>
          <a:p>
            <a:pPr eaLnBrk="1" hangingPunct="1"/>
            <a:r>
              <a:rPr lang="en-US" altLang="en-US" sz="5400">
                <a:latin typeface="Angsana New" panose="02020603050405020304" pitchFamily="18" charset="-34"/>
              </a:rPr>
              <a:t>Divide and Conquer Method</a:t>
            </a:r>
            <a:endParaRPr lang="th-TH" altLang="en-US" sz="5400">
              <a:latin typeface="Angsana New" panose="02020603050405020304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514600" y="685800"/>
            <a:ext cx="6477000" cy="1143000"/>
          </a:xfrm>
        </p:spPr>
        <p:txBody>
          <a:bodyPr/>
          <a:lstStyle/>
          <a:p>
            <a:pPr eaLnBrk="1" hangingPunct="1"/>
            <a:r>
              <a:rPr lang="en-US" altLang="en-US"/>
              <a:t>1. Problem Definition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2147888"/>
            <a:ext cx="7772400" cy="3262312"/>
          </a:xfrm>
        </p:spPr>
        <p:txBody>
          <a:bodyPr/>
          <a:lstStyle/>
          <a:p>
            <a:pPr eaLnBrk="1" hangingPunct="1"/>
            <a:r>
              <a:rPr lang="en-US" altLang="en-US"/>
              <a:t>What is the task to be accomplished?</a:t>
            </a:r>
          </a:p>
          <a:p>
            <a:pPr lvl="1" eaLnBrk="1" hangingPunct="1"/>
            <a:r>
              <a:rPr lang="en-US" altLang="en-US"/>
              <a:t>Calculate the average of the grades for a given student</a:t>
            </a:r>
          </a:p>
          <a:p>
            <a:pPr lvl="1" eaLnBrk="1" hangingPunct="1"/>
            <a:r>
              <a:rPr lang="en-US" altLang="en-US"/>
              <a:t>Understand the talks given out by politicians and translate them in Chinese</a:t>
            </a:r>
          </a:p>
          <a:p>
            <a:pPr eaLnBrk="1" hangingPunct="1"/>
            <a:r>
              <a:rPr lang="en-US" altLang="en-US"/>
              <a:t>What are the time / space / speed / performance requirements 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5"/>
          <p:cNvSpPr txBox="1">
            <a:spLocks noChangeArrowheads="1"/>
          </p:cNvSpPr>
          <p:nvPr/>
        </p:nvSpPr>
        <p:spPr bwMode="auto">
          <a:xfrm>
            <a:off x="838200" y="3048000"/>
            <a:ext cx="75612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4000" b="1">
                <a:latin typeface="Angsana New" panose="02020603050405020304" pitchFamily="18" charset="-34"/>
                <a:cs typeface="Angsana New" panose="02020603050405020304" pitchFamily="18" charset="-34"/>
              </a:rPr>
              <a:t>1. Divide-Conquer Methods</a:t>
            </a:r>
            <a:endParaRPr lang="th-TH" altLang="en-US" sz="4000" b="1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1987" name="Text Box 6"/>
          <p:cNvSpPr txBox="1">
            <a:spLocks noChangeArrowheads="1"/>
          </p:cNvSpPr>
          <p:nvPr/>
        </p:nvSpPr>
        <p:spPr bwMode="auto">
          <a:xfrm>
            <a:off x="838200" y="3733800"/>
            <a:ext cx="756126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h-TH" altLang="en-US" sz="3600" b="1">
                <a:latin typeface="Angsana New" panose="02020603050405020304" pitchFamily="18" charset="-34"/>
                <a:cs typeface="Angsana New" panose="02020603050405020304" pitchFamily="18" charset="-34"/>
              </a:rPr>
              <a:t>2. </a:t>
            </a:r>
            <a:r>
              <a:rPr lang="en-US" altLang="en-US" sz="3600" b="1">
                <a:latin typeface="Angsana New" panose="02020603050405020304" pitchFamily="18" charset="-34"/>
                <a:cs typeface="Angsana New" panose="02020603050405020304" pitchFamily="18" charset="-34"/>
              </a:rPr>
              <a:t>Binary search</a:t>
            </a:r>
            <a:endParaRPr lang="th-TH" altLang="en-US" sz="3600" b="1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1988" name="Text Box 7"/>
          <p:cNvSpPr txBox="1">
            <a:spLocks noChangeArrowheads="1"/>
          </p:cNvSpPr>
          <p:nvPr/>
        </p:nvSpPr>
        <p:spPr bwMode="auto">
          <a:xfrm>
            <a:off x="838200" y="4343400"/>
            <a:ext cx="756126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h-TH" altLang="en-US" sz="3600" b="1">
                <a:latin typeface="Angsana New" panose="02020603050405020304" pitchFamily="18" charset="-34"/>
                <a:cs typeface="Angsana New" panose="02020603050405020304" pitchFamily="18" charset="-34"/>
              </a:rPr>
              <a:t>3. </a:t>
            </a:r>
            <a:r>
              <a:rPr lang="en-US" altLang="en-US" sz="3600" b="1">
                <a:latin typeface="Angsana New" panose="02020603050405020304" pitchFamily="18" charset="-34"/>
                <a:cs typeface="Angsana New" panose="02020603050405020304" pitchFamily="18" charset="-34"/>
              </a:rPr>
              <a:t>Merge sort</a:t>
            </a:r>
            <a:endParaRPr lang="th-TH" altLang="en-US" sz="3600" b="1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1989" name="Text Box 8"/>
          <p:cNvSpPr txBox="1">
            <a:spLocks noChangeArrowheads="1"/>
          </p:cNvSpPr>
          <p:nvPr/>
        </p:nvSpPr>
        <p:spPr bwMode="auto">
          <a:xfrm>
            <a:off x="838200" y="5105400"/>
            <a:ext cx="756126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600" b="1">
                <a:latin typeface="Angsana New" panose="02020603050405020304" pitchFamily="18" charset="-34"/>
              </a:rPr>
              <a:t>4. Quick sort</a:t>
            </a:r>
            <a:endParaRPr lang="th-TH" altLang="en-US" sz="3600" b="1">
              <a:latin typeface="Angsana New" panose="02020603050405020304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>
          <a:xfrm>
            <a:off x="2743200" y="685800"/>
            <a:ext cx="6248400" cy="1143000"/>
          </a:xfrm>
        </p:spPr>
        <p:txBody>
          <a:bodyPr/>
          <a:lstStyle/>
          <a:p>
            <a:pPr eaLnBrk="1" hangingPunct="1"/>
            <a:r>
              <a:rPr lang="en-US" altLang="en-US" sz="4400">
                <a:solidFill>
                  <a:srgbClr val="FF0000"/>
                </a:solidFill>
                <a:latin typeface="Angsana New" panose="02020603050405020304" pitchFamily="18" charset="-34"/>
              </a:rPr>
              <a:t>Divide-and-conquer approach</a:t>
            </a:r>
            <a:r>
              <a:rPr lang="th-TH" altLang="en-US" sz="4400">
                <a:solidFill>
                  <a:srgbClr val="FF0000"/>
                </a:solidFill>
                <a:latin typeface="Angsana New" panose="02020603050405020304" pitchFamily="18" charset="-34"/>
              </a:rPr>
              <a:t/>
            </a:r>
            <a:br>
              <a:rPr lang="th-TH" altLang="en-US" sz="4400">
                <a:solidFill>
                  <a:srgbClr val="FF0000"/>
                </a:solidFill>
                <a:latin typeface="Angsana New" panose="02020603050405020304" pitchFamily="18" charset="-34"/>
              </a:rPr>
            </a:b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>
          <a:xfrm>
            <a:off x="685800" y="2147888"/>
            <a:ext cx="7772400" cy="4405312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Angsana New" panose="02020603050405020304" pitchFamily="18" charset="-34"/>
              </a:rPr>
              <a:t>Divide-and-Conquer divides an instance of a problem into two or more smaller instances.</a:t>
            </a:r>
          </a:p>
          <a:p>
            <a:pPr eaLnBrk="1" hangingPunct="1"/>
            <a:r>
              <a:rPr lang="en-US" altLang="en-US" dirty="0">
                <a:latin typeface="Angsana New" panose="02020603050405020304" pitchFamily="18" charset="-34"/>
              </a:rPr>
              <a:t> The smaller instances are usually instances of the original problem.</a:t>
            </a:r>
          </a:p>
          <a:p>
            <a:pPr eaLnBrk="1" hangingPunct="1"/>
            <a:r>
              <a:rPr lang="en-US" altLang="en-US" dirty="0">
                <a:latin typeface="Angsana New" panose="02020603050405020304" pitchFamily="18" charset="-34"/>
              </a:rPr>
              <a:t>If solutions to the smaller instances can be obtained readily, the solution to the original instance can be obtained by combining these solutions</a:t>
            </a:r>
            <a:r>
              <a:rPr lang="en-US" altLang="en-US" sz="3600" dirty="0">
                <a:latin typeface="Angsana New" panose="02020603050405020304" pitchFamily="18" charset="-34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Content Placeholder 2"/>
          <p:cNvSpPr>
            <a:spLocks noGrp="1"/>
          </p:cNvSpPr>
          <p:nvPr>
            <p:ph idx="1"/>
          </p:nvPr>
        </p:nvSpPr>
        <p:spPr>
          <a:xfrm>
            <a:off x="685800" y="2147888"/>
            <a:ext cx="7772400" cy="2500312"/>
          </a:xfrm>
        </p:spPr>
        <p:txBody>
          <a:bodyPr/>
          <a:lstStyle/>
          <a:p>
            <a:pPr eaLnBrk="1" hangingPunct="1"/>
            <a:r>
              <a:rPr lang="en-US" altLang="en-US" sz="3600">
                <a:latin typeface="Angsana New" panose="02020603050405020304" pitchFamily="18" charset="-34"/>
              </a:rPr>
              <a:t>If the smaller instances are still too large to be solved readily, they can be divided into still smaller instances.</a:t>
            </a:r>
          </a:p>
          <a:p>
            <a:pPr eaLnBrk="1" hangingPunct="1"/>
            <a:r>
              <a:rPr lang="en-US" altLang="en-US" sz="3600">
                <a:latin typeface="Angsana New" panose="02020603050405020304" pitchFamily="18" charset="-34"/>
              </a:rPr>
              <a:t>This process of dividing the instances continues until they are so small that a solution is readily obtainable.</a:t>
            </a:r>
          </a:p>
          <a:p>
            <a:pPr eaLnBrk="1" hangingPunct="1"/>
            <a:endParaRPr lang="en-US" altLang="en-US" sz="3200">
              <a:latin typeface="Angsana New" panose="02020603050405020304" pitchFamily="18" charset="-34"/>
            </a:endParaRPr>
          </a:p>
          <a:p>
            <a:pPr eaLnBrk="1" hangingPunct="1"/>
            <a:endParaRPr lang="en-US" altLang="en-US"/>
          </a:p>
          <a:p>
            <a:pPr eaLnBrk="1" hangingPunct="1">
              <a:buFontTx/>
              <a:buNone/>
            </a:pP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Content Placeholder 2"/>
          <p:cNvSpPr>
            <a:spLocks noGrp="1"/>
          </p:cNvSpPr>
          <p:nvPr>
            <p:ph idx="1"/>
          </p:nvPr>
        </p:nvSpPr>
        <p:spPr>
          <a:xfrm>
            <a:off x="685800" y="2147888"/>
            <a:ext cx="7772400" cy="3414712"/>
          </a:xfrm>
        </p:spPr>
        <p:txBody>
          <a:bodyPr/>
          <a:lstStyle/>
          <a:p>
            <a:pPr eaLnBrk="1" hangingPunct="1"/>
            <a:r>
              <a:rPr lang="en-US" altLang="en-US" sz="3600">
                <a:latin typeface="Angsana New" panose="02020603050405020304" pitchFamily="18" charset="-34"/>
              </a:rPr>
              <a:t>The divide-and-conquer approach is a top down Approach.</a:t>
            </a:r>
          </a:p>
          <a:p>
            <a:pPr eaLnBrk="1" hangingPunct="1"/>
            <a:r>
              <a:rPr lang="en-US" altLang="en-US" sz="3600">
                <a:latin typeface="Angsana New" panose="02020603050405020304" pitchFamily="18" charset="-34"/>
              </a:rPr>
              <a:t>That is, the solution to a </a:t>
            </a:r>
            <a:r>
              <a:rPr lang="en-US" altLang="en-US" sz="3600" i="1">
                <a:latin typeface="Angsana New" panose="02020603050405020304" pitchFamily="18" charset="-34"/>
              </a:rPr>
              <a:t>top-level </a:t>
            </a:r>
            <a:r>
              <a:rPr lang="en-US" altLang="en-US" sz="3600">
                <a:latin typeface="Angsana New" panose="02020603050405020304" pitchFamily="18" charset="-34"/>
              </a:rPr>
              <a:t>instance of a problem is obtained by going </a:t>
            </a:r>
            <a:r>
              <a:rPr lang="en-US" altLang="en-US" sz="3600" i="1">
                <a:latin typeface="Angsana New" panose="02020603050405020304" pitchFamily="18" charset="-34"/>
              </a:rPr>
              <a:t>down </a:t>
            </a:r>
            <a:r>
              <a:rPr lang="en-US" altLang="en-US" sz="3600">
                <a:latin typeface="Angsana New" panose="02020603050405020304" pitchFamily="18" charset="-34"/>
              </a:rPr>
              <a:t>and obtaining solutions to smaller instances.</a:t>
            </a:r>
          </a:p>
          <a:p>
            <a:pPr eaLnBrk="1" hangingPunct="1"/>
            <a:r>
              <a:rPr lang="en-US" altLang="en-US" sz="3600">
                <a:latin typeface="Angsana New" panose="02020603050405020304" pitchFamily="18" charset="-34"/>
              </a:rPr>
              <a:t>this is the method used by recursive routines.</a:t>
            </a:r>
          </a:p>
          <a:p>
            <a:pPr eaLnBrk="1" hangingPunct="1">
              <a:buFontTx/>
              <a:buNone/>
            </a:pP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3200">
                <a:latin typeface="Angsana New" panose="02020603050405020304" pitchFamily="18" charset="-34"/>
              </a:rPr>
              <a:t>		</a:t>
            </a:r>
            <a:endParaRPr lang="th-TH" altLang="en-US" sz="3200">
              <a:latin typeface="Angsana New" panose="02020603050405020304" pitchFamily="18" charset="-34"/>
            </a:endParaRP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2514600" y="333375"/>
            <a:ext cx="6018213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4800">
                <a:solidFill>
                  <a:schemeClr val="tx2"/>
                </a:solidFill>
                <a:latin typeface="Angsana New" panose="02020603050405020304" pitchFamily="18" charset="-34"/>
              </a:rPr>
              <a:t>Divide-and-conquer approach (Cont.)</a:t>
            </a:r>
            <a:endParaRPr lang="th-TH" altLang="en-US" sz="4800">
              <a:solidFill>
                <a:schemeClr val="tx2"/>
              </a:solidFill>
              <a:latin typeface="Angsana New" panose="02020603050405020304" pitchFamily="18" charset="-34"/>
            </a:endParaRP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755650" y="1773238"/>
            <a:ext cx="748823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 algn="thaiDist" eaLnBrk="1" hangingPunct="1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endParaRPr lang="en-US" altLang="en-US" sz="3200">
              <a:latin typeface="Angsana New" panose="02020603050405020304" pitchFamily="18" charset="-34"/>
            </a:endParaRPr>
          </a:p>
        </p:txBody>
      </p:sp>
      <p:sp>
        <p:nvSpPr>
          <p:cNvPr id="46085" name="Text Box 5"/>
          <p:cNvSpPr txBox="1">
            <a:spLocks noChangeArrowheads="1"/>
          </p:cNvSpPr>
          <p:nvPr/>
        </p:nvSpPr>
        <p:spPr bwMode="auto">
          <a:xfrm>
            <a:off x="423069" y="2045494"/>
            <a:ext cx="81534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lang="en-US" altLang="en-US" sz="2800" dirty="0">
                <a:latin typeface="Angsana New" panose="02020603050405020304" pitchFamily="18" charset="-34"/>
              </a:rPr>
              <a:t>The divide-and-conquer paradigm involves three steps at each level of the recursion:</a:t>
            </a:r>
            <a:br>
              <a:rPr lang="en-US" altLang="en-US" sz="2800" dirty="0">
                <a:latin typeface="Angsana New" panose="02020603050405020304" pitchFamily="18" charset="-34"/>
              </a:rPr>
            </a:br>
            <a:r>
              <a:rPr lang="en-US" altLang="en-US" sz="2800" b="1" dirty="0">
                <a:latin typeface="Angsana New" panose="02020603050405020304" pitchFamily="18" charset="-34"/>
              </a:rPr>
              <a:t>Divide</a:t>
            </a:r>
            <a:r>
              <a:rPr lang="en-US" altLang="en-US" sz="2800" dirty="0">
                <a:latin typeface="Angsana New" panose="02020603050405020304" pitchFamily="18" charset="-34"/>
              </a:rPr>
              <a:t> the problem into a number of subproblems.</a:t>
            </a:r>
            <a:br>
              <a:rPr lang="en-US" altLang="en-US" sz="2800" dirty="0">
                <a:latin typeface="Angsana New" panose="02020603050405020304" pitchFamily="18" charset="-34"/>
              </a:rPr>
            </a:br>
            <a:r>
              <a:rPr lang="en-US" altLang="en-US" sz="2800" b="1" dirty="0">
                <a:latin typeface="Angsana New" panose="02020603050405020304" pitchFamily="18" charset="-34"/>
              </a:rPr>
              <a:t>Conquer</a:t>
            </a:r>
            <a:r>
              <a:rPr lang="en-US" altLang="en-US" sz="2800" dirty="0">
                <a:latin typeface="Angsana New" panose="02020603050405020304" pitchFamily="18" charset="-34"/>
              </a:rPr>
              <a:t> the subproblems by solving them recursively. If the subproblem sizes  are small enough, however, just solve the subproblems in a straightforward manner.</a:t>
            </a:r>
            <a:br>
              <a:rPr lang="en-US" altLang="en-US" sz="2800" dirty="0">
                <a:latin typeface="Angsana New" panose="02020603050405020304" pitchFamily="18" charset="-34"/>
              </a:rPr>
            </a:br>
            <a:r>
              <a:rPr lang="en-US" altLang="en-US" sz="2800" b="1" dirty="0">
                <a:latin typeface="Angsana New" panose="02020603050405020304" pitchFamily="18" charset="-34"/>
              </a:rPr>
              <a:t>Combine</a:t>
            </a:r>
            <a:r>
              <a:rPr lang="en-US" altLang="en-US" sz="2800" dirty="0">
                <a:latin typeface="Angsana New" panose="02020603050405020304" pitchFamily="18" charset="-34"/>
              </a:rPr>
              <a:t> the solutions to the subproblems into the sloution for the original problem.</a:t>
            </a:r>
            <a:endParaRPr lang="th-TH" altLang="en-US" sz="2800" dirty="0">
              <a:latin typeface="Angsana New" panose="02020603050405020304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>
          <a:xfrm>
            <a:off x="2819400" y="304800"/>
            <a:ext cx="6019800" cy="1143000"/>
          </a:xfrm>
        </p:spPr>
        <p:txBody>
          <a:bodyPr/>
          <a:lstStyle/>
          <a:p>
            <a:pPr eaLnBrk="1" hangingPunct="1"/>
            <a:r>
              <a:rPr lang="en-US" altLang="en-US">
                <a:latin typeface="Angsana New" panose="02020603050405020304" pitchFamily="18" charset="-34"/>
              </a:rPr>
              <a:t>General Method-control abstraction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>
          <a:xfrm>
            <a:off x="683568" y="2060848"/>
            <a:ext cx="8308032" cy="4797152"/>
          </a:xfrm>
        </p:spPr>
        <p:txBody>
          <a:bodyPr/>
          <a:lstStyle/>
          <a:p>
            <a:pPr eaLnBrk="1" hangingPunct="1"/>
            <a:r>
              <a:rPr lang="en-US" altLang="en-US" sz="2400" dirty="0" smtClean="0">
                <a:latin typeface="Angsana New" panose="02020603050405020304" pitchFamily="18" charset="-34"/>
              </a:rPr>
              <a:t>Algorithm </a:t>
            </a:r>
            <a:r>
              <a:rPr lang="en-US" altLang="en-US" sz="2400" dirty="0">
                <a:latin typeface="Angsana New" panose="02020603050405020304" pitchFamily="18" charset="-34"/>
              </a:rPr>
              <a:t>DAndC(P)</a:t>
            </a:r>
          </a:p>
          <a:p>
            <a:pPr eaLnBrk="1" hangingPunct="1"/>
            <a:r>
              <a:rPr lang="en-US" altLang="en-US" sz="2400" dirty="0">
                <a:latin typeface="Angsana New" panose="02020603050405020304" pitchFamily="18" charset="-34"/>
              </a:rPr>
              <a:t>{</a:t>
            </a:r>
          </a:p>
          <a:p>
            <a:pPr lvl="1" eaLnBrk="1" hangingPunct="1"/>
            <a:r>
              <a:rPr lang="en-US" altLang="en-US" dirty="0">
                <a:latin typeface="Angsana New" panose="02020603050405020304" pitchFamily="18" charset="-34"/>
              </a:rPr>
              <a:t>If Small(P) then return S(P);</a:t>
            </a:r>
          </a:p>
          <a:p>
            <a:pPr lvl="2" eaLnBrk="1" hangingPunct="1">
              <a:buFontTx/>
              <a:buNone/>
            </a:pPr>
            <a:r>
              <a:rPr lang="en-US" altLang="en-US" sz="2400" dirty="0">
                <a:latin typeface="Angsana New" panose="02020603050405020304" pitchFamily="18" charset="-34"/>
              </a:rPr>
              <a:t>Else</a:t>
            </a:r>
          </a:p>
          <a:p>
            <a:pPr lvl="2" eaLnBrk="1" hangingPunct="1">
              <a:buFontTx/>
              <a:buNone/>
            </a:pPr>
            <a:r>
              <a:rPr lang="en-US" altLang="en-US" sz="2400" dirty="0">
                <a:latin typeface="Angsana New" panose="02020603050405020304" pitchFamily="18" charset="-34"/>
              </a:rPr>
              <a:t>{</a:t>
            </a:r>
          </a:p>
          <a:p>
            <a:pPr lvl="2" eaLnBrk="1" hangingPunct="1"/>
            <a:r>
              <a:rPr lang="en-US" altLang="en-US" sz="2400" dirty="0">
                <a:latin typeface="Angsana New" panose="02020603050405020304" pitchFamily="18" charset="-34"/>
              </a:rPr>
              <a:t>Divide P into smaller instances P</a:t>
            </a:r>
            <a:r>
              <a:rPr lang="en-US" altLang="en-US" sz="2400" baseline="-25000" dirty="0">
                <a:latin typeface="Angsana New" panose="02020603050405020304" pitchFamily="18" charset="-34"/>
              </a:rPr>
              <a:t>1</a:t>
            </a:r>
            <a:r>
              <a:rPr lang="en-US" altLang="en-US" sz="2400" dirty="0">
                <a:latin typeface="Angsana New" panose="02020603050405020304" pitchFamily="18" charset="-34"/>
              </a:rPr>
              <a:t>,P</a:t>
            </a:r>
            <a:r>
              <a:rPr lang="en-US" altLang="en-US" sz="2400" baseline="-25000" dirty="0">
                <a:latin typeface="Angsana New" panose="02020603050405020304" pitchFamily="18" charset="-34"/>
              </a:rPr>
              <a:t>2</a:t>
            </a:r>
            <a:r>
              <a:rPr lang="en-US" altLang="en-US" sz="2400" dirty="0">
                <a:latin typeface="Angsana New" panose="02020603050405020304" pitchFamily="18" charset="-34"/>
              </a:rPr>
              <a:t>,….P</a:t>
            </a:r>
            <a:r>
              <a:rPr lang="en-US" altLang="en-US" sz="2400" baseline="-25000" dirty="0">
                <a:latin typeface="Angsana New" panose="02020603050405020304" pitchFamily="18" charset="-34"/>
              </a:rPr>
              <a:t>K</a:t>
            </a:r>
            <a:r>
              <a:rPr lang="en-US" altLang="en-US" sz="2400" dirty="0">
                <a:latin typeface="Angsana New" panose="02020603050405020304" pitchFamily="18" charset="-34"/>
              </a:rPr>
              <a:t>. k&gt;=1;</a:t>
            </a:r>
          </a:p>
          <a:p>
            <a:pPr lvl="2" eaLnBrk="1" hangingPunct="1"/>
            <a:r>
              <a:rPr lang="en-US" altLang="en-US" sz="2400" dirty="0">
                <a:latin typeface="Angsana New" panose="02020603050405020304" pitchFamily="18" charset="-34"/>
              </a:rPr>
              <a:t>Apply DAndC to each of these subproblems;</a:t>
            </a:r>
          </a:p>
          <a:p>
            <a:pPr lvl="2" eaLnBrk="1" hangingPunct="1"/>
            <a:r>
              <a:rPr lang="en-US" altLang="en-US" sz="2400" dirty="0">
                <a:latin typeface="Angsana New" panose="02020603050405020304" pitchFamily="18" charset="-34"/>
              </a:rPr>
              <a:t>Return Combine(DAndC(P</a:t>
            </a:r>
            <a:r>
              <a:rPr lang="en-US" altLang="en-US" sz="2400" baseline="-25000" dirty="0">
                <a:latin typeface="Angsana New" panose="02020603050405020304" pitchFamily="18" charset="-34"/>
              </a:rPr>
              <a:t>1</a:t>
            </a:r>
            <a:r>
              <a:rPr lang="en-US" altLang="en-US" sz="2400" dirty="0">
                <a:latin typeface="Angsana New" panose="02020603050405020304" pitchFamily="18" charset="-34"/>
              </a:rPr>
              <a:t>),DAndC(P</a:t>
            </a:r>
            <a:r>
              <a:rPr lang="en-US" altLang="en-US" sz="2400" baseline="-25000" dirty="0">
                <a:latin typeface="Angsana New" panose="02020603050405020304" pitchFamily="18" charset="-34"/>
              </a:rPr>
              <a:t>2</a:t>
            </a:r>
            <a:r>
              <a:rPr lang="en-US" altLang="en-US" sz="2400" dirty="0">
                <a:latin typeface="Angsana New" panose="02020603050405020304" pitchFamily="18" charset="-34"/>
              </a:rPr>
              <a:t>),…DAndC(P</a:t>
            </a:r>
            <a:r>
              <a:rPr lang="en-US" altLang="en-US" sz="2400" baseline="-25000" dirty="0">
                <a:latin typeface="Angsana New" panose="02020603050405020304" pitchFamily="18" charset="-34"/>
              </a:rPr>
              <a:t>K</a:t>
            </a:r>
            <a:r>
              <a:rPr lang="en-US" altLang="en-US" sz="2400" dirty="0">
                <a:latin typeface="Angsana New" panose="02020603050405020304" pitchFamily="18" charset="-34"/>
              </a:rPr>
              <a:t>);</a:t>
            </a:r>
          </a:p>
          <a:p>
            <a:pPr lvl="1" eaLnBrk="1" hangingPunct="1"/>
            <a:r>
              <a:rPr lang="en-US" altLang="en-US" dirty="0">
                <a:latin typeface="Angsana New" panose="02020603050405020304" pitchFamily="18" charset="-34"/>
              </a:rPr>
              <a:t>}</a:t>
            </a:r>
          </a:p>
          <a:p>
            <a:pPr eaLnBrk="1" hangingPunct="1"/>
            <a:r>
              <a:rPr lang="en-US" altLang="en-US" sz="2400" dirty="0">
                <a:latin typeface="Angsana New" panose="02020603050405020304" pitchFamily="18" charset="-34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ngsana New" panose="02020603050405020304" pitchFamily="18" charset="-34"/>
              </a:rPr>
              <a:t>T(n)= { g(n)                                      n small</a:t>
            </a:r>
          </a:p>
          <a:p>
            <a:pPr eaLnBrk="1" hangingPunct="1"/>
            <a:r>
              <a:rPr lang="en-US" altLang="en-US" dirty="0">
                <a:latin typeface="Angsana New" panose="02020603050405020304" pitchFamily="18" charset="-34"/>
              </a:rPr>
              <a:t>             T(n</a:t>
            </a:r>
            <a:r>
              <a:rPr lang="en-US" altLang="en-US" baseline="-25000" dirty="0">
                <a:latin typeface="Angsana New" panose="02020603050405020304" pitchFamily="18" charset="-34"/>
              </a:rPr>
              <a:t>1</a:t>
            </a:r>
            <a:r>
              <a:rPr lang="en-US" altLang="en-US" dirty="0">
                <a:latin typeface="Angsana New" panose="02020603050405020304" pitchFamily="18" charset="-34"/>
              </a:rPr>
              <a:t>)+T(n</a:t>
            </a:r>
            <a:r>
              <a:rPr lang="en-US" altLang="en-US" baseline="-25000" dirty="0">
                <a:latin typeface="Angsana New" panose="02020603050405020304" pitchFamily="18" charset="-34"/>
              </a:rPr>
              <a:t>2</a:t>
            </a:r>
            <a:r>
              <a:rPr lang="en-US" altLang="en-US" dirty="0">
                <a:latin typeface="Angsana New" panose="02020603050405020304" pitchFamily="18" charset="-34"/>
              </a:rPr>
              <a:t>)+…+T(n</a:t>
            </a:r>
            <a:r>
              <a:rPr lang="en-US" altLang="en-US" baseline="-25000" dirty="0">
                <a:latin typeface="Angsana New" panose="02020603050405020304" pitchFamily="18" charset="-34"/>
              </a:rPr>
              <a:t>k</a:t>
            </a:r>
            <a:r>
              <a:rPr lang="en-US" altLang="en-US" dirty="0">
                <a:latin typeface="Angsana New" panose="02020603050405020304" pitchFamily="18" charset="-34"/>
              </a:rPr>
              <a:t>)+f(n) otherwise</a:t>
            </a:r>
          </a:p>
          <a:p>
            <a:pPr eaLnBrk="1" hangingPunct="1"/>
            <a:r>
              <a:rPr lang="en-US" altLang="en-US" dirty="0">
                <a:latin typeface="Angsana New" panose="02020603050405020304" pitchFamily="18" charset="-34"/>
              </a:rPr>
              <a:t>Generally complexity for recurrences is given by</a:t>
            </a:r>
          </a:p>
          <a:p>
            <a:pPr eaLnBrk="1" hangingPunct="1"/>
            <a:r>
              <a:rPr lang="en-US" altLang="en-US" dirty="0">
                <a:latin typeface="Angsana New" panose="02020603050405020304" pitchFamily="18" charset="-34"/>
              </a:rPr>
              <a:t>T(n)={ T(1)                n=1</a:t>
            </a:r>
          </a:p>
          <a:p>
            <a:pPr eaLnBrk="1" hangingPunct="1"/>
            <a:r>
              <a:rPr lang="en-US" altLang="en-US" dirty="0">
                <a:latin typeface="Angsana New" panose="02020603050405020304" pitchFamily="18" charset="-34"/>
              </a:rPr>
              <a:t>            aT(n/b)+f(n)   n&gt;1</a:t>
            </a:r>
          </a:p>
          <a:p>
            <a:pPr eaLnBrk="1" hangingPunct="1"/>
            <a:r>
              <a:rPr lang="en-US" altLang="en-US" dirty="0">
                <a:latin typeface="Angsana New" panose="02020603050405020304" pitchFamily="18" charset="-34"/>
              </a:rPr>
              <a:t>a,b are constants, n=b</a:t>
            </a:r>
            <a:r>
              <a:rPr lang="en-US" altLang="en-US" baseline="30000" dirty="0">
                <a:latin typeface="Angsana New" panose="02020603050405020304" pitchFamily="18" charset="-34"/>
              </a:rPr>
              <a:t>k</a:t>
            </a:r>
          </a:p>
          <a:p>
            <a:pPr lvl="3" eaLnBrk="1" hangingPunct="1">
              <a:buFont typeface="Wingdings" panose="05000000000000000000" pitchFamily="2" charset="2"/>
              <a:buNone/>
            </a:pPr>
            <a:endParaRPr lang="en-US" altLang="en-US" sz="2800" dirty="0"/>
          </a:p>
          <a:p>
            <a:pPr lvl="3" eaLnBrk="1" hangingPunct="1">
              <a:buFont typeface="Wingdings" panose="05000000000000000000" pitchFamily="2" charset="2"/>
              <a:buNone/>
            </a:pPr>
            <a:endParaRPr lang="en-US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Content Placeholder 2"/>
          <p:cNvSpPr>
            <a:spLocks noGrp="1"/>
          </p:cNvSpPr>
          <p:nvPr>
            <p:ph idx="1"/>
          </p:nvPr>
        </p:nvSpPr>
        <p:spPr>
          <a:xfrm>
            <a:off x="611560" y="381000"/>
            <a:ext cx="8075240" cy="6248400"/>
          </a:xfrm>
        </p:spPr>
        <p:txBody>
          <a:bodyPr/>
          <a:lstStyle/>
          <a:p>
            <a:pPr lvl="1" eaLnBrk="1" hangingPunct="1">
              <a:buFontTx/>
              <a:buChar char="–"/>
            </a:pPr>
            <a:r>
              <a:rPr lang="en-US" altLang="en-US" sz="3200" dirty="0">
                <a:latin typeface="Angsana New" panose="02020603050405020304" pitchFamily="18" charset="-34"/>
              </a:rPr>
              <a:t>Consider the case in which a=2 and b=2. Let T(1)=2 &amp; f(n)=n.</a:t>
            </a:r>
          </a:p>
          <a:p>
            <a:pPr eaLnBrk="1" hangingPunct="1">
              <a:buFontTx/>
              <a:buChar char="•"/>
            </a:pPr>
            <a:r>
              <a:rPr lang="en-US" altLang="en-US" sz="3200" dirty="0">
                <a:latin typeface="Angsana New" panose="02020603050405020304" pitchFamily="18" charset="-34"/>
              </a:rPr>
              <a:t>We have,</a:t>
            </a:r>
          </a:p>
          <a:p>
            <a:pPr eaLnBrk="1" hangingPunct="1">
              <a:buFontTx/>
              <a:buChar char="•"/>
            </a:pPr>
            <a:r>
              <a:rPr lang="en-US" altLang="en-US" sz="3200" dirty="0">
                <a:latin typeface="Angsana New" panose="02020603050405020304" pitchFamily="18" charset="-34"/>
              </a:rPr>
              <a:t>   T(n)  = 2T(n/2)+n</a:t>
            </a:r>
          </a:p>
          <a:p>
            <a:pPr eaLnBrk="1" hangingPunct="1">
              <a:buFontTx/>
              <a:buChar char="•"/>
            </a:pPr>
            <a:r>
              <a:rPr lang="en-US" altLang="en-US" sz="3200" dirty="0">
                <a:latin typeface="Angsana New" panose="02020603050405020304" pitchFamily="18" charset="-34"/>
              </a:rPr>
              <a:t>            = 2[2T(n/2/2)+n/2]+n</a:t>
            </a:r>
          </a:p>
          <a:p>
            <a:pPr eaLnBrk="1" hangingPunct="1">
              <a:buFontTx/>
              <a:buChar char="•"/>
            </a:pPr>
            <a:r>
              <a:rPr lang="en-US" altLang="en-US" sz="3200" dirty="0">
                <a:latin typeface="Angsana New" panose="02020603050405020304" pitchFamily="18" charset="-34"/>
              </a:rPr>
              <a:t>            = [4T(n/4)+n]+n</a:t>
            </a:r>
          </a:p>
          <a:p>
            <a:pPr eaLnBrk="1" hangingPunct="1">
              <a:buFontTx/>
              <a:buChar char="•"/>
            </a:pPr>
            <a:r>
              <a:rPr lang="en-US" altLang="en-US" sz="3200" dirty="0">
                <a:latin typeface="Angsana New" panose="02020603050405020304" pitchFamily="18" charset="-34"/>
              </a:rPr>
              <a:t>            = 4T(n/4)+2n</a:t>
            </a:r>
          </a:p>
          <a:p>
            <a:pPr eaLnBrk="1" hangingPunct="1">
              <a:buFontTx/>
              <a:buChar char="•"/>
            </a:pPr>
            <a:r>
              <a:rPr lang="en-US" altLang="en-US" sz="3200" dirty="0">
                <a:latin typeface="Angsana New" panose="02020603050405020304" pitchFamily="18" charset="-34"/>
              </a:rPr>
              <a:t>            = 4[2T(n/4/2)+n/4]+2n</a:t>
            </a:r>
          </a:p>
          <a:p>
            <a:pPr eaLnBrk="1" hangingPunct="1">
              <a:buFontTx/>
              <a:buChar char="•"/>
            </a:pPr>
            <a:r>
              <a:rPr lang="en-US" altLang="en-US" sz="3200" dirty="0">
                <a:latin typeface="Angsana New" panose="02020603050405020304" pitchFamily="18" charset="-34"/>
              </a:rPr>
              <a:t>            = 4[2T(n/8)+n/4]+2n</a:t>
            </a:r>
          </a:p>
          <a:p>
            <a:pPr eaLnBrk="1" hangingPunct="1">
              <a:buFontTx/>
              <a:buChar char="•"/>
            </a:pPr>
            <a:r>
              <a:rPr lang="en-US" altLang="en-US" sz="3200" dirty="0">
                <a:latin typeface="Angsana New" panose="02020603050405020304" pitchFamily="18" charset="-34"/>
              </a:rPr>
              <a:t>            = 8T(n/8)+n+2n</a:t>
            </a:r>
          </a:p>
          <a:p>
            <a:pPr eaLnBrk="1" hangingPunct="1">
              <a:buFontTx/>
              <a:buChar char="•"/>
            </a:pPr>
            <a:r>
              <a:rPr lang="en-US" altLang="en-US" sz="3200" dirty="0">
                <a:latin typeface="Angsana New" panose="02020603050405020304" pitchFamily="18" charset="-34"/>
              </a:rPr>
              <a:t>            = 8T(n/8)+3n</a:t>
            </a:r>
          </a:p>
          <a:p>
            <a:pPr eaLnBrk="1" hangingPunct="1">
              <a:buFontTx/>
              <a:buChar char="•"/>
            </a:pPr>
            <a:endParaRPr lang="en-US" altLang="en-US" sz="3200" dirty="0">
              <a:latin typeface="Angsana New" panose="02020603050405020304" pitchFamily="18" charset="-34"/>
            </a:endParaRPr>
          </a:p>
          <a:p>
            <a:pPr eaLnBrk="1" hangingPunct="1">
              <a:buFontTx/>
              <a:buChar char="•"/>
            </a:pPr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Content Placeholder 2"/>
          <p:cNvSpPr>
            <a:spLocks noGrp="1"/>
          </p:cNvSpPr>
          <p:nvPr>
            <p:ph idx="1"/>
          </p:nvPr>
        </p:nvSpPr>
        <p:spPr>
          <a:xfrm>
            <a:off x="971600" y="1066800"/>
            <a:ext cx="8007424" cy="4882480"/>
          </a:xfrm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dirty="0">
                <a:latin typeface="Angsana New" panose="02020603050405020304" pitchFamily="18" charset="-34"/>
              </a:rPr>
              <a:t>In general, we see that T(n)=2^iT(n/2^i )+in., for any log n &gt;=I&gt;=1.</a:t>
            </a:r>
          </a:p>
          <a:p>
            <a:pPr eaLnBrk="1" hangingPunct="1">
              <a:buFontTx/>
              <a:buChar char="•"/>
            </a:pPr>
            <a:r>
              <a:rPr lang="en-US" altLang="en-US" dirty="0">
                <a:latin typeface="Angsana New" panose="02020603050405020304" pitchFamily="18" charset="-34"/>
              </a:rPr>
              <a:t> </a:t>
            </a:r>
            <a:r>
              <a:rPr lang="en-US" altLang="en-US" dirty="0">
                <a:latin typeface="Angsana New" panose="02020603050405020304" pitchFamily="18" charset="-34"/>
                <a:sym typeface="Wingdings" panose="05000000000000000000" pitchFamily="2" charset="2"/>
              </a:rPr>
              <a:t></a:t>
            </a:r>
            <a:r>
              <a:rPr lang="en-US" altLang="en-US" dirty="0">
                <a:latin typeface="Angsana New" panose="02020603050405020304" pitchFamily="18" charset="-34"/>
              </a:rPr>
              <a:t> T(n) =2^log n T(n/2^log n) + n log n</a:t>
            </a:r>
          </a:p>
          <a:p>
            <a:pPr eaLnBrk="1" hangingPunct="1">
              <a:buFontTx/>
              <a:buChar char="•"/>
            </a:pPr>
            <a:r>
              <a:rPr lang="en-US" altLang="en-US" dirty="0">
                <a:latin typeface="Angsana New" panose="02020603050405020304" pitchFamily="18" charset="-34"/>
                <a:sym typeface="Wingdings" panose="05000000000000000000" pitchFamily="2" charset="2"/>
              </a:rPr>
              <a:t></a:t>
            </a:r>
            <a:r>
              <a:rPr lang="en-US" altLang="en-US" dirty="0">
                <a:latin typeface="Angsana New" panose="02020603050405020304" pitchFamily="18" charset="-34"/>
              </a:rPr>
              <a:t>Corresponding to the choice of i=log n</a:t>
            </a:r>
            <a:br>
              <a:rPr lang="en-US" altLang="en-US" dirty="0">
                <a:latin typeface="Angsana New" panose="02020603050405020304" pitchFamily="18" charset="-34"/>
              </a:rPr>
            </a:br>
            <a:endParaRPr lang="en-US" altLang="en-US" dirty="0">
              <a:latin typeface="Angsana New" panose="02020603050405020304" pitchFamily="18" charset="-34"/>
            </a:endParaRPr>
          </a:p>
          <a:p>
            <a:pPr eaLnBrk="1" hangingPunct="1">
              <a:buFontTx/>
              <a:buChar char="•"/>
            </a:pPr>
            <a:r>
              <a:rPr lang="en-US" altLang="en-US" dirty="0">
                <a:latin typeface="Angsana New" panose="02020603050405020304" pitchFamily="18" charset="-34"/>
              </a:rPr>
              <a:t>Thus, T(n) = 2^log n T(n/2^log n) + n log n</a:t>
            </a:r>
          </a:p>
          <a:p>
            <a:pPr eaLnBrk="1" hangingPunct="1">
              <a:buFontTx/>
              <a:buChar char="•"/>
            </a:pPr>
            <a:r>
              <a:rPr lang="en-US" altLang="en-US" dirty="0">
                <a:latin typeface="Angsana New" panose="02020603050405020304" pitchFamily="18" charset="-34"/>
              </a:rPr>
              <a:t>                          = n.T(n/n) + n log n</a:t>
            </a:r>
          </a:p>
          <a:p>
            <a:pPr eaLnBrk="1" hangingPunct="1">
              <a:buFontTx/>
              <a:buChar char="•"/>
            </a:pPr>
            <a:r>
              <a:rPr lang="en-US" altLang="en-US" dirty="0">
                <a:latin typeface="Angsana New" panose="02020603050405020304" pitchFamily="18" charset="-34"/>
              </a:rPr>
              <a:t>                          = n. T(1) + n log n</a:t>
            </a:r>
          </a:p>
          <a:p>
            <a:pPr eaLnBrk="1" hangingPunct="1">
              <a:buFontTx/>
              <a:buChar char="•"/>
            </a:pPr>
            <a:r>
              <a:rPr lang="en-US" altLang="en-US" dirty="0">
                <a:latin typeface="Angsana New" panose="02020603050405020304" pitchFamily="18" charset="-34"/>
              </a:rPr>
              <a:t>                           = 2n + n log n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>
          <a:xfrm>
            <a:off x="3276600" y="381000"/>
            <a:ext cx="5486400" cy="1143000"/>
          </a:xfrm>
        </p:spPr>
        <p:txBody>
          <a:bodyPr/>
          <a:lstStyle/>
          <a:p>
            <a:pPr eaLnBrk="1" hangingPunct="1"/>
            <a:r>
              <a:rPr lang="en-US" altLang="en-US" sz="6600">
                <a:latin typeface="Angsana New" panose="02020603050405020304" pitchFamily="18" charset="-34"/>
              </a:rPr>
              <a:t>Binary Search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>
                <a:latin typeface="Angsana New" panose="02020603050405020304" pitchFamily="18" charset="-34"/>
              </a:rPr>
              <a:t>The divide-and-conquer steps of Binary Search:</a:t>
            </a:r>
          </a:p>
          <a:p>
            <a:pPr eaLnBrk="1" hangingPunct="1"/>
            <a:r>
              <a:rPr lang="en-US" altLang="en-US" sz="2400" dirty="0">
                <a:latin typeface="Angsana New" panose="02020603050405020304" pitchFamily="18" charset="-34"/>
              </a:rPr>
              <a:t> If x equals the middle item, quit.</a:t>
            </a:r>
          </a:p>
          <a:p>
            <a:pPr eaLnBrk="1" hangingPunct="1"/>
            <a:r>
              <a:rPr lang="en-US" altLang="en-US" sz="2400" dirty="0">
                <a:latin typeface="Angsana New" panose="02020603050405020304" pitchFamily="18" charset="-34"/>
              </a:rPr>
              <a:t> Otherwise:</a:t>
            </a:r>
          </a:p>
          <a:p>
            <a:pPr eaLnBrk="1" hangingPunct="1"/>
            <a:r>
              <a:rPr lang="en-US" altLang="en-US" sz="2400" i="1" dirty="0">
                <a:latin typeface="Angsana New" panose="02020603050405020304" pitchFamily="18" charset="-34"/>
              </a:rPr>
              <a:t>(1)Divide</a:t>
            </a:r>
            <a:r>
              <a:rPr lang="en-US" altLang="en-US" sz="2400" dirty="0">
                <a:latin typeface="Angsana New" panose="02020603050405020304" pitchFamily="18" charset="-34"/>
              </a:rPr>
              <a:t>–the array into two subarrays about half as large. If x is smaller than the middle item, choose the left subarray. If x is larger than the middle item, choose the right subarray.</a:t>
            </a:r>
          </a:p>
          <a:p>
            <a:pPr eaLnBrk="1" hangingPunct="1"/>
            <a:r>
              <a:rPr lang="en-US" altLang="en-US" sz="2400" i="1" dirty="0">
                <a:latin typeface="Angsana New" panose="02020603050405020304" pitchFamily="18" charset="-34"/>
              </a:rPr>
              <a:t>(2)Conquer-</a:t>
            </a:r>
            <a:r>
              <a:rPr lang="en-US" altLang="en-US" sz="2400" dirty="0">
                <a:latin typeface="Angsana New" panose="02020603050405020304" pitchFamily="18" charset="-34"/>
              </a:rPr>
              <a:t>(solve) the subarray by determining whether x</a:t>
            </a:r>
            <a:r>
              <a:rPr lang="en-US" altLang="en-US" sz="2400" i="1" dirty="0">
                <a:latin typeface="Angsana New" panose="02020603050405020304" pitchFamily="18" charset="-34"/>
              </a:rPr>
              <a:t> </a:t>
            </a:r>
            <a:r>
              <a:rPr lang="en-US" altLang="en-US" sz="2400" dirty="0">
                <a:latin typeface="Angsana New" panose="02020603050405020304" pitchFamily="18" charset="-34"/>
              </a:rPr>
              <a:t>is in that subarray. Unless the subarray is sufficiently small, use recursion to do this.</a:t>
            </a:r>
          </a:p>
          <a:p>
            <a:pPr eaLnBrk="1" hangingPunct="1"/>
            <a:endParaRPr lang="en-US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304800"/>
            <a:ext cx="6629400" cy="1143000"/>
          </a:xfrm>
        </p:spPr>
        <p:txBody>
          <a:bodyPr/>
          <a:lstStyle/>
          <a:p>
            <a:pPr eaLnBrk="1" hangingPunct="1"/>
            <a:r>
              <a:rPr lang="en-US" altLang="en-US"/>
              <a:t>2. Algorithm Design / Specifications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981200"/>
            <a:ext cx="77724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u="sng">
                <a:solidFill>
                  <a:srgbClr val="FF3300"/>
                </a:solidFill>
              </a:rPr>
              <a:t>Algorithm</a:t>
            </a:r>
            <a:r>
              <a:rPr lang="en-US" altLang="en-US" sz="2400"/>
              <a:t>: Finite set of instructions that, if followed, accomplishes a particular task.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Describe: in natural language / pseudo-code / diagrams / etc.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Criteria to follow: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Input: Zero or more quantities (externally produced)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Output: One or more quantities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Definiteness: Clarity, precision of each instruction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Finiteness: The algorithm has to stop after a finite (may be very large) number of steps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Effectiveness: Each instruction has to be basic enough and feasible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/>
              <a:t>Understand speech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/>
              <a:t>Translate to Chinese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/>
          </a:p>
          <a:p>
            <a:pPr eaLnBrk="1" hangingPunct="1">
              <a:lnSpc>
                <a:spcPct val="90000"/>
              </a:lnSpc>
            </a:pPr>
            <a:endParaRPr lang="en-US" altLang="en-US" sz="2400"/>
          </a:p>
        </p:txBody>
      </p:sp>
      <p:sp>
        <p:nvSpPr>
          <p:cNvPr id="149508" name="Line 4"/>
          <p:cNvSpPr>
            <a:spLocks noChangeShapeType="1"/>
          </p:cNvSpPr>
          <p:nvPr/>
        </p:nvSpPr>
        <p:spPr bwMode="auto">
          <a:xfrm flipV="1">
            <a:off x="1524000" y="5943600"/>
            <a:ext cx="2286000" cy="762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9509" name="Line 5"/>
          <p:cNvSpPr>
            <a:spLocks noChangeShapeType="1"/>
          </p:cNvSpPr>
          <p:nvPr/>
        </p:nvSpPr>
        <p:spPr bwMode="auto">
          <a:xfrm flipH="1" flipV="1">
            <a:off x="1600200" y="6019800"/>
            <a:ext cx="2286000" cy="8382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9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9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9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9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9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9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9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9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9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9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9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9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9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9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9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9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49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49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49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49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07" grpId="0" build="p" bldLvl="2" autoUpdateAnimBg="0"/>
      <p:bldP spid="149508" grpId="0" animBg="1"/>
      <p:bldP spid="149509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3600" i="1" dirty="0">
                <a:latin typeface="Angsana New" panose="02020603050405020304" pitchFamily="18" charset="-34"/>
              </a:rPr>
              <a:t>(3)Combine-</a:t>
            </a:r>
            <a:r>
              <a:rPr lang="en-US" altLang="en-US" sz="3600" dirty="0">
                <a:latin typeface="Angsana New" panose="02020603050405020304" pitchFamily="18" charset="-34"/>
              </a:rPr>
              <a:t>–the solution to the array from the solution to the subarray.  No need for combining.</a:t>
            </a:r>
          </a:p>
          <a:p>
            <a:pPr eaLnBrk="1" hangingPunct="1"/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>
          <a:xfrm>
            <a:off x="2743200" y="685800"/>
            <a:ext cx="62484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Recursive binary search algorithm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>
          <a:xfrm>
            <a:off x="914400" y="2286000"/>
            <a:ext cx="7772400" cy="4343400"/>
          </a:xfrm>
        </p:spPr>
        <p:txBody>
          <a:bodyPr/>
          <a:lstStyle/>
          <a:p>
            <a:pPr eaLnBrk="1" hangingPunct="1"/>
            <a:r>
              <a:rPr lang="en-US" altLang="en-US" sz="2400" dirty="0">
                <a:latin typeface="Angsana New" panose="02020603050405020304" pitchFamily="18" charset="-34"/>
              </a:rPr>
              <a:t>1. //ALGORITHM:Binsearch(a,i,l,x). </a:t>
            </a:r>
            <a:br>
              <a:rPr lang="en-US" altLang="en-US" sz="2400" dirty="0">
                <a:latin typeface="Angsana New" panose="02020603050405020304" pitchFamily="18" charset="-34"/>
              </a:rPr>
            </a:br>
            <a:r>
              <a:rPr lang="en-US" altLang="en-US" sz="2400" dirty="0">
                <a:latin typeface="Angsana New" panose="02020603050405020304" pitchFamily="18" charset="-34"/>
              </a:rPr>
              <a:t>2. //given an array a(</a:t>
            </a:r>
            <a:r>
              <a:rPr lang="en-US" altLang="en-US" sz="2400" dirty="0" err="1">
                <a:latin typeface="Angsana New" panose="02020603050405020304" pitchFamily="18" charset="-34"/>
              </a:rPr>
              <a:t>i,l</a:t>
            </a:r>
            <a:r>
              <a:rPr lang="en-US" altLang="en-US" sz="2400" dirty="0">
                <a:latin typeface="Angsana New" panose="02020603050405020304" pitchFamily="18" charset="-34"/>
              </a:rPr>
              <a:t>) of elements in non-decreasing. </a:t>
            </a:r>
            <a:br>
              <a:rPr lang="en-US" altLang="en-US" sz="2400" dirty="0">
                <a:latin typeface="Angsana New" panose="02020603050405020304" pitchFamily="18" charset="-34"/>
              </a:rPr>
            </a:br>
            <a:r>
              <a:rPr lang="en-US" altLang="en-US" sz="2400" dirty="0">
                <a:latin typeface="Angsana New" panose="02020603050405020304" pitchFamily="18" charset="-34"/>
              </a:rPr>
              <a:t>3.// order,1&lt;=</a:t>
            </a:r>
            <a:r>
              <a:rPr lang="en-US" altLang="en-US" sz="2400" dirty="0" err="1">
                <a:latin typeface="Angsana New" panose="02020603050405020304" pitchFamily="18" charset="-34"/>
              </a:rPr>
              <a:t>i</a:t>
            </a:r>
            <a:r>
              <a:rPr lang="en-US" altLang="en-US" sz="2400" dirty="0">
                <a:latin typeface="Angsana New" panose="02020603050405020304" pitchFamily="18" charset="-34"/>
              </a:rPr>
              <a:t>&lt;=l, determine whether x is present and </a:t>
            </a:r>
            <a:br>
              <a:rPr lang="en-US" altLang="en-US" sz="2400" dirty="0">
                <a:latin typeface="Angsana New" panose="02020603050405020304" pitchFamily="18" charset="-34"/>
              </a:rPr>
            </a:br>
            <a:r>
              <a:rPr lang="en-US" altLang="en-US" sz="2400" dirty="0">
                <a:latin typeface="Angsana New" panose="02020603050405020304" pitchFamily="18" charset="-34"/>
              </a:rPr>
              <a:t>4. //if so, return j such that x=a[j], else return 0. </a:t>
            </a:r>
            <a:br>
              <a:rPr lang="en-US" altLang="en-US" sz="2400" dirty="0">
                <a:latin typeface="Angsana New" panose="02020603050405020304" pitchFamily="18" charset="-34"/>
              </a:rPr>
            </a:br>
            <a:r>
              <a:rPr lang="en-US" altLang="en-US" sz="2400" dirty="0">
                <a:latin typeface="Angsana New" panose="02020603050405020304" pitchFamily="18" charset="-34"/>
              </a:rPr>
              <a:t>5. { </a:t>
            </a:r>
            <a:br>
              <a:rPr lang="en-US" altLang="en-US" sz="2400" dirty="0">
                <a:latin typeface="Angsana New" panose="02020603050405020304" pitchFamily="18" charset="-34"/>
              </a:rPr>
            </a:br>
            <a:r>
              <a:rPr lang="en-US" altLang="en-US" sz="2400" dirty="0">
                <a:latin typeface="Angsana New" panose="02020603050405020304" pitchFamily="18" charset="-34"/>
              </a:rPr>
              <a:t>6. if(l=</a:t>
            </a:r>
            <a:r>
              <a:rPr lang="en-US" altLang="en-US" sz="2400" dirty="0" err="1">
                <a:latin typeface="Angsana New" panose="02020603050405020304" pitchFamily="18" charset="-34"/>
              </a:rPr>
              <a:t>i</a:t>
            </a:r>
            <a:r>
              <a:rPr lang="en-US" altLang="en-US" sz="2400" dirty="0">
                <a:latin typeface="Angsana New" panose="02020603050405020304" pitchFamily="18" charset="-34"/>
              </a:rPr>
              <a:t>) then </a:t>
            </a:r>
            <a:br>
              <a:rPr lang="en-US" altLang="en-US" sz="2400" dirty="0">
                <a:latin typeface="Angsana New" panose="02020603050405020304" pitchFamily="18" charset="-34"/>
              </a:rPr>
            </a:br>
            <a:r>
              <a:rPr lang="en-US" altLang="en-US" sz="2400" dirty="0">
                <a:latin typeface="Angsana New" panose="02020603050405020304" pitchFamily="18" charset="-34"/>
              </a:rPr>
              <a:t>{ </a:t>
            </a:r>
            <a:br>
              <a:rPr lang="en-US" altLang="en-US" sz="2400" dirty="0">
                <a:latin typeface="Angsana New" panose="02020603050405020304" pitchFamily="18" charset="-34"/>
              </a:rPr>
            </a:br>
            <a:r>
              <a:rPr lang="en-US" altLang="en-US" sz="2400" dirty="0">
                <a:latin typeface="Angsana New" panose="02020603050405020304" pitchFamily="18" charset="-34"/>
              </a:rPr>
              <a:t>if(x=a[</a:t>
            </a:r>
            <a:r>
              <a:rPr lang="en-US" altLang="en-US" sz="2400" dirty="0" err="1">
                <a:latin typeface="Angsana New" panose="02020603050405020304" pitchFamily="18" charset="-34"/>
              </a:rPr>
              <a:t>i</a:t>
            </a:r>
            <a:r>
              <a:rPr lang="en-US" altLang="en-US" sz="2400" dirty="0">
                <a:latin typeface="Angsana New" panose="02020603050405020304" pitchFamily="18" charset="-34"/>
              </a:rPr>
              <a:t>] then return </a:t>
            </a:r>
            <a:r>
              <a:rPr lang="en-US" altLang="en-US" sz="2400" dirty="0" err="1">
                <a:latin typeface="Angsana New" panose="02020603050405020304" pitchFamily="18" charset="-34"/>
              </a:rPr>
              <a:t>i</a:t>
            </a:r>
            <a:r>
              <a:rPr lang="en-US" altLang="en-US" sz="2400" dirty="0">
                <a:latin typeface="Angsana New" panose="02020603050405020304" pitchFamily="18" charset="-34"/>
              </a:rPr>
              <a:t>; </a:t>
            </a:r>
            <a:br>
              <a:rPr lang="en-US" altLang="en-US" sz="2400" dirty="0">
                <a:latin typeface="Angsana New" panose="02020603050405020304" pitchFamily="18" charset="-34"/>
              </a:rPr>
            </a:br>
            <a:r>
              <a:rPr lang="en-US" altLang="en-US" sz="2400" dirty="0">
                <a:latin typeface="Angsana New" panose="02020603050405020304" pitchFamily="18" charset="-34"/>
              </a:rPr>
              <a:t>else return 0; </a:t>
            </a:r>
            <a:br>
              <a:rPr lang="en-US" altLang="en-US" sz="2400" dirty="0">
                <a:latin typeface="Angsana New" panose="02020603050405020304" pitchFamily="18" charset="-34"/>
              </a:rPr>
            </a:br>
            <a:r>
              <a:rPr lang="en-US" altLang="en-US" sz="2400" dirty="0">
                <a:latin typeface="Angsana New" panose="02020603050405020304" pitchFamily="18" charset="-34"/>
              </a:rPr>
              <a:t>} </a:t>
            </a:r>
            <a:br>
              <a:rPr lang="en-US" altLang="en-US" sz="2400" dirty="0">
                <a:latin typeface="Angsana New" panose="02020603050405020304" pitchFamily="18" charset="-34"/>
              </a:rPr>
            </a:br>
            <a:endParaRPr lang="en-US" altLang="en-US" sz="2400" dirty="0">
              <a:latin typeface="Angsana New" panose="02020603050405020304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ngsana New" panose="02020603050405020304" pitchFamily="18" charset="-34"/>
              </a:rPr>
              <a:t>else </a:t>
            </a:r>
            <a:br>
              <a:rPr lang="en-US" altLang="en-US" dirty="0">
                <a:latin typeface="Angsana New" panose="02020603050405020304" pitchFamily="18" charset="-34"/>
              </a:rPr>
            </a:br>
            <a:r>
              <a:rPr lang="en-US" altLang="en-US" dirty="0">
                <a:latin typeface="Angsana New" panose="02020603050405020304" pitchFamily="18" charset="-34"/>
              </a:rPr>
              <a:t>{ // reduce P into smaller subproblems</a:t>
            </a:r>
            <a:br>
              <a:rPr lang="en-US" altLang="en-US" dirty="0">
                <a:latin typeface="Angsana New" panose="02020603050405020304" pitchFamily="18" charset="-34"/>
              </a:rPr>
            </a:br>
            <a:r>
              <a:rPr lang="en-US" altLang="en-US" dirty="0">
                <a:latin typeface="Angsana New" panose="02020603050405020304" pitchFamily="18" charset="-34"/>
              </a:rPr>
              <a:t>mid=[(i+l)/2] </a:t>
            </a:r>
            <a:br>
              <a:rPr lang="en-US" altLang="en-US" dirty="0">
                <a:latin typeface="Angsana New" panose="02020603050405020304" pitchFamily="18" charset="-34"/>
              </a:rPr>
            </a:br>
            <a:r>
              <a:rPr lang="en-US" altLang="en-US" dirty="0">
                <a:latin typeface="Angsana New" panose="02020603050405020304" pitchFamily="18" charset="-34"/>
              </a:rPr>
              <a:t>if(x=a[mid] then return mid </a:t>
            </a:r>
            <a:br>
              <a:rPr lang="en-US" altLang="en-US" dirty="0">
                <a:latin typeface="Angsana New" panose="02020603050405020304" pitchFamily="18" charset="-34"/>
              </a:rPr>
            </a:br>
            <a:r>
              <a:rPr lang="en-US" altLang="en-US" dirty="0">
                <a:latin typeface="Angsana New" panose="02020603050405020304" pitchFamily="18" charset="-34"/>
              </a:rPr>
              <a:t>else if(x&lt;a[mid]) then </a:t>
            </a:r>
            <a:br>
              <a:rPr lang="en-US" altLang="en-US" dirty="0">
                <a:latin typeface="Angsana New" panose="02020603050405020304" pitchFamily="18" charset="-34"/>
              </a:rPr>
            </a:br>
            <a:r>
              <a:rPr lang="en-US" altLang="en-US" dirty="0">
                <a:latin typeface="Angsana New" panose="02020603050405020304" pitchFamily="18" charset="-34"/>
              </a:rPr>
              <a:t>return Binsearch(a,i,mid-1,x) </a:t>
            </a:r>
            <a:br>
              <a:rPr lang="en-US" altLang="en-US" dirty="0">
                <a:latin typeface="Angsana New" panose="02020603050405020304" pitchFamily="18" charset="-34"/>
              </a:rPr>
            </a:br>
            <a:r>
              <a:rPr lang="en-US" altLang="en-US" dirty="0">
                <a:latin typeface="Angsana New" panose="02020603050405020304" pitchFamily="18" charset="-34"/>
              </a:rPr>
              <a:t>else return Binsearch(a.mid+1,l,x) </a:t>
            </a:r>
            <a:br>
              <a:rPr lang="en-US" altLang="en-US" dirty="0">
                <a:latin typeface="Angsana New" panose="02020603050405020304" pitchFamily="18" charset="-34"/>
              </a:rPr>
            </a:br>
            <a:r>
              <a:rPr lang="en-US" altLang="en-US" dirty="0">
                <a:latin typeface="Angsana New" panose="02020603050405020304" pitchFamily="18" charset="-34"/>
              </a:rPr>
              <a:t>} </a:t>
            </a:r>
            <a:br>
              <a:rPr lang="en-US" altLang="en-US" dirty="0">
                <a:latin typeface="Angsana New" panose="02020603050405020304" pitchFamily="18" charset="-34"/>
              </a:rPr>
            </a:br>
            <a:r>
              <a:rPr lang="en-US" altLang="en-US" dirty="0">
                <a:latin typeface="Angsana New" panose="02020603050405020304" pitchFamily="18" charset="-34"/>
              </a:rPr>
              <a:t>} </a:t>
            </a:r>
          </a:p>
          <a:p>
            <a:pPr eaLnBrk="1" hangingPunct="1"/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>
          <a:xfrm>
            <a:off x="3657600" y="685800"/>
            <a:ext cx="5334000" cy="1143000"/>
          </a:xfrm>
        </p:spPr>
        <p:txBody>
          <a:bodyPr/>
          <a:lstStyle/>
          <a:p>
            <a:pPr eaLnBrk="1" hangingPunct="1"/>
            <a:r>
              <a:rPr lang="en-US" altLang="en-US"/>
              <a:t> x=18</a:t>
            </a:r>
          </a:p>
        </p:txBody>
      </p:sp>
      <p:pic>
        <p:nvPicPr>
          <p:cNvPr id="5529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14563" y="1571625"/>
            <a:ext cx="5286375" cy="485775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>
          <a:xfrm>
            <a:off x="1187624" y="228600"/>
            <a:ext cx="7803976" cy="1600200"/>
          </a:xfrm>
        </p:spPr>
        <p:txBody>
          <a:bodyPr/>
          <a:lstStyle/>
          <a:p>
            <a:pPr eaLnBrk="1" hangingPunct="1"/>
            <a:r>
              <a:rPr lang="en-US" altLang="en-US" sz="3200" dirty="0">
                <a:latin typeface="Angsana New" panose="02020603050405020304" pitchFamily="18" charset="-34"/>
              </a:rPr>
              <a:t/>
            </a:r>
            <a:br>
              <a:rPr lang="en-US" altLang="en-US" sz="3200" dirty="0">
                <a:latin typeface="Angsana New" panose="02020603050405020304" pitchFamily="18" charset="-34"/>
              </a:rPr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 </a:t>
            </a:r>
            <a:r>
              <a:rPr lang="en-US" altLang="en-US" sz="3600" dirty="0">
                <a:latin typeface="Angsana New" panose="02020603050405020304" pitchFamily="18" charset="-34"/>
              </a:rPr>
              <a:t>Analysis of Algorithm Worst-Case Time Complexity</a:t>
            </a:r>
            <a:br>
              <a:rPr lang="en-US" altLang="en-US" sz="3600" dirty="0">
                <a:latin typeface="Angsana New" panose="02020603050405020304" pitchFamily="18" charset="-34"/>
              </a:rPr>
            </a:br>
            <a:r>
              <a:rPr lang="en-US" altLang="en-US" sz="3600" dirty="0">
                <a:latin typeface="Angsana New" panose="02020603050405020304" pitchFamily="18" charset="-34"/>
              </a:rPr>
              <a:t>(Binary Search, Recursive) 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endParaRPr lang="en-US" altLang="en-US" dirty="0"/>
          </a:p>
        </p:txBody>
      </p:sp>
      <p:pic>
        <p:nvPicPr>
          <p:cNvPr id="5632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3528" y="1928813"/>
            <a:ext cx="8363272" cy="4357687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ngsana New" panose="02020603050405020304" pitchFamily="18" charset="-34"/>
              </a:rPr>
              <a:t>Successful search</a:t>
            </a:r>
          </a:p>
          <a:p>
            <a:pPr eaLnBrk="1" hangingPunct="1"/>
            <a:r>
              <a:rPr lang="en-US" altLang="en-US">
                <a:latin typeface="Angsana New" panose="02020603050405020304" pitchFamily="18" charset="-34"/>
              </a:rPr>
              <a:t>Best : O(1)</a:t>
            </a:r>
          </a:p>
          <a:p>
            <a:pPr eaLnBrk="1" hangingPunct="1"/>
            <a:r>
              <a:rPr lang="en-US" altLang="en-US">
                <a:latin typeface="Angsana New" panose="02020603050405020304" pitchFamily="18" charset="-34"/>
              </a:rPr>
              <a:t>Average : O(log n)</a:t>
            </a:r>
          </a:p>
          <a:p>
            <a:pPr eaLnBrk="1" hangingPunct="1"/>
            <a:r>
              <a:rPr lang="en-US" altLang="en-US">
                <a:latin typeface="Angsana New" panose="02020603050405020304" pitchFamily="18" charset="-34"/>
              </a:rPr>
              <a:t>Worst: O(log n)</a:t>
            </a:r>
          </a:p>
          <a:p>
            <a:pPr eaLnBrk="1" hangingPunct="1"/>
            <a:r>
              <a:rPr lang="en-US" altLang="en-US">
                <a:latin typeface="Angsana New" panose="02020603050405020304" pitchFamily="18" charset="-34"/>
              </a:rPr>
              <a:t>Unsuccessful search : O(log n)</a:t>
            </a:r>
          </a:p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cs typeface="Times New Roman" pitchFamily="18" charset="0"/>
              </a:rPr>
              <a:t>Example: Find the MAX and MIN</a:t>
            </a:r>
            <a:endParaRPr lang="en-US" altLang="zh-TW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147888"/>
            <a:ext cx="817248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dirty="0">
                <a:cs typeface="Times New Roman" pitchFamily="18" charset="0"/>
              </a:rPr>
              <a:t>Obvious strategy (Needs 2n - 3 compares)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>
                <a:cs typeface="Times New Roman" pitchFamily="18" charset="0"/>
              </a:rPr>
              <a:t>Find MAX (n - 1 compares)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>
                <a:cs typeface="Times New Roman" pitchFamily="18" charset="0"/>
              </a:rPr>
              <a:t>Find MIN of the remaining elements (n - 2)</a:t>
            </a:r>
          </a:p>
          <a:p>
            <a:pPr lvl="1" eaLnBrk="1" hangingPunct="1">
              <a:lnSpc>
                <a:spcPct val="90000"/>
              </a:lnSpc>
            </a:pPr>
            <a:endParaRPr lang="en-US" altLang="zh-TW" sz="1000" dirty="0"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dirty="0">
                <a:cs typeface="Times New Roman" pitchFamily="18" charset="0"/>
              </a:rPr>
              <a:t>Nontrivial strategy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>
                <a:cs typeface="Times New Roman" pitchFamily="18" charset="0"/>
              </a:rPr>
              <a:t>Split the array in half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>
                <a:cs typeface="Times New Roman" pitchFamily="18" charset="0"/>
              </a:rPr>
              <a:t>Find the MAX and MIN of both halves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>
                <a:cs typeface="Times New Roman" pitchFamily="18" charset="0"/>
              </a:rPr>
              <a:t>Compare the 2 </a:t>
            </a:r>
            <a:r>
              <a:rPr lang="en-US" altLang="zh-TW" dirty="0" err="1">
                <a:cs typeface="Times New Roman" pitchFamily="18" charset="0"/>
              </a:rPr>
              <a:t>MAXes</a:t>
            </a:r>
            <a:r>
              <a:rPr lang="en-US" altLang="zh-TW" dirty="0">
                <a:cs typeface="Times New Roman" pitchFamily="18" charset="0"/>
              </a:rPr>
              <a:t> and compare the 2 MINs to get overall MAX and MIN.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>
                <a:cs typeface="Times New Roman" pitchFamily="18" charset="0"/>
              </a:rPr>
              <a:t>In this example, we only consider the number of comparisons and ignore all other operations.</a:t>
            </a:r>
          </a:p>
          <a:p>
            <a:pPr eaLnBrk="1" hangingPunct="1">
              <a:lnSpc>
                <a:spcPct val="90000"/>
              </a:lnSpc>
            </a:pPr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928802"/>
            <a:ext cx="8763000" cy="4776798"/>
          </a:xfrm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zh-TW" sz="1600" dirty="0">
                <a:cs typeface="Times New Roman" pitchFamily="18" charset="0"/>
              </a:rPr>
              <a:t>Procedure mm(</a:t>
            </a:r>
            <a:r>
              <a:rPr lang="en-US" altLang="zh-TW" sz="1600" dirty="0" err="1">
                <a:cs typeface="Times New Roman" pitchFamily="18" charset="0"/>
              </a:rPr>
              <a:t>i</a:t>
            </a:r>
            <a:r>
              <a:rPr lang="en-US" altLang="zh-TW" sz="1600" dirty="0">
                <a:cs typeface="Times New Roman" pitchFamily="18" charset="0"/>
              </a:rPr>
              <a:t>, j: integer; </a:t>
            </a:r>
            <a:r>
              <a:rPr lang="en-US" altLang="zh-TW" sz="1600" dirty="0" err="1">
                <a:cs typeface="Times New Roman" pitchFamily="18" charset="0"/>
              </a:rPr>
              <a:t>var</a:t>
            </a:r>
            <a:r>
              <a:rPr lang="en-US" altLang="zh-TW" sz="1600" dirty="0">
                <a:cs typeface="Times New Roman" pitchFamily="18" charset="0"/>
              </a:rPr>
              <a:t> lo, hi: integer);</a:t>
            </a:r>
          </a:p>
          <a:p>
            <a:pPr marL="457200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zh-TW" sz="1600" dirty="0">
                <a:cs typeface="Times New Roman" pitchFamily="18" charset="0"/>
              </a:rPr>
              <a:t>begin</a:t>
            </a:r>
          </a:p>
          <a:p>
            <a:pPr marL="457200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zh-TW" sz="1600" dirty="0">
                <a:cs typeface="Times New Roman" pitchFamily="18" charset="0"/>
              </a:rPr>
              <a:t>  if </a:t>
            </a:r>
            <a:r>
              <a:rPr lang="en-US" altLang="zh-TW" sz="1600" dirty="0" err="1">
                <a:cs typeface="Times New Roman" pitchFamily="18" charset="0"/>
              </a:rPr>
              <a:t>i</a:t>
            </a:r>
            <a:r>
              <a:rPr lang="en-US" altLang="zh-TW" sz="1600" dirty="0">
                <a:cs typeface="Times New Roman" pitchFamily="18" charset="0"/>
              </a:rPr>
              <a:t> = j </a:t>
            </a:r>
          </a:p>
          <a:p>
            <a:pPr marL="457200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zh-TW" sz="1600" dirty="0">
                <a:cs typeface="Times New Roman" pitchFamily="18" charset="0"/>
              </a:rPr>
              <a:t>  then begin lo  := a[</a:t>
            </a:r>
            <a:r>
              <a:rPr lang="en-US" altLang="zh-TW" sz="1600" dirty="0" err="1">
                <a:cs typeface="Times New Roman" pitchFamily="18" charset="0"/>
              </a:rPr>
              <a:t>i</a:t>
            </a:r>
            <a:r>
              <a:rPr lang="en-US" altLang="zh-TW" sz="1600" dirty="0">
                <a:cs typeface="Times New Roman" pitchFamily="18" charset="0"/>
              </a:rPr>
              <a:t>]; hi := a[</a:t>
            </a:r>
            <a:r>
              <a:rPr lang="en-US" altLang="zh-TW" sz="1600" dirty="0" err="1">
                <a:cs typeface="Times New Roman" pitchFamily="18" charset="0"/>
              </a:rPr>
              <a:t>i</a:t>
            </a:r>
            <a:r>
              <a:rPr lang="en-US" altLang="zh-TW" sz="1600" dirty="0">
                <a:cs typeface="Times New Roman" pitchFamily="18" charset="0"/>
              </a:rPr>
              <a:t>] end</a:t>
            </a:r>
          </a:p>
          <a:p>
            <a:pPr marL="457200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zh-TW" sz="1600" dirty="0">
                <a:cs typeface="Times New Roman" pitchFamily="18" charset="0"/>
              </a:rPr>
              <a:t>  else if </a:t>
            </a:r>
            <a:r>
              <a:rPr lang="en-US" altLang="zh-TW" sz="1600" dirty="0" err="1">
                <a:cs typeface="Times New Roman" pitchFamily="18" charset="0"/>
              </a:rPr>
              <a:t>i</a:t>
            </a:r>
            <a:r>
              <a:rPr lang="en-US" altLang="zh-TW" sz="1600" dirty="0">
                <a:cs typeface="Times New Roman" pitchFamily="18" charset="0"/>
              </a:rPr>
              <a:t> = j-1</a:t>
            </a:r>
          </a:p>
          <a:p>
            <a:pPr marL="457200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zh-TW" sz="1600" dirty="0">
                <a:cs typeface="Times New Roman" pitchFamily="18" charset="0"/>
              </a:rPr>
              <a:t>	   then	begin if a[</a:t>
            </a:r>
            <a:r>
              <a:rPr lang="en-US" altLang="zh-TW" sz="1600" dirty="0" err="1">
                <a:cs typeface="Times New Roman" pitchFamily="18" charset="0"/>
              </a:rPr>
              <a:t>i</a:t>
            </a:r>
            <a:r>
              <a:rPr lang="en-US" altLang="zh-TW" sz="1600" dirty="0">
                <a:cs typeface="Times New Roman" pitchFamily="18" charset="0"/>
              </a:rPr>
              <a:t>] &lt; a[j]</a:t>
            </a:r>
          </a:p>
          <a:p>
            <a:pPr marL="457200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zh-TW" sz="1600" dirty="0">
                <a:cs typeface="Times New Roman" pitchFamily="18" charset="0"/>
              </a:rPr>
              <a:t>			then begin lo  := a [</a:t>
            </a:r>
            <a:r>
              <a:rPr lang="en-US" altLang="zh-TW" sz="1600" dirty="0" err="1">
                <a:cs typeface="Times New Roman" pitchFamily="18" charset="0"/>
              </a:rPr>
              <a:t>i</a:t>
            </a:r>
            <a:r>
              <a:rPr lang="en-US" altLang="zh-TW" sz="1600" dirty="0">
                <a:cs typeface="Times New Roman" pitchFamily="18" charset="0"/>
              </a:rPr>
              <a:t>]; hi := a[j] end</a:t>
            </a:r>
          </a:p>
          <a:p>
            <a:pPr marL="457200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zh-TW" sz="1600" dirty="0">
                <a:cs typeface="Times New Roman" pitchFamily="18" charset="0"/>
              </a:rPr>
              <a:t>			else begin lo  := a [j]; hi := a[</a:t>
            </a:r>
            <a:r>
              <a:rPr lang="en-US" altLang="zh-TW" sz="1600" dirty="0" err="1">
                <a:cs typeface="Times New Roman" pitchFamily="18" charset="0"/>
              </a:rPr>
              <a:t>i</a:t>
            </a:r>
            <a:r>
              <a:rPr lang="en-US" altLang="zh-TW" sz="1600" dirty="0">
                <a:cs typeface="Times New Roman" pitchFamily="18" charset="0"/>
              </a:rPr>
              <a:t>] end</a:t>
            </a:r>
          </a:p>
          <a:p>
            <a:pPr marL="457200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zh-TW" sz="1600" dirty="0">
                <a:cs typeface="Times New Roman" pitchFamily="18" charset="0"/>
              </a:rPr>
              <a:t>		end</a:t>
            </a:r>
          </a:p>
          <a:p>
            <a:pPr marL="457200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zh-TW" sz="1600" dirty="0">
                <a:cs typeface="Times New Roman" pitchFamily="18" charset="0"/>
              </a:rPr>
              <a:t>	   else	begin</a:t>
            </a:r>
          </a:p>
          <a:p>
            <a:pPr marL="457200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zh-TW" sz="1600" dirty="0">
                <a:cs typeface="Times New Roman" pitchFamily="18" charset="0"/>
              </a:rPr>
              <a:t>			m := (</a:t>
            </a:r>
            <a:r>
              <a:rPr lang="en-US" altLang="zh-TW" sz="1600" dirty="0" err="1">
                <a:cs typeface="Times New Roman" pitchFamily="18" charset="0"/>
              </a:rPr>
              <a:t>i+j</a:t>
            </a:r>
            <a:r>
              <a:rPr lang="en-US" altLang="zh-TW" sz="1600" dirty="0">
                <a:cs typeface="Times New Roman" pitchFamily="18" charset="0"/>
              </a:rPr>
              <a:t>) div 2;</a:t>
            </a:r>
          </a:p>
          <a:p>
            <a:pPr marL="457200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zh-TW" sz="1600" dirty="0">
                <a:cs typeface="Times New Roman" pitchFamily="18" charset="0"/>
              </a:rPr>
              <a:t>			mm(</a:t>
            </a:r>
            <a:r>
              <a:rPr lang="en-US" altLang="zh-TW" sz="1600" dirty="0" err="1">
                <a:cs typeface="Times New Roman" pitchFamily="18" charset="0"/>
              </a:rPr>
              <a:t>i</a:t>
            </a:r>
            <a:r>
              <a:rPr lang="en-US" altLang="zh-TW" sz="1600" dirty="0">
                <a:cs typeface="Times New Roman" pitchFamily="18" charset="0"/>
              </a:rPr>
              <a:t>, m, min1, max1);</a:t>
            </a:r>
          </a:p>
          <a:p>
            <a:pPr marL="457200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zh-TW" sz="1600" dirty="0">
                <a:cs typeface="Times New Roman" pitchFamily="18" charset="0"/>
              </a:rPr>
              <a:t>			mm(m+1, j, min2, max2);</a:t>
            </a:r>
          </a:p>
          <a:p>
            <a:pPr marL="457200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zh-TW" sz="1600" dirty="0">
                <a:cs typeface="Times New Roman" pitchFamily="18" charset="0"/>
              </a:rPr>
              <a:t>			lo := MIN(min1, min2);</a:t>
            </a:r>
          </a:p>
          <a:p>
            <a:pPr marL="457200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zh-TW" sz="1600" dirty="0">
                <a:cs typeface="Times New Roman" pitchFamily="18" charset="0"/>
              </a:rPr>
              <a:t>			hi := MAX(max1, max2)</a:t>
            </a:r>
          </a:p>
          <a:p>
            <a:pPr marL="457200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zh-TW" sz="1600" dirty="0">
                <a:cs typeface="Times New Roman" pitchFamily="18" charset="0"/>
              </a:rPr>
              <a:t>		end</a:t>
            </a:r>
          </a:p>
          <a:p>
            <a:pPr marL="457200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zh-TW" sz="1600" dirty="0">
                <a:cs typeface="Times New Roman" pitchFamily="18" charset="0"/>
              </a:rPr>
              <a:t>end.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143240" y="357166"/>
            <a:ext cx="5843574" cy="1143000"/>
          </a:xfrm>
        </p:spPr>
        <p:txBody>
          <a:bodyPr/>
          <a:lstStyle/>
          <a:p>
            <a:pPr eaLnBrk="1" hangingPunct="1"/>
            <a:r>
              <a:rPr lang="en-US" altLang="zh-TW" dirty="0">
                <a:cs typeface="Times New Roman" pitchFamily="18" charset="0"/>
              </a:rPr>
              <a:t>Analysis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3200" dirty="0">
              <a:latin typeface="Times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3200" dirty="0">
              <a:latin typeface="Times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2400" dirty="0">
              <a:latin typeface="Times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2400" dirty="0">
              <a:latin typeface="Times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2400" dirty="0">
              <a:latin typeface="Times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2400" dirty="0">
              <a:latin typeface="Times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2400" dirty="0">
              <a:latin typeface="Times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2400" dirty="0">
              <a:latin typeface="Arial" pitchFamily="34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2400" dirty="0">
              <a:latin typeface="Arial" pitchFamily="34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2400" dirty="0">
              <a:latin typeface="Arial" pitchFamily="34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2400" dirty="0">
              <a:latin typeface="Arial" pitchFamily="34" charset="0"/>
              <a:cs typeface="Times New Roman" pitchFamily="18" charset="0"/>
            </a:endParaRPr>
          </a:p>
        </p:txBody>
      </p:sp>
      <p:pic>
        <p:nvPicPr>
          <p:cNvPr id="36868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2143116"/>
            <a:ext cx="8001000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69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38" y="4143380"/>
            <a:ext cx="6073775" cy="115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4071934" y="685800"/>
            <a:ext cx="4919666" cy="1143000"/>
          </a:xfrm>
        </p:spPr>
        <p:txBody>
          <a:bodyPr/>
          <a:lstStyle/>
          <a:p>
            <a:pPr eaLnBrk="1" hangingPunct="1"/>
            <a:r>
              <a:rPr lang="en-US" altLang="zh-TW" dirty="0"/>
              <a:t>Note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2910" y="1928802"/>
            <a:ext cx="7772400" cy="2928958"/>
          </a:xfrm>
        </p:spPr>
        <p:txBody>
          <a:bodyPr/>
          <a:lstStyle/>
          <a:p>
            <a:pPr eaLnBrk="1" hangingPunct="1"/>
            <a:r>
              <a:rPr lang="en-US" altLang="zh-TW" dirty="0"/>
              <a:t>More accurately, it should be</a:t>
            </a:r>
          </a:p>
          <a:p>
            <a:pPr eaLnBrk="1" hangingPunct="1"/>
            <a:endParaRPr lang="en-US" altLang="zh-TW" dirty="0"/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2857488" y="2714620"/>
          <a:ext cx="2286016" cy="1455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Equation" r:id="rId3" imgW="583920" imgH="431640" progId="Equation.3">
                  <p:embed/>
                </p:oleObj>
              </mc:Choice>
              <mc:Fallback>
                <p:oleObj name="Equation" r:id="rId3" imgW="583920" imgH="431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488" y="2714620"/>
                        <a:ext cx="2286016" cy="1455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857224" y="5214950"/>
            <a:ext cx="7500990" cy="108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TW" dirty="0">
                <a:cs typeface="Times New Roman" pitchFamily="18" charset="0"/>
              </a:rPr>
              <a:t>Solving the above, we have T(n) = 3n/2 –2 if n is a power of 2.</a:t>
            </a:r>
            <a:endParaRPr lang="en-US" altLang="zh-TW" sz="800" dirty="0"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dirty="0">
                <a:cs typeface="Times New Roman" pitchFamily="18" charset="0"/>
              </a:rPr>
              <a:t>This can be shown to be a lower bound.</a:t>
            </a:r>
            <a:endParaRPr lang="en-US" altLang="zh-TW" dirty="0">
              <a:latin typeface="Times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/>
              <a:t>An </a:t>
            </a:r>
            <a:r>
              <a:rPr lang="en-US" altLang="en-US" sz="2400" b="1" dirty="0">
                <a:solidFill>
                  <a:srgbClr val="00CC00"/>
                </a:solidFill>
              </a:rPr>
              <a:t>algorithm</a:t>
            </a:r>
            <a:r>
              <a:rPr lang="en-US" altLang="en-US" sz="2400" dirty="0"/>
              <a:t> is a procedure (a finite set of well-defined instructions) for accomplishing some tasks which,</a:t>
            </a:r>
          </a:p>
          <a:p>
            <a:pPr marL="0" indent="0" eaLnBrk="1" hangingPunct="1">
              <a:lnSpc>
                <a:spcPct val="80000"/>
              </a:lnSpc>
            </a:pPr>
            <a:r>
              <a:rPr lang="en-US" altLang="en-US" sz="2400" dirty="0"/>
              <a:t> given an </a:t>
            </a:r>
            <a:r>
              <a:rPr lang="en-US" altLang="en-US" sz="2400" i="1" dirty="0"/>
              <a:t>initial state</a:t>
            </a:r>
          </a:p>
          <a:p>
            <a:pPr marL="0" indent="0" eaLnBrk="1" hangingPunct="1">
              <a:lnSpc>
                <a:spcPct val="80000"/>
              </a:lnSpc>
            </a:pPr>
            <a:r>
              <a:rPr lang="en-US" altLang="en-US" sz="2400" dirty="0"/>
              <a:t> terminate in a </a:t>
            </a:r>
            <a:r>
              <a:rPr lang="en-US" altLang="en-US" sz="2400" i="1" dirty="0"/>
              <a:t>defined end-state</a:t>
            </a:r>
          </a:p>
          <a:p>
            <a:pPr marL="0" indent="0" eaLnBrk="1" hangingPunct="1">
              <a:lnSpc>
                <a:spcPct val="80000"/>
              </a:lnSpc>
            </a:pPr>
            <a:endParaRPr lang="en-US" altLang="en-US" sz="2400" dirty="0"/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/>
              <a:t>The </a:t>
            </a:r>
            <a:r>
              <a:rPr lang="en-US" altLang="en-US" sz="2400" b="1" dirty="0"/>
              <a:t>computational complexity</a:t>
            </a:r>
            <a:r>
              <a:rPr lang="en-US" altLang="en-US" sz="2400" dirty="0"/>
              <a:t> and </a:t>
            </a:r>
            <a:r>
              <a:rPr lang="en-US" altLang="en-US" sz="2400" b="1" dirty="0"/>
              <a:t>efficient implementation</a:t>
            </a:r>
            <a:r>
              <a:rPr lang="en-US" altLang="en-US" sz="2400" dirty="0"/>
              <a:t> of the algorithm are important in computing, and this depends on suitable data structures.</a:t>
            </a:r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685800"/>
            <a:ext cx="6781800" cy="1143000"/>
          </a:xfrm>
        </p:spPr>
        <p:txBody>
          <a:bodyPr/>
          <a:lstStyle/>
          <a:p>
            <a:pPr eaLnBrk="1" hangingPunct="1"/>
            <a:r>
              <a:rPr lang="en-US" altLang="en-US"/>
              <a:t>Computer Algorithms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3200">
                <a:latin typeface="Angsana New" panose="02020603050405020304" pitchFamily="18" charset="-34"/>
              </a:rPr>
              <a:t>		</a:t>
            </a:r>
            <a:endParaRPr lang="th-TH" altLang="en-US" sz="3200">
              <a:latin typeface="Angsana New" panose="02020603050405020304" pitchFamily="18" charset="-34"/>
            </a:endParaRPr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3505200" y="333375"/>
            <a:ext cx="5027613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4800">
                <a:solidFill>
                  <a:schemeClr val="tx2"/>
                </a:solidFill>
                <a:latin typeface="Angsana New" panose="02020603050405020304" pitchFamily="18" charset="-34"/>
              </a:rPr>
              <a:t>Merge sort</a:t>
            </a:r>
            <a:endParaRPr lang="th-TH" altLang="en-US" sz="4800">
              <a:solidFill>
                <a:schemeClr val="tx2"/>
              </a:solidFill>
              <a:latin typeface="Angsana New" panose="02020603050405020304" pitchFamily="18" charset="-34"/>
            </a:endParaRPr>
          </a:p>
        </p:txBody>
      </p:sp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755650" y="2362200"/>
            <a:ext cx="7488238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lang="en-US" altLang="en-US" dirty="0">
                <a:latin typeface="Angsana New" panose="02020603050405020304" pitchFamily="18" charset="-34"/>
              </a:rPr>
              <a:t>	</a:t>
            </a:r>
            <a:r>
              <a:rPr lang="en-US" altLang="en-US" sz="2800" dirty="0">
                <a:latin typeface="Angsana New" panose="02020603050405020304" pitchFamily="18" charset="-34"/>
              </a:rPr>
              <a:t>The </a:t>
            </a:r>
            <a:r>
              <a:rPr lang="en-US" altLang="en-US" sz="2800" i="1" dirty="0">
                <a:latin typeface="Angsana New" panose="02020603050405020304" pitchFamily="18" charset="-34"/>
              </a:rPr>
              <a:t>merge sort</a:t>
            </a:r>
            <a:r>
              <a:rPr lang="en-US" altLang="en-US" sz="2800" dirty="0">
                <a:latin typeface="Angsana New" panose="02020603050405020304" pitchFamily="18" charset="-34"/>
              </a:rPr>
              <a:t> algorithm closely follows the divide-and-conquer paradigm. Intuitively, it operates as follows.</a:t>
            </a:r>
            <a:br>
              <a:rPr lang="en-US" altLang="en-US" sz="2800" dirty="0">
                <a:latin typeface="Angsana New" panose="02020603050405020304" pitchFamily="18" charset="-34"/>
              </a:rPr>
            </a:br>
            <a:r>
              <a:rPr lang="en-US" altLang="en-US" sz="2800" dirty="0">
                <a:latin typeface="Angsana New" panose="02020603050405020304" pitchFamily="18" charset="-34"/>
              </a:rPr>
              <a:t>Divide: Divide the n-element sequence to be sorted into two subsequences of n/2 elements each.</a:t>
            </a:r>
            <a:br>
              <a:rPr lang="en-US" altLang="en-US" sz="2800" dirty="0">
                <a:latin typeface="Angsana New" panose="02020603050405020304" pitchFamily="18" charset="-34"/>
              </a:rPr>
            </a:br>
            <a:r>
              <a:rPr lang="en-US" altLang="en-US" sz="2800" dirty="0">
                <a:latin typeface="Angsana New" panose="02020603050405020304" pitchFamily="18" charset="-34"/>
              </a:rPr>
              <a:t>Conquer: Sort the two subsequences recursively using merge sort.</a:t>
            </a:r>
            <a:br>
              <a:rPr lang="en-US" altLang="en-US" sz="2800" dirty="0">
                <a:latin typeface="Angsana New" panose="02020603050405020304" pitchFamily="18" charset="-34"/>
              </a:rPr>
            </a:br>
            <a:r>
              <a:rPr lang="en-US" altLang="en-US" sz="2800" dirty="0">
                <a:latin typeface="Angsana New" panose="02020603050405020304" pitchFamily="18" charset="-34"/>
              </a:rPr>
              <a:t>Combine: Merge the two sorted subsequences to produce the sorted answer.</a:t>
            </a:r>
            <a:endParaRPr lang="th-TH" altLang="en-US" sz="2800" dirty="0">
              <a:latin typeface="Angsana New" panose="02020603050405020304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71625" y="1428750"/>
            <a:ext cx="6072188" cy="5000625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3200">
                <a:latin typeface="Angsana New" panose="02020603050405020304" pitchFamily="18" charset="-34"/>
              </a:rPr>
              <a:t>		</a:t>
            </a:r>
            <a:endParaRPr lang="th-TH" altLang="en-US" sz="3200">
              <a:latin typeface="Angsana New" panose="02020603050405020304" pitchFamily="18" charset="-34"/>
            </a:endParaRPr>
          </a:p>
        </p:txBody>
      </p:sp>
      <p:sp>
        <p:nvSpPr>
          <p:cNvPr id="60419" name="Text Box 3"/>
          <p:cNvSpPr txBox="1">
            <a:spLocks noChangeArrowheads="1"/>
          </p:cNvSpPr>
          <p:nvPr/>
        </p:nvSpPr>
        <p:spPr bwMode="auto">
          <a:xfrm>
            <a:off x="2743200" y="333375"/>
            <a:ext cx="5789613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4800">
                <a:solidFill>
                  <a:schemeClr val="tx2"/>
                </a:solidFill>
                <a:latin typeface="Angsana New" panose="02020603050405020304" pitchFamily="18" charset="-34"/>
              </a:rPr>
              <a:t>Merge sort using recursion</a:t>
            </a:r>
            <a:endParaRPr lang="th-TH" altLang="en-US" sz="4800">
              <a:solidFill>
                <a:schemeClr val="tx2"/>
              </a:solidFill>
              <a:latin typeface="Angsana New" panose="02020603050405020304" pitchFamily="18" charset="-34"/>
            </a:endParaRPr>
          </a:p>
        </p:txBody>
      </p:sp>
      <p:sp>
        <p:nvSpPr>
          <p:cNvPr id="60420" name="Text Box 4"/>
          <p:cNvSpPr txBox="1">
            <a:spLocks noChangeArrowheads="1"/>
          </p:cNvSpPr>
          <p:nvPr/>
        </p:nvSpPr>
        <p:spPr bwMode="auto">
          <a:xfrm>
            <a:off x="838200" y="2438400"/>
            <a:ext cx="7488238" cy="362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lang="en-US" altLang="en-US" sz="2800">
                <a:latin typeface="Angsana New" panose="02020603050405020304" pitchFamily="18" charset="-34"/>
              </a:rPr>
              <a:t>Input: An array A and indices low and high</a:t>
            </a:r>
            <a:br>
              <a:rPr lang="en-US" altLang="en-US" sz="2800">
                <a:latin typeface="Angsana New" panose="02020603050405020304" pitchFamily="18" charset="-34"/>
              </a:rPr>
            </a:br>
            <a:r>
              <a:rPr lang="en-US" altLang="en-US" sz="2800">
                <a:latin typeface="Angsana New" panose="02020603050405020304" pitchFamily="18" charset="-34"/>
              </a:rPr>
              <a:t>Output: An sorted array A</a:t>
            </a:r>
            <a:br>
              <a:rPr lang="en-US" altLang="en-US" sz="2800">
                <a:latin typeface="Angsana New" panose="02020603050405020304" pitchFamily="18" charset="-34"/>
              </a:rPr>
            </a:br>
            <a:r>
              <a:rPr lang="en-US" altLang="en-US" sz="2800">
                <a:latin typeface="Angsana New" panose="02020603050405020304" pitchFamily="18" charset="-34"/>
              </a:rPr>
              <a:t>MERGE-SORT(A, low, high)</a:t>
            </a:r>
            <a:br>
              <a:rPr lang="en-US" altLang="en-US" sz="2800">
                <a:latin typeface="Angsana New" panose="02020603050405020304" pitchFamily="18" charset="-34"/>
              </a:rPr>
            </a:br>
            <a:r>
              <a:rPr lang="en-US" altLang="en-US" sz="2800">
                <a:latin typeface="Angsana New" panose="02020603050405020304" pitchFamily="18" charset="-34"/>
              </a:rPr>
              <a:t>1.  if  low&lt; high</a:t>
            </a:r>
            <a:br>
              <a:rPr lang="en-US" altLang="en-US" sz="2800">
                <a:latin typeface="Angsana New" panose="02020603050405020304" pitchFamily="18" charset="-34"/>
              </a:rPr>
            </a:br>
            <a:r>
              <a:rPr lang="en-US" altLang="en-US" sz="2800">
                <a:latin typeface="Angsana New" panose="02020603050405020304" pitchFamily="18" charset="-34"/>
              </a:rPr>
              <a:t>2.            then mid =  (low + high) / 2</a:t>
            </a:r>
            <a:br>
              <a:rPr lang="en-US" altLang="en-US" sz="2800">
                <a:latin typeface="Angsana New" panose="02020603050405020304" pitchFamily="18" charset="-34"/>
              </a:rPr>
            </a:br>
            <a:r>
              <a:rPr lang="en-US" altLang="en-US" sz="2800">
                <a:latin typeface="Angsana New" panose="02020603050405020304" pitchFamily="18" charset="-34"/>
              </a:rPr>
              <a:t>3.                    MERGE-SORT(A, low, mid)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lang="en-US" altLang="en-US" sz="2800">
                <a:latin typeface="Angsana New" panose="02020603050405020304" pitchFamily="18" charset="-34"/>
              </a:rPr>
              <a:t>4.                    MERGE-SORT(A, mid+1, high)</a:t>
            </a:r>
            <a:br>
              <a:rPr lang="en-US" altLang="en-US" sz="2800">
                <a:latin typeface="Angsana New" panose="02020603050405020304" pitchFamily="18" charset="-34"/>
              </a:rPr>
            </a:br>
            <a:r>
              <a:rPr lang="en-US" altLang="en-US" sz="2800">
                <a:latin typeface="Angsana New" panose="02020603050405020304" pitchFamily="18" charset="-34"/>
              </a:rPr>
              <a:t>5.                    MERGE(A, low, mid, high)</a:t>
            </a:r>
            <a:endParaRPr lang="th-TH" altLang="en-US" sz="2800">
              <a:latin typeface="Angsana New" panose="02020603050405020304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Content Placeholder 2"/>
          <p:cNvSpPr>
            <a:spLocks noGrp="1"/>
          </p:cNvSpPr>
          <p:nvPr>
            <p:ph idx="1"/>
          </p:nvPr>
        </p:nvSpPr>
        <p:spPr>
          <a:xfrm>
            <a:off x="914400" y="2286000"/>
            <a:ext cx="7924800" cy="4267200"/>
          </a:xfrm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b="1" dirty="0">
                <a:latin typeface="Angsana New" panose="02020603050405020304" pitchFamily="18" charset="-34"/>
              </a:rPr>
              <a:t>Algorithm:</a:t>
            </a:r>
            <a:r>
              <a:rPr lang="en-US" altLang="en-US" dirty="0">
                <a:latin typeface="Angsana New" panose="02020603050405020304" pitchFamily="18" charset="-34"/>
              </a:rPr>
              <a:t> Merging 2 sorted subarrays using auxiliary storage.</a:t>
            </a:r>
          </a:p>
          <a:p>
            <a:pPr eaLnBrk="1" hangingPunct="1">
              <a:buFontTx/>
              <a:buChar char="•"/>
            </a:pPr>
            <a:r>
              <a:rPr lang="en-US" altLang="en-US" dirty="0">
                <a:latin typeface="Angsana New" panose="02020603050405020304" pitchFamily="18" charset="-34"/>
              </a:rPr>
              <a:t> Algorithm merge(low,mid,high)</a:t>
            </a:r>
          </a:p>
          <a:p>
            <a:pPr eaLnBrk="1" hangingPunct="1">
              <a:buFontTx/>
              <a:buChar char="•"/>
            </a:pPr>
            <a:r>
              <a:rPr lang="en-US" altLang="en-US" dirty="0">
                <a:latin typeface="Angsana New" panose="02020603050405020304" pitchFamily="18" charset="-34"/>
              </a:rPr>
              <a:t>//a[low:high] is a global array containing </a:t>
            </a:r>
          </a:p>
          <a:p>
            <a:pPr eaLnBrk="1" hangingPunct="1">
              <a:buFontTx/>
              <a:buChar char="•"/>
            </a:pPr>
            <a:r>
              <a:rPr lang="en-US" altLang="en-US" dirty="0">
                <a:latin typeface="Angsana New" panose="02020603050405020304" pitchFamily="18" charset="-34"/>
              </a:rPr>
              <a:t>//two sorted subsets in a[low:mid]</a:t>
            </a:r>
          </a:p>
          <a:p>
            <a:pPr eaLnBrk="1" hangingPunct="1">
              <a:buFontTx/>
              <a:buChar char="•"/>
            </a:pPr>
            <a:r>
              <a:rPr lang="en-US" altLang="en-US" dirty="0">
                <a:latin typeface="Angsana New" panose="02020603050405020304" pitchFamily="18" charset="-34"/>
              </a:rPr>
              <a:t>//and in a[mid+1:high].The goal is to merge these 2 sets into</a:t>
            </a:r>
          </a:p>
          <a:p>
            <a:pPr eaLnBrk="1" hangingPunct="1">
              <a:buFontTx/>
              <a:buChar char="•"/>
            </a:pPr>
            <a:r>
              <a:rPr lang="en-US" altLang="en-US" dirty="0">
                <a:latin typeface="Angsana New" panose="02020603050405020304" pitchFamily="18" charset="-34"/>
              </a:rPr>
              <a:t>//a single set residing in a[low:high].b[] is an auxiliary global array.</a:t>
            </a:r>
          </a:p>
          <a:p>
            <a:pPr eaLnBrk="1" hangingPunct="1">
              <a:buFontTx/>
              <a:buNone/>
            </a:pPr>
            <a:endParaRPr lang="en-US" altLang="en-US" dirty="0"/>
          </a:p>
          <a:p>
            <a:endParaRPr lang="en-US" altLang="en-US" dirty="0">
              <a:latin typeface="Angsana New" panose="02020603050405020304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>
                <a:latin typeface="Angsana New" panose="02020603050405020304" pitchFamily="18" charset="-34"/>
              </a:rPr>
              <a:t>{</a:t>
            </a:r>
          </a:p>
          <a:p>
            <a:pPr eaLnBrk="1" hangingPunct="1">
              <a:buFontTx/>
              <a:buChar char="•"/>
            </a:pPr>
            <a:r>
              <a:rPr lang="en-US" altLang="en-US">
                <a:latin typeface="Angsana New" panose="02020603050405020304" pitchFamily="18" charset="-34"/>
              </a:rPr>
              <a:t>h=low; I=low; j=mid+1;</a:t>
            </a:r>
          </a:p>
          <a:p>
            <a:pPr eaLnBrk="1" hangingPunct="1">
              <a:buFontTx/>
              <a:buChar char="•"/>
            </a:pPr>
            <a:r>
              <a:rPr lang="en-US" altLang="en-US">
                <a:latin typeface="Angsana New" panose="02020603050405020304" pitchFamily="18" charset="-34"/>
              </a:rPr>
              <a:t>while ((h&lt;=mid) and (j&lt;=high)) do</a:t>
            </a:r>
          </a:p>
          <a:p>
            <a:pPr eaLnBrk="1" hangingPunct="1">
              <a:buFontTx/>
              <a:buChar char="•"/>
            </a:pPr>
            <a:r>
              <a:rPr lang="en-US" altLang="en-US">
                <a:latin typeface="Angsana New" panose="02020603050405020304" pitchFamily="18" charset="-34"/>
              </a:rPr>
              <a:t>{</a:t>
            </a:r>
          </a:p>
          <a:p>
            <a:pPr eaLnBrk="1" hangingPunct="1">
              <a:buFontTx/>
              <a:buChar char="•"/>
            </a:pPr>
            <a:r>
              <a:rPr lang="en-US" altLang="en-US">
                <a:latin typeface="Angsana New" panose="02020603050405020304" pitchFamily="18" charset="-34"/>
              </a:rPr>
              <a:t>if (a[h]&lt;=a[j]) then</a:t>
            </a:r>
          </a:p>
          <a:p>
            <a:pPr eaLnBrk="1" hangingPunct="1">
              <a:buFontTx/>
              <a:buChar char="•"/>
            </a:pPr>
            <a:r>
              <a:rPr lang="en-US" altLang="en-US">
                <a:latin typeface="Angsana New" panose="02020603050405020304" pitchFamily="18" charset="-34"/>
              </a:rPr>
              <a:t>{</a:t>
            </a:r>
          </a:p>
          <a:p>
            <a:pPr eaLnBrk="1" hangingPunct="1">
              <a:buFontTx/>
              <a:buChar char="•"/>
            </a:pPr>
            <a:r>
              <a:rPr lang="en-US" altLang="en-US">
                <a:latin typeface="Angsana New" panose="02020603050405020304" pitchFamily="18" charset="-34"/>
              </a:rPr>
              <a:t>    b[I]=a[h];  </a:t>
            </a:r>
          </a:p>
          <a:p>
            <a:pPr eaLnBrk="1" hangingPunct="1">
              <a:buFontTx/>
              <a:buChar char="•"/>
            </a:pPr>
            <a:r>
              <a:rPr lang="en-US" altLang="en-US">
                <a:latin typeface="Angsana New" panose="02020603050405020304" pitchFamily="18" charset="-34"/>
              </a:rPr>
              <a:t>    h = h+1;</a:t>
            </a:r>
          </a:p>
          <a:p>
            <a:pPr eaLnBrk="1" hangingPunct="1">
              <a:buFontTx/>
              <a:buChar char="•"/>
            </a:pPr>
            <a:r>
              <a:rPr lang="en-US" altLang="en-US">
                <a:latin typeface="Angsana New" panose="02020603050405020304" pitchFamily="18" charset="-34"/>
              </a:rPr>
              <a:t>}</a:t>
            </a:r>
          </a:p>
          <a:p>
            <a:pPr eaLnBrk="1" hangingPunct="1">
              <a:buFontTx/>
              <a:buChar char="•"/>
            </a:pP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>
                <a:latin typeface="Angsana New" panose="02020603050405020304" pitchFamily="18" charset="-34"/>
              </a:rPr>
              <a:t>else</a:t>
            </a:r>
          </a:p>
          <a:p>
            <a:pPr eaLnBrk="1" hangingPunct="1">
              <a:buFontTx/>
              <a:buChar char="•"/>
            </a:pPr>
            <a:r>
              <a:rPr lang="en-US" altLang="en-US">
                <a:latin typeface="Angsana New" panose="02020603050405020304" pitchFamily="18" charset="-34"/>
              </a:rPr>
              <a:t>{</a:t>
            </a:r>
          </a:p>
          <a:p>
            <a:pPr eaLnBrk="1" hangingPunct="1">
              <a:buFontTx/>
              <a:buChar char="•"/>
            </a:pPr>
            <a:r>
              <a:rPr lang="en-US" altLang="en-US">
                <a:latin typeface="Angsana New" panose="02020603050405020304" pitchFamily="18" charset="-34"/>
              </a:rPr>
              <a:t>    b[I]= a[j];</a:t>
            </a:r>
          </a:p>
          <a:p>
            <a:pPr eaLnBrk="1" hangingPunct="1">
              <a:buFontTx/>
              <a:buChar char="•"/>
            </a:pPr>
            <a:r>
              <a:rPr lang="en-US" altLang="en-US">
                <a:latin typeface="Angsana New" panose="02020603050405020304" pitchFamily="18" charset="-34"/>
              </a:rPr>
              <a:t>     j=j+1;</a:t>
            </a:r>
          </a:p>
          <a:p>
            <a:pPr eaLnBrk="1" hangingPunct="1">
              <a:buFontTx/>
              <a:buChar char="•"/>
            </a:pPr>
            <a:r>
              <a:rPr lang="en-US" altLang="en-US">
                <a:latin typeface="Angsana New" panose="02020603050405020304" pitchFamily="18" charset="-34"/>
              </a:rPr>
              <a:t>}</a:t>
            </a:r>
          </a:p>
          <a:p>
            <a:pPr eaLnBrk="1" hangingPunct="1">
              <a:buFontTx/>
              <a:buChar char="•"/>
            </a:pPr>
            <a:r>
              <a:rPr lang="en-US" altLang="en-US">
                <a:latin typeface="Angsana New" panose="02020603050405020304" pitchFamily="18" charset="-34"/>
              </a:rPr>
              <a:t>I=I+1;</a:t>
            </a:r>
          </a:p>
          <a:p>
            <a:pPr eaLnBrk="1" hangingPunct="1">
              <a:buFontTx/>
              <a:buChar char="•"/>
            </a:pPr>
            <a:r>
              <a:rPr lang="en-US" altLang="en-US">
                <a:latin typeface="Angsana New" panose="02020603050405020304" pitchFamily="18" charset="-34"/>
              </a:rPr>
              <a:t>}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Content Placeholder 2"/>
          <p:cNvSpPr>
            <a:spLocks noGrp="1"/>
          </p:cNvSpPr>
          <p:nvPr>
            <p:ph idx="1"/>
          </p:nvPr>
        </p:nvSpPr>
        <p:spPr>
          <a:xfrm>
            <a:off x="2057400" y="1219200"/>
            <a:ext cx="6629400" cy="5486400"/>
          </a:xfrm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>
                <a:latin typeface="Angsana New" panose="02020603050405020304" pitchFamily="18" charset="-34"/>
              </a:rPr>
              <a:t>if (h=mid) then</a:t>
            </a:r>
          </a:p>
          <a:p>
            <a:pPr eaLnBrk="1" hangingPunct="1">
              <a:buFontTx/>
              <a:buChar char="•"/>
            </a:pPr>
            <a:r>
              <a:rPr lang="en-US" altLang="en-US">
                <a:latin typeface="Angsana New" panose="02020603050405020304" pitchFamily="18" charset="-34"/>
              </a:rPr>
              <a:t>   for k=j to high do </a:t>
            </a:r>
          </a:p>
          <a:p>
            <a:pPr eaLnBrk="1" hangingPunct="1">
              <a:buFontTx/>
              <a:buChar char="•"/>
            </a:pPr>
            <a:r>
              <a:rPr lang="en-US" altLang="en-US">
                <a:latin typeface="Angsana New" panose="02020603050405020304" pitchFamily="18" charset="-34"/>
              </a:rPr>
              <a:t>    {</a:t>
            </a:r>
          </a:p>
          <a:p>
            <a:pPr eaLnBrk="1" hangingPunct="1">
              <a:buFontTx/>
              <a:buChar char="•"/>
            </a:pPr>
            <a:r>
              <a:rPr lang="en-US" altLang="en-US">
                <a:latin typeface="Angsana New" panose="02020603050405020304" pitchFamily="18" charset="-34"/>
              </a:rPr>
              <a:t>         b[I]=a[k];         I=I+1;</a:t>
            </a:r>
          </a:p>
          <a:p>
            <a:pPr eaLnBrk="1" hangingPunct="1">
              <a:buFontTx/>
              <a:buChar char="•"/>
            </a:pPr>
            <a:r>
              <a:rPr lang="en-US" altLang="en-US">
                <a:latin typeface="Angsana New" panose="02020603050405020304" pitchFamily="18" charset="-34"/>
              </a:rPr>
              <a:t>     }</a:t>
            </a:r>
          </a:p>
          <a:p>
            <a:pPr eaLnBrk="1" hangingPunct="1">
              <a:buFontTx/>
              <a:buChar char="•"/>
            </a:pPr>
            <a:r>
              <a:rPr lang="en-US" altLang="en-US">
                <a:latin typeface="Angsana New" panose="02020603050405020304" pitchFamily="18" charset="-34"/>
              </a:rPr>
              <a:t> else</a:t>
            </a:r>
          </a:p>
          <a:p>
            <a:pPr eaLnBrk="1" hangingPunct="1">
              <a:buFontTx/>
              <a:buChar char="•"/>
            </a:pPr>
            <a:r>
              <a:rPr lang="en-US" altLang="en-US">
                <a:latin typeface="Angsana New" panose="02020603050405020304" pitchFamily="18" charset="-34"/>
              </a:rPr>
              <a:t>     for k=h to mid do</a:t>
            </a:r>
          </a:p>
          <a:p>
            <a:pPr eaLnBrk="1" hangingPunct="1">
              <a:buFontTx/>
              <a:buChar char="•"/>
            </a:pPr>
            <a:r>
              <a:rPr lang="en-US" altLang="en-US">
                <a:latin typeface="Angsana New" panose="02020603050405020304" pitchFamily="18" charset="-34"/>
              </a:rPr>
              <a:t>     {          b[I]=a[k];          I=I+1;      }</a:t>
            </a:r>
          </a:p>
          <a:p>
            <a:pPr eaLnBrk="1" hangingPunct="1">
              <a:buFontTx/>
              <a:buChar char="•"/>
            </a:pPr>
            <a:r>
              <a:rPr lang="en-US" altLang="en-US">
                <a:latin typeface="Angsana New" panose="02020603050405020304" pitchFamily="18" charset="-34"/>
              </a:rPr>
              <a:t>     for k=low to high do a[k] = b[k];</a:t>
            </a:r>
          </a:p>
          <a:p>
            <a:pPr eaLnBrk="1" hangingPunct="1">
              <a:buFontTx/>
              <a:buChar char="•"/>
            </a:pPr>
            <a:r>
              <a:rPr lang="en-US" altLang="en-US">
                <a:latin typeface="Angsana New" panose="02020603050405020304" pitchFamily="18" charset="-34"/>
              </a:rPr>
              <a:t>}</a:t>
            </a:r>
          </a:p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>
          <a:xfrm>
            <a:off x="2667000" y="228600"/>
            <a:ext cx="6324600" cy="1600200"/>
          </a:xfrm>
        </p:spPr>
        <p:txBody>
          <a:bodyPr/>
          <a:lstStyle/>
          <a:p>
            <a:r>
              <a:rPr lang="en-US" altLang="en-US"/>
              <a:t>Time Complexity –Merge Sort</a:t>
            </a:r>
          </a:p>
        </p:txBody>
      </p:sp>
      <p:sp>
        <p:nvSpPr>
          <p:cNvPr id="65539" name="Content Placeholder 2"/>
          <p:cNvSpPr>
            <a:spLocks noGrp="1"/>
          </p:cNvSpPr>
          <p:nvPr>
            <p:ph idx="1"/>
          </p:nvPr>
        </p:nvSpPr>
        <p:spPr>
          <a:xfrm>
            <a:off x="685800" y="1905000"/>
            <a:ext cx="8229600" cy="4710113"/>
          </a:xfrm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sz="2700" dirty="0">
                <a:latin typeface="Angsana New" panose="02020603050405020304" pitchFamily="18" charset="-34"/>
              </a:rPr>
              <a:t>T(n) =a                           n=1 a is constant</a:t>
            </a:r>
          </a:p>
          <a:p>
            <a:pPr eaLnBrk="1" hangingPunct="1">
              <a:buFontTx/>
              <a:buChar char="•"/>
            </a:pPr>
            <a:r>
              <a:rPr lang="en-US" altLang="en-US" sz="2700" dirty="0">
                <a:latin typeface="Angsana New" panose="02020603050405020304" pitchFamily="18" charset="-34"/>
              </a:rPr>
              <a:t> 	= 2T(n/2) + cn.     n&gt;1 c is constant</a:t>
            </a:r>
            <a:br>
              <a:rPr lang="en-US" altLang="en-US" sz="2700" dirty="0">
                <a:latin typeface="Angsana New" panose="02020603050405020304" pitchFamily="18" charset="-34"/>
              </a:rPr>
            </a:br>
            <a:r>
              <a:rPr lang="en-US" altLang="en-US" sz="2700" dirty="0">
                <a:latin typeface="Angsana New" panose="02020603050405020304" pitchFamily="18" charset="-34"/>
              </a:rPr>
              <a:t>In the same way: </a:t>
            </a:r>
            <a:br>
              <a:rPr lang="en-US" altLang="en-US" sz="2700" dirty="0">
                <a:latin typeface="Angsana New" panose="02020603050405020304" pitchFamily="18" charset="-34"/>
              </a:rPr>
            </a:br>
            <a:r>
              <a:rPr lang="en-US" altLang="en-US" sz="2700" dirty="0">
                <a:latin typeface="Angsana New" panose="02020603050405020304" pitchFamily="18" charset="-34"/>
              </a:rPr>
              <a:t/>
            </a:r>
            <a:br>
              <a:rPr lang="en-US" altLang="en-US" sz="2700" dirty="0">
                <a:latin typeface="Angsana New" panose="02020603050405020304" pitchFamily="18" charset="-34"/>
              </a:rPr>
            </a:br>
            <a:r>
              <a:rPr lang="en-US" altLang="en-US" sz="2700" dirty="0">
                <a:latin typeface="Angsana New" panose="02020603050405020304" pitchFamily="18" charset="-34"/>
              </a:rPr>
              <a:t>T(n/2) = 2T(n/4) + cn/2, so </a:t>
            </a:r>
            <a:br>
              <a:rPr lang="en-US" altLang="en-US" sz="2700" dirty="0">
                <a:latin typeface="Angsana New" panose="02020603050405020304" pitchFamily="18" charset="-34"/>
              </a:rPr>
            </a:br>
            <a:r>
              <a:rPr lang="en-US" altLang="en-US" sz="2700" dirty="0">
                <a:latin typeface="Angsana New" panose="02020603050405020304" pitchFamily="18" charset="-34"/>
              </a:rPr>
              <a:t>T(n) = 4T(n/4) + 2cn. Going in this way ... </a:t>
            </a:r>
          </a:p>
          <a:p>
            <a:pPr eaLnBrk="1" hangingPunct="1">
              <a:buFontTx/>
              <a:buChar char="•"/>
            </a:pPr>
            <a:r>
              <a:rPr lang="en-US" altLang="en-US" sz="2700" dirty="0">
                <a:latin typeface="Angsana New" panose="02020603050405020304" pitchFamily="18" charset="-34"/>
              </a:rPr>
              <a:t> T(n) = 2</a:t>
            </a:r>
            <a:r>
              <a:rPr lang="en-US" altLang="en-US" sz="2700" baseline="30000" dirty="0">
                <a:latin typeface="Angsana New" panose="02020603050405020304" pitchFamily="18" charset="-34"/>
              </a:rPr>
              <a:t>k</a:t>
            </a:r>
            <a:r>
              <a:rPr lang="en-US" altLang="en-US" sz="2700" dirty="0">
                <a:latin typeface="Angsana New" panose="02020603050405020304" pitchFamily="18" charset="-34"/>
              </a:rPr>
              <a:t>T(n/2</a:t>
            </a:r>
            <a:r>
              <a:rPr lang="en-US" altLang="en-US" sz="2700" baseline="30000" dirty="0">
                <a:latin typeface="Angsana New" panose="02020603050405020304" pitchFamily="18" charset="-34"/>
              </a:rPr>
              <a:t>k</a:t>
            </a:r>
            <a:r>
              <a:rPr lang="en-US" altLang="en-US" sz="2700" dirty="0">
                <a:latin typeface="Angsana New" panose="02020603050405020304" pitchFamily="18" charset="-34"/>
              </a:rPr>
              <a:t>) + kcn</a:t>
            </a:r>
          </a:p>
          <a:p>
            <a:pPr eaLnBrk="1" hangingPunct="1">
              <a:buFontTx/>
              <a:buChar char="•"/>
            </a:pPr>
            <a:r>
              <a:rPr lang="en-US" altLang="en-US" sz="2700" dirty="0">
                <a:latin typeface="Angsana New" panose="02020603050405020304" pitchFamily="18" charset="-34"/>
              </a:rPr>
              <a:t>        = nT(1) + cnlog</a:t>
            </a:r>
            <a:r>
              <a:rPr lang="en-US" altLang="en-US" sz="2700" baseline="-25000" dirty="0">
                <a:latin typeface="Angsana New" panose="02020603050405020304" pitchFamily="18" charset="-34"/>
              </a:rPr>
              <a:t>2</a:t>
            </a:r>
            <a:r>
              <a:rPr lang="en-US" altLang="en-US" sz="2700" dirty="0">
                <a:latin typeface="Angsana New" panose="02020603050405020304" pitchFamily="18" charset="-34"/>
              </a:rPr>
              <a:t>n = O(n log n). </a:t>
            </a:r>
          </a:p>
          <a:p>
            <a:pPr eaLnBrk="1" hangingPunct="1">
              <a:buFontTx/>
              <a:buChar char="•"/>
            </a:pPr>
            <a:r>
              <a:rPr lang="en-US" altLang="en-US" sz="2700" dirty="0">
                <a:latin typeface="Angsana New" panose="02020603050405020304" pitchFamily="18" charset="-34"/>
              </a:rPr>
              <a:t>Remember, as n=2</a:t>
            </a:r>
            <a:r>
              <a:rPr lang="en-US" altLang="en-US" sz="2700" baseline="30000" dirty="0">
                <a:latin typeface="Angsana New" panose="02020603050405020304" pitchFamily="18" charset="-34"/>
              </a:rPr>
              <a:t>k</a:t>
            </a:r>
            <a:r>
              <a:rPr lang="en-US" altLang="en-US" sz="2700" dirty="0">
                <a:latin typeface="Angsana New" panose="02020603050405020304" pitchFamily="18" charset="-34"/>
              </a:rPr>
              <a:t>   k = log</a:t>
            </a:r>
            <a:r>
              <a:rPr lang="en-US" altLang="en-US" sz="2700" baseline="-25000" dirty="0">
                <a:latin typeface="Angsana New" panose="02020603050405020304" pitchFamily="18" charset="-34"/>
              </a:rPr>
              <a:t>2</a:t>
            </a:r>
            <a:r>
              <a:rPr lang="en-US" altLang="en-US" sz="2700" dirty="0">
                <a:latin typeface="Angsana New" panose="02020603050405020304" pitchFamily="18" charset="-34"/>
              </a:rPr>
              <a:t>n! </a:t>
            </a:r>
          </a:p>
          <a:p>
            <a:pPr eaLnBrk="1" hangingPunct="1">
              <a:buFontTx/>
              <a:buChar char="•"/>
            </a:pPr>
            <a:r>
              <a:rPr lang="en-US" altLang="en-US" sz="2700" dirty="0">
                <a:latin typeface="Angsana New" panose="02020603050405020304" pitchFamily="18" charset="-34"/>
              </a:rPr>
              <a:t>The general case requires a bit more work, but it takes O(n log n) time anyway.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071538" y="1785926"/>
            <a:ext cx="7772400" cy="1143000"/>
          </a:xfrm>
        </p:spPr>
        <p:txBody>
          <a:bodyPr/>
          <a:lstStyle/>
          <a:p>
            <a:r>
              <a:rPr lang="en-US" altLang="zh-CN" dirty="0">
                <a:ea typeface="SimSun" pitchFamily="2" charset="-122"/>
              </a:rPr>
              <a:t>Introduction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472" y="3214686"/>
            <a:ext cx="7772400" cy="3400444"/>
          </a:xfrm>
        </p:spPr>
        <p:txBody>
          <a:bodyPr/>
          <a:lstStyle/>
          <a:p>
            <a:r>
              <a:rPr lang="en-US" altLang="zh-CN" dirty="0">
                <a:solidFill>
                  <a:schemeClr val="hlink"/>
                </a:solidFill>
                <a:ea typeface="SimSun" pitchFamily="2" charset="-122"/>
              </a:rPr>
              <a:t>Fastest</a:t>
            </a:r>
            <a:r>
              <a:rPr lang="en-US" altLang="zh-CN" dirty="0">
                <a:ea typeface="SimSun" pitchFamily="2" charset="-122"/>
              </a:rPr>
              <a:t> known sorting algorithm in practice</a:t>
            </a:r>
          </a:p>
          <a:p>
            <a:r>
              <a:rPr lang="en-US" altLang="zh-CN" dirty="0">
                <a:ea typeface="SimSun" pitchFamily="2" charset="-122"/>
              </a:rPr>
              <a:t>Average case: O(N log N)</a:t>
            </a:r>
          </a:p>
          <a:p>
            <a:r>
              <a:rPr lang="en-US" altLang="zh-CN" dirty="0">
                <a:ea typeface="SimSun" pitchFamily="2" charset="-122"/>
              </a:rPr>
              <a:t>Worst case: O(N</a:t>
            </a:r>
            <a:r>
              <a:rPr lang="en-US" altLang="zh-CN" baseline="30000" dirty="0">
                <a:ea typeface="SimSun" pitchFamily="2" charset="-122"/>
              </a:rPr>
              <a:t>2</a:t>
            </a:r>
            <a:r>
              <a:rPr lang="en-US" altLang="zh-CN" dirty="0">
                <a:ea typeface="SimSun" pitchFamily="2" charset="-122"/>
              </a:rPr>
              <a:t>)</a:t>
            </a:r>
          </a:p>
          <a:p>
            <a:pPr lvl="1"/>
            <a:r>
              <a:rPr lang="en-US" altLang="zh-CN" dirty="0">
                <a:ea typeface="SimSun" pitchFamily="2" charset="-122"/>
              </a:rPr>
              <a:t>But, the worst case seldom happens.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000364" y="214290"/>
            <a:ext cx="5219688" cy="928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1" u="none" strike="noStrike" kern="0" cap="none" spc="0" normalizeH="0" baseline="0" noProof="0" dirty="0" err="1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j-lt"/>
                <a:ea typeface="SimSun" pitchFamily="2" charset="-122"/>
                <a:cs typeface="+mj-cs"/>
              </a:rPr>
              <a:t>Quicksort</a:t>
            </a:r>
            <a:endParaRPr kumimoji="0" lang="en-US" altLang="zh-CN" sz="4000" b="0" i="1" u="none" strike="noStrike" kern="0" cap="none" spc="0" normalizeH="0" baseline="0" noProof="0" dirty="0">
              <a:ln>
                <a:noFill/>
              </a:ln>
              <a:solidFill>
                <a:schemeClr val="hlink"/>
              </a:solidFill>
              <a:effectLst/>
              <a:uLnTx/>
              <a:uFillTx/>
              <a:latin typeface="+mj-lt"/>
              <a:ea typeface="SimSun" pitchFamily="2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214810" y="228600"/>
            <a:ext cx="4243390" cy="838200"/>
          </a:xfrm>
        </p:spPr>
        <p:txBody>
          <a:bodyPr/>
          <a:lstStyle/>
          <a:p>
            <a:r>
              <a:rPr lang="en-US" altLang="zh-CN" dirty="0" err="1">
                <a:ea typeface="SimSun" pitchFamily="2" charset="-122"/>
              </a:rPr>
              <a:t>Quicksort</a:t>
            </a:r>
            <a:endParaRPr lang="en-US" altLang="zh-CN" dirty="0">
              <a:ea typeface="SimSun" pitchFamily="2" charset="-122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905000"/>
            <a:ext cx="5486400" cy="3962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000" dirty="0">
                <a:ea typeface="SimSun" pitchFamily="2" charset="-122"/>
              </a:rPr>
              <a:t>Divide step: </a:t>
            </a:r>
          </a:p>
          <a:p>
            <a:pPr lvl="1">
              <a:lnSpc>
                <a:spcPct val="80000"/>
              </a:lnSpc>
            </a:pPr>
            <a:r>
              <a:rPr lang="en-US" altLang="zh-CN" sz="1800" dirty="0">
                <a:ea typeface="SimSun" pitchFamily="2" charset="-122"/>
              </a:rPr>
              <a:t>Pick any element (</a:t>
            </a:r>
            <a:r>
              <a:rPr lang="en-US" altLang="zh-CN" sz="1800" b="1" i="1" dirty="0">
                <a:solidFill>
                  <a:schemeClr val="hlink"/>
                </a:solidFill>
                <a:ea typeface="SimSun" pitchFamily="2" charset="-122"/>
              </a:rPr>
              <a:t>pivot</a:t>
            </a:r>
            <a:r>
              <a:rPr lang="en-US" altLang="zh-CN" sz="1800" dirty="0">
                <a:ea typeface="SimSun" pitchFamily="2" charset="-122"/>
              </a:rPr>
              <a:t>) v in S </a:t>
            </a:r>
          </a:p>
          <a:p>
            <a:pPr lvl="1">
              <a:lnSpc>
                <a:spcPct val="80000"/>
              </a:lnSpc>
            </a:pPr>
            <a:r>
              <a:rPr lang="en-US" altLang="zh-CN" sz="1800" dirty="0">
                <a:ea typeface="SimSun" pitchFamily="2" charset="-122"/>
              </a:rPr>
              <a:t>Partition S – {v} into two disjoint groups</a:t>
            </a:r>
          </a:p>
          <a:p>
            <a:pPr lvl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800" dirty="0">
                <a:ea typeface="SimSun" pitchFamily="2" charset="-122"/>
              </a:rPr>
              <a:t>    S1 = {x </a:t>
            </a:r>
            <a:r>
              <a:rPr lang="en-US" altLang="zh-CN" sz="1800" dirty="0">
                <a:ea typeface="SimSun" pitchFamily="2" charset="-122"/>
                <a:sym typeface="Symbol" pitchFamily="18" charset="2"/>
              </a:rPr>
              <a:t></a:t>
            </a:r>
            <a:r>
              <a:rPr lang="en-US" altLang="zh-CN" sz="1800" dirty="0">
                <a:ea typeface="SimSun" pitchFamily="2" charset="-122"/>
              </a:rPr>
              <a:t> S – {v} | x &lt;=</a:t>
            </a:r>
            <a:r>
              <a:rPr lang="en-US" altLang="zh-CN" sz="1800" b="1" dirty="0">
                <a:solidFill>
                  <a:srgbClr val="00FF00"/>
                </a:solidFill>
                <a:ea typeface="SimSun" pitchFamily="2" charset="-122"/>
              </a:rPr>
              <a:t> </a:t>
            </a:r>
            <a:r>
              <a:rPr lang="en-US" altLang="zh-CN" sz="1800" dirty="0">
                <a:ea typeface="SimSun" pitchFamily="2" charset="-122"/>
              </a:rPr>
              <a:t>v}</a:t>
            </a:r>
          </a:p>
          <a:p>
            <a:pPr lvl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800" dirty="0">
                <a:ea typeface="SimSun" pitchFamily="2" charset="-122"/>
              </a:rPr>
              <a:t>    S2 = {x </a:t>
            </a:r>
            <a:r>
              <a:rPr lang="en-US" altLang="zh-CN" sz="1800" dirty="0">
                <a:ea typeface="SimSun" pitchFamily="2" charset="-122"/>
                <a:sym typeface="Symbol" pitchFamily="18" charset="2"/>
              </a:rPr>
              <a:t></a:t>
            </a:r>
            <a:r>
              <a:rPr lang="en-US" altLang="zh-CN" sz="1800" dirty="0">
                <a:ea typeface="SimSun" pitchFamily="2" charset="-122"/>
              </a:rPr>
              <a:t> S – {v} | x </a:t>
            </a:r>
            <a:r>
              <a:rPr lang="en-US" altLang="zh-CN" sz="1800" b="1" dirty="0">
                <a:ea typeface="SimSun" pitchFamily="2" charset="-122"/>
                <a:sym typeface="Symbol" pitchFamily="18" charset="2"/>
              </a:rPr>
              <a:t></a:t>
            </a:r>
            <a:r>
              <a:rPr lang="en-US" altLang="zh-CN" sz="1800" dirty="0">
                <a:ea typeface="SimSun" pitchFamily="2" charset="-122"/>
              </a:rPr>
              <a:t> v}</a:t>
            </a:r>
          </a:p>
          <a:p>
            <a:pPr lvl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800" dirty="0">
                <a:solidFill>
                  <a:schemeClr val="accent1"/>
                </a:solidFill>
                <a:ea typeface="SimSun" pitchFamily="2" charset="-122"/>
              </a:rPr>
              <a:t>Note: S1 and S2 may overlap.  Why?</a:t>
            </a:r>
            <a:r>
              <a:rPr lang="en-US" altLang="zh-CN" sz="1800" dirty="0">
                <a:ea typeface="SimSun" pitchFamily="2" charset="-122"/>
              </a:rPr>
              <a:t>  </a:t>
            </a:r>
          </a:p>
          <a:p>
            <a:pPr lvl="1">
              <a:lnSpc>
                <a:spcPct val="80000"/>
              </a:lnSpc>
              <a:buFont typeface="Monotype Sorts" pitchFamily="2" charset="2"/>
              <a:buNone/>
            </a:pPr>
            <a:endParaRPr lang="en-US" altLang="zh-CN" sz="1800" dirty="0">
              <a:ea typeface="SimSun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>
                <a:ea typeface="SimSun" pitchFamily="2" charset="-122"/>
              </a:rPr>
              <a:t>Conquer step: recursively sort  S1 and S2</a:t>
            </a:r>
          </a:p>
          <a:p>
            <a:pPr>
              <a:lnSpc>
                <a:spcPct val="80000"/>
              </a:lnSpc>
            </a:pPr>
            <a:endParaRPr lang="en-US" altLang="zh-CN" sz="2000" dirty="0">
              <a:ea typeface="SimSun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000" dirty="0">
                <a:ea typeface="SimSun" pitchFamily="2" charset="-122"/>
              </a:rPr>
              <a:t>Combine step: the sorted S1 </a:t>
            </a:r>
            <a:r>
              <a:rPr lang="en-US" altLang="zh-CN" sz="2000" dirty="0">
                <a:solidFill>
                  <a:srgbClr val="FF0000"/>
                </a:solidFill>
                <a:ea typeface="SimSun" pitchFamily="2" charset="-122"/>
              </a:rPr>
              <a:t>(by the time returned from recursion), </a:t>
            </a:r>
            <a:r>
              <a:rPr lang="en-US" altLang="zh-CN" sz="2000" dirty="0">
                <a:ea typeface="SimSun" pitchFamily="2" charset="-122"/>
              </a:rPr>
              <a:t>followed by v, followed by the sorted S2 </a:t>
            </a:r>
            <a:r>
              <a:rPr lang="en-US" altLang="zh-CN" sz="2000" dirty="0">
                <a:solidFill>
                  <a:srgbClr val="FF0000"/>
                </a:solidFill>
                <a:ea typeface="SimSun" pitchFamily="2" charset="-122"/>
              </a:rPr>
              <a:t>(i.e., nothing extra needs to be done)</a:t>
            </a:r>
          </a:p>
          <a:p>
            <a:pPr>
              <a:lnSpc>
                <a:spcPct val="80000"/>
              </a:lnSpc>
            </a:pPr>
            <a:endParaRPr lang="en-US" altLang="zh-CN" sz="2000" dirty="0">
              <a:ea typeface="SimSun" pitchFamily="2" charset="-122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zh-CN" altLang="en-US" sz="1800" dirty="0">
              <a:ea typeface="SimSun" pitchFamily="2" charset="-122"/>
            </a:endParaRPr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6172200" y="1606550"/>
            <a:ext cx="228600" cy="106045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2296" name="Rectangle 8"/>
          <p:cNvSpPr>
            <a:spLocks noChangeArrowheads="1"/>
          </p:cNvSpPr>
          <p:nvPr/>
        </p:nvSpPr>
        <p:spPr bwMode="auto">
          <a:xfrm>
            <a:off x="6578600" y="2209800"/>
            <a:ext cx="228600" cy="4572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2297" name="Rectangle 9"/>
          <p:cNvSpPr>
            <a:spLocks noChangeArrowheads="1"/>
          </p:cNvSpPr>
          <p:nvPr/>
        </p:nvSpPr>
        <p:spPr bwMode="auto">
          <a:xfrm>
            <a:off x="7391400" y="2381250"/>
            <a:ext cx="228600" cy="28575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2298" name="Rectangle 10"/>
          <p:cNvSpPr>
            <a:spLocks noChangeArrowheads="1"/>
          </p:cNvSpPr>
          <p:nvPr/>
        </p:nvSpPr>
        <p:spPr bwMode="auto">
          <a:xfrm>
            <a:off x="7797800" y="2038350"/>
            <a:ext cx="228600" cy="6286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b="0">
                <a:solidFill>
                  <a:schemeClr val="bg2"/>
                </a:solidFill>
                <a:latin typeface="Times New Roman" pitchFamily="18" charset="0"/>
              </a:rPr>
              <a:t>v</a:t>
            </a:r>
          </a:p>
        </p:txBody>
      </p:sp>
      <p:sp>
        <p:nvSpPr>
          <p:cNvPr id="12299" name="Rectangle 11"/>
          <p:cNvSpPr>
            <a:spLocks noChangeArrowheads="1"/>
          </p:cNvSpPr>
          <p:nvPr/>
        </p:nvSpPr>
        <p:spPr bwMode="auto">
          <a:xfrm>
            <a:off x="8204200" y="1695450"/>
            <a:ext cx="228600" cy="97155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2300" name="Rectangle 12"/>
          <p:cNvSpPr>
            <a:spLocks noChangeArrowheads="1"/>
          </p:cNvSpPr>
          <p:nvPr/>
        </p:nvSpPr>
        <p:spPr bwMode="auto">
          <a:xfrm>
            <a:off x="8610600" y="2324100"/>
            <a:ext cx="228600" cy="3429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2301" name="Rectangle 13"/>
          <p:cNvSpPr>
            <a:spLocks noChangeArrowheads="1"/>
          </p:cNvSpPr>
          <p:nvPr/>
        </p:nvSpPr>
        <p:spPr bwMode="auto">
          <a:xfrm>
            <a:off x="6985000" y="1866900"/>
            <a:ext cx="228600" cy="8001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2302" name="Rectangle 14"/>
          <p:cNvSpPr>
            <a:spLocks noChangeArrowheads="1"/>
          </p:cNvSpPr>
          <p:nvPr/>
        </p:nvSpPr>
        <p:spPr bwMode="auto">
          <a:xfrm>
            <a:off x="7924800" y="3505200"/>
            <a:ext cx="228600" cy="106045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2303" name="Rectangle 15"/>
          <p:cNvSpPr>
            <a:spLocks noChangeArrowheads="1"/>
          </p:cNvSpPr>
          <p:nvPr/>
        </p:nvSpPr>
        <p:spPr bwMode="auto">
          <a:xfrm>
            <a:off x="8763000" y="3594100"/>
            <a:ext cx="228600" cy="97155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2304" name="Rectangle 16"/>
          <p:cNvSpPr>
            <a:spLocks noChangeArrowheads="1"/>
          </p:cNvSpPr>
          <p:nvPr/>
        </p:nvSpPr>
        <p:spPr bwMode="auto">
          <a:xfrm>
            <a:off x="8343900" y="3765550"/>
            <a:ext cx="228600" cy="8001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5492750" y="4114800"/>
            <a:ext cx="1054100" cy="457200"/>
            <a:chOff x="3320" y="2304"/>
            <a:chExt cx="664" cy="384"/>
          </a:xfrm>
        </p:grpSpPr>
        <p:sp>
          <p:nvSpPr>
            <p:cNvPr id="12306" name="Rectangle 18"/>
            <p:cNvSpPr>
              <a:spLocks noChangeArrowheads="1"/>
            </p:cNvSpPr>
            <p:nvPr/>
          </p:nvSpPr>
          <p:spPr bwMode="auto">
            <a:xfrm>
              <a:off x="3320" y="2304"/>
              <a:ext cx="144" cy="384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307" name="Rectangle 19"/>
            <p:cNvSpPr>
              <a:spLocks noChangeArrowheads="1"/>
            </p:cNvSpPr>
            <p:nvPr/>
          </p:nvSpPr>
          <p:spPr bwMode="auto">
            <a:xfrm>
              <a:off x="3580" y="2448"/>
              <a:ext cx="144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308" name="Rectangle 20"/>
            <p:cNvSpPr>
              <a:spLocks noChangeArrowheads="1"/>
            </p:cNvSpPr>
            <p:nvPr/>
          </p:nvSpPr>
          <p:spPr bwMode="auto">
            <a:xfrm>
              <a:off x="3840" y="2400"/>
              <a:ext cx="144" cy="288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12309" name="Rectangle 21"/>
          <p:cNvSpPr>
            <a:spLocks noChangeArrowheads="1"/>
          </p:cNvSpPr>
          <p:nvPr/>
        </p:nvSpPr>
        <p:spPr bwMode="auto">
          <a:xfrm>
            <a:off x="7124700" y="3943350"/>
            <a:ext cx="228600" cy="6286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b="0">
                <a:solidFill>
                  <a:schemeClr val="bg2"/>
                </a:solidFill>
                <a:latin typeface="Times New Roman" pitchFamily="18" charset="0"/>
              </a:rPr>
              <a:t>v</a:t>
            </a:r>
          </a:p>
        </p:txBody>
      </p:sp>
      <p:sp>
        <p:nvSpPr>
          <p:cNvPr id="12310" name="AutoShape 22"/>
          <p:cNvSpPr>
            <a:spLocks/>
          </p:cNvSpPr>
          <p:nvPr/>
        </p:nvSpPr>
        <p:spPr bwMode="auto">
          <a:xfrm rot="-5400000">
            <a:off x="5867400" y="4095750"/>
            <a:ext cx="304800" cy="1219200"/>
          </a:xfrm>
          <a:prstGeom prst="leftBrace">
            <a:avLst>
              <a:gd name="adj1" fmla="val 3333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vert="eaVert" wrap="none" tIns="0" rIns="548640" bIns="0"/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b="0">
                <a:latin typeface="Times New Roman" pitchFamily="18" charset="0"/>
              </a:rPr>
              <a:t>S1</a:t>
            </a:r>
          </a:p>
        </p:txBody>
      </p:sp>
      <p:sp>
        <p:nvSpPr>
          <p:cNvPr id="12311" name="AutoShape 23"/>
          <p:cNvSpPr>
            <a:spLocks/>
          </p:cNvSpPr>
          <p:nvPr/>
        </p:nvSpPr>
        <p:spPr bwMode="auto">
          <a:xfrm rot="-5400000">
            <a:off x="8305800" y="4095750"/>
            <a:ext cx="304800" cy="1219200"/>
          </a:xfrm>
          <a:prstGeom prst="leftBrace">
            <a:avLst>
              <a:gd name="adj1" fmla="val 3333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vert="eaVert" wrap="none" tIns="0" rIns="548640" bIns="0"/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b="0">
                <a:latin typeface="Times New Roman" pitchFamily="18" charset="0"/>
              </a:rPr>
              <a:t>S2</a:t>
            </a:r>
          </a:p>
        </p:txBody>
      </p:sp>
      <p:sp>
        <p:nvSpPr>
          <p:cNvPr id="12319" name="AutoShape 31"/>
          <p:cNvSpPr>
            <a:spLocks/>
          </p:cNvSpPr>
          <p:nvPr/>
        </p:nvSpPr>
        <p:spPr bwMode="auto">
          <a:xfrm rot="-5400000">
            <a:off x="7353300" y="1714500"/>
            <a:ext cx="304800" cy="2514600"/>
          </a:xfrm>
          <a:prstGeom prst="leftBrace">
            <a:avLst>
              <a:gd name="adj1" fmla="val 6875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vert="eaVert" wrap="none" tIns="0" rIns="548640" bIns="0"/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b="0" dirty="0">
                <a:latin typeface="Times New Roman" pitchFamily="18" charset="0"/>
              </a:rPr>
              <a:t>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685800"/>
            <a:ext cx="6705600" cy="1143000"/>
          </a:xfrm>
        </p:spPr>
        <p:txBody>
          <a:bodyPr/>
          <a:lstStyle/>
          <a:p>
            <a:pPr eaLnBrk="1" hangingPunct="1"/>
            <a:r>
              <a:rPr lang="en-US" altLang="en-US"/>
              <a:t>4,5,6: Implementation, Testing, Maintainance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u="sng" dirty="0"/>
              <a:t>Implementation</a:t>
            </a:r>
          </a:p>
          <a:p>
            <a:pPr lvl="1" eaLnBrk="1" hangingPunct="1"/>
            <a:r>
              <a:rPr lang="en-US" altLang="en-US" sz="2000" dirty="0"/>
              <a:t>Decide on the programming language to use</a:t>
            </a:r>
          </a:p>
          <a:p>
            <a:pPr lvl="2" eaLnBrk="1" hangingPunct="1"/>
            <a:r>
              <a:rPr lang="en-US" altLang="en-US" sz="1800" dirty="0"/>
              <a:t>C, C++, Lisp, Java, Perl, Prolog, assembly, etc. , etc.</a:t>
            </a:r>
          </a:p>
          <a:p>
            <a:pPr lvl="1" eaLnBrk="1" hangingPunct="1"/>
            <a:r>
              <a:rPr lang="en-US" altLang="en-US" sz="2000" dirty="0"/>
              <a:t>Write clean, well documented code </a:t>
            </a:r>
          </a:p>
          <a:p>
            <a:pPr eaLnBrk="1" hangingPunct="1"/>
            <a:endParaRPr lang="en-US" altLang="en-US" sz="2400" dirty="0"/>
          </a:p>
          <a:p>
            <a:pPr eaLnBrk="1" hangingPunct="1"/>
            <a:r>
              <a:rPr lang="en-US" altLang="en-US" sz="2400" u="sng" dirty="0"/>
              <a:t>Test, test, test</a:t>
            </a:r>
          </a:p>
          <a:p>
            <a:pPr eaLnBrk="1" hangingPunct="1"/>
            <a:endParaRPr lang="en-US" altLang="en-US" sz="2400" dirty="0"/>
          </a:p>
          <a:p>
            <a:pPr eaLnBrk="1" hangingPunct="1"/>
            <a:r>
              <a:rPr lang="en-US" altLang="en-US" sz="2400" dirty="0"/>
              <a:t>Integrate feedback from users, fix bugs, ensure compatibility across different versions </a:t>
            </a:r>
            <a:r>
              <a:rPr lang="en-US" altLang="en-US" sz="2400" dirty="0">
                <a:sym typeface="Wingdings" panose="05000000000000000000" pitchFamily="2" charset="2"/>
              </a:rPr>
              <a:t> </a:t>
            </a:r>
            <a:r>
              <a:rPr lang="en-US" altLang="en-US" sz="2400" u="sng" dirty="0">
                <a:sym typeface="Wingdings" panose="05000000000000000000" pitchFamily="2" charset="2"/>
              </a:rPr>
              <a:t>Maintenance</a:t>
            </a:r>
            <a:endParaRPr lang="en-US" altLang="en-US" sz="2400" u="sng" dirty="0"/>
          </a:p>
          <a:p>
            <a:pPr lvl="1" eaLnBrk="1" hangingPunct="1"/>
            <a:endParaRPr lang="en-US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0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0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0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0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0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0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0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0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0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0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0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0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1" grpId="0" build="p" autoUpdateAnimBg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143108" y="685800"/>
            <a:ext cx="6848492" cy="1143000"/>
          </a:xfrm>
        </p:spPr>
        <p:txBody>
          <a:bodyPr/>
          <a:lstStyle/>
          <a:p>
            <a:r>
              <a:rPr lang="en-US" altLang="zh-CN" dirty="0">
                <a:ea typeface="SimSun" pitchFamily="2" charset="-122"/>
              </a:rPr>
              <a:t>Example: </a:t>
            </a:r>
            <a:r>
              <a:rPr lang="en-US" altLang="zh-CN" dirty="0" err="1">
                <a:ea typeface="SimSun" pitchFamily="2" charset="-122"/>
              </a:rPr>
              <a:t>Quicksort</a:t>
            </a:r>
            <a:endParaRPr lang="en-US" altLang="zh-CN" dirty="0">
              <a:ea typeface="SimSun" pitchFamily="2" charset="-122"/>
            </a:endParaRPr>
          </a:p>
        </p:txBody>
      </p:sp>
      <p:pic>
        <p:nvPicPr>
          <p:cNvPr id="14339" name="Picture 3" descr="7"/>
          <p:cNvPicPr>
            <a:picLocks noChangeAspect="1" noChangeArrowheads="1"/>
          </p:cNvPicPr>
          <p:nvPr/>
        </p:nvPicPr>
        <p:blipFill>
          <a:blip r:embed="rId3">
            <a:lum contrast="60000"/>
          </a:blip>
          <a:srcRect b="47887"/>
          <a:stretch>
            <a:fillRect/>
          </a:stretch>
        </p:blipFill>
        <p:spPr bwMode="auto">
          <a:xfrm>
            <a:off x="1371600" y="1676400"/>
            <a:ext cx="6172200" cy="4710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643174" y="685800"/>
            <a:ext cx="6348426" cy="1143000"/>
          </a:xfrm>
        </p:spPr>
        <p:txBody>
          <a:bodyPr/>
          <a:lstStyle/>
          <a:p>
            <a:r>
              <a:rPr lang="en-US" altLang="zh-CN" dirty="0">
                <a:ea typeface="SimSun" pitchFamily="2" charset="-122"/>
              </a:rPr>
              <a:t>Example: </a:t>
            </a:r>
            <a:r>
              <a:rPr lang="en-US" altLang="zh-CN" dirty="0" err="1">
                <a:ea typeface="SimSun" pitchFamily="2" charset="-122"/>
              </a:rPr>
              <a:t>Quicksort</a:t>
            </a:r>
            <a:r>
              <a:rPr lang="en-US" altLang="zh-CN" dirty="0">
                <a:ea typeface="SimSun" pitchFamily="2" charset="-122"/>
              </a:rPr>
              <a:t>...</a:t>
            </a:r>
          </a:p>
        </p:txBody>
      </p:sp>
      <p:pic>
        <p:nvPicPr>
          <p:cNvPr id="15363" name="Picture 3" descr="7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 t="50705" b="5634"/>
          <a:stretch>
            <a:fillRect/>
          </a:stretch>
        </p:blipFill>
        <p:spPr bwMode="auto">
          <a:xfrm>
            <a:off x="1447800" y="1971675"/>
            <a:ext cx="6096000" cy="389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357422" y="685800"/>
            <a:ext cx="6634178" cy="1143000"/>
          </a:xfrm>
        </p:spPr>
        <p:txBody>
          <a:bodyPr/>
          <a:lstStyle/>
          <a:p>
            <a:r>
              <a:rPr lang="en-US" altLang="zh-CN" dirty="0" err="1">
                <a:ea typeface="SimSun" pitchFamily="2" charset="-122"/>
              </a:rPr>
              <a:t>Pseudocode</a:t>
            </a:r>
            <a:r>
              <a:rPr lang="en-US" altLang="zh-CN" dirty="0">
                <a:ea typeface="SimSun" pitchFamily="2" charset="-122"/>
              </a:rPr>
              <a:t> 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CN" sz="2000">
                <a:ea typeface="SimSun" pitchFamily="2" charset="-122"/>
              </a:rPr>
              <a:t>Input: an array A[p, r]</a:t>
            </a:r>
          </a:p>
          <a:p>
            <a:pPr>
              <a:buFont typeface="Monotype Sorts" pitchFamily="2" charset="2"/>
              <a:buNone/>
            </a:pPr>
            <a:endParaRPr lang="en-US" altLang="zh-CN" sz="2000">
              <a:ea typeface="SimSun" pitchFamily="2" charset="-122"/>
            </a:endParaRPr>
          </a:p>
          <a:p>
            <a:pPr>
              <a:buFont typeface="Monotype Sorts" pitchFamily="2" charset="2"/>
              <a:buNone/>
            </a:pPr>
            <a:r>
              <a:rPr lang="en-US" altLang="zh-CN" sz="2000">
                <a:solidFill>
                  <a:schemeClr val="hlink"/>
                </a:solidFill>
                <a:ea typeface="SimSun" pitchFamily="2" charset="-122"/>
              </a:rPr>
              <a:t>Quicksort</a:t>
            </a:r>
            <a:r>
              <a:rPr lang="en-US" altLang="zh-CN" sz="2000">
                <a:ea typeface="SimSun" pitchFamily="2" charset="-122"/>
              </a:rPr>
              <a:t> (A, p, r) {</a:t>
            </a:r>
          </a:p>
          <a:p>
            <a:pPr>
              <a:buFont typeface="Monotype Sorts" pitchFamily="2" charset="2"/>
              <a:buNone/>
            </a:pPr>
            <a:r>
              <a:rPr lang="en-US" altLang="zh-CN" sz="2000">
                <a:ea typeface="SimSun" pitchFamily="2" charset="-122"/>
              </a:rPr>
              <a:t>	 if (p &lt; r) {</a:t>
            </a:r>
          </a:p>
          <a:p>
            <a:pPr>
              <a:buFont typeface="Monotype Sorts" pitchFamily="2" charset="2"/>
              <a:buNone/>
            </a:pPr>
            <a:r>
              <a:rPr lang="en-US" altLang="zh-CN" sz="2000">
                <a:ea typeface="SimSun" pitchFamily="2" charset="-122"/>
              </a:rPr>
              <a:t>		q = </a:t>
            </a:r>
            <a:r>
              <a:rPr lang="en-US" altLang="zh-CN" sz="2000">
                <a:solidFill>
                  <a:schemeClr val="hlink"/>
                </a:solidFill>
                <a:ea typeface="SimSun" pitchFamily="2" charset="-122"/>
              </a:rPr>
              <a:t>Partition</a:t>
            </a:r>
            <a:r>
              <a:rPr lang="en-US" altLang="zh-CN" sz="2000">
                <a:ea typeface="SimSun" pitchFamily="2" charset="-122"/>
              </a:rPr>
              <a:t> (A, p, r)   </a:t>
            </a:r>
            <a:r>
              <a:rPr lang="en-US" altLang="zh-CN" sz="1800">
                <a:solidFill>
                  <a:srgbClr val="00FF00"/>
                </a:solidFill>
                <a:ea typeface="SimSun" pitchFamily="2" charset="-122"/>
              </a:rPr>
              <a:t>//q is the position of the pivot element</a:t>
            </a:r>
          </a:p>
          <a:p>
            <a:pPr>
              <a:buFont typeface="Monotype Sorts" pitchFamily="2" charset="2"/>
              <a:buNone/>
            </a:pPr>
            <a:r>
              <a:rPr lang="en-US" altLang="zh-CN" sz="2000">
                <a:ea typeface="SimSun" pitchFamily="2" charset="-122"/>
              </a:rPr>
              <a:t>		</a:t>
            </a:r>
            <a:r>
              <a:rPr lang="en-US" altLang="zh-CN" sz="2000">
                <a:solidFill>
                  <a:schemeClr val="hlink"/>
                </a:solidFill>
                <a:ea typeface="SimSun" pitchFamily="2" charset="-122"/>
              </a:rPr>
              <a:t>Quicksort </a:t>
            </a:r>
            <a:r>
              <a:rPr lang="en-US" altLang="zh-CN" sz="2000">
                <a:ea typeface="SimSun" pitchFamily="2" charset="-122"/>
              </a:rPr>
              <a:t>(A, p, q-1)</a:t>
            </a:r>
          </a:p>
          <a:p>
            <a:pPr>
              <a:buFont typeface="Monotype Sorts" pitchFamily="2" charset="2"/>
              <a:buNone/>
            </a:pPr>
            <a:r>
              <a:rPr lang="en-US" altLang="zh-CN" sz="2000">
                <a:ea typeface="SimSun" pitchFamily="2" charset="-122"/>
              </a:rPr>
              <a:t>		</a:t>
            </a:r>
            <a:r>
              <a:rPr lang="en-US" altLang="zh-CN" sz="2000">
                <a:solidFill>
                  <a:schemeClr val="hlink"/>
                </a:solidFill>
                <a:ea typeface="SimSun" pitchFamily="2" charset="-122"/>
              </a:rPr>
              <a:t>Quicksort </a:t>
            </a:r>
            <a:r>
              <a:rPr lang="en-US" altLang="zh-CN" sz="2000">
                <a:ea typeface="SimSun" pitchFamily="2" charset="-122"/>
              </a:rPr>
              <a:t>(A, q+1, r)</a:t>
            </a:r>
          </a:p>
          <a:p>
            <a:pPr>
              <a:buFont typeface="Monotype Sorts" pitchFamily="2" charset="2"/>
              <a:buNone/>
            </a:pPr>
            <a:r>
              <a:rPr lang="en-US" altLang="zh-CN" sz="2000">
                <a:ea typeface="SimSun" pitchFamily="2" charset="-122"/>
              </a:rPr>
              <a:t>	 }</a:t>
            </a:r>
          </a:p>
          <a:p>
            <a:pPr>
              <a:buFont typeface="Monotype Sorts" pitchFamily="2" charset="2"/>
              <a:buNone/>
            </a:pPr>
            <a:r>
              <a:rPr lang="en-US" altLang="zh-CN" sz="2000">
                <a:ea typeface="SimSun" pitchFamily="2" charset="-122"/>
              </a:rPr>
              <a:t>}</a:t>
            </a:r>
          </a:p>
          <a:p>
            <a:pPr>
              <a:buFont typeface="Monotype Sorts" pitchFamily="2" charset="2"/>
              <a:buNone/>
            </a:pPr>
            <a:r>
              <a:rPr lang="en-US" altLang="zh-CN">
                <a:ea typeface="SimSun" pitchFamily="2" charset="-122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2357422" y="685800"/>
            <a:ext cx="6634178" cy="1143000"/>
          </a:xfrm>
        </p:spPr>
        <p:txBody>
          <a:bodyPr/>
          <a:lstStyle/>
          <a:p>
            <a:r>
              <a:rPr lang="en-US" altLang="zh-CN" dirty="0">
                <a:ea typeface="SimSun" pitchFamily="2" charset="-122"/>
              </a:rPr>
              <a:t>Partitioning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833883"/>
            <a:ext cx="8244780" cy="4800600"/>
          </a:xfrm>
        </p:spPr>
        <p:txBody>
          <a:bodyPr/>
          <a:lstStyle/>
          <a:p>
            <a:r>
              <a:rPr lang="en-US" altLang="zh-CN" dirty="0">
                <a:ea typeface="SimSun" pitchFamily="2" charset="-122"/>
              </a:rPr>
              <a:t>Partitioning </a:t>
            </a:r>
          </a:p>
          <a:p>
            <a:pPr lvl="1"/>
            <a:r>
              <a:rPr lang="en-US" altLang="zh-CN" dirty="0">
                <a:ea typeface="SimSun" pitchFamily="2" charset="-122"/>
              </a:rPr>
              <a:t>This is a </a:t>
            </a:r>
            <a:r>
              <a:rPr lang="en-US" altLang="zh-CN" b="1" dirty="0">
                <a:ea typeface="SimSun" pitchFamily="2" charset="-122"/>
              </a:rPr>
              <a:t>key step</a:t>
            </a:r>
            <a:r>
              <a:rPr lang="en-US" altLang="zh-CN" dirty="0">
                <a:ea typeface="SimSun" pitchFamily="2" charset="-122"/>
              </a:rPr>
              <a:t> of the quicksort algorithm</a:t>
            </a:r>
          </a:p>
          <a:p>
            <a:pPr lvl="1"/>
            <a:r>
              <a:rPr lang="en-US" altLang="zh-CN" b="1" dirty="0">
                <a:ea typeface="SimSun" pitchFamily="2" charset="-122"/>
              </a:rPr>
              <a:t>Goal</a:t>
            </a:r>
            <a:r>
              <a:rPr lang="en-US" altLang="zh-CN" dirty="0">
                <a:ea typeface="SimSun" pitchFamily="2" charset="-122"/>
              </a:rPr>
              <a:t>: given the picked pivot, partition the remaining elements into two smaller sets</a:t>
            </a:r>
          </a:p>
          <a:p>
            <a:pPr lvl="1"/>
            <a:r>
              <a:rPr lang="en-US" altLang="zh-CN" dirty="0">
                <a:ea typeface="SimSun" pitchFamily="2" charset="-122"/>
              </a:rPr>
              <a:t>Many ways to implement how to partition:</a:t>
            </a:r>
          </a:p>
          <a:p>
            <a:pPr lvl="2"/>
            <a:r>
              <a:rPr lang="en-US" altLang="zh-CN" dirty="0">
                <a:ea typeface="SimSun" pitchFamily="2" charset="-122"/>
              </a:rPr>
              <a:t>Even the slightest deviations may cause surprisingly bad results.</a:t>
            </a:r>
          </a:p>
          <a:p>
            <a:r>
              <a:rPr lang="en-US" altLang="zh-CN" dirty="0">
                <a:ea typeface="SimSun" pitchFamily="2" charset="-122"/>
              </a:rPr>
              <a:t>We will learn an easy and efficient partitioning strategy here.</a:t>
            </a:r>
          </a:p>
          <a:p>
            <a:r>
              <a:rPr lang="en-US" altLang="zh-CN" dirty="0">
                <a:ea typeface="SimSun" pitchFamily="2" charset="-122"/>
              </a:rPr>
              <a:t>How to pick a pivot will be discussed later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143108" y="685800"/>
            <a:ext cx="6848492" cy="1143000"/>
          </a:xfrm>
        </p:spPr>
        <p:txBody>
          <a:bodyPr/>
          <a:lstStyle/>
          <a:p>
            <a:r>
              <a:rPr lang="en-US" altLang="zh-CN" dirty="0">
                <a:ea typeface="SimSun" pitchFamily="2" charset="-122"/>
              </a:rPr>
              <a:t>Partitioning Strategy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905000"/>
            <a:ext cx="7848600" cy="2057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400">
                <a:ea typeface="SimSun" pitchFamily="2" charset="-122"/>
              </a:rPr>
              <a:t>Want to partition an array A[left .. right]</a:t>
            </a:r>
          </a:p>
          <a:p>
            <a:pPr>
              <a:lnSpc>
                <a:spcPct val="80000"/>
              </a:lnSpc>
            </a:pPr>
            <a:r>
              <a:rPr lang="en-US" altLang="zh-CN" sz="2400">
                <a:ea typeface="SimSun" pitchFamily="2" charset="-122"/>
              </a:rPr>
              <a:t>First, get the pivot element out of the way by swapping it with the last element. (Swap pivot and A[right])</a:t>
            </a:r>
          </a:p>
          <a:p>
            <a:pPr>
              <a:lnSpc>
                <a:spcPct val="80000"/>
              </a:lnSpc>
            </a:pPr>
            <a:r>
              <a:rPr lang="en-US" altLang="zh-CN" sz="2400">
                <a:ea typeface="SimSun" pitchFamily="2" charset="-122"/>
              </a:rPr>
              <a:t>Let </a:t>
            </a:r>
            <a:r>
              <a:rPr lang="en-US" altLang="zh-CN" sz="2400">
                <a:solidFill>
                  <a:srgbClr val="00FF00"/>
                </a:solidFill>
                <a:ea typeface="SimSun" pitchFamily="2" charset="-122"/>
              </a:rPr>
              <a:t>i start at the first element</a:t>
            </a:r>
            <a:r>
              <a:rPr lang="en-US" altLang="zh-CN" sz="2400">
                <a:ea typeface="SimSun" pitchFamily="2" charset="-122"/>
              </a:rPr>
              <a:t> and </a:t>
            </a:r>
            <a:r>
              <a:rPr lang="en-US" altLang="zh-CN" sz="2400">
                <a:solidFill>
                  <a:schemeClr val="tx2"/>
                </a:solidFill>
                <a:ea typeface="SimSun" pitchFamily="2" charset="-122"/>
              </a:rPr>
              <a:t>j start at the next-to-last element</a:t>
            </a:r>
            <a:r>
              <a:rPr lang="en-US" altLang="zh-CN" sz="2400">
                <a:ea typeface="SimSun" pitchFamily="2" charset="-122"/>
              </a:rPr>
              <a:t> (i = left, j = right – 1)</a:t>
            </a:r>
          </a:p>
          <a:p>
            <a:pPr>
              <a:lnSpc>
                <a:spcPct val="80000"/>
              </a:lnSpc>
            </a:pPr>
            <a:endParaRPr lang="zh-CN" altLang="en-US" sz="2400">
              <a:ea typeface="SimSun" pitchFamily="2" charset="-122"/>
            </a:endParaRPr>
          </a:p>
        </p:txBody>
      </p:sp>
      <p:sp>
        <p:nvSpPr>
          <p:cNvPr id="17433" name="Text Box 25"/>
          <p:cNvSpPr txBox="1">
            <a:spLocks noChangeArrowheads="1"/>
          </p:cNvSpPr>
          <p:nvPr/>
        </p:nvSpPr>
        <p:spPr bwMode="auto">
          <a:xfrm>
            <a:off x="1741488" y="5851525"/>
            <a:ext cx="838200" cy="396875"/>
          </a:xfrm>
          <a:prstGeom prst="rect">
            <a:avLst/>
          </a:prstGeom>
          <a:noFill/>
          <a:ln w="3175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Monotype Sorts" pitchFamily="2" charset="2"/>
              <a:buNone/>
            </a:pPr>
            <a:r>
              <a:rPr lang="en-US"/>
              <a:t>pivot</a:t>
            </a:r>
          </a:p>
        </p:txBody>
      </p:sp>
      <p:sp>
        <p:nvSpPr>
          <p:cNvPr id="17454" name="Line 46"/>
          <p:cNvSpPr>
            <a:spLocks noChangeShapeType="1"/>
          </p:cNvSpPr>
          <p:nvPr/>
        </p:nvSpPr>
        <p:spPr bwMode="auto">
          <a:xfrm flipV="1">
            <a:off x="2122488" y="5394325"/>
            <a:ext cx="0" cy="381000"/>
          </a:xfrm>
          <a:prstGeom prst="line">
            <a:avLst/>
          </a:prstGeom>
          <a:noFill/>
          <a:ln w="31750">
            <a:solidFill>
              <a:schemeClr val="folHlink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grpSp>
        <p:nvGrpSpPr>
          <p:cNvPr id="2" name="Group 86"/>
          <p:cNvGrpSpPr>
            <a:grpSpLocks/>
          </p:cNvGrpSpPr>
          <p:nvPr/>
        </p:nvGrpSpPr>
        <p:grpSpPr bwMode="auto">
          <a:xfrm>
            <a:off x="5410200" y="5394325"/>
            <a:ext cx="304800" cy="854075"/>
            <a:chOff x="3456" y="3206"/>
            <a:chExt cx="192" cy="538"/>
          </a:xfrm>
        </p:grpSpPr>
        <p:sp>
          <p:nvSpPr>
            <p:cNvPr id="17456" name="Line 48"/>
            <p:cNvSpPr>
              <a:spLocks noChangeShapeType="1"/>
            </p:cNvSpPr>
            <p:nvPr/>
          </p:nvSpPr>
          <p:spPr bwMode="auto">
            <a:xfrm flipV="1">
              <a:off x="3552" y="3206"/>
              <a:ext cx="0" cy="240"/>
            </a:xfrm>
            <a:prstGeom prst="line">
              <a:avLst/>
            </a:prstGeom>
            <a:noFill/>
            <a:ln w="31750">
              <a:solidFill>
                <a:schemeClr val="folHlink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7458" name="Text Box 50"/>
            <p:cNvSpPr txBox="1">
              <a:spLocks noChangeArrowheads="1"/>
            </p:cNvSpPr>
            <p:nvPr/>
          </p:nvSpPr>
          <p:spPr bwMode="auto">
            <a:xfrm>
              <a:off x="3456" y="3494"/>
              <a:ext cx="192" cy="250"/>
            </a:xfrm>
            <a:prstGeom prst="rect">
              <a:avLst/>
            </a:prstGeom>
            <a:noFill/>
            <a:ln w="3175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Monotype Sorts" pitchFamily="2" charset="2"/>
                <a:buNone/>
              </a:pPr>
              <a:r>
                <a:rPr lang="en-US"/>
                <a:t>i</a:t>
              </a:r>
            </a:p>
          </p:txBody>
        </p:sp>
      </p:grpSp>
      <p:grpSp>
        <p:nvGrpSpPr>
          <p:cNvPr id="3" name="Group 87"/>
          <p:cNvGrpSpPr>
            <a:grpSpLocks/>
          </p:cNvGrpSpPr>
          <p:nvPr/>
        </p:nvGrpSpPr>
        <p:grpSpPr bwMode="auto">
          <a:xfrm>
            <a:off x="7696200" y="5394325"/>
            <a:ext cx="381000" cy="838200"/>
            <a:chOff x="4992" y="3206"/>
            <a:chExt cx="240" cy="528"/>
          </a:xfrm>
        </p:grpSpPr>
        <p:sp>
          <p:nvSpPr>
            <p:cNvPr id="17457" name="Line 49"/>
            <p:cNvSpPr>
              <a:spLocks noChangeShapeType="1"/>
            </p:cNvSpPr>
            <p:nvPr/>
          </p:nvSpPr>
          <p:spPr bwMode="auto">
            <a:xfrm flipV="1">
              <a:off x="5088" y="3206"/>
              <a:ext cx="0" cy="240"/>
            </a:xfrm>
            <a:prstGeom prst="line">
              <a:avLst/>
            </a:prstGeom>
            <a:noFill/>
            <a:ln w="31750">
              <a:solidFill>
                <a:schemeClr val="folHlink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7459" name="Text Box 51"/>
            <p:cNvSpPr txBox="1">
              <a:spLocks noChangeArrowheads="1"/>
            </p:cNvSpPr>
            <p:nvPr/>
          </p:nvSpPr>
          <p:spPr bwMode="auto">
            <a:xfrm>
              <a:off x="4992" y="3484"/>
              <a:ext cx="240" cy="250"/>
            </a:xfrm>
            <a:prstGeom prst="rect">
              <a:avLst/>
            </a:prstGeom>
            <a:noFill/>
            <a:ln w="3175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Monotype Sorts" pitchFamily="2" charset="2"/>
                <a:buNone/>
              </a:pPr>
              <a:r>
                <a:rPr lang="en-US"/>
                <a:t>j</a:t>
              </a:r>
            </a:p>
          </p:txBody>
        </p:sp>
      </p:grpSp>
      <p:sp>
        <p:nvSpPr>
          <p:cNvPr id="17460" name="AutoShape 52"/>
          <p:cNvSpPr>
            <a:spLocks noChangeArrowheads="1"/>
          </p:cNvSpPr>
          <p:nvPr/>
        </p:nvSpPr>
        <p:spPr bwMode="auto">
          <a:xfrm>
            <a:off x="4343400" y="4860925"/>
            <a:ext cx="381000" cy="288925"/>
          </a:xfrm>
          <a:prstGeom prst="rightArrow">
            <a:avLst>
              <a:gd name="adj1" fmla="val 50000"/>
              <a:gd name="adj2" fmla="val 32967"/>
            </a:avLst>
          </a:prstGeom>
          <a:solidFill>
            <a:schemeClr val="accent1"/>
          </a:solidFill>
          <a:ln w="31750">
            <a:solidFill>
              <a:schemeClr val="folHlink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7465" name="Rectangle 57"/>
          <p:cNvSpPr>
            <a:spLocks noChangeArrowheads="1"/>
          </p:cNvSpPr>
          <p:nvPr/>
        </p:nvSpPr>
        <p:spPr bwMode="auto">
          <a:xfrm>
            <a:off x="522288" y="4784725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7466" name="Text Box 58"/>
          <p:cNvSpPr txBox="1">
            <a:spLocks noChangeArrowheads="1"/>
          </p:cNvSpPr>
          <p:nvPr/>
        </p:nvSpPr>
        <p:spPr bwMode="auto">
          <a:xfrm>
            <a:off x="598488" y="4824413"/>
            <a:ext cx="3222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b="0">
                <a:solidFill>
                  <a:schemeClr val="bg1"/>
                </a:solidFill>
                <a:latin typeface="Tahoma" pitchFamily="34" charset="0"/>
              </a:rPr>
              <a:t>5</a:t>
            </a:r>
          </a:p>
        </p:txBody>
      </p:sp>
      <p:sp>
        <p:nvSpPr>
          <p:cNvPr id="17467" name="Rectangle 59"/>
          <p:cNvSpPr>
            <a:spLocks noChangeArrowheads="1"/>
          </p:cNvSpPr>
          <p:nvPr/>
        </p:nvSpPr>
        <p:spPr bwMode="auto">
          <a:xfrm>
            <a:off x="979488" y="4784725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7468" name="Text Box 60"/>
          <p:cNvSpPr txBox="1">
            <a:spLocks noChangeArrowheads="1"/>
          </p:cNvSpPr>
          <p:nvPr/>
        </p:nvSpPr>
        <p:spPr bwMode="auto">
          <a:xfrm>
            <a:off x="1055688" y="4824413"/>
            <a:ext cx="3222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b="0">
                <a:solidFill>
                  <a:schemeClr val="bg1"/>
                </a:solidFill>
                <a:latin typeface="Tahoma" pitchFamily="34" charset="0"/>
              </a:rPr>
              <a:t>6</a:t>
            </a:r>
          </a:p>
        </p:txBody>
      </p:sp>
      <p:sp>
        <p:nvSpPr>
          <p:cNvPr id="17469" name="Rectangle 61"/>
          <p:cNvSpPr>
            <a:spLocks noChangeArrowheads="1"/>
          </p:cNvSpPr>
          <p:nvPr/>
        </p:nvSpPr>
        <p:spPr bwMode="auto">
          <a:xfrm>
            <a:off x="1436688" y="4784725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7470" name="Text Box 62"/>
          <p:cNvSpPr txBox="1">
            <a:spLocks noChangeArrowheads="1"/>
          </p:cNvSpPr>
          <p:nvPr/>
        </p:nvSpPr>
        <p:spPr bwMode="auto">
          <a:xfrm>
            <a:off x="1512888" y="4824413"/>
            <a:ext cx="3222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b="0">
                <a:solidFill>
                  <a:schemeClr val="bg1"/>
                </a:solidFill>
                <a:latin typeface="Tahoma" pitchFamily="34" charset="0"/>
              </a:rPr>
              <a:t>4</a:t>
            </a:r>
          </a:p>
        </p:txBody>
      </p:sp>
      <p:sp>
        <p:nvSpPr>
          <p:cNvPr id="17471" name="Rectangle 63"/>
          <p:cNvSpPr>
            <a:spLocks noChangeArrowheads="1"/>
          </p:cNvSpPr>
          <p:nvPr/>
        </p:nvSpPr>
        <p:spPr bwMode="auto">
          <a:xfrm>
            <a:off x="1893888" y="4784725"/>
            <a:ext cx="457200" cy="4572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7472" name="Text Box 64"/>
          <p:cNvSpPr txBox="1">
            <a:spLocks noChangeArrowheads="1"/>
          </p:cNvSpPr>
          <p:nvPr/>
        </p:nvSpPr>
        <p:spPr bwMode="auto">
          <a:xfrm>
            <a:off x="2001838" y="4813300"/>
            <a:ext cx="32226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b="0" dirty="0">
                <a:latin typeface="Tahoma" pitchFamily="34" charset="0"/>
              </a:rPr>
              <a:t>6</a:t>
            </a:r>
          </a:p>
        </p:txBody>
      </p:sp>
      <p:sp>
        <p:nvSpPr>
          <p:cNvPr id="17473" name="Rectangle 65"/>
          <p:cNvSpPr>
            <a:spLocks noChangeArrowheads="1"/>
          </p:cNvSpPr>
          <p:nvPr/>
        </p:nvSpPr>
        <p:spPr bwMode="auto">
          <a:xfrm>
            <a:off x="2351088" y="4784725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7474" name="Text Box 66"/>
          <p:cNvSpPr txBox="1">
            <a:spLocks noChangeArrowheads="1"/>
          </p:cNvSpPr>
          <p:nvPr/>
        </p:nvSpPr>
        <p:spPr bwMode="auto">
          <a:xfrm>
            <a:off x="2427288" y="4824413"/>
            <a:ext cx="3222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b="0">
                <a:solidFill>
                  <a:schemeClr val="bg1"/>
                </a:solidFill>
                <a:latin typeface="Tahoma" pitchFamily="34" charset="0"/>
              </a:rPr>
              <a:t>3</a:t>
            </a:r>
          </a:p>
        </p:txBody>
      </p:sp>
      <p:sp>
        <p:nvSpPr>
          <p:cNvPr id="17475" name="Rectangle 67"/>
          <p:cNvSpPr>
            <a:spLocks noChangeArrowheads="1"/>
          </p:cNvSpPr>
          <p:nvPr/>
        </p:nvSpPr>
        <p:spPr bwMode="auto">
          <a:xfrm>
            <a:off x="2808288" y="4784725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7476" name="Text Box 68"/>
          <p:cNvSpPr txBox="1">
            <a:spLocks noChangeArrowheads="1"/>
          </p:cNvSpPr>
          <p:nvPr/>
        </p:nvSpPr>
        <p:spPr bwMode="auto">
          <a:xfrm>
            <a:off x="2816225" y="4824413"/>
            <a:ext cx="4603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b="0">
                <a:solidFill>
                  <a:schemeClr val="bg1"/>
                </a:solidFill>
                <a:latin typeface="Tahoma" pitchFamily="34" charset="0"/>
              </a:rPr>
              <a:t>12</a:t>
            </a:r>
          </a:p>
        </p:txBody>
      </p:sp>
      <p:sp>
        <p:nvSpPr>
          <p:cNvPr id="17477" name="Rectangle 69"/>
          <p:cNvSpPr>
            <a:spLocks noChangeArrowheads="1"/>
          </p:cNvSpPr>
          <p:nvPr/>
        </p:nvSpPr>
        <p:spPr bwMode="auto">
          <a:xfrm>
            <a:off x="3265488" y="4784725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7478" name="Text Box 70"/>
          <p:cNvSpPr txBox="1">
            <a:spLocks noChangeArrowheads="1"/>
          </p:cNvSpPr>
          <p:nvPr/>
        </p:nvSpPr>
        <p:spPr bwMode="auto">
          <a:xfrm>
            <a:off x="3273425" y="4824413"/>
            <a:ext cx="4603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b="0">
                <a:solidFill>
                  <a:srgbClr val="FF0000"/>
                </a:solidFill>
                <a:latin typeface="Tahoma" pitchFamily="34" charset="0"/>
              </a:rPr>
              <a:t>19</a:t>
            </a:r>
          </a:p>
        </p:txBody>
      </p:sp>
      <p:sp>
        <p:nvSpPr>
          <p:cNvPr id="17480" name="Rectangle 72"/>
          <p:cNvSpPr>
            <a:spLocks noChangeArrowheads="1"/>
          </p:cNvSpPr>
          <p:nvPr/>
        </p:nvSpPr>
        <p:spPr bwMode="auto">
          <a:xfrm>
            <a:off x="5322888" y="4784725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7481" name="Text Box 73"/>
          <p:cNvSpPr txBox="1">
            <a:spLocks noChangeArrowheads="1"/>
          </p:cNvSpPr>
          <p:nvPr/>
        </p:nvSpPr>
        <p:spPr bwMode="auto">
          <a:xfrm>
            <a:off x="5399088" y="4824413"/>
            <a:ext cx="3222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b="0">
                <a:solidFill>
                  <a:schemeClr val="bg1"/>
                </a:solidFill>
                <a:latin typeface="Tahoma" pitchFamily="34" charset="0"/>
              </a:rPr>
              <a:t>5</a:t>
            </a:r>
          </a:p>
        </p:txBody>
      </p:sp>
      <p:sp>
        <p:nvSpPr>
          <p:cNvPr id="17482" name="Rectangle 74"/>
          <p:cNvSpPr>
            <a:spLocks noChangeArrowheads="1"/>
          </p:cNvSpPr>
          <p:nvPr/>
        </p:nvSpPr>
        <p:spPr bwMode="auto">
          <a:xfrm>
            <a:off x="5780088" y="4784725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7483" name="Text Box 75"/>
          <p:cNvSpPr txBox="1">
            <a:spLocks noChangeArrowheads="1"/>
          </p:cNvSpPr>
          <p:nvPr/>
        </p:nvSpPr>
        <p:spPr bwMode="auto">
          <a:xfrm>
            <a:off x="5856288" y="4824413"/>
            <a:ext cx="3222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b="0">
                <a:solidFill>
                  <a:schemeClr val="bg1"/>
                </a:solidFill>
                <a:latin typeface="Tahoma" pitchFamily="34" charset="0"/>
              </a:rPr>
              <a:t>6</a:t>
            </a:r>
          </a:p>
        </p:txBody>
      </p:sp>
      <p:sp>
        <p:nvSpPr>
          <p:cNvPr id="17484" name="Rectangle 76"/>
          <p:cNvSpPr>
            <a:spLocks noChangeArrowheads="1"/>
          </p:cNvSpPr>
          <p:nvPr/>
        </p:nvSpPr>
        <p:spPr bwMode="auto">
          <a:xfrm>
            <a:off x="6237288" y="4784725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7485" name="Text Box 77"/>
          <p:cNvSpPr txBox="1">
            <a:spLocks noChangeArrowheads="1"/>
          </p:cNvSpPr>
          <p:nvPr/>
        </p:nvSpPr>
        <p:spPr bwMode="auto">
          <a:xfrm>
            <a:off x="6313488" y="4824413"/>
            <a:ext cx="3222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b="0">
                <a:solidFill>
                  <a:schemeClr val="bg1"/>
                </a:solidFill>
                <a:latin typeface="Tahoma" pitchFamily="34" charset="0"/>
              </a:rPr>
              <a:t>4</a:t>
            </a:r>
          </a:p>
        </p:txBody>
      </p:sp>
      <p:grpSp>
        <p:nvGrpSpPr>
          <p:cNvPr id="4" name="Group 89"/>
          <p:cNvGrpSpPr>
            <a:grpSpLocks/>
          </p:cNvGrpSpPr>
          <p:nvPr/>
        </p:nvGrpSpPr>
        <p:grpSpPr bwMode="auto">
          <a:xfrm>
            <a:off x="8077200" y="4784729"/>
            <a:ext cx="457200" cy="522288"/>
            <a:chOff x="4169" y="2640"/>
            <a:chExt cx="288" cy="329"/>
          </a:xfrm>
        </p:grpSpPr>
        <p:sp>
          <p:nvSpPr>
            <p:cNvPr id="17486" name="Rectangle 78"/>
            <p:cNvSpPr>
              <a:spLocks noChangeArrowheads="1"/>
            </p:cNvSpPr>
            <p:nvPr/>
          </p:nvSpPr>
          <p:spPr bwMode="auto">
            <a:xfrm>
              <a:off x="4169" y="2640"/>
              <a:ext cx="28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7487" name="Text Box 79"/>
            <p:cNvSpPr txBox="1">
              <a:spLocks noChangeArrowheads="1"/>
            </p:cNvSpPr>
            <p:nvPr/>
          </p:nvSpPr>
          <p:spPr bwMode="auto">
            <a:xfrm>
              <a:off x="4227" y="2678"/>
              <a:ext cx="22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b="0" dirty="0">
                  <a:latin typeface="Tahoma" pitchFamily="34" charset="0"/>
                </a:rPr>
                <a:t>6</a:t>
              </a:r>
            </a:p>
          </p:txBody>
        </p:sp>
      </p:grpSp>
      <p:sp>
        <p:nvSpPr>
          <p:cNvPr id="17488" name="Rectangle 80"/>
          <p:cNvSpPr>
            <a:spLocks noChangeArrowheads="1"/>
          </p:cNvSpPr>
          <p:nvPr/>
        </p:nvSpPr>
        <p:spPr bwMode="auto">
          <a:xfrm>
            <a:off x="7151688" y="4784725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7489" name="Text Box 81"/>
          <p:cNvSpPr txBox="1">
            <a:spLocks noChangeArrowheads="1"/>
          </p:cNvSpPr>
          <p:nvPr/>
        </p:nvSpPr>
        <p:spPr bwMode="auto">
          <a:xfrm>
            <a:off x="7227888" y="4824413"/>
            <a:ext cx="3222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b="0">
                <a:solidFill>
                  <a:schemeClr val="bg1"/>
                </a:solidFill>
                <a:latin typeface="Tahoma" pitchFamily="34" charset="0"/>
              </a:rPr>
              <a:t>3</a:t>
            </a:r>
          </a:p>
        </p:txBody>
      </p:sp>
      <p:sp>
        <p:nvSpPr>
          <p:cNvPr id="17490" name="Rectangle 82"/>
          <p:cNvSpPr>
            <a:spLocks noChangeArrowheads="1"/>
          </p:cNvSpPr>
          <p:nvPr/>
        </p:nvSpPr>
        <p:spPr bwMode="auto">
          <a:xfrm>
            <a:off x="7608888" y="4784725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7491" name="Text Box 83"/>
          <p:cNvSpPr txBox="1">
            <a:spLocks noChangeArrowheads="1"/>
          </p:cNvSpPr>
          <p:nvPr/>
        </p:nvSpPr>
        <p:spPr bwMode="auto">
          <a:xfrm>
            <a:off x="7616825" y="4824413"/>
            <a:ext cx="4603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b="0">
                <a:solidFill>
                  <a:schemeClr val="bg1"/>
                </a:solidFill>
                <a:latin typeface="Tahoma" pitchFamily="34" charset="0"/>
              </a:rPr>
              <a:t>12</a:t>
            </a:r>
          </a:p>
        </p:txBody>
      </p:sp>
      <p:grpSp>
        <p:nvGrpSpPr>
          <p:cNvPr id="5" name="Group 90"/>
          <p:cNvGrpSpPr>
            <a:grpSpLocks/>
          </p:cNvGrpSpPr>
          <p:nvPr/>
        </p:nvGrpSpPr>
        <p:grpSpPr bwMode="auto">
          <a:xfrm>
            <a:off x="6694488" y="4784725"/>
            <a:ext cx="468312" cy="457200"/>
            <a:chOff x="5033" y="2640"/>
            <a:chExt cx="295" cy="288"/>
          </a:xfrm>
        </p:grpSpPr>
        <p:sp>
          <p:nvSpPr>
            <p:cNvPr id="17492" name="Rectangle 84"/>
            <p:cNvSpPr>
              <a:spLocks noChangeArrowheads="1"/>
            </p:cNvSpPr>
            <p:nvPr/>
          </p:nvSpPr>
          <p:spPr bwMode="auto">
            <a:xfrm>
              <a:off x="5033" y="2640"/>
              <a:ext cx="288" cy="288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7493" name="Text Box 85"/>
            <p:cNvSpPr txBox="1">
              <a:spLocks noChangeArrowheads="1"/>
            </p:cNvSpPr>
            <p:nvPr/>
          </p:nvSpPr>
          <p:spPr bwMode="auto">
            <a:xfrm>
              <a:off x="5038" y="2665"/>
              <a:ext cx="29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b="0">
                  <a:solidFill>
                    <a:srgbClr val="FF0000"/>
                  </a:solidFill>
                  <a:latin typeface="Tahoma" pitchFamily="34" charset="0"/>
                </a:rPr>
                <a:t>19</a:t>
              </a:r>
            </a:p>
          </p:txBody>
        </p:sp>
      </p:grpSp>
      <p:sp>
        <p:nvSpPr>
          <p:cNvPr id="17499" name="Text Box 91"/>
          <p:cNvSpPr txBox="1">
            <a:spLocks noChangeArrowheads="1"/>
          </p:cNvSpPr>
          <p:nvPr/>
        </p:nvSpPr>
        <p:spPr bwMode="auto">
          <a:xfrm>
            <a:off x="4114800" y="4419600"/>
            <a:ext cx="990600" cy="396875"/>
          </a:xfrm>
          <a:prstGeom prst="rect">
            <a:avLst/>
          </a:prstGeom>
          <a:noFill/>
          <a:ln w="3175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Monotype Sorts" pitchFamily="2" charset="2"/>
              <a:buNone/>
            </a:pPr>
            <a:r>
              <a:rPr lang="en-US"/>
              <a:t>swap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2357422" y="685800"/>
            <a:ext cx="6634178" cy="1143000"/>
          </a:xfrm>
        </p:spPr>
        <p:txBody>
          <a:bodyPr/>
          <a:lstStyle/>
          <a:p>
            <a:r>
              <a:rPr lang="en-US" altLang="zh-CN" dirty="0">
                <a:ea typeface="SimSun" pitchFamily="2" charset="-122"/>
              </a:rPr>
              <a:t>Partitioning Strategy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8153400" cy="3429000"/>
          </a:xfrm>
        </p:spPr>
        <p:txBody>
          <a:bodyPr/>
          <a:lstStyle/>
          <a:p>
            <a:r>
              <a:rPr lang="en-US" altLang="zh-CN" sz="2400" dirty="0">
                <a:ea typeface="SimSun" pitchFamily="2" charset="-122"/>
              </a:rPr>
              <a:t>Want to have</a:t>
            </a:r>
          </a:p>
          <a:p>
            <a:pPr lvl="1"/>
            <a:r>
              <a:rPr lang="en-US" altLang="zh-CN" sz="2000" dirty="0">
                <a:ea typeface="SimSun" pitchFamily="2" charset="-122"/>
              </a:rPr>
              <a:t>A[p] &lt;= pivot, for p &lt; </a:t>
            </a:r>
            <a:r>
              <a:rPr lang="en-US" altLang="zh-CN" sz="2000" dirty="0" err="1">
                <a:ea typeface="SimSun" pitchFamily="2" charset="-122"/>
              </a:rPr>
              <a:t>i</a:t>
            </a:r>
            <a:endParaRPr lang="en-US" altLang="zh-CN" sz="2000" dirty="0">
              <a:ea typeface="SimSun" pitchFamily="2" charset="-122"/>
            </a:endParaRPr>
          </a:p>
          <a:p>
            <a:pPr lvl="1"/>
            <a:r>
              <a:rPr lang="en-US" altLang="zh-CN" sz="2000" dirty="0">
                <a:ea typeface="SimSun" pitchFamily="2" charset="-122"/>
              </a:rPr>
              <a:t>A[p] &gt;= pivot, for p &gt; j</a:t>
            </a:r>
          </a:p>
          <a:p>
            <a:r>
              <a:rPr lang="en-US" altLang="zh-CN" sz="2400" dirty="0">
                <a:ea typeface="SimSun" pitchFamily="2" charset="-122"/>
              </a:rPr>
              <a:t>When </a:t>
            </a:r>
            <a:r>
              <a:rPr lang="en-US" altLang="zh-CN" sz="2400" dirty="0" err="1">
                <a:ea typeface="SimSun" pitchFamily="2" charset="-122"/>
              </a:rPr>
              <a:t>i</a:t>
            </a:r>
            <a:r>
              <a:rPr lang="en-US" altLang="zh-CN" sz="2400" dirty="0">
                <a:ea typeface="SimSun" pitchFamily="2" charset="-122"/>
              </a:rPr>
              <a:t> &lt; j</a:t>
            </a:r>
          </a:p>
          <a:p>
            <a:pPr lvl="1"/>
            <a:r>
              <a:rPr lang="en-US" altLang="zh-CN" sz="2000" dirty="0">
                <a:ea typeface="SimSun" pitchFamily="2" charset="-122"/>
              </a:rPr>
              <a:t>Move </a:t>
            </a:r>
            <a:r>
              <a:rPr lang="en-US" altLang="zh-CN" sz="2000" dirty="0" err="1">
                <a:ea typeface="SimSun" pitchFamily="2" charset="-122"/>
              </a:rPr>
              <a:t>i</a:t>
            </a:r>
            <a:r>
              <a:rPr lang="en-US" altLang="zh-CN" sz="2000" dirty="0">
                <a:ea typeface="SimSun" pitchFamily="2" charset="-122"/>
              </a:rPr>
              <a:t> right, skipping over elements smaller than the pivot</a:t>
            </a:r>
          </a:p>
          <a:p>
            <a:pPr lvl="1"/>
            <a:r>
              <a:rPr lang="en-US" altLang="zh-CN" sz="2000" dirty="0">
                <a:ea typeface="SimSun" pitchFamily="2" charset="-122"/>
              </a:rPr>
              <a:t>Move j left, skipping over elements greater than the pivot</a:t>
            </a:r>
          </a:p>
          <a:p>
            <a:pPr lvl="1"/>
            <a:r>
              <a:rPr lang="en-US" altLang="zh-CN" sz="2000" dirty="0">
                <a:ea typeface="SimSun" pitchFamily="2" charset="-122"/>
              </a:rPr>
              <a:t>When both </a:t>
            </a:r>
            <a:r>
              <a:rPr lang="en-US" altLang="zh-CN" sz="2000" dirty="0" err="1">
                <a:ea typeface="SimSun" pitchFamily="2" charset="-122"/>
              </a:rPr>
              <a:t>i</a:t>
            </a:r>
            <a:r>
              <a:rPr lang="en-US" altLang="zh-CN" sz="2000" dirty="0">
                <a:ea typeface="SimSun" pitchFamily="2" charset="-122"/>
              </a:rPr>
              <a:t> and j have stopped</a:t>
            </a:r>
          </a:p>
          <a:p>
            <a:pPr lvl="2"/>
            <a:r>
              <a:rPr lang="en-US" altLang="zh-CN" sz="1800" dirty="0">
                <a:ea typeface="SimSun" pitchFamily="2" charset="-122"/>
              </a:rPr>
              <a:t>A[</a:t>
            </a:r>
            <a:r>
              <a:rPr lang="en-US" altLang="zh-CN" sz="1800" dirty="0" err="1">
                <a:ea typeface="SimSun" pitchFamily="2" charset="-122"/>
              </a:rPr>
              <a:t>i</a:t>
            </a:r>
            <a:r>
              <a:rPr lang="en-US" altLang="zh-CN" sz="1800" dirty="0">
                <a:ea typeface="SimSun" pitchFamily="2" charset="-122"/>
              </a:rPr>
              <a:t>] &gt;= pivot</a:t>
            </a:r>
          </a:p>
          <a:p>
            <a:pPr lvl="2"/>
            <a:r>
              <a:rPr lang="en-US" altLang="zh-CN" sz="1800" dirty="0">
                <a:ea typeface="SimSun" pitchFamily="2" charset="-122"/>
              </a:rPr>
              <a:t>A[j] &lt;= pivot   { A[</a:t>
            </a:r>
            <a:r>
              <a:rPr lang="en-US" altLang="zh-CN" sz="1800" dirty="0" err="1">
                <a:ea typeface="SimSun" pitchFamily="2" charset="-122"/>
              </a:rPr>
              <a:t>i</a:t>
            </a:r>
            <a:r>
              <a:rPr lang="en-US" altLang="zh-CN" sz="1800" dirty="0">
                <a:ea typeface="SimSun" pitchFamily="2" charset="-122"/>
              </a:rPr>
              <a:t>] and A[j] should now be swapped}</a:t>
            </a:r>
          </a:p>
        </p:txBody>
      </p:sp>
      <p:grpSp>
        <p:nvGrpSpPr>
          <p:cNvPr id="2" name="Group 154"/>
          <p:cNvGrpSpPr>
            <a:grpSpLocks/>
          </p:cNvGrpSpPr>
          <p:nvPr/>
        </p:nvGrpSpPr>
        <p:grpSpPr bwMode="auto">
          <a:xfrm>
            <a:off x="522288" y="5089525"/>
            <a:ext cx="8012112" cy="1479550"/>
            <a:chOff x="329" y="3206"/>
            <a:chExt cx="5047" cy="932"/>
          </a:xfrm>
        </p:grpSpPr>
        <p:sp>
          <p:nvSpPr>
            <p:cNvPr id="18534" name="AutoShape 102"/>
            <p:cNvSpPr>
              <a:spLocks noChangeArrowheads="1"/>
            </p:cNvSpPr>
            <p:nvPr/>
          </p:nvSpPr>
          <p:spPr bwMode="auto">
            <a:xfrm>
              <a:off x="2708" y="3264"/>
              <a:ext cx="288" cy="192"/>
            </a:xfrm>
            <a:prstGeom prst="rightArrow">
              <a:avLst>
                <a:gd name="adj1" fmla="val 50000"/>
                <a:gd name="adj2" fmla="val 37500"/>
              </a:avLst>
            </a:prstGeom>
            <a:solidFill>
              <a:schemeClr val="accent1"/>
            </a:solidFill>
            <a:ln w="31750">
              <a:solidFill>
                <a:schemeClr val="folHlink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3" name="Group 106"/>
            <p:cNvGrpSpPr>
              <a:grpSpLocks/>
            </p:cNvGrpSpPr>
            <p:nvPr/>
          </p:nvGrpSpPr>
          <p:grpSpPr bwMode="auto">
            <a:xfrm>
              <a:off x="384" y="3590"/>
              <a:ext cx="192" cy="538"/>
              <a:chOff x="3456" y="3206"/>
              <a:chExt cx="192" cy="538"/>
            </a:xfrm>
          </p:grpSpPr>
          <p:sp>
            <p:nvSpPr>
              <p:cNvPr id="18539" name="Line 107"/>
              <p:cNvSpPr>
                <a:spLocks noChangeShapeType="1"/>
              </p:cNvSpPr>
              <p:nvPr/>
            </p:nvSpPr>
            <p:spPr bwMode="auto">
              <a:xfrm flipV="1">
                <a:off x="3552" y="3206"/>
                <a:ext cx="0" cy="240"/>
              </a:xfrm>
              <a:prstGeom prst="line">
                <a:avLst/>
              </a:prstGeom>
              <a:noFill/>
              <a:ln w="31750">
                <a:solidFill>
                  <a:schemeClr val="folHlink"/>
                </a:solidFill>
                <a:round/>
                <a:headEnd type="none" w="sm" len="sm"/>
                <a:tailEnd type="triangle" w="med" len="med"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8540" name="Text Box 108"/>
              <p:cNvSpPr txBox="1">
                <a:spLocks noChangeArrowheads="1"/>
              </p:cNvSpPr>
              <p:nvPr/>
            </p:nvSpPr>
            <p:spPr bwMode="auto">
              <a:xfrm>
                <a:off x="3456" y="3494"/>
                <a:ext cx="192" cy="250"/>
              </a:xfrm>
              <a:prstGeom prst="rect">
                <a:avLst/>
              </a:prstGeom>
              <a:noFill/>
              <a:ln w="3175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Font typeface="Monotype Sorts" pitchFamily="2" charset="2"/>
                  <a:buNone/>
                </a:pPr>
                <a:r>
                  <a:rPr lang="en-US"/>
                  <a:t>i</a:t>
                </a:r>
              </a:p>
            </p:txBody>
          </p:sp>
        </p:grpSp>
        <p:grpSp>
          <p:nvGrpSpPr>
            <p:cNvPr id="4" name="Group 109"/>
            <p:cNvGrpSpPr>
              <a:grpSpLocks/>
            </p:cNvGrpSpPr>
            <p:nvPr/>
          </p:nvGrpSpPr>
          <p:grpSpPr bwMode="auto">
            <a:xfrm>
              <a:off x="1824" y="3590"/>
              <a:ext cx="240" cy="528"/>
              <a:chOff x="4992" y="3206"/>
              <a:chExt cx="240" cy="528"/>
            </a:xfrm>
          </p:grpSpPr>
          <p:sp>
            <p:nvSpPr>
              <p:cNvPr id="18542" name="Line 110"/>
              <p:cNvSpPr>
                <a:spLocks noChangeShapeType="1"/>
              </p:cNvSpPr>
              <p:nvPr/>
            </p:nvSpPr>
            <p:spPr bwMode="auto">
              <a:xfrm flipV="1">
                <a:off x="5088" y="3206"/>
                <a:ext cx="0" cy="240"/>
              </a:xfrm>
              <a:prstGeom prst="line">
                <a:avLst/>
              </a:prstGeom>
              <a:noFill/>
              <a:ln w="31750">
                <a:solidFill>
                  <a:schemeClr val="folHlink"/>
                </a:solidFill>
                <a:round/>
                <a:headEnd type="none" w="sm" len="sm"/>
                <a:tailEnd type="triangle" w="med" len="med"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8543" name="Text Box 111"/>
              <p:cNvSpPr txBox="1">
                <a:spLocks noChangeArrowheads="1"/>
              </p:cNvSpPr>
              <p:nvPr/>
            </p:nvSpPr>
            <p:spPr bwMode="auto">
              <a:xfrm>
                <a:off x="4992" y="3484"/>
                <a:ext cx="240" cy="250"/>
              </a:xfrm>
              <a:prstGeom prst="rect">
                <a:avLst/>
              </a:prstGeom>
              <a:noFill/>
              <a:ln w="3175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Font typeface="Monotype Sorts" pitchFamily="2" charset="2"/>
                  <a:buNone/>
                </a:pPr>
                <a:r>
                  <a:rPr lang="en-US"/>
                  <a:t>j</a:t>
                </a:r>
              </a:p>
            </p:txBody>
          </p:sp>
        </p:grpSp>
        <p:sp>
          <p:nvSpPr>
            <p:cNvPr id="18544" name="Rectangle 112"/>
            <p:cNvSpPr>
              <a:spLocks noChangeArrowheads="1"/>
            </p:cNvSpPr>
            <p:nvPr/>
          </p:nvSpPr>
          <p:spPr bwMode="auto">
            <a:xfrm>
              <a:off x="329" y="3206"/>
              <a:ext cx="288" cy="288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545" name="Text Box 113"/>
            <p:cNvSpPr txBox="1">
              <a:spLocks noChangeArrowheads="1"/>
            </p:cNvSpPr>
            <p:nvPr/>
          </p:nvSpPr>
          <p:spPr bwMode="auto">
            <a:xfrm>
              <a:off x="377" y="3231"/>
              <a:ext cx="20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b="0">
                  <a:solidFill>
                    <a:schemeClr val="bg1"/>
                  </a:solidFill>
                  <a:latin typeface="Tahoma" pitchFamily="34" charset="0"/>
                </a:rPr>
                <a:t>5</a:t>
              </a:r>
            </a:p>
          </p:txBody>
        </p:sp>
        <p:sp>
          <p:nvSpPr>
            <p:cNvPr id="18546" name="Rectangle 114"/>
            <p:cNvSpPr>
              <a:spLocks noChangeArrowheads="1"/>
            </p:cNvSpPr>
            <p:nvPr/>
          </p:nvSpPr>
          <p:spPr bwMode="auto">
            <a:xfrm>
              <a:off x="617" y="3206"/>
              <a:ext cx="288" cy="288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547" name="Text Box 115"/>
            <p:cNvSpPr txBox="1">
              <a:spLocks noChangeArrowheads="1"/>
            </p:cNvSpPr>
            <p:nvPr/>
          </p:nvSpPr>
          <p:spPr bwMode="auto">
            <a:xfrm>
              <a:off x="665" y="3231"/>
              <a:ext cx="20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b="0">
                  <a:solidFill>
                    <a:schemeClr val="bg1"/>
                  </a:solidFill>
                  <a:latin typeface="Tahoma" pitchFamily="34" charset="0"/>
                </a:rPr>
                <a:t>6</a:t>
              </a:r>
            </a:p>
          </p:txBody>
        </p:sp>
        <p:sp>
          <p:nvSpPr>
            <p:cNvPr id="18548" name="Rectangle 116"/>
            <p:cNvSpPr>
              <a:spLocks noChangeArrowheads="1"/>
            </p:cNvSpPr>
            <p:nvPr/>
          </p:nvSpPr>
          <p:spPr bwMode="auto">
            <a:xfrm>
              <a:off x="905" y="3206"/>
              <a:ext cx="288" cy="288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549" name="Text Box 117"/>
            <p:cNvSpPr txBox="1">
              <a:spLocks noChangeArrowheads="1"/>
            </p:cNvSpPr>
            <p:nvPr/>
          </p:nvSpPr>
          <p:spPr bwMode="auto">
            <a:xfrm>
              <a:off x="953" y="3231"/>
              <a:ext cx="20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b="0">
                  <a:solidFill>
                    <a:schemeClr val="bg1"/>
                  </a:solidFill>
                  <a:latin typeface="Tahoma" pitchFamily="34" charset="0"/>
                </a:rPr>
                <a:t>4</a:t>
              </a:r>
            </a:p>
          </p:txBody>
        </p:sp>
        <p:grpSp>
          <p:nvGrpSpPr>
            <p:cNvPr id="5" name="Group 118"/>
            <p:cNvGrpSpPr>
              <a:grpSpLocks/>
            </p:cNvGrpSpPr>
            <p:nvPr/>
          </p:nvGrpSpPr>
          <p:grpSpPr bwMode="auto">
            <a:xfrm>
              <a:off x="2064" y="3206"/>
              <a:ext cx="288" cy="329"/>
              <a:chOff x="4169" y="2640"/>
              <a:chExt cx="288" cy="329"/>
            </a:xfrm>
          </p:grpSpPr>
          <p:sp>
            <p:nvSpPr>
              <p:cNvPr id="18551" name="Rectangle 119"/>
              <p:cNvSpPr>
                <a:spLocks noChangeArrowheads="1"/>
              </p:cNvSpPr>
              <p:nvPr/>
            </p:nvSpPr>
            <p:spPr bwMode="auto">
              <a:xfrm>
                <a:off x="4169" y="2640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8552" name="Text Box 120"/>
              <p:cNvSpPr txBox="1">
                <a:spLocks noChangeArrowheads="1"/>
              </p:cNvSpPr>
              <p:nvPr/>
            </p:nvSpPr>
            <p:spPr bwMode="auto">
              <a:xfrm>
                <a:off x="4227" y="2678"/>
                <a:ext cx="222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b="0" dirty="0">
                    <a:latin typeface="Tahoma" pitchFamily="34" charset="0"/>
                  </a:rPr>
                  <a:t>6</a:t>
                </a:r>
              </a:p>
            </p:txBody>
          </p:sp>
        </p:grpSp>
        <p:sp>
          <p:nvSpPr>
            <p:cNvPr id="18553" name="Rectangle 121"/>
            <p:cNvSpPr>
              <a:spLocks noChangeArrowheads="1"/>
            </p:cNvSpPr>
            <p:nvPr/>
          </p:nvSpPr>
          <p:spPr bwMode="auto">
            <a:xfrm>
              <a:off x="1481" y="3206"/>
              <a:ext cx="288" cy="288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554" name="Text Box 122"/>
            <p:cNvSpPr txBox="1">
              <a:spLocks noChangeArrowheads="1"/>
            </p:cNvSpPr>
            <p:nvPr/>
          </p:nvSpPr>
          <p:spPr bwMode="auto">
            <a:xfrm>
              <a:off x="1529" y="3231"/>
              <a:ext cx="20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b="0">
                  <a:solidFill>
                    <a:schemeClr val="bg1"/>
                  </a:solidFill>
                  <a:latin typeface="Tahoma" pitchFamily="34" charset="0"/>
                </a:rPr>
                <a:t>3</a:t>
              </a:r>
            </a:p>
          </p:txBody>
        </p:sp>
        <p:sp>
          <p:nvSpPr>
            <p:cNvPr id="18555" name="Rectangle 123"/>
            <p:cNvSpPr>
              <a:spLocks noChangeArrowheads="1"/>
            </p:cNvSpPr>
            <p:nvPr/>
          </p:nvSpPr>
          <p:spPr bwMode="auto">
            <a:xfrm>
              <a:off x="1769" y="3206"/>
              <a:ext cx="288" cy="288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556" name="Text Box 124"/>
            <p:cNvSpPr txBox="1">
              <a:spLocks noChangeArrowheads="1"/>
            </p:cNvSpPr>
            <p:nvPr/>
          </p:nvSpPr>
          <p:spPr bwMode="auto">
            <a:xfrm>
              <a:off x="1774" y="3231"/>
              <a:ext cx="29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b="0">
                  <a:solidFill>
                    <a:schemeClr val="bg1"/>
                  </a:solidFill>
                  <a:latin typeface="Tahoma" pitchFamily="34" charset="0"/>
                </a:rPr>
                <a:t>12</a:t>
              </a:r>
            </a:p>
          </p:txBody>
        </p:sp>
        <p:grpSp>
          <p:nvGrpSpPr>
            <p:cNvPr id="6" name="Group 125"/>
            <p:cNvGrpSpPr>
              <a:grpSpLocks/>
            </p:cNvGrpSpPr>
            <p:nvPr/>
          </p:nvGrpSpPr>
          <p:grpSpPr bwMode="auto">
            <a:xfrm>
              <a:off x="1193" y="3206"/>
              <a:ext cx="295" cy="288"/>
              <a:chOff x="5033" y="2640"/>
              <a:chExt cx="295" cy="288"/>
            </a:xfrm>
          </p:grpSpPr>
          <p:sp>
            <p:nvSpPr>
              <p:cNvPr id="18558" name="Rectangle 126"/>
              <p:cNvSpPr>
                <a:spLocks noChangeArrowheads="1"/>
              </p:cNvSpPr>
              <p:nvPr/>
            </p:nvSpPr>
            <p:spPr bwMode="auto">
              <a:xfrm>
                <a:off x="5033" y="2640"/>
                <a:ext cx="288" cy="288"/>
              </a:xfrm>
              <a:prstGeom prst="rect">
                <a:avLst/>
              </a:prstGeom>
              <a:solidFill>
                <a:schemeClr val="folHlink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8559" name="Text Box 127"/>
              <p:cNvSpPr txBox="1">
                <a:spLocks noChangeArrowheads="1"/>
              </p:cNvSpPr>
              <p:nvPr/>
            </p:nvSpPr>
            <p:spPr bwMode="auto">
              <a:xfrm>
                <a:off x="5038" y="2665"/>
                <a:ext cx="29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b="0">
                    <a:solidFill>
                      <a:schemeClr val="bg1"/>
                    </a:solidFill>
                    <a:latin typeface="Tahoma" pitchFamily="34" charset="0"/>
                  </a:rPr>
                  <a:t>19</a:t>
                </a:r>
              </a:p>
            </p:txBody>
          </p:sp>
        </p:grpSp>
        <p:grpSp>
          <p:nvGrpSpPr>
            <p:cNvPr id="7" name="Group 131"/>
            <p:cNvGrpSpPr>
              <a:grpSpLocks/>
            </p:cNvGrpSpPr>
            <p:nvPr/>
          </p:nvGrpSpPr>
          <p:grpSpPr bwMode="auto">
            <a:xfrm>
              <a:off x="3696" y="3600"/>
              <a:ext cx="192" cy="538"/>
              <a:chOff x="3456" y="3206"/>
              <a:chExt cx="192" cy="538"/>
            </a:xfrm>
          </p:grpSpPr>
          <p:sp>
            <p:nvSpPr>
              <p:cNvPr id="18564" name="Line 132"/>
              <p:cNvSpPr>
                <a:spLocks noChangeShapeType="1"/>
              </p:cNvSpPr>
              <p:nvPr/>
            </p:nvSpPr>
            <p:spPr bwMode="auto">
              <a:xfrm flipV="1">
                <a:off x="3552" y="3206"/>
                <a:ext cx="0" cy="240"/>
              </a:xfrm>
              <a:prstGeom prst="line">
                <a:avLst/>
              </a:prstGeom>
              <a:noFill/>
              <a:ln w="31750">
                <a:solidFill>
                  <a:schemeClr val="folHlink"/>
                </a:solidFill>
                <a:round/>
                <a:headEnd type="none" w="sm" len="sm"/>
                <a:tailEnd type="triangle" w="med" len="med"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8565" name="Text Box 133"/>
              <p:cNvSpPr txBox="1">
                <a:spLocks noChangeArrowheads="1"/>
              </p:cNvSpPr>
              <p:nvPr/>
            </p:nvSpPr>
            <p:spPr bwMode="auto">
              <a:xfrm>
                <a:off x="3456" y="3494"/>
                <a:ext cx="192" cy="250"/>
              </a:xfrm>
              <a:prstGeom prst="rect">
                <a:avLst/>
              </a:prstGeom>
              <a:noFill/>
              <a:ln w="3175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Font typeface="Monotype Sorts" pitchFamily="2" charset="2"/>
                  <a:buNone/>
                </a:pPr>
                <a:r>
                  <a:rPr lang="en-US"/>
                  <a:t>i</a:t>
                </a:r>
              </a:p>
            </p:txBody>
          </p:sp>
        </p:grpSp>
        <p:grpSp>
          <p:nvGrpSpPr>
            <p:cNvPr id="8" name="Group 134"/>
            <p:cNvGrpSpPr>
              <a:grpSpLocks/>
            </p:cNvGrpSpPr>
            <p:nvPr/>
          </p:nvGrpSpPr>
          <p:grpSpPr bwMode="auto">
            <a:xfrm>
              <a:off x="4560" y="3600"/>
              <a:ext cx="240" cy="528"/>
              <a:chOff x="4992" y="3206"/>
              <a:chExt cx="240" cy="528"/>
            </a:xfrm>
          </p:grpSpPr>
          <p:sp>
            <p:nvSpPr>
              <p:cNvPr id="18567" name="Line 135"/>
              <p:cNvSpPr>
                <a:spLocks noChangeShapeType="1"/>
              </p:cNvSpPr>
              <p:nvPr/>
            </p:nvSpPr>
            <p:spPr bwMode="auto">
              <a:xfrm flipV="1">
                <a:off x="5088" y="3206"/>
                <a:ext cx="0" cy="240"/>
              </a:xfrm>
              <a:prstGeom prst="line">
                <a:avLst/>
              </a:prstGeom>
              <a:noFill/>
              <a:ln w="31750">
                <a:solidFill>
                  <a:schemeClr val="folHlink"/>
                </a:solidFill>
                <a:round/>
                <a:headEnd type="none" w="sm" len="sm"/>
                <a:tailEnd type="triangle" w="med" len="med"/>
              </a:ln>
              <a:effectLst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8568" name="Text Box 136"/>
              <p:cNvSpPr txBox="1">
                <a:spLocks noChangeArrowheads="1"/>
              </p:cNvSpPr>
              <p:nvPr/>
            </p:nvSpPr>
            <p:spPr bwMode="auto">
              <a:xfrm>
                <a:off x="4992" y="3484"/>
                <a:ext cx="240" cy="250"/>
              </a:xfrm>
              <a:prstGeom prst="rect">
                <a:avLst/>
              </a:prstGeom>
              <a:noFill/>
              <a:ln w="3175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Font typeface="Monotype Sorts" pitchFamily="2" charset="2"/>
                  <a:buNone/>
                </a:pPr>
                <a:r>
                  <a:rPr lang="en-US"/>
                  <a:t>j</a:t>
                </a:r>
              </a:p>
            </p:txBody>
          </p:sp>
        </p:grpSp>
        <p:sp>
          <p:nvSpPr>
            <p:cNvPr id="18569" name="Rectangle 137"/>
            <p:cNvSpPr>
              <a:spLocks noChangeArrowheads="1"/>
            </p:cNvSpPr>
            <p:nvPr/>
          </p:nvSpPr>
          <p:spPr bwMode="auto">
            <a:xfrm>
              <a:off x="3353" y="3216"/>
              <a:ext cx="288" cy="288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570" name="Text Box 138"/>
            <p:cNvSpPr txBox="1">
              <a:spLocks noChangeArrowheads="1"/>
            </p:cNvSpPr>
            <p:nvPr/>
          </p:nvSpPr>
          <p:spPr bwMode="auto">
            <a:xfrm>
              <a:off x="3401" y="3241"/>
              <a:ext cx="20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b="0">
                  <a:solidFill>
                    <a:schemeClr val="bg1"/>
                  </a:solidFill>
                  <a:latin typeface="Tahoma" pitchFamily="34" charset="0"/>
                </a:rPr>
                <a:t>5</a:t>
              </a:r>
            </a:p>
          </p:txBody>
        </p:sp>
        <p:sp>
          <p:nvSpPr>
            <p:cNvPr id="18571" name="Rectangle 139"/>
            <p:cNvSpPr>
              <a:spLocks noChangeArrowheads="1"/>
            </p:cNvSpPr>
            <p:nvPr/>
          </p:nvSpPr>
          <p:spPr bwMode="auto">
            <a:xfrm>
              <a:off x="3641" y="3216"/>
              <a:ext cx="288" cy="288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572" name="Text Box 140"/>
            <p:cNvSpPr txBox="1">
              <a:spLocks noChangeArrowheads="1"/>
            </p:cNvSpPr>
            <p:nvPr/>
          </p:nvSpPr>
          <p:spPr bwMode="auto">
            <a:xfrm>
              <a:off x="3689" y="3241"/>
              <a:ext cx="20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b="0">
                  <a:solidFill>
                    <a:schemeClr val="bg1"/>
                  </a:solidFill>
                  <a:latin typeface="Tahoma" pitchFamily="34" charset="0"/>
                </a:rPr>
                <a:t>6</a:t>
              </a:r>
            </a:p>
          </p:txBody>
        </p:sp>
        <p:sp>
          <p:nvSpPr>
            <p:cNvPr id="18573" name="Rectangle 141"/>
            <p:cNvSpPr>
              <a:spLocks noChangeArrowheads="1"/>
            </p:cNvSpPr>
            <p:nvPr/>
          </p:nvSpPr>
          <p:spPr bwMode="auto">
            <a:xfrm>
              <a:off x="3929" y="3216"/>
              <a:ext cx="288" cy="288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574" name="Text Box 142"/>
            <p:cNvSpPr txBox="1">
              <a:spLocks noChangeArrowheads="1"/>
            </p:cNvSpPr>
            <p:nvPr/>
          </p:nvSpPr>
          <p:spPr bwMode="auto">
            <a:xfrm>
              <a:off x="3977" y="3241"/>
              <a:ext cx="20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b="0">
                  <a:solidFill>
                    <a:schemeClr val="bg1"/>
                  </a:solidFill>
                  <a:latin typeface="Tahoma" pitchFamily="34" charset="0"/>
                </a:rPr>
                <a:t>4</a:t>
              </a:r>
            </a:p>
          </p:txBody>
        </p:sp>
        <p:grpSp>
          <p:nvGrpSpPr>
            <p:cNvPr id="9" name="Group 143"/>
            <p:cNvGrpSpPr>
              <a:grpSpLocks/>
            </p:cNvGrpSpPr>
            <p:nvPr/>
          </p:nvGrpSpPr>
          <p:grpSpPr bwMode="auto">
            <a:xfrm>
              <a:off x="5088" y="3216"/>
              <a:ext cx="288" cy="329"/>
              <a:chOff x="4169" y="2640"/>
              <a:chExt cx="288" cy="329"/>
            </a:xfrm>
          </p:grpSpPr>
          <p:sp>
            <p:nvSpPr>
              <p:cNvPr id="18576" name="Rectangle 144"/>
              <p:cNvSpPr>
                <a:spLocks noChangeArrowheads="1"/>
              </p:cNvSpPr>
              <p:nvPr/>
            </p:nvSpPr>
            <p:spPr bwMode="auto">
              <a:xfrm>
                <a:off x="4169" y="2640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8577" name="Text Box 145"/>
              <p:cNvSpPr txBox="1">
                <a:spLocks noChangeArrowheads="1"/>
              </p:cNvSpPr>
              <p:nvPr/>
            </p:nvSpPr>
            <p:spPr bwMode="auto">
              <a:xfrm>
                <a:off x="4227" y="2678"/>
                <a:ext cx="222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b="0" dirty="0">
                    <a:latin typeface="Tahoma" pitchFamily="34" charset="0"/>
                  </a:rPr>
                  <a:t>6</a:t>
                </a:r>
              </a:p>
            </p:txBody>
          </p:sp>
        </p:grpSp>
        <p:sp>
          <p:nvSpPr>
            <p:cNvPr id="18578" name="Rectangle 146"/>
            <p:cNvSpPr>
              <a:spLocks noChangeArrowheads="1"/>
            </p:cNvSpPr>
            <p:nvPr/>
          </p:nvSpPr>
          <p:spPr bwMode="auto">
            <a:xfrm>
              <a:off x="4505" y="3216"/>
              <a:ext cx="288" cy="288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579" name="Text Box 147"/>
            <p:cNvSpPr txBox="1">
              <a:spLocks noChangeArrowheads="1"/>
            </p:cNvSpPr>
            <p:nvPr/>
          </p:nvSpPr>
          <p:spPr bwMode="auto">
            <a:xfrm>
              <a:off x="4553" y="3241"/>
              <a:ext cx="20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b="0">
                  <a:solidFill>
                    <a:schemeClr val="bg1"/>
                  </a:solidFill>
                  <a:latin typeface="Tahoma" pitchFamily="34" charset="0"/>
                </a:rPr>
                <a:t>3</a:t>
              </a:r>
            </a:p>
          </p:txBody>
        </p:sp>
        <p:sp>
          <p:nvSpPr>
            <p:cNvPr id="18580" name="Rectangle 148"/>
            <p:cNvSpPr>
              <a:spLocks noChangeArrowheads="1"/>
            </p:cNvSpPr>
            <p:nvPr/>
          </p:nvSpPr>
          <p:spPr bwMode="auto">
            <a:xfrm>
              <a:off x="4793" y="3216"/>
              <a:ext cx="288" cy="288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581" name="Text Box 149"/>
            <p:cNvSpPr txBox="1">
              <a:spLocks noChangeArrowheads="1"/>
            </p:cNvSpPr>
            <p:nvPr/>
          </p:nvSpPr>
          <p:spPr bwMode="auto">
            <a:xfrm>
              <a:off x="4798" y="3241"/>
              <a:ext cx="29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b="0">
                  <a:solidFill>
                    <a:schemeClr val="bg1"/>
                  </a:solidFill>
                  <a:latin typeface="Tahoma" pitchFamily="34" charset="0"/>
                </a:rPr>
                <a:t>12</a:t>
              </a:r>
            </a:p>
          </p:txBody>
        </p:sp>
        <p:grpSp>
          <p:nvGrpSpPr>
            <p:cNvPr id="10" name="Group 150"/>
            <p:cNvGrpSpPr>
              <a:grpSpLocks/>
            </p:cNvGrpSpPr>
            <p:nvPr/>
          </p:nvGrpSpPr>
          <p:grpSpPr bwMode="auto">
            <a:xfrm>
              <a:off x="4217" y="3216"/>
              <a:ext cx="295" cy="288"/>
              <a:chOff x="5033" y="2640"/>
              <a:chExt cx="295" cy="288"/>
            </a:xfrm>
          </p:grpSpPr>
          <p:sp>
            <p:nvSpPr>
              <p:cNvPr id="18583" name="Rectangle 151"/>
              <p:cNvSpPr>
                <a:spLocks noChangeArrowheads="1"/>
              </p:cNvSpPr>
              <p:nvPr/>
            </p:nvSpPr>
            <p:spPr bwMode="auto">
              <a:xfrm>
                <a:off x="5033" y="2640"/>
                <a:ext cx="288" cy="288"/>
              </a:xfrm>
              <a:prstGeom prst="rect">
                <a:avLst/>
              </a:prstGeom>
              <a:solidFill>
                <a:schemeClr val="folHlink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8584" name="Text Box 152"/>
              <p:cNvSpPr txBox="1">
                <a:spLocks noChangeArrowheads="1"/>
              </p:cNvSpPr>
              <p:nvPr/>
            </p:nvSpPr>
            <p:spPr bwMode="auto">
              <a:xfrm>
                <a:off x="5038" y="2665"/>
                <a:ext cx="29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b="0">
                    <a:solidFill>
                      <a:schemeClr val="bg1"/>
                    </a:solidFill>
                    <a:latin typeface="Tahoma" pitchFamily="34" charset="0"/>
                  </a:rPr>
                  <a:t>19</a:t>
                </a:r>
              </a:p>
            </p:txBody>
          </p:sp>
        </p:grpSp>
      </p:grpSp>
      <p:sp>
        <p:nvSpPr>
          <p:cNvPr id="18587" name="Rectangle 155"/>
          <p:cNvSpPr>
            <a:spLocks noChangeArrowheads="1"/>
          </p:cNvSpPr>
          <p:nvPr/>
        </p:nvSpPr>
        <p:spPr bwMode="auto">
          <a:xfrm>
            <a:off x="4800600" y="1676400"/>
            <a:ext cx="3276600" cy="533400"/>
          </a:xfrm>
          <a:prstGeom prst="rect">
            <a:avLst/>
          </a:prstGeom>
          <a:solidFill>
            <a:schemeClr val="folHlink"/>
          </a:solidFill>
          <a:ln w="3175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8588" name="Line 156"/>
          <p:cNvSpPr>
            <a:spLocks noChangeShapeType="1"/>
          </p:cNvSpPr>
          <p:nvPr/>
        </p:nvSpPr>
        <p:spPr bwMode="auto">
          <a:xfrm>
            <a:off x="5638800" y="1676400"/>
            <a:ext cx="0" cy="5334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8589" name="Line 157"/>
          <p:cNvSpPr>
            <a:spLocks noChangeShapeType="1"/>
          </p:cNvSpPr>
          <p:nvPr/>
        </p:nvSpPr>
        <p:spPr bwMode="auto">
          <a:xfrm>
            <a:off x="5943600" y="1676400"/>
            <a:ext cx="0" cy="5334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8590" name="Line 158"/>
          <p:cNvSpPr>
            <a:spLocks noChangeShapeType="1"/>
          </p:cNvSpPr>
          <p:nvPr/>
        </p:nvSpPr>
        <p:spPr bwMode="auto">
          <a:xfrm>
            <a:off x="6934200" y="1676400"/>
            <a:ext cx="0" cy="5334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8591" name="Line 159"/>
          <p:cNvSpPr>
            <a:spLocks noChangeShapeType="1"/>
          </p:cNvSpPr>
          <p:nvPr/>
        </p:nvSpPr>
        <p:spPr bwMode="auto">
          <a:xfrm>
            <a:off x="7239000" y="1676400"/>
            <a:ext cx="0" cy="5334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IN"/>
          </a:p>
        </p:txBody>
      </p:sp>
      <p:grpSp>
        <p:nvGrpSpPr>
          <p:cNvPr id="11" name="Group 160"/>
          <p:cNvGrpSpPr>
            <a:grpSpLocks/>
          </p:cNvGrpSpPr>
          <p:nvPr/>
        </p:nvGrpSpPr>
        <p:grpSpPr bwMode="auto">
          <a:xfrm>
            <a:off x="5638800" y="2209800"/>
            <a:ext cx="304800" cy="854075"/>
            <a:chOff x="3456" y="3206"/>
            <a:chExt cx="192" cy="538"/>
          </a:xfrm>
        </p:grpSpPr>
        <p:sp>
          <p:nvSpPr>
            <p:cNvPr id="18593" name="Line 161"/>
            <p:cNvSpPr>
              <a:spLocks noChangeShapeType="1"/>
            </p:cNvSpPr>
            <p:nvPr/>
          </p:nvSpPr>
          <p:spPr bwMode="auto">
            <a:xfrm flipV="1">
              <a:off x="3552" y="3206"/>
              <a:ext cx="0" cy="240"/>
            </a:xfrm>
            <a:prstGeom prst="line">
              <a:avLst/>
            </a:prstGeom>
            <a:noFill/>
            <a:ln w="31750">
              <a:solidFill>
                <a:schemeClr val="folHlink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8594" name="Text Box 162"/>
            <p:cNvSpPr txBox="1">
              <a:spLocks noChangeArrowheads="1"/>
            </p:cNvSpPr>
            <p:nvPr/>
          </p:nvSpPr>
          <p:spPr bwMode="auto">
            <a:xfrm>
              <a:off x="3456" y="3494"/>
              <a:ext cx="192" cy="250"/>
            </a:xfrm>
            <a:prstGeom prst="rect">
              <a:avLst/>
            </a:prstGeom>
            <a:noFill/>
            <a:ln w="3175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Monotype Sorts" pitchFamily="2" charset="2"/>
                <a:buNone/>
              </a:pPr>
              <a:r>
                <a:rPr lang="en-US"/>
                <a:t>i</a:t>
              </a:r>
            </a:p>
          </p:txBody>
        </p:sp>
      </p:grpSp>
      <p:grpSp>
        <p:nvGrpSpPr>
          <p:cNvPr id="12" name="Group 163"/>
          <p:cNvGrpSpPr>
            <a:grpSpLocks/>
          </p:cNvGrpSpPr>
          <p:nvPr/>
        </p:nvGrpSpPr>
        <p:grpSpPr bwMode="auto">
          <a:xfrm>
            <a:off x="6934200" y="2209800"/>
            <a:ext cx="381000" cy="838200"/>
            <a:chOff x="4992" y="3206"/>
            <a:chExt cx="240" cy="528"/>
          </a:xfrm>
        </p:grpSpPr>
        <p:sp>
          <p:nvSpPr>
            <p:cNvPr id="18596" name="Line 164"/>
            <p:cNvSpPr>
              <a:spLocks noChangeShapeType="1"/>
            </p:cNvSpPr>
            <p:nvPr/>
          </p:nvSpPr>
          <p:spPr bwMode="auto">
            <a:xfrm flipV="1">
              <a:off x="5088" y="3206"/>
              <a:ext cx="0" cy="240"/>
            </a:xfrm>
            <a:prstGeom prst="line">
              <a:avLst/>
            </a:prstGeom>
            <a:noFill/>
            <a:ln w="31750">
              <a:solidFill>
                <a:schemeClr val="folHlink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18597" name="Text Box 165"/>
            <p:cNvSpPr txBox="1">
              <a:spLocks noChangeArrowheads="1"/>
            </p:cNvSpPr>
            <p:nvPr/>
          </p:nvSpPr>
          <p:spPr bwMode="auto">
            <a:xfrm>
              <a:off x="4992" y="3484"/>
              <a:ext cx="240" cy="250"/>
            </a:xfrm>
            <a:prstGeom prst="rect">
              <a:avLst/>
            </a:prstGeom>
            <a:noFill/>
            <a:ln w="3175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Monotype Sorts" pitchFamily="2" charset="2"/>
                <a:buNone/>
              </a:pPr>
              <a:r>
                <a:rPr lang="en-US"/>
                <a:t>j</a:t>
              </a:r>
            </a:p>
          </p:txBody>
        </p:sp>
      </p:grpSp>
      <p:sp>
        <p:nvSpPr>
          <p:cNvPr id="18599" name="Text Box 167"/>
          <p:cNvSpPr txBox="1">
            <a:spLocks noChangeArrowheads="1"/>
          </p:cNvSpPr>
          <p:nvPr/>
        </p:nvSpPr>
        <p:spPr bwMode="auto">
          <a:xfrm>
            <a:off x="4724400" y="1752600"/>
            <a:ext cx="996950" cy="366713"/>
          </a:xfrm>
          <a:prstGeom prst="rect">
            <a:avLst/>
          </a:prstGeom>
          <a:noFill/>
          <a:ln w="317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buFont typeface="Monotype Sorts" pitchFamily="2" charset="2"/>
              <a:buNone/>
            </a:pPr>
            <a:r>
              <a:rPr lang="en-US" sz="1800" b="0">
                <a:solidFill>
                  <a:schemeClr val="bg1"/>
                </a:solidFill>
              </a:rPr>
              <a:t>&lt;= pivot</a:t>
            </a:r>
          </a:p>
        </p:txBody>
      </p:sp>
      <p:sp>
        <p:nvSpPr>
          <p:cNvPr id="18600" name="Text Box 168"/>
          <p:cNvSpPr txBox="1">
            <a:spLocks noChangeArrowheads="1"/>
          </p:cNvSpPr>
          <p:nvPr/>
        </p:nvSpPr>
        <p:spPr bwMode="auto">
          <a:xfrm>
            <a:off x="7156450" y="1766888"/>
            <a:ext cx="996950" cy="366712"/>
          </a:xfrm>
          <a:prstGeom prst="rect">
            <a:avLst/>
          </a:prstGeom>
          <a:noFill/>
          <a:ln w="317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buFont typeface="Monotype Sorts" pitchFamily="2" charset="2"/>
              <a:buNone/>
            </a:pPr>
            <a:r>
              <a:rPr lang="en-US" sz="1800" b="0">
                <a:solidFill>
                  <a:schemeClr val="bg1"/>
                </a:solidFill>
              </a:rPr>
              <a:t>&gt;= pivot</a:t>
            </a:r>
          </a:p>
        </p:txBody>
      </p:sp>
      <p:sp>
        <p:nvSpPr>
          <p:cNvPr id="18602" name="Rectangle 170"/>
          <p:cNvSpPr>
            <a:spLocks noChangeArrowheads="1"/>
          </p:cNvSpPr>
          <p:nvPr/>
        </p:nvSpPr>
        <p:spPr bwMode="auto">
          <a:xfrm>
            <a:off x="1066800" y="1981200"/>
            <a:ext cx="2971800" cy="762000"/>
          </a:xfrm>
          <a:prstGeom prst="rect">
            <a:avLst/>
          </a:prstGeom>
          <a:noFill/>
          <a:ln w="317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2143108" y="685800"/>
            <a:ext cx="6848492" cy="1143000"/>
          </a:xfrm>
        </p:spPr>
        <p:txBody>
          <a:bodyPr/>
          <a:lstStyle/>
          <a:p>
            <a:r>
              <a:rPr lang="en-US" altLang="zh-CN" dirty="0">
                <a:ea typeface="SimSun" pitchFamily="2" charset="-122"/>
              </a:rPr>
              <a:t>Partitioning Strategy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848600" cy="3048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>
                <a:ea typeface="SimSun" pitchFamily="2" charset="-122"/>
              </a:rPr>
              <a:t>When i and j have stopped and i is to the left of j (thus legal)</a:t>
            </a:r>
          </a:p>
          <a:p>
            <a:pPr lvl="1">
              <a:lnSpc>
                <a:spcPct val="90000"/>
              </a:lnSpc>
            </a:pPr>
            <a:r>
              <a:rPr lang="en-US" altLang="zh-CN" sz="2000">
                <a:ea typeface="SimSun" pitchFamily="2" charset="-122"/>
              </a:rPr>
              <a:t>Swap A[i] and A[j]</a:t>
            </a:r>
          </a:p>
          <a:p>
            <a:pPr lvl="2">
              <a:lnSpc>
                <a:spcPct val="90000"/>
              </a:lnSpc>
            </a:pPr>
            <a:r>
              <a:rPr lang="en-US" altLang="zh-CN" sz="1800">
                <a:ea typeface="SimSun" pitchFamily="2" charset="-122"/>
              </a:rPr>
              <a:t>The large element is pushed to the right and the small element is pushed to the left</a:t>
            </a:r>
          </a:p>
          <a:p>
            <a:pPr lvl="1">
              <a:lnSpc>
                <a:spcPct val="90000"/>
              </a:lnSpc>
            </a:pPr>
            <a:r>
              <a:rPr lang="en-US" altLang="zh-CN" sz="2000">
                <a:ea typeface="SimSun" pitchFamily="2" charset="-122"/>
              </a:rPr>
              <a:t>After swapping</a:t>
            </a:r>
          </a:p>
          <a:p>
            <a:pPr lvl="2">
              <a:lnSpc>
                <a:spcPct val="90000"/>
              </a:lnSpc>
            </a:pPr>
            <a:r>
              <a:rPr lang="en-US" altLang="zh-CN" sz="1800">
                <a:ea typeface="SimSun" pitchFamily="2" charset="-122"/>
              </a:rPr>
              <a:t>A[i] &lt;= pivot</a:t>
            </a:r>
          </a:p>
          <a:p>
            <a:pPr lvl="2">
              <a:lnSpc>
                <a:spcPct val="90000"/>
              </a:lnSpc>
            </a:pPr>
            <a:r>
              <a:rPr lang="en-US" altLang="zh-CN" sz="1800">
                <a:ea typeface="SimSun" pitchFamily="2" charset="-122"/>
              </a:rPr>
              <a:t>A[j] &gt;= pivot</a:t>
            </a:r>
          </a:p>
          <a:p>
            <a:pPr lvl="1">
              <a:lnSpc>
                <a:spcPct val="90000"/>
              </a:lnSpc>
            </a:pPr>
            <a:r>
              <a:rPr lang="en-US" altLang="zh-CN" sz="2000">
                <a:ea typeface="SimSun" pitchFamily="2" charset="-122"/>
              </a:rPr>
              <a:t>Repeat the process until i and j cross</a:t>
            </a:r>
          </a:p>
        </p:txBody>
      </p:sp>
      <p:sp>
        <p:nvSpPr>
          <p:cNvPr id="20510" name="AutoShape 30"/>
          <p:cNvSpPr>
            <a:spLocks noChangeArrowheads="1"/>
          </p:cNvSpPr>
          <p:nvPr/>
        </p:nvSpPr>
        <p:spPr bwMode="auto">
          <a:xfrm>
            <a:off x="4343400" y="5181600"/>
            <a:ext cx="457200" cy="304800"/>
          </a:xfrm>
          <a:prstGeom prst="rightArrow">
            <a:avLst>
              <a:gd name="adj1" fmla="val 50000"/>
              <a:gd name="adj2" fmla="val 37500"/>
            </a:avLst>
          </a:prstGeom>
          <a:solidFill>
            <a:schemeClr val="accent1"/>
          </a:solidFill>
          <a:ln w="31750">
            <a:solidFill>
              <a:schemeClr val="folHlink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0537" name="Text Box 57"/>
          <p:cNvSpPr txBox="1">
            <a:spLocks noChangeArrowheads="1"/>
          </p:cNvSpPr>
          <p:nvPr/>
        </p:nvSpPr>
        <p:spPr bwMode="auto">
          <a:xfrm>
            <a:off x="4114800" y="4724400"/>
            <a:ext cx="990600" cy="396875"/>
          </a:xfrm>
          <a:prstGeom prst="rect">
            <a:avLst/>
          </a:prstGeom>
          <a:noFill/>
          <a:ln w="3175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Monotype Sorts" pitchFamily="2" charset="2"/>
              <a:buNone/>
            </a:pPr>
            <a:r>
              <a:rPr lang="en-US"/>
              <a:t>swap</a:t>
            </a:r>
          </a:p>
        </p:txBody>
      </p:sp>
      <p:grpSp>
        <p:nvGrpSpPr>
          <p:cNvPr id="2" name="Group 61"/>
          <p:cNvGrpSpPr>
            <a:grpSpLocks/>
          </p:cNvGrpSpPr>
          <p:nvPr/>
        </p:nvGrpSpPr>
        <p:grpSpPr bwMode="auto">
          <a:xfrm>
            <a:off x="1077913" y="5715000"/>
            <a:ext cx="304800" cy="854075"/>
            <a:chOff x="3456" y="3206"/>
            <a:chExt cx="192" cy="538"/>
          </a:xfrm>
        </p:grpSpPr>
        <p:sp>
          <p:nvSpPr>
            <p:cNvPr id="20542" name="Line 62"/>
            <p:cNvSpPr>
              <a:spLocks noChangeShapeType="1"/>
            </p:cNvSpPr>
            <p:nvPr/>
          </p:nvSpPr>
          <p:spPr bwMode="auto">
            <a:xfrm flipV="1">
              <a:off x="3552" y="3206"/>
              <a:ext cx="0" cy="240"/>
            </a:xfrm>
            <a:prstGeom prst="line">
              <a:avLst/>
            </a:prstGeom>
            <a:noFill/>
            <a:ln w="31750">
              <a:solidFill>
                <a:schemeClr val="folHlink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0543" name="Text Box 63"/>
            <p:cNvSpPr txBox="1">
              <a:spLocks noChangeArrowheads="1"/>
            </p:cNvSpPr>
            <p:nvPr/>
          </p:nvSpPr>
          <p:spPr bwMode="auto">
            <a:xfrm>
              <a:off x="3456" y="3494"/>
              <a:ext cx="192" cy="250"/>
            </a:xfrm>
            <a:prstGeom prst="rect">
              <a:avLst/>
            </a:prstGeom>
            <a:noFill/>
            <a:ln w="3175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Monotype Sorts" pitchFamily="2" charset="2"/>
                <a:buNone/>
              </a:pPr>
              <a:r>
                <a:rPr lang="en-US"/>
                <a:t>i</a:t>
              </a:r>
            </a:p>
          </p:txBody>
        </p:sp>
      </p:grpSp>
      <p:grpSp>
        <p:nvGrpSpPr>
          <p:cNvPr id="3" name="Group 64"/>
          <p:cNvGrpSpPr>
            <a:grpSpLocks/>
          </p:cNvGrpSpPr>
          <p:nvPr/>
        </p:nvGrpSpPr>
        <p:grpSpPr bwMode="auto">
          <a:xfrm>
            <a:off x="2449513" y="5715000"/>
            <a:ext cx="381000" cy="838200"/>
            <a:chOff x="4992" y="3206"/>
            <a:chExt cx="240" cy="528"/>
          </a:xfrm>
        </p:grpSpPr>
        <p:sp>
          <p:nvSpPr>
            <p:cNvPr id="20545" name="Line 65"/>
            <p:cNvSpPr>
              <a:spLocks noChangeShapeType="1"/>
            </p:cNvSpPr>
            <p:nvPr/>
          </p:nvSpPr>
          <p:spPr bwMode="auto">
            <a:xfrm flipV="1">
              <a:off x="5088" y="3206"/>
              <a:ext cx="0" cy="240"/>
            </a:xfrm>
            <a:prstGeom prst="line">
              <a:avLst/>
            </a:prstGeom>
            <a:noFill/>
            <a:ln w="31750">
              <a:solidFill>
                <a:schemeClr val="folHlink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0546" name="Text Box 66"/>
            <p:cNvSpPr txBox="1">
              <a:spLocks noChangeArrowheads="1"/>
            </p:cNvSpPr>
            <p:nvPr/>
          </p:nvSpPr>
          <p:spPr bwMode="auto">
            <a:xfrm>
              <a:off x="4992" y="3484"/>
              <a:ext cx="240" cy="250"/>
            </a:xfrm>
            <a:prstGeom prst="rect">
              <a:avLst/>
            </a:prstGeom>
            <a:noFill/>
            <a:ln w="3175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Monotype Sorts" pitchFamily="2" charset="2"/>
                <a:buNone/>
              </a:pPr>
              <a:r>
                <a:rPr lang="en-US"/>
                <a:t>j</a:t>
              </a:r>
            </a:p>
          </p:txBody>
        </p:sp>
      </p:grpSp>
      <p:sp>
        <p:nvSpPr>
          <p:cNvPr id="20547" name="Rectangle 67"/>
          <p:cNvSpPr>
            <a:spLocks noChangeArrowheads="1"/>
          </p:cNvSpPr>
          <p:nvPr/>
        </p:nvSpPr>
        <p:spPr bwMode="auto">
          <a:xfrm>
            <a:off x="533400" y="5105400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0548" name="Text Box 68"/>
          <p:cNvSpPr txBox="1">
            <a:spLocks noChangeArrowheads="1"/>
          </p:cNvSpPr>
          <p:nvPr/>
        </p:nvSpPr>
        <p:spPr bwMode="auto">
          <a:xfrm>
            <a:off x="609600" y="5145088"/>
            <a:ext cx="3222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b="0">
                <a:solidFill>
                  <a:schemeClr val="bg1"/>
                </a:solidFill>
                <a:latin typeface="Tahoma" pitchFamily="34" charset="0"/>
              </a:rPr>
              <a:t>5</a:t>
            </a:r>
          </a:p>
        </p:txBody>
      </p:sp>
      <p:sp>
        <p:nvSpPr>
          <p:cNvPr id="20549" name="Rectangle 69"/>
          <p:cNvSpPr>
            <a:spLocks noChangeArrowheads="1"/>
          </p:cNvSpPr>
          <p:nvPr/>
        </p:nvSpPr>
        <p:spPr bwMode="auto">
          <a:xfrm>
            <a:off x="990600" y="5105400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0550" name="Text Box 70"/>
          <p:cNvSpPr txBox="1">
            <a:spLocks noChangeArrowheads="1"/>
          </p:cNvSpPr>
          <p:nvPr/>
        </p:nvSpPr>
        <p:spPr bwMode="auto">
          <a:xfrm>
            <a:off x="1066800" y="5145088"/>
            <a:ext cx="3222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b="0">
                <a:solidFill>
                  <a:srgbClr val="FF0000"/>
                </a:solidFill>
                <a:latin typeface="Tahoma" pitchFamily="34" charset="0"/>
              </a:rPr>
              <a:t>6</a:t>
            </a:r>
          </a:p>
        </p:txBody>
      </p:sp>
      <p:sp>
        <p:nvSpPr>
          <p:cNvPr id="20551" name="Rectangle 71"/>
          <p:cNvSpPr>
            <a:spLocks noChangeArrowheads="1"/>
          </p:cNvSpPr>
          <p:nvPr/>
        </p:nvSpPr>
        <p:spPr bwMode="auto">
          <a:xfrm>
            <a:off x="1447800" y="5105400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0552" name="Text Box 72"/>
          <p:cNvSpPr txBox="1">
            <a:spLocks noChangeArrowheads="1"/>
          </p:cNvSpPr>
          <p:nvPr/>
        </p:nvSpPr>
        <p:spPr bwMode="auto">
          <a:xfrm>
            <a:off x="1524000" y="5145088"/>
            <a:ext cx="3222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b="0">
                <a:solidFill>
                  <a:schemeClr val="bg1"/>
                </a:solidFill>
                <a:latin typeface="Tahoma" pitchFamily="34" charset="0"/>
              </a:rPr>
              <a:t>4</a:t>
            </a:r>
          </a:p>
        </p:txBody>
      </p:sp>
      <p:grpSp>
        <p:nvGrpSpPr>
          <p:cNvPr id="4" name="Group 73"/>
          <p:cNvGrpSpPr>
            <a:grpSpLocks/>
          </p:cNvGrpSpPr>
          <p:nvPr/>
        </p:nvGrpSpPr>
        <p:grpSpPr bwMode="auto">
          <a:xfrm>
            <a:off x="3287713" y="5089529"/>
            <a:ext cx="457200" cy="538163"/>
            <a:chOff x="4169" y="2630"/>
            <a:chExt cx="288" cy="339"/>
          </a:xfrm>
        </p:grpSpPr>
        <p:sp>
          <p:nvSpPr>
            <p:cNvPr id="20554" name="Rectangle 74"/>
            <p:cNvSpPr>
              <a:spLocks noChangeArrowheads="1"/>
            </p:cNvSpPr>
            <p:nvPr/>
          </p:nvSpPr>
          <p:spPr bwMode="auto">
            <a:xfrm>
              <a:off x="4169" y="2630"/>
              <a:ext cx="28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0555" name="Text Box 75"/>
            <p:cNvSpPr txBox="1">
              <a:spLocks noChangeArrowheads="1"/>
            </p:cNvSpPr>
            <p:nvPr/>
          </p:nvSpPr>
          <p:spPr bwMode="auto">
            <a:xfrm>
              <a:off x="4227" y="2678"/>
              <a:ext cx="22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b="0" dirty="0">
                  <a:latin typeface="Tahoma" pitchFamily="34" charset="0"/>
                </a:rPr>
                <a:t>6</a:t>
              </a:r>
            </a:p>
          </p:txBody>
        </p:sp>
      </p:grpSp>
      <p:sp>
        <p:nvSpPr>
          <p:cNvPr id="20556" name="Rectangle 76"/>
          <p:cNvSpPr>
            <a:spLocks noChangeArrowheads="1"/>
          </p:cNvSpPr>
          <p:nvPr/>
        </p:nvSpPr>
        <p:spPr bwMode="auto">
          <a:xfrm>
            <a:off x="2362200" y="5105400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0557" name="Text Box 77"/>
          <p:cNvSpPr txBox="1">
            <a:spLocks noChangeArrowheads="1"/>
          </p:cNvSpPr>
          <p:nvPr/>
        </p:nvSpPr>
        <p:spPr bwMode="auto">
          <a:xfrm>
            <a:off x="2438400" y="5145088"/>
            <a:ext cx="3222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b="0">
                <a:solidFill>
                  <a:srgbClr val="FF0000"/>
                </a:solidFill>
                <a:latin typeface="Tahoma" pitchFamily="34" charset="0"/>
              </a:rPr>
              <a:t>3</a:t>
            </a:r>
          </a:p>
        </p:txBody>
      </p:sp>
      <p:sp>
        <p:nvSpPr>
          <p:cNvPr id="20558" name="Rectangle 78"/>
          <p:cNvSpPr>
            <a:spLocks noChangeArrowheads="1"/>
          </p:cNvSpPr>
          <p:nvPr/>
        </p:nvSpPr>
        <p:spPr bwMode="auto">
          <a:xfrm>
            <a:off x="2819400" y="5105400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0559" name="Text Box 79"/>
          <p:cNvSpPr txBox="1">
            <a:spLocks noChangeArrowheads="1"/>
          </p:cNvSpPr>
          <p:nvPr/>
        </p:nvSpPr>
        <p:spPr bwMode="auto">
          <a:xfrm>
            <a:off x="2827338" y="5145088"/>
            <a:ext cx="4603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b="0">
                <a:solidFill>
                  <a:schemeClr val="bg1"/>
                </a:solidFill>
                <a:latin typeface="Tahoma" pitchFamily="34" charset="0"/>
              </a:rPr>
              <a:t>12</a:t>
            </a:r>
          </a:p>
        </p:txBody>
      </p:sp>
      <p:grpSp>
        <p:nvGrpSpPr>
          <p:cNvPr id="5" name="Group 80"/>
          <p:cNvGrpSpPr>
            <a:grpSpLocks/>
          </p:cNvGrpSpPr>
          <p:nvPr/>
        </p:nvGrpSpPr>
        <p:grpSpPr bwMode="auto">
          <a:xfrm>
            <a:off x="1905000" y="5105400"/>
            <a:ext cx="468313" cy="457200"/>
            <a:chOff x="5033" y="2640"/>
            <a:chExt cx="295" cy="288"/>
          </a:xfrm>
        </p:grpSpPr>
        <p:sp>
          <p:nvSpPr>
            <p:cNvPr id="20561" name="Rectangle 81"/>
            <p:cNvSpPr>
              <a:spLocks noChangeArrowheads="1"/>
            </p:cNvSpPr>
            <p:nvPr/>
          </p:nvSpPr>
          <p:spPr bwMode="auto">
            <a:xfrm>
              <a:off x="5033" y="2640"/>
              <a:ext cx="288" cy="288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0562" name="Text Box 82"/>
            <p:cNvSpPr txBox="1">
              <a:spLocks noChangeArrowheads="1"/>
            </p:cNvSpPr>
            <p:nvPr/>
          </p:nvSpPr>
          <p:spPr bwMode="auto">
            <a:xfrm>
              <a:off x="5038" y="2665"/>
              <a:ext cx="29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b="0">
                  <a:solidFill>
                    <a:schemeClr val="bg1"/>
                  </a:solidFill>
                  <a:latin typeface="Tahoma" pitchFamily="34" charset="0"/>
                </a:rPr>
                <a:t>19</a:t>
              </a:r>
            </a:p>
          </p:txBody>
        </p:sp>
      </p:grpSp>
      <p:grpSp>
        <p:nvGrpSpPr>
          <p:cNvPr id="6" name="Group 86"/>
          <p:cNvGrpSpPr>
            <a:grpSpLocks/>
          </p:cNvGrpSpPr>
          <p:nvPr/>
        </p:nvGrpSpPr>
        <p:grpSpPr bwMode="auto">
          <a:xfrm>
            <a:off x="5867400" y="5715000"/>
            <a:ext cx="304800" cy="854075"/>
            <a:chOff x="3456" y="3206"/>
            <a:chExt cx="192" cy="538"/>
          </a:xfrm>
        </p:grpSpPr>
        <p:sp>
          <p:nvSpPr>
            <p:cNvPr id="20567" name="Line 87"/>
            <p:cNvSpPr>
              <a:spLocks noChangeShapeType="1"/>
            </p:cNvSpPr>
            <p:nvPr/>
          </p:nvSpPr>
          <p:spPr bwMode="auto">
            <a:xfrm flipV="1">
              <a:off x="3552" y="3206"/>
              <a:ext cx="0" cy="240"/>
            </a:xfrm>
            <a:prstGeom prst="line">
              <a:avLst/>
            </a:prstGeom>
            <a:noFill/>
            <a:ln w="31750">
              <a:solidFill>
                <a:schemeClr val="folHlink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0568" name="Text Box 88"/>
            <p:cNvSpPr txBox="1">
              <a:spLocks noChangeArrowheads="1"/>
            </p:cNvSpPr>
            <p:nvPr/>
          </p:nvSpPr>
          <p:spPr bwMode="auto">
            <a:xfrm>
              <a:off x="3456" y="3494"/>
              <a:ext cx="192" cy="250"/>
            </a:xfrm>
            <a:prstGeom prst="rect">
              <a:avLst/>
            </a:prstGeom>
            <a:noFill/>
            <a:ln w="3175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Monotype Sorts" pitchFamily="2" charset="2"/>
                <a:buNone/>
              </a:pPr>
              <a:r>
                <a:rPr lang="en-US"/>
                <a:t>i</a:t>
              </a:r>
            </a:p>
          </p:txBody>
        </p:sp>
      </p:grpSp>
      <p:grpSp>
        <p:nvGrpSpPr>
          <p:cNvPr id="7" name="Group 89"/>
          <p:cNvGrpSpPr>
            <a:grpSpLocks/>
          </p:cNvGrpSpPr>
          <p:nvPr/>
        </p:nvGrpSpPr>
        <p:grpSpPr bwMode="auto">
          <a:xfrm>
            <a:off x="7239000" y="5715000"/>
            <a:ext cx="381000" cy="838200"/>
            <a:chOff x="4992" y="3206"/>
            <a:chExt cx="240" cy="528"/>
          </a:xfrm>
        </p:grpSpPr>
        <p:sp>
          <p:nvSpPr>
            <p:cNvPr id="20570" name="Line 90"/>
            <p:cNvSpPr>
              <a:spLocks noChangeShapeType="1"/>
            </p:cNvSpPr>
            <p:nvPr/>
          </p:nvSpPr>
          <p:spPr bwMode="auto">
            <a:xfrm flipV="1">
              <a:off x="5088" y="3206"/>
              <a:ext cx="0" cy="240"/>
            </a:xfrm>
            <a:prstGeom prst="line">
              <a:avLst/>
            </a:prstGeom>
            <a:noFill/>
            <a:ln w="31750">
              <a:solidFill>
                <a:schemeClr val="folHlink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0571" name="Text Box 91"/>
            <p:cNvSpPr txBox="1">
              <a:spLocks noChangeArrowheads="1"/>
            </p:cNvSpPr>
            <p:nvPr/>
          </p:nvSpPr>
          <p:spPr bwMode="auto">
            <a:xfrm>
              <a:off x="4992" y="3484"/>
              <a:ext cx="240" cy="250"/>
            </a:xfrm>
            <a:prstGeom prst="rect">
              <a:avLst/>
            </a:prstGeom>
            <a:noFill/>
            <a:ln w="3175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Monotype Sorts" pitchFamily="2" charset="2"/>
                <a:buNone/>
              </a:pPr>
              <a:r>
                <a:rPr lang="en-US"/>
                <a:t>j</a:t>
              </a:r>
            </a:p>
          </p:txBody>
        </p:sp>
      </p:grpSp>
      <p:sp>
        <p:nvSpPr>
          <p:cNvPr id="20572" name="Rectangle 92"/>
          <p:cNvSpPr>
            <a:spLocks noChangeArrowheads="1"/>
          </p:cNvSpPr>
          <p:nvPr/>
        </p:nvSpPr>
        <p:spPr bwMode="auto">
          <a:xfrm>
            <a:off x="5322888" y="5105400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0573" name="Text Box 93"/>
          <p:cNvSpPr txBox="1">
            <a:spLocks noChangeArrowheads="1"/>
          </p:cNvSpPr>
          <p:nvPr/>
        </p:nvSpPr>
        <p:spPr bwMode="auto">
          <a:xfrm>
            <a:off x="5399088" y="5145088"/>
            <a:ext cx="3222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b="0">
                <a:solidFill>
                  <a:schemeClr val="bg1"/>
                </a:solidFill>
                <a:latin typeface="Tahoma" pitchFamily="34" charset="0"/>
              </a:rPr>
              <a:t>5</a:t>
            </a:r>
          </a:p>
        </p:txBody>
      </p:sp>
      <p:sp>
        <p:nvSpPr>
          <p:cNvPr id="20574" name="Rectangle 94"/>
          <p:cNvSpPr>
            <a:spLocks noChangeArrowheads="1"/>
          </p:cNvSpPr>
          <p:nvPr/>
        </p:nvSpPr>
        <p:spPr bwMode="auto">
          <a:xfrm>
            <a:off x="5780088" y="5105400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0575" name="Text Box 95"/>
          <p:cNvSpPr txBox="1">
            <a:spLocks noChangeArrowheads="1"/>
          </p:cNvSpPr>
          <p:nvPr/>
        </p:nvSpPr>
        <p:spPr bwMode="auto">
          <a:xfrm>
            <a:off x="5856288" y="5145088"/>
            <a:ext cx="3222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b="0">
                <a:solidFill>
                  <a:srgbClr val="FF0000"/>
                </a:solidFill>
                <a:latin typeface="Tahoma" pitchFamily="34" charset="0"/>
              </a:rPr>
              <a:t>3</a:t>
            </a:r>
          </a:p>
        </p:txBody>
      </p:sp>
      <p:sp>
        <p:nvSpPr>
          <p:cNvPr id="20576" name="Rectangle 96"/>
          <p:cNvSpPr>
            <a:spLocks noChangeArrowheads="1"/>
          </p:cNvSpPr>
          <p:nvPr/>
        </p:nvSpPr>
        <p:spPr bwMode="auto">
          <a:xfrm>
            <a:off x="6237288" y="5105400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0577" name="Text Box 97"/>
          <p:cNvSpPr txBox="1">
            <a:spLocks noChangeArrowheads="1"/>
          </p:cNvSpPr>
          <p:nvPr/>
        </p:nvSpPr>
        <p:spPr bwMode="auto">
          <a:xfrm>
            <a:off x="6313488" y="5145088"/>
            <a:ext cx="3222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b="0">
                <a:solidFill>
                  <a:schemeClr val="bg1"/>
                </a:solidFill>
                <a:latin typeface="Tahoma" pitchFamily="34" charset="0"/>
              </a:rPr>
              <a:t>4</a:t>
            </a:r>
          </a:p>
        </p:txBody>
      </p:sp>
      <p:grpSp>
        <p:nvGrpSpPr>
          <p:cNvPr id="8" name="Group 98"/>
          <p:cNvGrpSpPr>
            <a:grpSpLocks/>
          </p:cNvGrpSpPr>
          <p:nvPr/>
        </p:nvGrpSpPr>
        <p:grpSpPr bwMode="auto">
          <a:xfrm>
            <a:off x="8077200" y="5105404"/>
            <a:ext cx="457200" cy="522288"/>
            <a:chOff x="4169" y="2640"/>
            <a:chExt cx="288" cy="329"/>
          </a:xfrm>
        </p:grpSpPr>
        <p:sp>
          <p:nvSpPr>
            <p:cNvPr id="20579" name="Rectangle 99"/>
            <p:cNvSpPr>
              <a:spLocks noChangeArrowheads="1"/>
            </p:cNvSpPr>
            <p:nvPr/>
          </p:nvSpPr>
          <p:spPr bwMode="auto">
            <a:xfrm>
              <a:off x="4169" y="2640"/>
              <a:ext cx="28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0580" name="Text Box 100"/>
            <p:cNvSpPr txBox="1">
              <a:spLocks noChangeArrowheads="1"/>
            </p:cNvSpPr>
            <p:nvPr/>
          </p:nvSpPr>
          <p:spPr bwMode="auto">
            <a:xfrm>
              <a:off x="4227" y="2678"/>
              <a:ext cx="22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b="0" dirty="0">
                  <a:latin typeface="Tahoma" pitchFamily="34" charset="0"/>
                </a:rPr>
                <a:t>6</a:t>
              </a:r>
            </a:p>
          </p:txBody>
        </p:sp>
      </p:grpSp>
      <p:sp>
        <p:nvSpPr>
          <p:cNvPr id="20581" name="Rectangle 101"/>
          <p:cNvSpPr>
            <a:spLocks noChangeArrowheads="1"/>
          </p:cNvSpPr>
          <p:nvPr/>
        </p:nvSpPr>
        <p:spPr bwMode="auto">
          <a:xfrm>
            <a:off x="7151688" y="5105400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0582" name="Text Box 102"/>
          <p:cNvSpPr txBox="1">
            <a:spLocks noChangeArrowheads="1"/>
          </p:cNvSpPr>
          <p:nvPr/>
        </p:nvSpPr>
        <p:spPr bwMode="auto">
          <a:xfrm>
            <a:off x="7227888" y="5145088"/>
            <a:ext cx="3222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b="0">
                <a:solidFill>
                  <a:srgbClr val="FF0000"/>
                </a:solidFill>
                <a:latin typeface="Tahoma" pitchFamily="34" charset="0"/>
              </a:rPr>
              <a:t>6</a:t>
            </a:r>
          </a:p>
        </p:txBody>
      </p:sp>
      <p:sp>
        <p:nvSpPr>
          <p:cNvPr id="20583" name="Rectangle 103"/>
          <p:cNvSpPr>
            <a:spLocks noChangeArrowheads="1"/>
          </p:cNvSpPr>
          <p:nvPr/>
        </p:nvSpPr>
        <p:spPr bwMode="auto">
          <a:xfrm>
            <a:off x="7608888" y="5105400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0584" name="Text Box 104"/>
          <p:cNvSpPr txBox="1">
            <a:spLocks noChangeArrowheads="1"/>
          </p:cNvSpPr>
          <p:nvPr/>
        </p:nvSpPr>
        <p:spPr bwMode="auto">
          <a:xfrm>
            <a:off x="7616825" y="5145088"/>
            <a:ext cx="4603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b="0">
                <a:solidFill>
                  <a:schemeClr val="bg1"/>
                </a:solidFill>
                <a:latin typeface="Tahoma" pitchFamily="34" charset="0"/>
              </a:rPr>
              <a:t>12</a:t>
            </a:r>
          </a:p>
        </p:txBody>
      </p:sp>
      <p:grpSp>
        <p:nvGrpSpPr>
          <p:cNvPr id="9" name="Group 105"/>
          <p:cNvGrpSpPr>
            <a:grpSpLocks/>
          </p:cNvGrpSpPr>
          <p:nvPr/>
        </p:nvGrpSpPr>
        <p:grpSpPr bwMode="auto">
          <a:xfrm>
            <a:off x="6694488" y="5105400"/>
            <a:ext cx="468312" cy="457200"/>
            <a:chOff x="5033" y="2640"/>
            <a:chExt cx="295" cy="288"/>
          </a:xfrm>
        </p:grpSpPr>
        <p:sp>
          <p:nvSpPr>
            <p:cNvPr id="20586" name="Rectangle 106"/>
            <p:cNvSpPr>
              <a:spLocks noChangeArrowheads="1"/>
            </p:cNvSpPr>
            <p:nvPr/>
          </p:nvSpPr>
          <p:spPr bwMode="auto">
            <a:xfrm>
              <a:off x="5033" y="2640"/>
              <a:ext cx="288" cy="288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0587" name="Text Box 107"/>
            <p:cNvSpPr txBox="1">
              <a:spLocks noChangeArrowheads="1"/>
            </p:cNvSpPr>
            <p:nvPr/>
          </p:nvSpPr>
          <p:spPr bwMode="auto">
            <a:xfrm>
              <a:off x="5038" y="2665"/>
              <a:ext cx="29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b="0">
                  <a:solidFill>
                    <a:schemeClr val="bg1"/>
                  </a:solidFill>
                  <a:latin typeface="Tahoma" pitchFamily="34" charset="0"/>
                </a:rPr>
                <a:t>19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2500298" y="685800"/>
            <a:ext cx="6491302" cy="1143000"/>
          </a:xfrm>
        </p:spPr>
        <p:txBody>
          <a:bodyPr/>
          <a:lstStyle/>
          <a:p>
            <a:r>
              <a:rPr lang="en-US" altLang="zh-CN" dirty="0">
                <a:ea typeface="SimSun" pitchFamily="2" charset="-122"/>
              </a:rPr>
              <a:t>Partitioning Strategy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828800"/>
            <a:ext cx="4876800" cy="4114800"/>
          </a:xfrm>
        </p:spPr>
        <p:txBody>
          <a:bodyPr/>
          <a:lstStyle/>
          <a:p>
            <a:r>
              <a:rPr lang="en-US" altLang="zh-CN" dirty="0">
                <a:ea typeface="SimSun" pitchFamily="2" charset="-122"/>
              </a:rPr>
              <a:t>When </a:t>
            </a:r>
            <a:r>
              <a:rPr lang="en-US" altLang="zh-CN" dirty="0" err="1">
                <a:ea typeface="SimSun" pitchFamily="2" charset="-122"/>
              </a:rPr>
              <a:t>i</a:t>
            </a:r>
            <a:r>
              <a:rPr lang="en-US" altLang="zh-CN" dirty="0">
                <a:ea typeface="SimSun" pitchFamily="2" charset="-122"/>
              </a:rPr>
              <a:t> and j have crossed</a:t>
            </a:r>
          </a:p>
          <a:p>
            <a:pPr lvl="1"/>
            <a:r>
              <a:rPr lang="en-US" altLang="zh-CN" dirty="0">
                <a:ea typeface="SimSun" pitchFamily="2" charset="-122"/>
              </a:rPr>
              <a:t>Swap A[</a:t>
            </a:r>
            <a:r>
              <a:rPr lang="en-US" altLang="zh-CN" dirty="0" err="1">
                <a:ea typeface="SimSun" pitchFamily="2" charset="-122"/>
              </a:rPr>
              <a:t>i</a:t>
            </a:r>
            <a:r>
              <a:rPr lang="en-US" altLang="zh-CN" dirty="0">
                <a:ea typeface="SimSun" pitchFamily="2" charset="-122"/>
              </a:rPr>
              <a:t>] and pivot</a:t>
            </a:r>
          </a:p>
          <a:p>
            <a:r>
              <a:rPr lang="en-US" altLang="zh-CN" dirty="0">
                <a:ea typeface="SimSun" pitchFamily="2" charset="-122"/>
              </a:rPr>
              <a:t>Result:</a:t>
            </a:r>
          </a:p>
          <a:p>
            <a:pPr lvl="1"/>
            <a:r>
              <a:rPr lang="en-US" altLang="zh-CN" dirty="0">
                <a:ea typeface="SimSun" pitchFamily="2" charset="-122"/>
              </a:rPr>
              <a:t>A[p] &lt;= pivot, for p &lt; </a:t>
            </a:r>
            <a:r>
              <a:rPr lang="en-US" altLang="zh-CN" dirty="0" err="1">
                <a:ea typeface="SimSun" pitchFamily="2" charset="-122"/>
              </a:rPr>
              <a:t>i</a:t>
            </a:r>
            <a:endParaRPr lang="en-US" altLang="zh-CN" dirty="0">
              <a:ea typeface="SimSun" pitchFamily="2" charset="-122"/>
            </a:endParaRPr>
          </a:p>
          <a:p>
            <a:pPr lvl="1"/>
            <a:r>
              <a:rPr lang="en-US" altLang="zh-CN" dirty="0">
                <a:ea typeface="SimSun" pitchFamily="2" charset="-122"/>
              </a:rPr>
              <a:t>A[p] &gt;= pivot, for p &gt; </a:t>
            </a:r>
            <a:r>
              <a:rPr lang="en-US" altLang="zh-CN" dirty="0" err="1">
                <a:ea typeface="SimSun" pitchFamily="2" charset="-122"/>
              </a:rPr>
              <a:t>i</a:t>
            </a:r>
            <a:endParaRPr lang="en-US" altLang="zh-CN" dirty="0">
              <a:ea typeface="SimSun" pitchFamily="2" charset="-122"/>
            </a:endParaRPr>
          </a:p>
        </p:txBody>
      </p:sp>
      <p:grpSp>
        <p:nvGrpSpPr>
          <p:cNvPr id="2" name="Group 111"/>
          <p:cNvGrpSpPr>
            <a:grpSpLocks/>
          </p:cNvGrpSpPr>
          <p:nvPr/>
        </p:nvGrpSpPr>
        <p:grpSpPr bwMode="auto">
          <a:xfrm>
            <a:off x="6096000" y="2133600"/>
            <a:ext cx="304800" cy="854075"/>
            <a:chOff x="3456" y="3206"/>
            <a:chExt cx="192" cy="538"/>
          </a:xfrm>
        </p:grpSpPr>
        <p:sp>
          <p:nvSpPr>
            <p:cNvPr id="21616" name="Line 112"/>
            <p:cNvSpPr>
              <a:spLocks noChangeShapeType="1"/>
            </p:cNvSpPr>
            <p:nvPr/>
          </p:nvSpPr>
          <p:spPr bwMode="auto">
            <a:xfrm flipV="1">
              <a:off x="3552" y="3206"/>
              <a:ext cx="0" cy="240"/>
            </a:xfrm>
            <a:prstGeom prst="line">
              <a:avLst/>
            </a:prstGeom>
            <a:noFill/>
            <a:ln w="31750">
              <a:solidFill>
                <a:schemeClr val="folHlink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1617" name="Text Box 113"/>
            <p:cNvSpPr txBox="1">
              <a:spLocks noChangeArrowheads="1"/>
            </p:cNvSpPr>
            <p:nvPr/>
          </p:nvSpPr>
          <p:spPr bwMode="auto">
            <a:xfrm>
              <a:off x="3456" y="3494"/>
              <a:ext cx="192" cy="250"/>
            </a:xfrm>
            <a:prstGeom prst="rect">
              <a:avLst/>
            </a:prstGeom>
            <a:noFill/>
            <a:ln w="3175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Monotype Sorts" pitchFamily="2" charset="2"/>
                <a:buNone/>
              </a:pPr>
              <a:r>
                <a:rPr lang="en-US"/>
                <a:t>i</a:t>
              </a:r>
            </a:p>
          </p:txBody>
        </p:sp>
      </p:grpSp>
      <p:grpSp>
        <p:nvGrpSpPr>
          <p:cNvPr id="3" name="Group 114"/>
          <p:cNvGrpSpPr>
            <a:grpSpLocks/>
          </p:cNvGrpSpPr>
          <p:nvPr/>
        </p:nvGrpSpPr>
        <p:grpSpPr bwMode="auto">
          <a:xfrm>
            <a:off x="7467600" y="2133600"/>
            <a:ext cx="381000" cy="838200"/>
            <a:chOff x="4992" y="3206"/>
            <a:chExt cx="240" cy="528"/>
          </a:xfrm>
        </p:grpSpPr>
        <p:sp>
          <p:nvSpPr>
            <p:cNvPr id="21619" name="Line 115"/>
            <p:cNvSpPr>
              <a:spLocks noChangeShapeType="1"/>
            </p:cNvSpPr>
            <p:nvPr/>
          </p:nvSpPr>
          <p:spPr bwMode="auto">
            <a:xfrm flipV="1">
              <a:off x="5088" y="3206"/>
              <a:ext cx="0" cy="240"/>
            </a:xfrm>
            <a:prstGeom prst="line">
              <a:avLst/>
            </a:prstGeom>
            <a:noFill/>
            <a:ln w="31750">
              <a:solidFill>
                <a:schemeClr val="folHlink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1620" name="Text Box 116"/>
            <p:cNvSpPr txBox="1">
              <a:spLocks noChangeArrowheads="1"/>
            </p:cNvSpPr>
            <p:nvPr/>
          </p:nvSpPr>
          <p:spPr bwMode="auto">
            <a:xfrm>
              <a:off x="4992" y="3484"/>
              <a:ext cx="240" cy="250"/>
            </a:xfrm>
            <a:prstGeom prst="rect">
              <a:avLst/>
            </a:prstGeom>
            <a:noFill/>
            <a:ln w="3175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Monotype Sorts" pitchFamily="2" charset="2"/>
                <a:buNone/>
              </a:pPr>
              <a:r>
                <a:rPr lang="en-US"/>
                <a:t>j</a:t>
              </a:r>
            </a:p>
          </p:txBody>
        </p:sp>
      </p:grpSp>
      <p:sp>
        <p:nvSpPr>
          <p:cNvPr id="21621" name="Rectangle 117"/>
          <p:cNvSpPr>
            <a:spLocks noChangeArrowheads="1"/>
          </p:cNvSpPr>
          <p:nvPr/>
        </p:nvSpPr>
        <p:spPr bwMode="auto">
          <a:xfrm>
            <a:off x="5551488" y="1600200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1622" name="Text Box 118"/>
          <p:cNvSpPr txBox="1">
            <a:spLocks noChangeArrowheads="1"/>
          </p:cNvSpPr>
          <p:nvPr/>
        </p:nvSpPr>
        <p:spPr bwMode="auto">
          <a:xfrm>
            <a:off x="5627688" y="1639888"/>
            <a:ext cx="3222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b="0">
                <a:solidFill>
                  <a:schemeClr val="bg1"/>
                </a:solidFill>
                <a:latin typeface="Tahoma" pitchFamily="34" charset="0"/>
              </a:rPr>
              <a:t>5</a:t>
            </a:r>
          </a:p>
        </p:txBody>
      </p:sp>
      <p:sp>
        <p:nvSpPr>
          <p:cNvPr id="21623" name="Rectangle 119"/>
          <p:cNvSpPr>
            <a:spLocks noChangeArrowheads="1"/>
          </p:cNvSpPr>
          <p:nvPr/>
        </p:nvSpPr>
        <p:spPr bwMode="auto">
          <a:xfrm>
            <a:off x="6008688" y="1600200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1624" name="Text Box 120"/>
          <p:cNvSpPr txBox="1">
            <a:spLocks noChangeArrowheads="1"/>
          </p:cNvSpPr>
          <p:nvPr/>
        </p:nvSpPr>
        <p:spPr bwMode="auto">
          <a:xfrm>
            <a:off x="6084888" y="1639888"/>
            <a:ext cx="3222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b="0">
                <a:solidFill>
                  <a:schemeClr val="bg1"/>
                </a:solidFill>
                <a:latin typeface="Tahoma" pitchFamily="34" charset="0"/>
              </a:rPr>
              <a:t>3</a:t>
            </a:r>
          </a:p>
        </p:txBody>
      </p:sp>
      <p:sp>
        <p:nvSpPr>
          <p:cNvPr id="21625" name="Rectangle 121"/>
          <p:cNvSpPr>
            <a:spLocks noChangeArrowheads="1"/>
          </p:cNvSpPr>
          <p:nvPr/>
        </p:nvSpPr>
        <p:spPr bwMode="auto">
          <a:xfrm>
            <a:off x="6465888" y="1600200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1626" name="Text Box 122"/>
          <p:cNvSpPr txBox="1">
            <a:spLocks noChangeArrowheads="1"/>
          </p:cNvSpPr>
          <p:nvPr/>
        </p:nvSpPr>
        <p:spPr bwMode="auto">
          <a:xfrm>
            <a:off x="6542088" y="1639888"/>
            <a:ext cx="3222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b="0">
                <a:solidFill>
                  <a:schemeClr val="bg1"/>
                </a:solidFill>
                <a:latin typeface="Tahoma" pitchFamily="34" charset="0"/>
              </a:rPr>
              <a:t>4</a:t>
            </a:r>
          </a:p>
        </p:txBody>
      </p:sp>
      <p:grpSp>
        <p:nvGrpSpPr>
          <p:cNvPr id="4" name="Group 123"/>
          <p:cNvGrpSpPr>
            <a:grpSpLocks/>
          </p:cNvGrpSpPr>
          <p:nvPr/>
        </p:nvGrpSpPr>
        <p:grpSpPr bwMode="auto">
          <a:xfrm>
            <a:off x="8305800" y="1600204"/>
            <a:ext cx="457200" cy="522288"/>
            <a:chOff x="4169" y="2640"/>
            <a:chExt cx="288" cy="329"/>
          </a:xfrm>
        </p:grpSpPr>
        <p:sp>
          <p:nvSpPr>
            <p:cNvPr id="21628" name="Rectangle 124"/>
            <p:cNvSpPr>
              <a:spLocks noChangeArrowheads="1"/>
            </p:cNvSpPr>
            <p:nvPr/>
          </p:nvSpPr>
          <p:spPr bwMode="auto">
            <a:xfrm>
              <a:off x="4169" y="2640"/>
              <a:ext cx="28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629" name="Text Box 125"/>
            <p:cNvSpPr txBox="1">
              <a:spLocks noChangeArrowheads="1"/>
            </p:cNvSpPr>
            <p:nvPr/>
          </p:nvSpPr>
          <p:spPr bwMode="auto">
            <a:xfrm>
              <a:off x="4227" y="2678"/>
              <a:ext cx="22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b="0" dirty="0">
                  <a:latin typeface="Tahoma" pitchFamily="34" charset="0"/>
                </a:rPr>
                <a:t>6</a:t>
              </a:r>
            </a:p>
          </p:txBody>
        </p:sp>
      </p:grpSp>
      <p:sp>
        <p:nvSpPr>
          <p:cNvPr id="21630" name="Rectangle 126"/>
          <p:cNvSpPr>
            <a:spLocks noChangeArrowheads="1"/>
          </p:cNvSpPr>
          <p:nvPr/>
        </p:nvSpPr>
        <p:spPr bwMode="auto">
          <a:xfrm>
            <a:off x="7380288" y="1600200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1631" name="Text Box 127"/>
          <p:cNvSpPr txBox="1">
            <a:spLocks noChangeArrowheads="1"/>
          </p:cNvSpPr>
          <p:nvPr/>
        </p:nvSpPr>
        <p:spPr bwMode="auto">
          <a:xfrm>
            <a:off x="7456488" y="1639888"/>
            <a:ext cx="3222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b="0">
                <a:solidFill>
                  <a:schemeClr val="bg1"/>
                </a:solidFill>
                <a:latin typeface="Tahoma" pitchFamily="34" charset="0"/>
              </a:rPr>
              <a:t>6</a:t>
            </a:r>
          </a:p>
        </p:txBody>
      </p:sp>
      <p:sp>
        <p:nvSpPr>
          <p:cNvPr id="21632" name="Rectangle 128"/>
          <p:cNvSpPr>
            <a:spLocks noChangeArrowheads="1"/>
          </p:cNvSpPr>
          <p:nvPr/>
        </p:nvSpPr>
        <p:spPr bwMode="auto">
          <a:xfrm>
            <a:off x="7837488" y="1600200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1633" name="Text Box 129"/>
          <p:cNvSpPr txBox="1">
            <a:spLocks noChangeArrowheads="1"/>
          </p:cNvSpPr>
          <p:nvPr/>
        </p:nvSpPr>
        <p:spPr bwMode="auto">
          <a:xfrm>
            <a:off x="7845425" y="1639888"/>
            <a:ext cx="4603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b="0">
                <a:solidFill>
                  <a:schemeClr val="bg1"/>
                </a:solidFill>
                <a:latin typeface="Tahoma" pitchFamily="34" charset="0"/>
              </a:rPr>
              <a:t>12</a:t>
            </a:r>
          </a:p>
        </p:txBody>
      </p:sp>
      <p:grpSp>
        <p:nvGrpSpPr>
          <p:cNvPr id="5" name="Group 130"/>
          <p:cNvGrpSpPr>
            <a:grpSpLocks/>
          </p:cNvGrpSpPr>
          <p:nvPr/>
        </p:nvGrpSpPr>
        <p:grpSpPr bwMode="auto">
          <a:xfrm>
            <a:off x="6923088" y="1600200"/>
            <a:ext cx="468312" cy="457200"/>
            <a:chOff x="5033" y="2640"/>
            <a:chExt cx="295" cy="288"/>
          </a:xfrm>
        </p:grpSpPr>
        <p:sp>
          <p:nvSpPr>
            <p:cNvPr id="21635" name="Rectangle 131"/>
            <p:cNvSpPr>
              <a:spLocks noChangeArrowheads="1"/>
            </p:cNvSpPr>
            <p:nvPr/>
          </p:nvSpPr>
          <p:spPr bwMode="auto">
            <a:xfrm>
              <a:off x="5033" y="2640"/>
              <a:ext cx="288" cy="288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636" name="Text Box 132"/>
            <p:cNvSpPr txBox="1">
              <a:spLocks noChangeArrowheads="1"/>
            </p:cNvSpPr>
            <p:nvPr/>
          </p:nvSpPr>
          <p:spPr bwMode="auto">
            <a:xfrm>
              <a:off x="5038" y="2665"/>
              <a:ext cx="29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b="0">
                  <a:solidFill>
                    <a:schemeClr val="bg1"/>
                  </a:solidFill>
                  <a:latin typeface="Tahoma" pitchFamily="34" charset="0"/>
                </a:rPr>
                <a:t>19</a:t>
              </a:r>
            </a:p>
          </p:txBody>
        </p:sp>
      </p:grpSp>
      <p:grpSp>
        <p:nvGrpSpPr>
          <p:cNvPr id="6" name="Group 136"/>
          <p:cNvGrpSpPr>
            <a:grpSpLocks/>
          </p:cNvGrpSpPr>
          <p:nvPr/>
        </p:nvGrpSpPr>
        <p:grpSpPr bwMode="auto">
          <a:xfrm>
            <a:off x="7086600" y="3733800"/>
            <a:ext cx="304800" cy="854075"/>
            <a:chOff x="3456" y="3206"/>
            <a:chExt cx="192" cy="538"/>
          </a:xfrm>
        </p:grpSpPr>
        <p:sp>
          <p:nvSpPr>
            <p:cNvPr id="21641" name="Line 137"/>
            <p:cNvSpPr>
              <a:spLocks noChangeShapeType="1"/>
            </p:cNvSpPr>
            <p:nvPr/>
          </p:nvSpPr>
          <p:spPr bwMode="auto">
            <a:xfrm flipV="1">
              <a:off x="3552" y="3206"/>
              <a:ext cx="0" cy="240"/>
            </a:xfrm>
            <a:prstGeom prst="line">
              <a:avLst/>
            </a:prstGeom>
            <a:noFill/>
            <a:ln w="31750">
              <a:solidFill>
                <a:schemeClr val="folHlink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1642" name="Text Box 138"/>
            <p:cNvSpPr txBox="1">
              <a:spLocks noChangeArrowheads="1"/>
            </p:cNvSpPr>
            <p:nvPr/>
          </p:nvSpPr>
          <p:spPr bwMode="auto">
            <a:xfrm>
              <a:off x="3456" y="3494"/>
              <a:ext cx="192" cy="250"/>
            </a:xfrm>
            <a:prstGeom prst="rect">
              <a:avLst/>
            </a:prstGeom>
            <a:noFill/>
            <a:ln w="3175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Monotype Sorts" pitchFamily="2" charset="2"/>
                <a:buNone/>
              </a:pPr>
              <a:r>
                <a:rPr lang="en-US"/>
                <a:t>i</a:t>
              </a:r>
            </a:p>
          </p:txBody>
        </p:sp>
      </p:grpSp>
      <p:grpSp>
        <p:nvGrpSpPr>
          <p:cNvPr id="7" name="Group 139"/>
          <p:cNvGrpSpPr>
            <a:grpSpLocks/>
          </p:cNvGrpSpPr>
          <p:nvPr/>
        </p:nvGrpSpPr>
        <p:grpSpPr bwMode="auto">
          <a:xfrm>
            <a:off x="7543800" y="3733800"/>
            <a:ext cx="381000" cy="838200"/>
            <a:chOff x="4992" y="3206"/>
            <a:chExt cx="240" cy="528"/>
          </a:xfrm>
        </p:grpSpPr>
        <p:sp>
          <p:nvSpPr>
            <p:cNvPr id="21644" name="Line 140"/>
            <p:cNvSpPr>
              <a:spLocks noChangeShapeType="1"/>
            </p:cNvSpPr>
            <p:nvPr/>
          </p:nvSpPr>
          <p:spPr bwMode="auto">
            <a:xfrm flipV="1">
              <a:off x="5088" y="3206"/>
              <a:ext cx="0" cy="240"/>
            </a:xfrm>
            <a:prstGeom prst="line">
              <a:avLst/>
            </a:prstGeom>
            <a:noFill/>
            <a:ln w="31750">
              <a:solidFill>
                <a:schemeClr val="folHlink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1645" name="Text Box 141"/>
            <p:cNvSpPr txBox="1">
              <a:spLocks noChangeArrowheads="1"/>
            </p:cNvSpPr>
            <p:nvPr/>
          </p:nvSpPr>
          <p:spPr bwMode="auto">
            <a:xfrm>
              <a:off x="4992" y="3484"/>
              <a:ext cx="240" cy="250"/>
            </a:xfrm>
            <a:prstGeom prst="rect">
              <a:avLst/>
            </a:prstGeom>
            <a:noFill/>
            <a:ln w="3175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Monotype Sorts" pitchFamily="2" charset="2"/>
                <a:buNone/>
              </a:pPr>
              <a:r>
                <a:rPr lang="en-US"/>
                <a:t>j</a:t>
              </a:r>
            </a:p>
          </p:txBody>
        </p:sp>
      </p:grpSp>
      <p:sp>
        <p:nvSpPr>
          <p:cNvPr id="21646" name="Rectangle 142"/>
          <p:cNvSpPr>
            <a:spLocks noChangeArrowheads="1"/>
          </p:cNvSpPr>
          <p:nvPr/>
        </p:nvSpPr>
        <p:spPr bwMode="auto">
          <a:xfrm>
            <a:off x="5551488" y="3124200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1647" name="Text Box 143"/>
          <p:cNvSpPr txBox="1">
            <a:spLocks noChangeArrowheads="1"/>
          </p:cNvSpPr>
          <p:nvPr/>
        </p:nvSpPr>
        <p:spPr bwMode="auto">
          <a:xfrm>
            <a:off x="5627688" y="3163888"/>
            <a:ext cx="3222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b="0">
                <a:solidFill>
                  <a:schemeClr val="bg1"/>
                </a:solidFill>
                <a:latin typeface="Tahoma" pitchFamily="34" charset="0"/>
              </a:rPr>
              <a:t>5</a:t>
            </a:r>
          </a:p>
        </p:txBody>
      </p:sp>
      <p:sp>
        <p:nvSpPr>
          <p:cNvPr id="21648" name="Rectangle 144"/>
          <p:cNvSpPr>
            <a:spLocks noChangeArrowheads="1"/>
          </p:cNvSpPr>
          <p:nvPr/>
        </p:nvSpPr>
        <p:spPr bwMode="auto">
          <a:xfrm>
            <a:off x="6008688" y="3124200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1649" name="Text Box 145"/>
          <p:cNvSpPr txBox="1">
            <a:spLocks noChangeArrowheads="1"/>
          </p:cNvSpPr>
          <p:nvPr/>
        </p:nvSpPr>
        <p:spPr bwMode="auto">
          <a:xfrm>
            <a:off x="6084888" y="3163888"/>
            <a:ext cx="3222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b="0">
                <a:solidFill>
                  <a:schemeClr val="bg1"/>
                </a:solidFill>
                <a:latin typeface="Tahoma" pitchFamily="34" charset="0"/>
              </a:rPr>
              <a:t>3</a:t>
            </a:r>
          </a:p>
        </p:txBody>
      </p:sp>
      <p:sp>
        <p:nvSpPr>
          <p:cNvPr id="21650" name="Rectangle 146"/>
          <p:cNvSpPr>
            <a:spLocks noChangeArrowheads="1"/>
          </p:cNvSpPr>
          <p:nvPr/>
        </p:nvSpPr>
        <p:spPr bwMode="auto">
          <a:xfrm>
            <a:off x="6465888" y="3124200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1651" name="Text Box 147"/>
          <p:cNvSpPr txBox="1">
            <a:spLocks noChangeArrowheads="1"/>
          </p:cNvSpPr>
          <p:nvPr/>
        </p:nvSpPr>
        <p:spPr bwMode="auto">
          <a:xfrm>
            <a:off x="6542088" y="3163888"/>
            <a:ext cx="3222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b="0">
                <a:solidFill>
                  <a:schemeClr val="bg1"/>
                </a:solidFill>
                <a:latin typeface="Tahoma" pitchFamily="34" charset="0"/>
              </a:rPr>
              <a:t>4</a:t>
            </a:r>
          </a:p>
        </p:txBody>
      </p:sp>
      <p:grpSp>
        <p:nvGrpSpPr>
          <p:cNvPr id="8" name="Group 148"/>
          <p:cNvGrpSpPr>
            <a:grpSpLocks/>
          </p:cNvGrpSpPr>
          <p:nvPr/>
        </p:nvGrpSpPr>
        <p:grpSpPr bwMode="auto">
          <a:xfrm>
            <a:off x="8305800" y="3124204"/>
            <a:ext cx="457200" cy="522288"/>
            <a:chOff x="4169" y="2640"/>
            <a:chExt cx="288" cy="329"/>
          </a:xfrm>
        </p:grpSpPr>
        <p:sp>
          <p:nvSpPr>
            <p:cNvPr id="21653" name="Rectangle 149"/>
            <p:cNvSpPr>
              <a:spLocks noChangeArrowheads="1"/>
            </p:cNvSpPr>
            <p:nvPr/>
          </p:nvSpPr>
          <p:spPr bwMode="auto">
            <a:xfrm>
              <a:off x="4169" y="2640"/>
              <a:ext cx="28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654" name="Text Box 150"/>
            <p:cNvSpPr txBox="1">
              <a:spLocks noChangeArrowheads="1"/>
            </p:cNvSpPr>
            <p:nvPr/>
          </p:nvSpPr>
          <p:spPr bwMode="auto">
            <a:xfrm>
              <a:off x="4227" y="2678"/>
              <a:ext cx="22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b="0" dirty="0">
                  <a:latin typeface="Tahoma" pitchFamily="34" charset="0"/>
                </a:rPr>
                <a:t>6</a:t>
              </a:r>
            </a:p>
          </p:txBody>
        </p:sp>
      </p:grpSp>
      <p:sp>
        <p:nvSpPr>
          <p:cNvPr id="21655" name="Rectangle 151"/>
          <p:cNvSpPr>
            <a:spLocks noChangeArrowheads="1"/>
          </p:cNvSpPr>
          <p:nvPr/>
        </p:nvSpPr>
        <p:spPr bwMode="auto">
          <a:xfrm>
            <a:off x="7380288" y="3124200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1656" name="Text Box 152"/>
          <p:cNvSpPr txBox="1">
            <a:spLocks noChangeArrowheads="1"/>
          </p:cNvSpPr>
          <p:nvPr/>
        </p:nvSpPr>
        <p:spPr bwMode="auto">
          <a:xfrm>
            <a:off x="7456488" y="3163888"/>
            <a:ext cx="3222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b="0">
                <a:solidFill>
                  <a:schemeClr val="bg1"/>
                </a:solidFill>
                <a:latin typeface="Tahoma" pitchFamily="34" charset="0"/>
              </a:rPr>
              <a:t>6</a:t>
            </a:r>
          </a:p>
        </p:txBody>
      </p:sp>
      <p:sp>
        <p:nvSpPr>
          <p:cNvPr id="21657" name="Rectangle 153"/>
          <p:cNvSpPr>
            <a:spLocks noChangeArrowheads="1"/>
          </p:cNvSpPr>
          <p:nvPr/>
        </p:nvSpPr>
        <p:spPr bwMode="auto">
          <a:xfrm>
            <a:off x="7837488" y="3124200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1658" name="Text Box 154"/>
          <p:cNvSpPr txBox="1">
            <a:spLocks noChangeArrowheads="1"/>
          </p:cNvSpPr>
          <p:nvPr/>
        </p:nvSpPr>
        <p:spPr bwMode="auto">
          <a:xfrm>
            <a:off x="7845425" y="3163888"/>
            <a:ext cx="4603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b="0">
                <a:solidFill>
                  <a:schemeClr val="bg1"/>
                </a:solidFill>
                <a:latin typeface="Tahoma" pitchFamily="34" charset="0"/>
              </a:rPr>
              <a:t>12</a:t>
            </a:r>
          </a:p>
        </p:txBody>
      </p:sp>
      <p:grpSp>
        <p:nvGrpSpPr>
          <p:cNvPr id="9" name="Group 155"/>
          <p:cNvGrpSpPr>
            <a:grpSpLocks/>
          </p:cNvGrpSpPr>
          <p:nvPr/>
        </p:nvGrpSpPr>
        <p:grpSpPr bwMode="auto">
          <a:xfrm>
            <a:off x="6923088" y="3124200"/>
            <a:ext cx="468312" cy="457200"/>
            <a:chOff x="5033" y="2640"/>
            <a:chExt cx="295" cy="288"/>
          </a:xfrm>
        </p:grpSpPr>
        <p:sp>
          <p:nvSpPr>
            <p:cNvPr id="21660" name="Rectangle 156"/>
            <p:cNvSpPr>
              <a:spLocks noChangeArrowheads="1"/>
            </p:cNvSpPr>
            <p:nvPr/>
          </p:nvSpPr>
          <p:spPr bwMode="auto">
            <a:xfrm>
              <a:off x="5033" y="2640"/>
              <a:ext cx="288" cy="288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661" name="Text Box 157"/>
            <p:cNvSpPr txBox="1">
              <a:spLocks noChangeArrowheads="1"/>
            </p:cNvSpPr>
            <p:nvPr/>
          </p:nvSpPr>
          <p:spPr bwMode="auto">
            <a:xfrm>
              <a:off x="5038" y="2665"/>
              <a:ext cx="29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b="0">
                  <a:solidFill>
                    <a:srgbClr val="FF0000"/>
                  </a:solidFill>
                  <a:latin typeface="Tahoma" pitchFamily="34" charset="0"/>
                </a:rPr>
                <a:t>19</a:t>
              </a:r>
            </a:p>
          </p:txBody>
        </p:sp>
      </p:grpSp>
      <p:grpSp>
        <p:nvGrpSpPr>
          <p:cNvPr id="10" name="Group 161"/>
          <p:cNvGrpSpPr>
            <a:grpSpLocks/>
          </p:cNvGrpSpPr>
          <p:nvPr/>
        </p:nvGrpSpPr>
        <p:grpSpPr bwMode="auto">
          <a:xfrm>
            <a:off x="7086600" y="5927725"/>
            <a:ext cx="304800" cy="854075"/>
            <a:chOff x="3456" y="3206"/>
            <a:chExt cx="192" cy="538"/>
          </a:xfrm>
        </p:grpSpPr>
        <p:sp>
          <p:nvSpPr>
            <p:cNvPr id="21666" name="Line 162"/>
            <p:cNvSpPr>
              <a:spLocks noChangeShapeType="1"/>
            </p:cNvSpPr>
            <p:nvPr/>
          </p:nvSpPr>
          <p:spPr bwMode="auto">
            <a:xfrm flipV="1">
              <a:off x="3552" y="3206"/>
              <a:ext cx="0" cy="240"/>
            </a:xfrm>
            <a:prstGeom prst="line">
              <a:avLst/>
            </a:prstGeom>
            <a:noFill/>
            <a:ln w="31750">
              <a:solidFill>
                <a:schemeClr val="folHlink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1667" name="Text Box 163"/>
            <p:cNvSpPr txBox="1">
              <a:spLocks noChangeArrowheads="1"/>
            </p:cNvSpPr>
            <p:nvPr/>
          </p:nvSpPr>
          <p:spPr bwMode="auto">
            <a:xfrm>
              <a:off x="3456" y="3494"/>
              <a:ext cx="192" cy="250"/>
            </a:xfrm>
            <a:prstGeom prst="rect">
              <a:avLst/>
            </a:prstGeom>
            <a:noFill/>
            <a:ln w="3175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Monotype Sorts" pitchFamily="2" charset="2"/>
                <a:buNone/>
              </a:pPr>
              <a:r>
                <a:rPr lang="en-US"/>
                <a:t>i</a:t>
              </a:r>
            </a:p>
          </p:txBody>
        </p:sp>
      </p:grpSp>
      <p:grpSp>
        <p:nvGrpSpPr>
          <p:cNvPr id="11" name="Group 164"/>
          <p:cNvGrpSpPr>
            <a:grpSpLocks/>
          </p:cNvGrpSpPr>
          <p:nvPr/>
        </p:nvGrpSpPr>
        <p:grpSpPr bwMode="auto">
          <a:xfrm>
            <a:off x="6858000" y="5867400"/>
            <a:ext cx="381000" cy="838200"/>
            <a:chOff x="4992" y="3206"/>
            <a:chExt cx="240" cy="528"/>
          </a:xfrm>
        </p:grpSpPr>
        <p:sp>
          <p:nvSpPr>
            <p:cNvPr id="21669" name="Line 165"/>
            <p:cNvSpPr>
              <a:spLocks noChangeShapeType="1"/>
            </p:cNvSpPr>
            <p:nvPr/>
          </p:nvSpPr>
          <p:spPr bwMode="auto">
            <a:xfrm flipV="1">
              <a:off x="5088" y="3206"/>
              <a:ext cx="0" cy="240"/>
            </a:xfrm>
            <a:prstGeom prst="line">
              <a:avLst/>
            </a:prstGeom>
            <a:noFill/>
            <a:ln w="31750">
              <a:solidFill>
                <a:schemeClr val="folHlink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21670" name="Text Box 166"/>
            <p:cNvSpPr txBox="1">
              <a:spLocks noChangeArrowheads="1"/>
            </p:cNvSpPr>
            <p:nvPr/>
          </p:nvSpPr>
          <p:spPr bwMode="auto">
            <a:xfrm>
              <a:off x="4992" y="3484"/>
              <a:ext cx="240" cy="250"/>
            </a:xfrm>
            <a:prstGeom prst="rect">
              <a:avLst/>
            </a:prstGeom>
            <a:noFill/>
            <a:ln w="3175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Monotype Sorts" pitchFamily="2" charset="2"/>
                <a:buNone/>
              </a:pPr>
              <a:r>
                <a:rPr lang="en-US"/>
                <a:t>j</a:t>
              </a:r>
            </a:p>
          </p:txBody>
        </p:sp>
      </p:grpSp>
      <p:sp>
        <p:nvSpPr>
          <p:cNvPr id="21671" name="Rectangle 167"/>
          <p:cNvSpPr>
            <a:spLocks noChangeArrowheads="1"/>
          </p:cNvSpPr>
          <p:nvPr/>
        </p:nvSpPr>
        <p:spPr bwMode="auto">
          <a:xfrm>
            <a:off x="5551488" y="5318125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1672" name="Text Box 168"/>
          <p:cNvSpPr txBox="1">
            <a:spLocks noChangeArrowheads="1"/>
          </p:cNvSpPr>
          <p:nvPr/>
        </p:nvSpPr>
        <p:spPr bwMode="auto">
          <a:xfrm>
            <a:off x="5627688" y="5357813"/>
            <a:ext cx="3222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b="0">
                <a:solidFill>
                  <a:schemeClr val="bg1"/>
                </a:solidFill>
                <a:latin typeface="Tahoma" pitchFamily="34" charset="0"/>
              </a:rPr>
              <a:t>5</a:t>
            </a:r>
          </a:p>
        </p:txBody>
      </p:sp>
      <p:sp>
        <p:nvSpPr>
          <p:cNvPr id="21673" name="Rectangle 169"/>
          <p:cNvSpPr>
            <a:spLocks noChangeArrowheads="1"/>
          </p:cNvSpPr>
          <p:nvPr/>
        </p:nvSpPr>
        <p:spPr bwMode="auto">
          <a:xfrm>
            <a:off x="6008688" y="5318125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1674" name="Text Box 170"/>
          <p:cNvSpPr txBox="1">
            <a:spLocks noChangeArrowheads="1"/>
          </p:cNvSpPr>
          <p:nvPr/>
        </p:nvSpPr>
        <p:spPr bwMode="auto">
          <a:xfrm>
            <a:off x="6084888" y="5357813"/>
            <a:ext cx="3222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b="0">
                <a:solidFill>
                  <a:schemeClr val="bg1"/>
                </a:solidFill>
                <a:latin typeface="Tahoma" pitchFamily="34" charset="0"/>
              </a:rPr>
              <a:t>3</a:t>
            </a:r>
          </a:p>
        </p:txBody>
      </p:sp>
      <p:sp>
        <p:nvSpPr>
          <p:cNvPr id="21675" name="Rectangle 171"/>
          <p:cNvSpPr>
            <a:spLocks noChangeArrowheads="1"/>
          </p:cNvSpPr>
          <p:nvPr/>
        </p:nvSpPr>
        <p:spPr bwMode="auto">
          <a:xfrm>
            <a:off x="6465888" y="5318125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1676" name="Text Box 172"/>
          <p:cNvSpPr txBox="1">
            <a:spLocks noChangeArrowheads="1"/>
          </p:cNvSpPr>
          <p:nvPr/>
        </p:nvSpPr>
        <p:spPr bwMode="auto">
          <a:xfrm>
            <a:off x="6542088" y="5357813"/>
            <a:ext cx="3222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b="0">
                <a:solidFill>
                  <a:schemeClr val="bg1"/>
                </a:solidFill>
                <a:latin typeface="Tahoma" pitchFamily="34" charset="0"/>
              </a:rPr>
              <a:t>4</a:t>
            </a:r>
          </a:p>
        </p:txBody>
      </p:sp>
      <p:grpSp>
        <p:nvGrpSpPr>
          <p:cNvPr id="12" name="Group 173"/>
          <p:cNvGrpSpPr>
            <a:grpSpLocks/>
          </p:cNvGrpSpPr>
          <p:nvPr/>
        </p:nvGrpSpPr>
        <p:grpSpPr bwMode="auto">
          <a:xfrm>
            <a:off x="6934200" y="5321304"/>
            <a:ext cx="457200" cy="522288"/>
            <a:chOff x="4169" y="2640"/>
            <a:chExt cx="288" cy="329"/>
          </a:xfrm>
        </p:grpSpPr>
        <p:sp>
          <p:nvSpPr>
            <p:cNvPr id="21678" name="Rectangle 174"/>
            <p:cNvSpPr>
              <a:spLocks noChangeArrowheads="1"/>
            </p:cNvSpPr>
            <p:nvPr/>
          </p:nvSpPr>
          <p:spPr bwMode="auto">
            <a:xfrm>
              <a:off x="4169" y="2640"/>
              <a:ext cx="288" cy="2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679" name="Text Box 175"/>
            <p:cNvSpPr txBox="1">
              <a:spLocks noChangeArrowheads="1"/>
            </p:cNvSpPr>
            <p:nvPr/>
          </p:nvSpPr>
          <p:spPr bwMode="auto">
            <a:xfrm>
              <a:off x="4227" y="2678"/>
              <a:ext cx="22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b="0" dirty="0">
                  <a:latin typeface="Tahoma" pitchFamily="34" charset="0"/>
                </a:rPr>
                <a:t>6</a:t>
              </a:r>
            </a:p>
          </p:txBody>
        </p:sp>
      </p:grpSp>
      <p:sp>
        <p:nvSpPr>
          <p:cNvPr id="21680" name="Rectangle 176"/>
          <p:cNvSpPr>
            <a:spLocks noChangeArrowheads="1"/>
          </p:cNvSpPr>
          <p:nvPr/>
        </p:nvSpPr>
        <p:spPr bwMode="auto">
          <a:xfrm>
            <a:off x="7380288" y="5318125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1681" name="Text Box 177"/>
          <p:cNvSpPr txBox="1">
            <a:spLocks noChangeArrowheads="1"/>
          </p:cNvSpPr>
          <p:nvPr/>
        </p:nvSpPr>
        <p:spPr bwMode="auto">
          <a:xfrm>
            <a:off x="7456488" y="5357813"/>
            <a:ext cx="3222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b="0">
                <a:solidFill>
                  <a:schemeClr val="bg1"/>
                </a:solidFill>
                <a:latin typeface="Tahoma" pitchFamily="34" charset="0"/>
              </a:rPr>
              <a:t>6</a:t>
            </a:r>
          </a:p>
        </p:txBody>
      </p:sp>
      <p:sp>
        <p:nvSpPr>
          <p:cNvPr id="21682" name="Rectangle 178"/>
          <p:cNvSpPr>
            <a:spLocks noChangeArrowheads="1"/>
          </p:cNvSpPr>
          <p:nvPr/>
        </p:nvSpPr>
        <p:spPr bwMode="auto">
          <a:xfrm>
            <a:off x="7837488" y="5318125"/>
            <a:ext cx="457200" cy="4572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1683" name="Text Box 179"/>
          <p:cNvSpPr txBox="1">
            <a:spLocks noChangeArrowheads="1"/>
          </p:cNvSpPr>
          <p:nvPr/>
        </p:nvSpPr>
        <p:spPr bwMode="auto">
          <a:xfrm>
            <a:off x="7845425" y="5357813"/>
            <a:ext cx="4603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b="0">
                <a:solidFill>
                  <a:schemeClr val="bg1"/>
                </a:solidFill>
                <a:latin typeface="Tahoma" pitchFamily="34" charset="0"/>
              </a:rPr>
              <a:t>12</a:t>
            </a:r>
          </a:p>
        </p:txBody>
      </p:sp>
      <p:grpSp>
        <p:nvGrpSpPr>
          <p:cNvPr id="13" name="Group 180"/>
          <p:cNvGrpSpPr>
            <a:grpSpLocks/>
          </p:cNvGrpSpPr>
          <p:nvPr/>
        </p:nvGrpSpPr>
        <p:grpSpPr bwMode="auto">
          <a:xfrm>
            <a:off x="8305800" y="5318125"/>
            <a:ext cx="468313" cy="457200"/>
            <a:chOff x="5033" y="2640"/>
            <a:chExt cx="295" cy="288"/>
          </a:xfrm>
        </p:grpSpPr>
        <p:sp>
          <p:nvSpPr>
            <p:cNvPr id="21685" name="Rectangle 181"/>
            <p:cNvSpPr>
              <a:spLocks noChangeArrowheads="1"/>
            </p:cNvSpPr>
            <p:nvPr/>
          </p:nvSpPr>
          <p:spPr bwMode="auto">
            <a:xfrm>
              <a:off x="5033" y="2640"/>
              <a:ext cx="288" cy="288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1686" name="Text Box 182"/>
            <p:cNvSpPr txBox="1">
              <a:spLocks noChangeArrowheads="1"/>
            </p:cNvSpPr>
            <p:nvPr/>
          </p:nvSpPr>
          <p:spPr bwMode="auto">
            <a:xfrm>
              <a:off x="5038" y="2665"/>
              <a:ext cx="29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b="0">
                  <a:solidFill>
                    <a:srgbClr val="FF0000"/>
                  </a:solidFill>
                  <a:latin typeface="Tahoma" pitchFamily="34" charset="0"/>
                </a:rPr>
                <a:t>19</a:t>
              </a:r>
            </a:p>
          </p:txBody>
        </p:sp>
      </p:grpSp>
      <p:sp>
        <p:nvSpPr>
          <p:cNvPr id="21687" name="Text Box 183"/>
          <p:cNvSpPr txBox="1">
            <a:spLocks noChangeArrowheads="1"/>
          </p:cNvSpPr>
          <p:nvPr/>
        </p:nvSpPr>
        <p:spPr bwMode="auto">
          <a:xfrm>
            <a:off x="7908925" y="3897313"/>
            <a:ext cx="931863" cy="396875"/>
          </a:xfrm>
          <a:prstGeom prst="rect">
            <a:avLst/>
          </a:prstGeom>
          <a:noFill/>
          <a:ln w="317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buFont typeface="Monotype Sorts" pitchFamily="2" charset="2"/>
              <a:buNone/>
            </a:pPr>
            <a:r>
              <a:rPr lang="en-US"/>
              <a:t>Swap!</a:t>
            </a:r>
          </a:p>
        </p:txBody>
      </p:sp>
      <p:sp>
        <p:nvSpPr>
          <p:cNvPr id="21688" name="Text Box 184"/>
          <p:cNvSpPr txBox="1">
            <a:spLocks noChangeArrowheads="1"/>
          </p:cNvSpPr>
          <p:nvPr/>
        </p:nvSpPr>
        <p:spPr bwMode="auto">
          <a:xfrm>
            <a:off x="7604125" y="6107113"/>
            <a:ext cx="946150" cy="396875"/>
          </a:xfrm>
          <a:prstGeom prst="rect">
            <a:avLst/>
          </a:prstGeom>
          <a:noFill/>
          <a:ln w="317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buFont typeface="Monotype Sorts" pitchFamily="2" charset="2"/>
              <a:buNone/>
            </a:pPr>
            <a:r>
              <a:rPr lang="en-US"/>
              <a:t>break!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Rectangle 2">
            <a:extLst>
              <a:ext uri="{FF2B5EF4-FFF2-40B4-BE49-F238E27FC236}">
                <a16:creationId xmlns="" xmlns:a16="http://schemas.microsoft.com/office/drawing/2014/main" id="{D33320CA-F0E7-40C8-949B-C9097FD4AA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/>
              <a:t>Conventional Matrix Multiplication</a:t>
            </a:r>
          </a:p>
        </p:txBody>
      </p:sp>
      <p:sp>
        <p:nvSpPr>
          <p:cNvPr id="419843" name="Rectangle 3">
            <a:extLst>
              <a:ext uri="{FF2B5EF4-FFF2-40B4-BE49-F238E27FC236}">
                <a16:creationId xmlns="" xmlns:a16="http://schemas.microsoft.com/office/drawing/2014/main" id="{9DE0C1B5-7581-45C9-88FA-EDA7379BD2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2017713"/>
            <a:ext cx="8269288" cy="3316287"/>
          </a:xfrm>
        </p:spPr>
        <p:txBody>
          <a:bodyPr/>
          <a:lstStyle/>
          <a:p>
            <a:pPr>
              <a:defRPr/>
            </a:pPr>
            <a:r>
              <a:rPr lang="en-US" sz="2100" dirty="0"/>
              <a:t>Brute-force algorithm</a:t>
            </a:r>
          </a:p>
          <a:p>
            <a:pPr lvl="2">
              <a:buFontTx/>
              <a:buNone/>
              <a:defRPr/>
            </a:pPr>
            <a:r>
              <a:rPr lang="en-US" sz="2100" dirty="0"/>
              <a:t>c</a:t>
            </a:r>
            <a:r>
              <a:rPr lang="en-US" sz="2100" baseline="-25000" dirty="0"/>
              <a:t>00     </a:t>
            </a:r>
            <a:r>
              <a:rPr lang="en-US" sz="2100" dirty="0"/>
              <a:t>c</a:t>
            </a:r>
            <a:r>
              <a:rPr lang="en-US" sz="2100" baseline="-25000" dirty="0"/>
              <a:t>01</a:t>
            </a:r>
            <a:r>
              <a:rPr lang="en-US" sz="2100" dirty="0"/>
              <a:t>               a</a:t>
            </a:r>
            <a:r>
              <a:rPr lang="en-US" sz="2100" baseline="-25000" dirty="0"/>
              <a:t>00</a:t>
            </a:r>
            <a:r>
              <a:rPr lang="en-US" sz="2100" dirty="0"/>
              <a:t>   a</a:t>
            </a:r>
            <a:r>
              <a:rPr lang="en-US" sz="2100" baseline="-25000" dirty="0"/>
              <a:t>01</a:t>
            </a:r>
            <a:r>
              <a:rPr lang="en-US" sz="2100" dirty="0"/>
              <a:t>             b</a:t>
            </a:r>
            <a:r>
              <a:rPr lang="en-US" sz="2100" baseline="-25000" dirty="0"/>
              <a:t>00</a:t>
            </a:r>
            <a:r>
              <a:rPr lang="en-US" sz="2100" dirty="0"/>
              <a:t>   b</a:t>
            </a:r>
            <a:r>
              <a:rPr lang="en-US" sz="2100" baseline="-25000" dirty="0"/>
              <a:t>01</a:t>
            </a:r>
          </a:p>
          <a:p>
            <a:pPr lvl="2">
              <a:buFontTx/>
              <a:buNone/>
              <a:defRPr/>
            </a:pPr>
            <a:r>
              <a:rPr lang="en-US" sz="2100" baseline="-25000" dirty="0"/>
              <a:t>                             </a:t>
            </a:r>
            <a:r>
              <a:rPr lang="en-US" sz="2100" dirty="0"/>
              <a:t>=                         *</a:t>
            </a:r>
          </a:p>
          <a:p>
            <a:pPr lvl="2">
              <a:buFontTx/>
              <a:buNone/>
              <a:defRPr/>
            </a:pPr>
            <a:r>
              <a:rPr lang="en-US" sz="2100" dirty="0"/>
              <a:t>c</a:t>
            </a:r>
            <a:r>
              <a:rPr lang="en-US" sz="2100" baseline="-25000" dirty="0"/>
              <a:t>10     </a:t>
            </a:r>
            <a:r>
              <a:rPr lang="en-US" sz="2100" dirty="0"/>
              <a:t>c</a:t>
            </a:r>
            <a:r>
              <a:rPr lang="en-US" sz="2100" baseline="-25000" dirty="0"/>
              <a:t>11</a:t>
            </a:r>
            <a:r>
              <a:rPr lang="en-US" sz="2100" dirty="0"/>
              <a:t>               a</a:t>
            </a:r>
            <a:r>
              <a:rPr lang="en-US" sz="2100" baseline="-25000" dirty="0"/>
              <a:t>10</a:t>
            </a:r>
            <a:r>
              <a:rPr lang="en-US" sz="2100" dirty="0"/>
              <a:t>   a</a:t>
            </a:r>
            <a:r>
              <a:rPr lang="en-US" sz="2100" baseline="-25000" dirty="0"/>
              <a:t>11</a:t>
            </a:r>
            <a:r>
              <a:rPr lang="en-US" sz="2100" dirty="0"/>
              <a:t>             b</a:t>
            </a:r>
            <a:r>
              <a:rPr lang="en-US" sz="2100" baseline="-25000" dirty="0"/>
              <a:t>10</a:t>
            </a:r>
            <a:r>
              <a:rPr lang="en-US" sz="2100" dirty="0"/>
              <a:t>   b</a:t>
            </a:r>
            <a:r>
              <a:rPr lang="en-US" sz="2100" baseline="-25000" dirty="0"/>
              <a:t>11</a:t>
            </a:r>
          </a:p>
          <a:p>
            <a:pPr>
              <a:defRPr/>
            </a:pPr>
            <a:endParaRPr lang="en-US" sz="2100" dirty="0"/>
          </a:p>
          <a:p>
            <a:pPr lvl="2">
              <a:buFontTx/>
              <a:buNone/>
              <a:defRPr/>
            </a:pPr>
            <a:r>
              <a:rPr lang="en-US" sz="2100" dirty="0"/>
              <a:t>			a</a:t>
            </a:r>
            <a:r>
              <a:rPr lang="en-US" sz="2100" baseline="-25000" dirty="0"/>
              <a:t>00 </a:t>
            </a:r>
            <a:r>
              <a:rPr lang="en-US" sz="2100" dirty="0"/>
              <a:t>* b</a:t>
            </a:r>
            <a:r>
              <a:rPr lang="en-US" sz="2100" baseline="-25000" dirty="0"/>
              <a:t>00</a:t>
            </a:r>
            <a:r>
              <a:rPr lang="en-US" sz="2100" dirty="0"/>
              <a:t>  + a</a:t>
            </a:r>
            <a:r>
              <a:rPr lang="en-US" sz="2100" baseline="-25000" dirty="0"/>
              <a:t>01 </a:t>
            </a:r>
            <a:r>
              <a:rPr lang="en-US" sz="2100" dirty="0"/>
              <a:t>* b</a:t>
            </a:r>
            <a:r>
              <a:rPr lang="en-US" sz="2100" baseline="-25000" dirty="0"/>
              <a:t>10</a:t>
            </a:r>
            <a:r>
              <a:rPr lang="en-US" sz="2100" dirty="0"/>
              <a:t> 	 a</a:t>
            </a:r>
            <a:r>
              <a:rPr lang="en-US" sz="2100" baseline="-25000" dirty="0"/>
              <a:t>00 </a:t>
            </a:r>
            <a:r>
              <a:rPr lang="en-US" sz="2100" dirty="0"/>
              <a:t>* b</a:t>
            </a:r>
            <a:r>
              <a:rPr lang="en-US" sz="2100" baseline="-25000" dirty="0"/>
              <a:t>01</a:t>
            </a:r>
            <a:r>
              <a:rPr lang="en-US" sz="2100" dirty="0"/>
              <a:t>  + a</a:t>
            </a:r>
            <a:r>
              <a:rPr lang="en-US" sz="2100" baseline="-25000" dirty="0"/>
              <a:t>01 </a:t>
            </a:r>
            <a:r>
              <a:rPr lang="en-US" sz="2100" dirty="0"/>
              <a:t>* b</a:t>
            </a:r>
            <a:r>
              <a:rPr lang="en-US" sz="2100" baseline="-25000" dirty="0"/>
              <a:t>11</a:t>
            </a:r>
            <a:r>
              <a:rPr lang="en-US" sz="2100" dirty="0"/>
              <a:t> </a:t>
            </a:r>
            <a:endParaRPr lang="en-US" sz="2100" baseline="-25000" dirty="0"/>
          </a:p>
          <a:p>
            <a:pPr lvl="2">
              <a:buFontTx/>
              <a:buNone/>
              <a:defRPr/>
            </a:pPr>
            <a:r>
              <a:rPr lang="en-US" sz="2100" baseline="-25000" dirty="0"/>
              <a:t>                             </a:t>
            </a:r>
            <a:r>
              <a:rPr lang="en-US" sz="2100" dirty="0"/>
              <a:t>=                   </a:t>
            </a:r>
          </a:p>
          <a:p>
            <a:pPr lvl="2">
              <a:buFontTx/>
              <a:buNone/>
              <a:defRPr/>
            </a:pPr>
            <a:r>
              <a:rPr lang="en-US" sz="2100" dirty="0"/>
              <a:t>                          a</a:t>
            </a:r>
            <a:r>
              <a:rPr lang="en-US" sz="2100" baseline="-25000" dirty="0"/>
              <a:t>10 </a:t>
            </a:r>
            <a:r>
              <a:rPr lang="en-US" sz="2100" dirty="0"/>
              <a:t>* b</a:t>
            </a:r>
            <a:r>
              <a:rPr lang="en-US" sz="2100" baseline="-25000" dirty="0"/>
              <a:t>00</a:t>
            </a:r>
            <a:r>
              <a:rPr lang="en-US" sz="2100" dirty="0"/>
              <a:t>  + a</a:t>
            </a:r>
            <a:r>
              <a:rPr lang="en-US" sz="2100" baseline="-25000" dirty="0"/>
              <a:t>11 </a:t>
            </a:r>
            <a:r>
              <a:rPr lang="en-US" sz="2100" dirty="0"/>
              <a:t>* b</a:t>
            </a:r>
            <a:r>
              <a:rPr lang="en-US" sz="2100" baseline="-25000" dirty="0"/>
              <a:t>10</a:t>
            </a:r>
            <a:r>
              <a:rPr lang="en-US" sz="2100" dirty="0"/>
              <a:t> 	 a</a:t>
            </a:r>
            <a:r>
              <a:rPr lang="en-US" sz="2100" baseline="-25000" dirty="0"/>
              <a:t>10 </a:t>
            </a:r>
            <a:r>
              <a:rPr lang="en-US" sz="2100" dirty="0"/>
              <a:t>* b</a:t>
            </a:r>
            <a:r>
              <a:rPr lang="en-US" sz="2100" baseline="-25000" dirty="0"/>
              <a:t>01</a:t>
            </a:r>
            <a:r>
              <a:rPr lang="en-US" sz="2100" dirty="0"/>
              <a:t>  + a</a:t>
            </a:r>
            <a:r>
              <a:rPr lang="en-US" sz="2100" baseline="-25000" dirty="0"/>
              <a:t>11 </a:t>
            </a:r>
            <a:r>
              <a:rPr lang="en-US" sz="2100" dirty="0"/>
              <a:t>* b</a:t>
            </a:r>
            <a:r>
              <a:rPr lang="en-US" sz="2100" baseline="-25000" dirty="0"/>
              <a:t>11</a:t>
            </a:r>
            <a:r>
              <a:rPr lang="en-US" sz="2100" dirty="0"/>
              <a:t> </a:t>
            </a:r>
          </a:p>
        </p:txBody>
      </p:sp>
      <p:sp>
        <p:nvSpPr>
          <p:cNvPr id="25604" name="AutoShape 4">
            <a:extLst>
              <a:ext uri="{FF2B5EF4-FFF2-40B4-BE49-F238E27FC236}">
                <a16:creationId xmlns="" xmlns:a16="http://schemas.microsoft.com/office/drawing/2014/main" id="{3E7C7554-E78B-4289-8A4B-D143CCA614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2514600"/>
            <a:ext cx="1219200" cy="914400"/>
          </a:xfrm>
          <a:prstGeom prst="bracketPair">
            <a:avLst>
              <a:gd name="adj" fmla="val 16667"/>
            </a:avLst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5605" name="AutoShape 5">
            <a:extLst>
              <a:ext uri="{FF2B5EF4-FFF2-40B4-BE49-F238E27FC236}">
                <a16:creationId xmlns="" xmlns:a16="http://schemas.microsoft.com/office/drawing/2014/main" id="{12D1E28A-8A20-4B0C-8225-0925B6ECEB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2514600"/>
            <a:ext cx="1219200" cy="914400"/>
          </a:xfrm>
          <a:prstGeom prst="bracketPair">
            <a:avLst>
              <a:gd name="adj" fmla="val 16667"/>
            </a:avLst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5606" name="AutoShape 6">
            <a:extLst>
              <a:ext uri="{FF2B5EF4-FFF2-40B4-BE49-F238E27FC236}">
                <a16:creationId xmlns="" xmlns:a16="http://schemas.microsoft.com/office/drawing/2014/main" id="{747D7D1D-7284-4E91-9C22-EDAA919779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514600"/>
            <a:ext cx="1219200" cy="914400"/>
          </a:xfrm>
          <a:prstGeom prst="bracketPair">
            <a:avLst>
              <a:gd name="adj" fmla="val 16667"/>
            </a:avLst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5607" name="AutoShape 7">
            <a:extLst>
              <a:ext uri="{FF2B5EF4-FFF2-40B4-BE49-F238E27FC236}">
                <a16:creationId xmlns="" xmlns:a16="http://schemas.microsoft.com/office/drawing/2014/main" id="{3F7D6AA3-F6DC-47C0-95B8-0E3AD02DB8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4114800"/>
            <a:ext cx="5181600" cy="914400"/>
          </a:xfrm>
          <a:prstGeom prst="bracketPair">
            <a:avLst>
              <a:gd name="adj" fmla="val 16667"/>
            </a:avLst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19848" name="Text Box 8">
            <a:extLst>
              <a:ext uri="{FF2B5EF4-FFF2-40B4-BE49-F238E27FC236}">
                <a16:creationId xmlns="" xmlns:a16="http://schemas.microsoft.com/office/drawing/2014/main" id="{FEDFFF61-23DE-4905-A775-A9FE26F045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5410200"/>
            <a:ext cx="2003425" cy="39687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2000">
                <a:latin typeface="Tahoma" panose="020B0604030504040204" pitchFamily="34" charset="0"/>
              </a:rPr>
              <a:t>8 multiplications</a:t>
            </a:r>
            <a:endParaRPr lang="en-CA" altLang="en-US" sz="2000">
              <a:latin typeface="Tahoma" panose="020B0604030504040204" pitchFamily="34" charset="0"/>
            </a:endParaRPr>
          </a:p>
        </p:txBody>
      </p:sp>
      <p:sp>
        <p:nvSpPr>
          <p:cNvPr id="419849" name="Text Box 9">
            <a:extLst>
              <a:ext uri="{FF2B5EF4-FFF2-40B4-BE49-F238E27FC236}">
                <a16:creationId xmlns="" xmlns:a16="http://schemas.microsoft.com/office/drawing/2014/main" id="{6DFBC15D-A66A-458F-839F-6F5E396AA9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5943600"/>
            <a:ext cx="1409700" cy="396875"/>
          </a:xfrm>
          <a:prstGeom prst="rect">
            <a:avLst/>
          </a:prstGeom>
          <a:solidFill>
            <a:srgbClr val="D5E7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2000">
                <a:latin typeface="Tahoma" panose="020B0604030504040204" pitchFamily="34" charset="0"/>
              </a:rPr>
              <a:t>4 additions</a:t>
            </a:r>
            <a:endParaRPr lang="en-CA" altLang="en-US" sz="2000">
              <a:latin typeface="Tahoma" panose="020B0604030504040204" pitchFamily="34" charset="0"/>
            </a:endParaRPr>
          </a:p>
        </p:txBody>
      </p:sp>
      <p:sp>
        <p:nvSpPr>
          <p:cNvPr id="25610" name="Text Box 10">
            <a:extLst>
              <a:ext uri="{FF2B5EF4-FFF2-40B4-BE49-F238E27FC236}">
                <a16:creationId xmlns="" xmlns:a16="http://schemas.microsoft.com/office/drawing/2014/main" id="{58A668D9-DEE8-42A5-A3E5-EF14C2DB1B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2325" y="5519738"/>
            <a:ext cx="3968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1800" b="1">
                <a:latin typeface="Tahoma" panose="020B0604030504040204" pitchFamily="34" charset="0"/>
              </a:rPr>
              <a:t>Efficiency class in general: </a:t>
            </a:r>
            <a:r>
              <a:rPr lang="en-US" altLang="en-US" sz="1800" b="1">
                <a:latin typeface="Tahoma" panose="020B0604030504040204" pitchFamily="34" charset="0"/>
                <a:sym typeface="Symbol" panose="05050102010706020507" pitchFamily="18" charset="2"/>
              </a:rPr>
              <a:t> (n</a:t>
            </a:r>
            <a:r>
              <a:rPr lang="en-US" altLang="en-US" sz="1800" b="1" baseline="30000">
                <a:latin typeface="Tahoma" panose="020B0604030504040204" pitchFamily="34" charset="0"/>
                <a:sym typeface="Symbol" panose="05050102010706020507" pitchFamily="18" charset="2"/>
              </a:rPr>
              <a:t>3</a:t>
            </a:r>
            <a:r>
              <a:rPr lang="en-US" altLang="en-US" sz="1800" b="1">
                <a:latin typeface="Tahoma" panose="020B0604030504040204" pitchFamily="34" charset="0"/>
                <a:sym typeface="Symbol" panose="05050102010706020507" pitchFamily="18" charset="2"/>
              </a:rPr>
              <a:t>)</a:t>
            </a:r>
            <a:endParaRPr lang="en-CA" altLang="en-US" sz="1800" b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48" grpId="0" animBg="1"/>
      <p:bldP spid="419849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>
            <a:extLst>
              <a:ext uri="{FF2B5EF4-FFF2-40B4-BE49-F238E27FC236}">
                <a16:creationId xmlns="" xmlns:a16="http://schemas.microsoft.com/office/drawing/2014/main" id="{C3167807-1C71-46BC-B1AE-44171BC3F5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/>
              <a:t>Strassen’s Matrix Multiplication</a:t>
            </a:r>
          </a:p>
        </p:txBody>
      </p:sp>
      <p:sp>
        <p:nvSpPr>
          <p:cNvPr id="420867" name="Rectangle 3">
            <a:extLst>
              <a:ext uri="{FF2B5EF4-FFF2-40B4-BE49-F238E27FC236}">
                <a16:creationId xmlns="" xmlns:a16="http://schemas.microsoft.com/office/drawing/2014/main" id="{722594FC-9008-4DA5-AE0D-2E3F03F2DA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269288" cy="41148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2000" dirty="0"/>
              <a:t>Strassen’s algorithm for two 2x2 matrices (1969):</a:t>
            </a:r>
          </a:p>
          <a:p>
            <a:pPr lvl="2">
              <a:lnSpc>
                <a:spcPct val="90000"/>
              </a:lnSpc>
              <a:buFontTx/>
              <a:buNone/>
              <a:defRPr/>
            </a:pPr>
            <a:r>
              <a:rPr lang="en-US" sz="2000" dirty="0"/>
              <a:t>c</a:t>
            </a:r>
            <a:r>
              <a:rPr lang="en-US" sz="2000" baseline="-25000" dirty="0"/>
              <a:t>00     </a:t>
            </a:r>
            <a:r>
              <a:rPr lang="en-US" sz="2000" dirty="0"/>
              <a:t>c</a:t>
            </a:r>
            <a:r>
              <a:rPr lang="en-US" sz="2000" baseline="-25000" dirty="0"/>
              <a:t>01</a:t>
            </a:r>
            <a:r>
              <a:rPr lang="en-US" sz="2000" dirty="0"/>
              <a:t>               a</a:t>
            </a:r>
            <a:r>
              <a:rPr lang="en-US" sz="2000" baseline="-25000" dirty="0"/>
              <a:t>00</a:t>
            </a:r>
            <a:r>
              <a:rPr lang="en-US" sz="2000" dirty="0"/>
              <a:t>   a</a:t>
            </a:r>
            <a:r>
              <a:rPr lang="en-US" sz="2000" baseline="-25000" dirty="0"/>
              <a:t>01</a:t>
            </a:r>
            <a:r>
              <a:rPr lang="en-US" sz="2000" dirty="0"/>
              <a:t>             b</a:t>
            </a:r>
            <a:r>
              <a:rPr lang="en-US" sz="2000" baseline="-25000" dirty="0"/>
              <a:t>00</a:t>
            </a:r>
            <a:r>
              <a:rPr lang="en-US" sz="2000" dirty="0"/>
              <a:t>   b</a:t>
            </a:r>
            <a:r>
              <a:rPr lang="en-US" sz="2000" baseline="-25000" dirty="0"/>
              <a:t>01</a:t>
            </a:r>
          </a:p>
          <a:p>
            <a:pPr lvl="2">
              <a:lnSpc>
                <a:spcPct val="90000"/>
              </a:lnSpc>
              <a:buFontTx/>
              <a:buNone/>
              <a:defRPr/>
            </a:pPr>
            <a:r>
              <a:rPr lang="en-US" sz="2000" baseline="-25000" dirty="0"/>
              <a:t>                             </a:t>
            </a:r>
            <a:r>
              <a:rPr lang="en-US" sz="2000" dirty="0"/>
              <a:t>=                        *</a:t>
            </a:r>
          </a:p>
          <a:p>
            <a:pPr lvl="2">
              <a:lnSpc>
                <a:spcPct val="90000"/>
              </a:lnSpc>
              <a:buFontTx/>
              <a:buNone/>
              <a:defRPr/>
            </a:pPr>
            <a:r>
              <a:rPr lang="en-US" sz="2000" dirty="0"/>
              <a:t>c</a:t>
            </a:r>
            <a:r>
              <a:rPr lang="en-US" sz="2000" baseline="-25000" dirty="0"/>
              <a:t>10     </a:t>
            </a:r>
            <a:r>
              <a:rPr lang="en-US" sz="2000" dirty="0"/>
              <a:t>c</a:t>
            </a:r>
            <a:r>
              <a:rPr lang="en-US" sz="2000" baseline="-25000" dirty="0"/>
              <a:t>11</a:t>
            </a:r>
            <a:r>
              <a:rPr lang="en-US" sz="2000" dirty="0"/>
              <a:t>               a</a:t>
            </a:r>
            <a:r>
              <a:rPr lang="en-US" sz="2000" baseline="-25000" dirty="0"/>
              <a:t>10</a:t>
            </a:r>
            <a:r>
              <a:rPr lang="en-US" sz="2000" dirty="0"/>
              <a:t>   a</a:t>
            </a:r>
            <a:r>
              <a:rPr lang="en-US" sz="2000" baseline="-25000" dirty="0"/>
              <a:t>11</a:t>
            </a:r>
            <a:r>
              <a:rPr lang="en-US" sz="2000" dirty="0"/>
              <a:t>             b</a:t>
            </a:r>
            <a:r>
              <a:rPr lang="en-US" sz="2000" baseline="-25000" dirty="0"/>
              <a:t>10</a:t>
            </a:r>
            <a:r>
              <a:rPr lang="en-US" sz="2000" dirty="0"/>
              <a:t>   b</a:t>
            </a:r>
            <a:r>
              <a:rPr lang="en-US" sz="2000" baseline="-25000" dirty="0"/>
              <a:t>11</a:t>
            </a:r>
          </a:p>
          <a:p>
            <a:pPr lvl="2">
              <a:lnSpc>
                <a:spcPct val="90000"/>
              </a:lnSpc>
              <a:buFontTx/>
              <a:buNone/>
              <a:defRPr/>
            </a:pPr>
            <a:r>
              <a:rPr lang="en-US" sz="2000" dirty="0"/>
              <a:t>	</a:t>
            </a:r>
          </a:p>
          <a:p>
            <a:pPr lvl="2">
              <a:lnSpc>
                <a:spcPct val="90000"/>
              </a:lnSpc>
              <a:buFontTx/>
              <a:buNone/>
              <a:defRPr/>
            </a:pPr>
            <a:r>
              <a:rPr lang="en-US" sz="2000" dirty="0"/>
              <a:t>		           m</a:t>
            </a:r>
            <a:r>
              <a:rPr lang="en-US" sz="2000" baseline="-25000" dirty="0"/>
              <a:t>1</a:t>
            </a:r>
            <a:r>
              <a:rPr lang="en-US" sz="2000" dirty="0"/>
              <a:t>   + m</a:t>
            </a:r>
            <a:r>
              <a:rPr lang="en-US" sz="2000" baseline="-25000" dirty="0"/>
              <a:t>4</a:t>
            </a:r>
            <a:r>
              <a:rPr lang="en-US" sz="2000" dirty="0"/>
              <a:t>  - m</a:t>
            </a:r>
            <a:r>
              <a:rPr lang="en-US" sz="2000" baseline="-25000" dirty="0"/>
              <a:t>5 </a:t>
            </a:r>
            <a:r>
              <a:rPr lang="en-US" sz="2000" dirty="0"/>
              <a:t>+ m</a:t>
            </a:r>
            <a:r>
              <a:rPr lang="en-US" sz="2000" baseline="-25000" dirty="0"/>
              <a:t>7</a:t>
            </a:r>
            <a:r>
              <a:rPr lang="en-US" sz="2000" dirty="0"/>
              <a:t>              m</a:t>
            </a:r>
            <a:r>
              <a:rPr lang="en-US" sz="2000" baseline="-25000" dirty="0"/>
              <a:t>3 </a:t>
            </a:r>
            <a:r>
              <a:rPr lang="en-US" sz="2000" dirty="0"/>
              <a:t>+ m</a:t>
            </a:r>
            <a:r>
              <a:rPr lang="en-US" sz="2000" baseline="-25000" dirty="0"/>
              <a:t>5</a:t>
            </a:r>
            <a:r>
              <a:rPr lang="en-US" sz="2000" dirty="0"/>
              <a:t> </a:t>
            </a:r>
            <a:endParaRPr lang="en-US" sz="2000" baseline="-25000" dirty="0"/>
          </a:p>
          <a:p>
            <a:pPr lvl="2">
              <a:lnSpc>
                <a:spcPct val="90000"/>
              </a:lnSpc>
              <a:buFontTx/>
              <a:buNone/>
              <a:defRPr/>
            </a:pPr>
            <a:r>
              <a:rPr lang="en-US" sz="2000" baseline="-25000" dirty="0"/>
              <a:t>                             </a:t>
            </a:r>
            <a:r>
              <a:rPr lang="en-US" sz="2000" dirty="0"/>
              <a:t>=                   </a:t>
            </a:r>
          </a:p>
          <a:p>
            <a:pPr lvl="2">
              <a:lnSpc>
                <a:spcPct val="90000"/>
              </a:lnSpc>
              <a:buFontTx/>
              <a:buNone/>
              <a:defRPr/>
            </a:pPr>
            <a:r>
              <a:rPr lang="en-US" sz="2000" dirty="0"/>
              <a:t>                          m</a:t>
            </a:r>
            <a:r>
              <a:rPr lang="en-US" sz="2000" baseline="-25000" dirty="0"/>
              <a:t>2</a:t>
            </a:r>
            <a:r>
              <a:rPr lang="en-US" sz="2000" dirty="0"/>
              <a:t> + m</a:t>
            </a:r>
            <a:r>
              <a:rPr lang="en-US" sz="2000" baseline="-25000" dirty="0"/>
              <a:t>4                                    </a:t>
            </a:r>
            <a:r>
              <a:rPr lang="en-US" sz="2000" dirty="0"/>
              <a:t>m</a:t>
            </a:r>
            <a:r>
              <a:rPr lang="en-US" sz="2000" baseline="-25000" dirty="0"/>
              <a:t>1</a:t>
            </a:r>
            <a:r>
              <a:rPr lang="en-US" sz="2000" dirty="0"/>
              <a:t>   + m</a:t>
            </a:r>
            <a:r>
              <a:rPr lang="en-US" sz="2000" baseline="-25000" dirty="0"/>
              <a:t>3</a:t>
            </a:r>
            <a:r>
              <a:rPr lang="en-US" sz="2000" dirty="0"/>
              <a:t>  - m</a:t>
            </a:r>
            <a:r>
              <a:rPr lang="en-US" sz="2000" baseline="-25000" dirty="0"/>
              <a:t>2 </a:t>
            </a:r>
            <a:r>
              <a:rPr lang="en-US" sz="2000" dirty="0"/>
              <a:t>+ m</a:t>
            </a:r>
            <a:r>
              <a:rPr lang="en-US" sz="2000" baseline="-25000" dirty="0"/>
              <a:t>6</a:t>
            </a:r>
            <a:r>
              <a:rPr lang="en-US" sz="2000" dirty="0"/>
              <a:t> </a:t>
            </a:r>
            <a:endParaRPr lang="en-US" sz="2000" baseline="-25000" dirty="0"/>
          </a:p>
          <a:p>
            <a:pPr>
              <a:lnSpc>
                <a:spcPct val="90000"/>
              </a:lnSpc>
              <a:defRPr/>
            </a:pPr>
            <a:r>
              <a:rPr lang="en-US" sz="2000" dirty="0"/>
              <a:t>m</a:t>
            </a:r>
            <a:r>
              <a:rPr lang="en-US" sz="2000" baseline="-25000" dirty="0"/>
              <a:t>1</a:t>
            </a:r>
            <a:r>
              <a:rPr lang="en-US" sz="2000" dirty="0"/>
              <a:t> = (a</a:t>
            </a:r>
            <a:r>
              <a:rPr lang="en-US" sz="2000" baseline="-25000" dirty="0"/>
              <a:t>00</a:t>
            </a:r>
            <a:r>
              <a:rPr lang="en-US" sz="2000" dirty="0"/>
              <a:t> + a</a:t>
            </a:r>
            <a:r>
              <a:rPr lang="en-US" sz="2000" baseline="-25000" dirty="0"/>
              <a:t>11</a:t>
            </a:r>
            <a:r>
              <a:rPr lang="en-US" sz="2000" dirty="0"/>
              <a:t>) </a:t>
            </a:r>
            <a:r>
              <a:rPr lang="en-US" sz="2000" dirty="0">
                <a:solidFill>
                  <a:schemeClr val="hlink"/>
                </a:solidFill>
              </a:rPr>
              <a:t>*</a:t>
            </a:r>
            <a:r>
              <a:rPr lang="en-US" sz="2000" dirty="0"/>
              <a:t> (b</a:t>
            </a:r>
            <a:r>
              <a:rPr lang="en-US" sz="2000" baseline="-25000" dirty="0"/>
              <a:t>00</a:t>
            </a:r>
            <a:r>
              <a:rPr lang="en-US" sz="2000" dirty="0"/>
              <a:t> + b</a:t>
            </a:r>
            <a:r>
              <a:rPr lang="en-US" sz="2000" b="0" baseline="-25000" dirty="0"/>
              <a:t>11</a:t>
            </a:r>
            <a:r>
              <a:rPr lang="en-US" sz="2000" dirty="0"/>
              <a:t>)</a:t>
            </a:r>
          </a:p>
          <a:p>
            <a:pPr>
              <a:lnSpc>
                <a:spcPct val="90000"/>
              </a:lnSpc>
              <a:defRPr/>
            </a:pPr>
            <a:r>
              <a:rPr lang="en-US" sz="2000" dirty="0"/>
              <a:t>m</a:t>
            </a:r>
            <a:r>
              <a:rPr lang="en-US" sz="2000" baseline="-25000" dirty="0"/>
              <a:t>2</a:t>
            </a:r>
            <a:r>
              <a:rPr lang="en-US" sz="2000" dirty="0"/>
              <a:t> = (a</a:t>
            </a:r>
            <a:r>
              <a:rPr lang="en-US" sz="2000" baseline="-25000" dirty="0"/>
              <a:t>10</a:t>
            </a:r>
            <a:r>
              <a:rPr lang="en-US" sz="2000" dirty="0"/>
              <a:t> + a</a:t>
            </a:r>
            <a:r>
              <a:rPr lang="en-US" sz="2000" baseline="-25000" dirty="0"/>
              <a:t>11</a:t>
            </a:r>
            <a:r>
              <a:rPr lang="en-US" sz="2000" dirty="0"/>
              <a:t>) </a:t>
            </a:r>
            <a:r>
              <a:rPr lang="en-US" sz="2000" dirty="0">
                <a:solidFill>
                  <a:schemeClr val="hlink"/>
                </a:solidFill>
              </a:rPr>
              <a:t>*</a:t>
            </a:r>
            <a:r>
              <a:rPr lang="en-US" sz="2000" dirty="0"/>
              <a:t> b</a:t>
            </a:r>
            <a:r>
              <a:rPr lang="en-US" sz="2000" baseline="-25000" dirty="0"/>
              <a:t>00</a:t>
            </a:r>
            <a:endParaRPr lang="en-US" sz="2000" b="0" dirty="0"/>
          </a:p>
          <a:p>
            <a:pPr>
              <a:lnSpc>
                <a:spcPct val="90000"/>
              </a:lnSpc>
              <a:defRPr/>
            </a:pPr>
            <a:r>
              <a:rPr lang="en-US" sz="2000" dirty="0"/>
              <a:t>m</a:t>
            </a:r>
            <a:r>
              <a:rPr lang="en-US" sz="2000" baseline="-25000" dirty="0"/>
              <a:t>3</a:t>
            </a:r>
            <a:r>
              <a:rPr lang="en-US" sz="2000" dirty="0"/>
              <a:t> = a</a:t>
            </a:r>
            <a:r>
              <a:rPr lang="en-US" sz="2000" baseline="-25000" dirty="0"/>
              <a:t>00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hlink"/>
                </a:solidFill>
              </a:rPr>
              <a:t>*</a:t>
            </a:r>
            <a:r>
              <a:rPr lang="en-US" sz="2000" dirty="0"/>
              <a:t> (b</a:t>
            </a:r>
            <a:r>
              <a:rPr lang="en-US" sz="2000" baseline="-25000" dirty="0"/>
              <a:t>01</a:t>
            </a:r>
            <a:r>
              <a:rPr lang="en-US" sz="2000" dirty="0"/>
              <a:t> - b</a:t>
            </a:r>
            <a:r>
              <a:rPr lang="en-US" sz="2000" b="0" baseline="-25000" dirty="0"/>
              <a:t>11</a:t>
            </a:r>
            <a:r>
              <a:rPr lang="en-US" sz="2000" dirty="0"/>
              <a:t>)</a:t>
            </a:r>
          </a:p>
          <a:p>
            <a:pPr>
              <a:lnSpc>
                <a:spcPct val="90000"/>
              </a:lnSpc>
              <a:defRPr/>
            </a:pPr>
            <a:r>
              <a:rPr lang="en-US" sz="2000" dirty="0"/>
              <a:t>m</a:t>
            </a:r>
            <a:r>
              <a:rPr lang="en-US" sz="2000" baseline="-25000" dirty="0"/>
              <a:t>4</a:t>
            </a:r>
            <a:r>
              <a:rPr lang="en-US" sz="2000" dirty="0"/>
              <a:t> =  a</a:t>
            </a:r>
            <a:r>
              <a:rPr lang="en-US" sz="2000" baseline="-25000" dirty="0"/>
              <a:t>11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hlink"/>
                </a:solidFill>
              </a:rPr>
              <a:t>*</a:t>
            </a:r>
            <a:r>
              <a:rPr lang="en-US" sz="2000" dirty="0"/>
              <a:t> (b</a:t>
            </a:r>
            <a:r>
              <a:rPr lang="en-US" sz="2000" baseline="-25000" dirty="0"/>
              <a:t>10</a:t>
            </a:r>
            <a:r>
              <a:rPr lang="en-US" sz="2000" dirty="0"/>
              <a:t> - b</a:t>
            </a:r>
            <a:r>
              <a:rPr lang="en-US" sz="2000" b="0" baseline="-25000" dirty="0"/>
              <a:t>00</a:t>
            </a:r>
            <a:r>
              <a:rPr lang="en-US" sz="2000" dirty="0"/>
              <a:t>)</a:t>
            </a:r>
          </a:p>
          <a:p>
            <a:pPr>
              <a:lnSpc>
                <a:spcPct val="90000"/>
              </a:lnSpc>
              <a:defRPr/>
            </a:pPr>
            <a:r>
              <a:rPr lang="en-US" sz="2000" dirty="0"/>
              <a:t>m</a:t>
            </a:r>
            <a:r>
              <a:rPr lang="en-US" sz="2000" baseline="-25000" dirty="0"/>
              <a:t>5</a:t>
            </a:r>
            <a:r>
              <a:rPr lang="en-US" sz="2000" dirty="0"/>
              <a:t> = (a</a:t>
            </a:r>
            <a:r>
              <a:rPr lang="en-US" sz="2000" baseline="-25000" dirty="0"/>
              <a:t>00</a:t>
            </a:r>
            <a:r>
              <a:rPr lang="en-US" sz="2000" dirty="0"/>
              <a:t> + a</a:t>
            </a:r>
            <a:r>
              <a:rPr lang="en-US" sz="2000" baseline="-25000" dirty="0"/>
              <a:t>01</a:t>
            </a:r>
            <a:r>
              <a:rPr lang="en-US" sz="2000" dirty="0"/>
              <a:t>) </a:t>
            </a:r>
            <a:r>
              <a:rPr lang="en-US" sz="2000" dirty="0">
                <a:solidFill>
                  <a:schemeClr val="hlink"/>
                </a:solidFill>
              </a:rPr>
              <a:t>*</a:t>
            </a:r>
            <a:r>
              <a:rPr lang="en-US" sz="2000" dirty="0"/>
              <a:t> b</a:t>
            </a:r>
            <a:r>
              <a:rPr lang="en-US" sz="2000" b="0" baseline="-25000" dirty="0"/>
              <a:t>11</a:t>
            </a:r>
            <a:endParaRPr lang="en-US" sz="2000" b="0" dirty="0"/>
          </a:p>
          <a:p>
            <a:pPr>
              <a:lnSpc>
                <a:spcPct val="90000"/>
              </a:lnSpc>
              <a:defRPr/>
            </a:pPr>
            <a:r>
              <a:rPr lang="en-US" sz="2000" dirty="0"/>
              <a:t>m</a:t>
            </a:r>
            <a:r>
              <a:rPr lang="en-US" sz="2000" baseline="-25000" dirty="0"/>
              <a:t>6</a:t>
            </a:r>
            <a:r>
              <a:rPr lang="en-US" sz="2000" dirty="0"/>
              <a:t> = (a</a:t>
            </a:r>
            <a:r>
              <a:rPr lang="en-US" sz="2000" baseline="-25000" dirty="0"/>
              <a:t>10</a:t>
            </a:r>
            <a:r>
              <a:rPr lang="en-US" sz="2000" dirty="0"/>
              <a:t> - a</a:t>
            </a:r>
            <a:r>
              <a:rPr lang="en-US" sz="2000" baseline="-25000" dirty="0"/>
              <a:t>00</a:t>
            </a:r>
            <a:r>
              <a:rPr lang="en-US" sz="2000" dirty="0"/>
              <a:t>) </a:t>
            </a:r>
            <a:r>
              <a:rPr lang="en-US" sz="2000" dirty="0">
                <a:solidFill>
                  <a:schemeClr val="hlink"/>
                </a:solidFill>
              </a:rPr>
              <a:t>*</a:t>
            </a:r>
            <a:r>
              <a:rPr lang="en-US" sz="2000" dirty="0"/>
              <a:t> (b</a:t>
            </a:r>
            <a:r>
              <a:rPr lang="en-US" sz="2000" baseline="-25000" dirty="0"/>
              <a:t>00</a:t>
            </a:r>
            <a:r>
              <a:rPr lang="en-US" sz="2000" dirty="0"/>
              <a:t> + b</a:t>
            </a:r>
            <a:r>
              <a:rPr lang="en-US" sz="2000" b="0" baseline="-25000" dirty="0"/>
              <a:t>01</a:t>
            </a:r>
            <a:r>
              <a:rPr lang="en-US" sz="2000" dirty="0"/>
              <a:t>)</a:t>
            </a:r>
          </a:p>
          <a:p>
            <a:pPr>
              <a:lnSpc>
                <a:spcPct val="90000"/>
              </a:lnSpc>
              <a:defRPr/>
            </a:pPr>
            <a:r>
              <a:rPr lang="en-US" sz="2000" dirty="0"/>
              <a:t>m</a:t>
            </a:r>
            <a:r>
              <a:rPr lang="en-US" sz="2000" baseline="-25000" dirty="0"/>
              <a:t>7</a:t>
            </a:r>
            <a:r>
              <a:rPr lang="en-US" sz="2000" dirty="0"/>
              <a:t> = (a</a:t>
            </a:r>
            <a:r>
              <a:rPr lang="en-US" sz="2000" baseline="-25000" dirty="0"/>
              <a:t>01</a:t>
            </a:r>
            <a:r>
              <a:rPr lang="en-US" sz="2000" dirty="0"/>
              <a:t> - a</a:t>
            </a:r>
            <a:r>
              <a:rPr lang="en-US" sz="2000" baseline="-25000" dirty="0"/>
              <a:t>11</a:t>
            </a:r>
            <a:r>
              <a:rPr lang="en-US" sz="2000" dirty="0"/>
              <a:t>) </a:t>
            </a:r>
            <a:r>
              <a:rPr lang="en-US" sz="2000" dirty="0">
                <a:solidFill>
                  <a:schemeClr val="hlink"/>
                </a:solidFill>
              </a:rPr>
              <a:t>*</a:t>
            </a:r>
            <a:r>
              <a:rPr lang="en-US" sz="2000" dirty="0"/>
              <a:t> (b</a:t>
            </a:r>
            <a:r>
              <a:rPr lang="en-US" sz="2000" baseline="-25000" dirty="0"/>
              <a:t>10</a:t>
            </a:r>
            <a:r>
              <a:rPr lang="en-US" sz="2000" dirty="0"/>
              <a:t> + b</a:t>
            </a:r>
            <a:r>
              <a:rPr lang="en-US" sz="2000" b="0" baseline="-25000" dirty="0"/>
              <a:t>11</a:t>
            </a:r>
            <a:r>
              <a:rPr lang="en-US" sz="2000" dirty="0"/>
              <a:t>)                        			</a:t>
            </a:r>
          </a:p>
        </p:txBody>
      </p:sp>
      <p:sp>
        <p:nvSpPr>
          <p:cNvPr id="26628" name="AutoShape 4">
            <a:extLst>
              <a:ext uri="{FF2B5EF4-FFF2-40B4-BE49-F238E27FC236}">
                <a16:creationId xmlns="" xmlns:a16="http://schemas.microsoft.com/office/drawing/2014/main" id="{0D304AEE-CF5E-49DA-BA2C-CCE7518DC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1828800"/>
            <a:ext cx="1219200" cy="914400"/>
          </a:xfrm>
          <a:prstGeom prst="bracketPair">
            <a:avLst>
              <a:gd name="adj" fmla="val 16667"/>
            </a:avLst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6629" name="AutoShape 5">
            <a:extLst>
              <a:ext uri="{FF2B5EF4-FFF2-40B4-BE49-F238E27FC236}">
                <a16:creationId xmlns="" xmlns:a16="http://schemas.microsoft.com/office/drawing/2014/main" id="{8206F5A2-3923-4B87-838F-54591F35A0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1828800"/>
            <a:ext cx="1219200" cy="914400"/>
          </a:xfrm>
          <a:prstGeom prst="bracketPair">
            <a:avLst>
              <a:gd name="adj" fmla="val 16667"/>
            </a:avLst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6630" name="AutoShape 6">
            <a:extLst>
              <a:ext uri="{FF2B5EF4-FFF2-40B4-BE49-F238E27FC236}">
                <a16:creationId xmlns="" xmlns:a16="http://schemas.microsoft.com/office/drawing/2014/main" id="{98E904C4-6D34-4BA8-9C84-CEE49F3674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1828800"/>
            <a:ext cx="1219200" cy="914400"/>
          </a:xfrm>
          <a:prstGeom prst="bracketPair">
            <a:avLst>
              <a:gd name="adj" fmla="val 16667"/>
            </a:avLst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6631" name="AutoShape 7">
            <a:extLst>
              <a:ext uri="{FF2B5EF4-FFF2-40B4-BE49-F238E27FC236}">
                <a16:creationId xmlns="" xmlns:a16="http://schemas.microsoft.com/office/drawing/2014/main" id="{BDDE632A-A57D-43F1-B13D-6CDB707164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3124200"/>
            <a:ext cx="5181600" cy="914400"/>
          </a:xfrm>
          <a:prstGeom prst="bracketPair">
            <a:avLst>
              <a:gd name="adj" fmla="val 16667"/>
            </a:avLst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6632" name="Text Box 8">
            <a:extLst>
              <a:ext uri="{FF2B5EF4-FFF2-40B4-BE49-F238E27FC236}">
                <a16:creationId xmlns="" xmlns:a16="http://schemas.microsoft.com/office/drawing/2014/main" id="{819DE908-A2BB-4BF5-8DCB-0224156E80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4927600"/>
            <a:ext cx="2003425" cy="39687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2000">
                <a:latin typeface="Tahoma" panose="020B0604030504040204" pitchFamily="34" charset="0"/>
              </a:rPr>
              <a:t>7 multiplications</a:t>
            </a:r>
            <a:endParaRPr lang="en-CA" altLang="en-US" sz="2000">
              <a:latin typeface="Tahoma" panose="020B0604030504040204" pitchFamily="34" charset="0"/>
            </a:endParaRPr>
          </a:p>
        </p:txBody>
      </p:sp>
      <p:sp>
        <p:nvSpPr>
          <p:cNvPr id="26633" name="Text Box 9">
            <a:extLst>
              <a:ext uri="{FF2B5EF4-FFF2-40B4-BE49-F238E27FC236}">
                <a16:creationId xmlns="" xmlns:a16="http://schemas.microsoft.com/office/drawing/2014/main" id="{192CB818-20D2-46DF-8EB5-CF5B50BEFF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5486400"/>
            <a:ext cx="1547813" cy="396875"/>
          </a:xfrm>
          <a:prstGeom prst="rect">
            <a:avLst/>
          </a:prstGeom>
          <a:solidFill>
            <a:srgbClr val="D5E7E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2000">
                <a:latin typeface="Tahoma" panose="020B0604030504040204" pitchFamily="34" charset="0"/>
              </a:rPr>
              <a:t>18 additions</a:t>
            </a:r>
            <a:endParaRPr lang="en-CA" altLang="en-US" sz="2000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4" descr="img0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"/>
            <a:ext cx="8839200" cy="632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Text Box 5"/>
          <p:cNvSpPr txBox="1">
            <a:spLocks noChangeArrowheads="1"/>
          </p:cNvSpPr>
          <p:nvPr/>
        </p:nvSpPr>
        <p:spPr bwMode="auto">
          <a:xfrm>
            <a:off x="2590800" y="3657600"/>
            <a:ext cx="59213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 - </a:t>
            </a:r>
            <a:r>
              <a:rPr lang="en-US" altLang="en-US" sz="2000"/>
              <a:t>Zero or more quantities should be externally supplied</a:t>
            </a:r>
          </a:p>
        </p:txBody>
      </p:sp>
      <p:sp>
        <p:nvSpPr>
          <p:cNvPr id="9220" name="Text Box 6"/>
          <p:cNvSpPr txBox="1">
            <a:spLocks noChangeArrowheads="1"/>
          </p:cNvSpPr>
          <p:nvPr/>
        </p:nvSpPr>
        <p:spPr bwMode="auto">
          <a:xfrm>
            <a:off x="2819400" y="4114800"/>
            <a:ext cx="36464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/>
              <a:t>-At least one quantity is produced</a:t>
            </a:r>
          </a:p>
        </p:txBody>
      </p:sp>
      <p:sp>
        <p:nvSpPr>
          <p:cNvPr id="9221" name="Text Box 7"/>
          <p:cNvSpPr txBox="1">
            <a:spLocks noChangeArrowheads="1"/>
          </p:cNvSpPr>
          <p:nvPr/>
        </p:nvSpPr>
        <p:spPr bwMode="auto">
          <a:xfrm>
            <a:off x="2590800" y="5638800"/>
            <a:ext cx="42211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>
                <a:solidFill>
                  <a:srgbClr val="339933"/>
                </a:solidFill>
              </a:rPr>
              <a:t>by a person using only pencil and paper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2">
            <a:extLst>
              <a:ext uri="{FF2B5EF4-FFF2-40B4-BE49-F238E27FC236}">
                <a16:creationId xmlns="" xmlns:a16="http://schemas.microsoft.com/office/drawing/2014/main" id="{6DBD901D-4413-49CF-AEF2-89890E9251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Strassen’s Matrix Multiplication</a:t>
            </a:r>
          </a:p>
        </p:txBody>
      </p:sp>
      <p:sp>
        <p:nvSpPr>
          <p:cNvPr id="343043" name="Rectangle 3">
            <a:extLst>
              <a:ext uri="{FF2B5EF4-FFF2-40B4-BE49-F238E27FC236}">
                <a16:creationId xmlns="" xmlns:a16="http://schemas.microsoft.com/office/drawing/2014/main" id="{844C6FFF-5404-4368-9798-63DA156FDA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266825"/>
            <a:ext cx="8610600" cy="4905375"/>
          </a:xfrm>
        </p:spPr>
        <p:txBody>
          <a:bodyPr/>
          <a:lstStyle/>
          <a:p>
            <a:pPr>
              <a:buFont typeface="Monotype Sorts" pitchFamily="2" charset="2"/>
              <a:buNone/>
              <a:defRPr/>
            </a:pPr>
            <a:r>
              <a:rPr lang="en-US"/>
              <a:t>    Strassen observed [1969] that  the product of two matrices can be computed in general as follows:</a:t>
            </a:r>
          </a:p>
          <a:p>
            <a:pPr>
              <a:defRPr/>
            </a:pPr>
            <a:endParaRPr lang="en-US"/>
          </a:p>
          <a:p>
            <a:pPr lvl="2">
              <a:buFontTx/>
              <a:buNone/>
              <a:defRPr/>
            </a:pPr>
            <a:r>
              <a:rPr lang="en-US" sz="1800"/>
              <a:t>C</a:t>
            </a:r>
            <a:r>
              <a:rPr lang="en-US" sz="1800" baseline="-25000"/>
              <a:t>00    </a:t>
            </a:r>
            <a:r>
              <a:rPr lang="en-US" sz="1800"/>
              <a:t>C</a:t>
            </a:r>
            <a:r>
              <a:rPr lang="en-US" sz="1800" baseline="-25000"/>
              <a:t>01</a:t>
            </a:r>
            <a:r>
              <a:rPr lang="en-US" sz="1800"/>
              <a:t>                A</a:t>
            </a:r>
            <a:r>
              <a:rPr lang="en-US" sz="1800" baseline="-25000"/>
              <a:t>00</a:t>
            </a:r>
            <a:r>
              <a:rPr lang="en-US" sz="1800"/>
              <a:t>    A</a:t>
            </a:r>
            <a:r>
              <a:rPr lang="en-US" sz="1800" baseline="-25000"/>
              <a:t>01</a:t>
            </a:r>
            <a:r>
              <a:rPr lang="en-US" sz="1800"/>
              <a:t>                B</a:t>
            </a:r>
            <a:r>
              <a:rPr lang="en-US" sz="1800" baseline="-25000"/>
              <a:t>00</a:t>
            </a:r>
            <a:r>
              <a:rPr lang="en-US" sz="1800"/>
              <a:t>    B</a:t>
            </a:r>
            <a:r>
              <a:rPr lang="en-US" sz="1800" baseline="-25000"/>
              <a:t>01</a:t>
            </a:r>
          </a:p>
          <a:p>
            <a:pPr lvl="2">
              <a:buFontTx/>
              <a:buNone/>
              <a:defRPr/>
            </a:pPr>
            <a:r>
              <a:rPr lang="en-US" sz="1800" baseline="-25000"/>
              <a:t>                              </a:t>
            </a:r>
            <a:r>
              <a:rPr lang="en-US" sz="1800"/>
              <a:t>=                             *</a:t>
            </a:r>
          </a:p>
          <a:p>
            <a:pPr lvl="2">
              <a:buFontTx/>
              <a:buNone/>
              <a:defRPr/>
            </a:pPr>
            <a:r>
              <a:rPr lang="en-US" sz="1800"/>
              <a:t>C</a:t>
            </a:r>
            <a:r>
              <a:rPr lang="en-US" sz="1800" baseline="-25000"/>
              <a:t>10    </a:t>
            </a:r>
            <a:r>
              <a:rPr lang="en-US" sz="1800"/>
              <a:t>C</a:t>
            </a:r>
            <a:r>
              <a:rPr lang="en-US" sz="1800" baseline="-25000"/>
              <a:t>11</a:t>
            </a:r>
            <a:r>
              <a:rPr lang="en-US" sz="1800"/>
              <a:t>                A</a:t>
            </a:r>
            <a:r>
              <a:rPr lang="en-US" sz="1800" baseline="-25000"/>
              <a:t>10</a:t>
            </a:r>
            <a:r>
              <a:rPr lang="en-US" sz="1800"/>
              <a:t>    A</a:t>
            </a:r>
            <a:r>
              <a:rPr lang="en-US" sz="1800" baseline="-25000"/>
              <a:t>11</a:t>
            </a:r>
            <a:r>
              <a:rPr lang="en-US" sz="1800"/>
              <a:t>                B</a:t>
            </a:r>
            <a:r>
              <a:rPr lang="en-US" sz="1800" baseline="-25000"/>
              <a:t>10</a:t>
            </a:r>
            <a:r>
              <a:rPr lang="en-US" sz="1800"/>
              <a:t>    B</a:t>
            </a:r>
            <a:r>
              <a:rPr lang="en-US" sz="1800" baseline="-25000"/>
              <a:t>11</a:t>
            </a:r>
          </a:p>
          <a:p>
            <a:pPr lvl="2">
              <a:buFontTx/>
              <a:buNone/>
              <a:defRPr/>
            </a:pPr>
            <a:endParaRPr lang="en-US" sz="1800" baseline="-25000"/>
          </a:p>
          <a:p>
            <a:pPr lvl="2">
              <a:buFontTx/>
              <a:buNone/>
              <a:defRPr/>
            </a:pPr>
            <a:endParaRPr lang="en-US" sz="1800" baseline="-25000"/>
          </a:p>
          <a:p>
            <a:pPr lvl="2">
              <a:buFontTx/>
              <a:buNone/>
              <a:defRPr/>
            </a:pPr>
            <a:r>
              <a:rPr lang="en-US" sz="1800"/>
              <a:t>                            M</a:t>
            </a:r>
            <a:r>
              <a:rPr lang="en-US" sz="1800" baseline="-25000"/>
              <a:t>1</a:t>
            </a:r>
            <a:r>
              <a:rPr lang="en-US" sz="1800"/>
              <a:t>   + M</a:t>
            </a:r>
            <a:r>
              <a:rPr lang="en-US" sz="1800" baseline="-25000"/>
              <a:t>4</a:t>
            </a:r>
            <a:r>
              <a:rPr lang="en-US" sz="1800"/>
              <a:t>  - M</a:t>
            </a:r>
            <a:r>
              <a:rPr lang="en-US" sz="1800" baseline="-25000"/>
              <a:t>5 </a:t>
            </a:r>
            <a:r>
              <a:rPr lang="en-US" sz="1800"/>
              <a:t>+ M</a:t>
            </a:r>
            <a:r>
              <a:rPr lang="en-US" sz="1800" baseline="-25000"/>
              <a:t>7</a:t>
            </a:r>
            <a:r>
              <a:rPr lang="en-US" sz="1800"/>
              <a:t>                        M</a:t>
            </a:r>
            <a:r>
              <a:rPr lang="en-US" sz="1800" baseline="-25000"/>
              <a:t>3 </a:t>
            </a:r>
            <a:r>
              <a:rPr lang="en-US" sz="1800"/>
              <a:t>+ M</a:t>
            </a:r>
            <a:r>
              <a:rPr lang="en-US" sz="1800" baseline="-25000"/>
              <a:t>5</a:t>
            </a:r>
            <a:r>
              <a:rPr lang="en-US" sz="1800"/>
              <a:t> </a:t>
            </a:r>
            <a:endParaRPr lang="en-US" sz="1800" baseline="-25000"/>
          </a:p>
          <a:p>
            <a:pPr lvl="2">
              <a:buFontTx/>
              <a:buNone/>
              <a:defRPr/>
            </a:pPr>
            <a:r>
              <a:rPr lang="en-US" sz="1800" baseline="-25000"/>
              <a:t>                             </a:t>
            </a:r>
            <a:r>
              <a:rPr lang="en-US" sz="1800"/>
              <a:t>=                   </a:t>
            </a:r>
          </a:p>
          <a:p>
            <a:pPr lvl="2">
              <a:buFontTx/>
              <a:buNone/>
              <a:defRPr/>
            </a:pPr>
            <a:r>
              <a:rPr lang="en-US" sz="1800"/>
              <a:t>                           M</a:t>
            </a:r>
            <a:r>
              <a:rPr lang="en-US" sz="1800" baseline="-25000"/>
              <a:t>2</a:t>
            </a:r>
            <a:r>
              <a:rPr lang="en-US" sz="1800"/>
              <a:t> + M</a:t>
            </a:r>
            <a:r>
              <a:rPr lang="en-US" sz="1800" baseline="-25000"/>
              <a:t>4                                               </a:t>
            </a:r>
            <a:r>
              <a:rPr lang="en-US" sz="1800"/>
              <a:t>M</a:t>
            </a:r>
            <a:r>
              <a:rPr lang="en-US" sz="1800" baseline="-25000"/>
              <a:t>1</a:t>
            </a:r>
            <a:r>
              <a:rPr lang="en-US" sz="1800"/>
              <a:t>   + M</a:t>
            </a:r>
            <a:r>
              <a:rPr lang="en-US" sz="1800" baseline="-25000"/>
              <a:t>3</a:t>
            </a:r>
            <a:r>
              <a:rPr lang="en-US" sz="1800"/>
              <a:t>  - M</a:t>
            </a:r>
            <a:r>
              <a:rPr lang="en-US" sz="1800" baseline="-25000"/>
              <a:t>2 </a:t>
            </a:r>
            <a:r>
              <a:rPr lang="en-US" sz="1800"/>
              <a:t>+ M</a:t>
            </a:r>
            <a:r>
              <a:rPr lang="en-US" sz="1800" baseline="-25000"/>
              <a:t>6</a:t>
            </a:r>
            <a:r>
              <a:rPr lang="en-US" sz="1800"/>
              <a:t> </a:t>
            </a:r>
            <a:endParaRPr lang="en-US" sz="1800" baseline="-25000"/>
          </a:p>
          <a:p>
            <a:pPr>
              <a:defRPr/>
            </a:pPr>
            <a:endParaRPr lang="en-US" sz="2000"/>
          </a:p>
        </p:txBody>
      </p:sp>
      <p:grpSp>
        <p:nvGrpSpPr>
          <p:cNvPr id="27652" name="Group 4">
            <a:extLst>
              <a:ext uri="{FF2B5EF4-FFF2-40B4-BE49-F238E27FC236}">
                <a16:creationId xmlns="" xmlns:a16="http://schemas.microsoft.com/office/drawing/2014/main" id="{808D215E-F927-453F-A8D2-CFED48908675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2514600"/>
            <a:ext cx="4800600" cy="1143000"/>
            <a:chOff x="912" y="1584"/>
            <a:chExt cx="3024" cy="720"/>
          </a:xfrm>
        </p:grpSpPr>
        <p:sp>
          <p:nvSpPr>
            <p:cNvPr id="27654" name="Line 5">
              <a:extLst>
                <a:ext uri="{FF2B5EF4-FFF2-40B4-BE49-F238E27FC236}">
                  <a16:creationId xmlns="" xmlns:a16="http://schemas.microsoft.com/office/drawing/2014/main" id="{E6B0341E-999D-4A90-8DA9-2E78F1C5FA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1680"/>
              <a:ext cx="0" cy="48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655" name="Line 6">
              <a:extLst>
                <a:ext uri="{FF2B5EF4-FFF2-40B4-BE49-F238E27FC236}">
                  <a16:creationId xmlns="" xmlns:a16="http://schemas.microsoft.com/office/drawing/2014/main" id="{5A370C01-EA0F-4806-8C62-6D7A393456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1680"/>
              <a:ext cx="0" cy="48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656" name="Line 7">
              <a:extLst>
                <a:ext uri="{FF2B5EF4-FFF2-40B4-BE49-F238E27FC236}">
                  <a16:creationId xmlns="" xmlns:a16="http://schemas.microsoft.com/office/drawing/2014/main" id="{E5ABCD40-30D2-498B-8FB0-4E820A7C4E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1728"/>
              <a:ext cx="0" cy="48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657" name="Line 8">
              <a:extLst>
                <a:ext uri="{FF2B5EF4-FFF2-40B4-BE49-F238E27FC236}">
                  <a16:creationId xmlns="" xmlns:a16="http://schemas.microsoft.com/office/drawing/2014/main" id="{F5484C11-372A-49B0-9E41-5898C5AA79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1920"/>
              <a:ext cx="528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658" name="Line 9">
              <a:extLst>
                <a:ext uri="{FF2B5EF4-FFF2-40B4-BE49-F238E27FC236}">
                  <a16:creationId xmlns="" xmlns:a16="http://schemas.microsoft.com/office/drawing/2014/main" id="{7C276797-01D3-4B2F-B3FD-B3F7548AAD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1920"/>
              <a:ext cx="528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659" name="Line 10">
              <a:extLst>
                <a:ext uri="{FF2B5EF4-FFF2-40B4-BE49-F238E27FC236}">
                  <a16:creationId xmlns="" xmlns:a16="http://schemas.microsoft.com/office/drawing/2014/main" id="{C79EE1FE-EAB7-485A-BED2-EB1A1D53B5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1920"/>
              <a:ext cx="528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660" name="AutoShape 11">
              <a:extLst>
                <a:ext uri="{FF2B5EF4-FFF2-40B4-BE49-F238E27FC236}">
                  <a16:creationId xmlns="" xmlns:a16="http://schemas.microsoft.com/office/drawing/2014/main" id="{29DD30B2-CC4D-4EC8-8003-13EDC48F3F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1584"/>
              <a:ext cx="768" cy="720"/>
            </a:xfrm>
            <a:prstGeom prst="bracketPair">
              <a:avLst>
                <a:gd name="adj" fmla="val 16667"/>
              </a:avLst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7661" name="AutoShape 12">
              <a:extLst>
                <a:ext uri="{FF2B5EF4-FFF2-40B4-BE49-F238E27FC236}">
                  <a16:creationId xmlns="" xmlns:a16="http://schemas.microsoft.com/office/drawing/2014/main" id="{56E5B2A2-3037-47E1-AC3F-D9045A76C7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1584"/>
              <a:ext cx="768" cy="720"/>
            </a:xfrm>
            <a:prstGeom prst="bracketPair">
              <a:avLst>
                <a:gd name="adj" fmla="val 16667"/>
              </a:avLst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7662" name="AutoShape 13">
              <a:extLst>
                <a:ext uri="{FF2B5EF4-FFF2-40B4-BE49-F238E27FC236}">
                  <a16:creationId xmlns="" xmlns:a16="http://schemas.microsoft.com/office/drawing/2014/main" id="{5945A51B-A0CE-4670-B34F-D82F8CBD34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584"/>
              <a:ext cx="768" cy="720"/>
            </a:xfrm>
            <a:prstGeom prst="bracketPair">
              <a:avLst>
                <a:gd name="adj" fmla="val 16667"/>
              </a:avLst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27653" name="AutoShape 14">
            <a:extLst>
              <a:ext uri="{FF2B5EF4-FFF2-40B4-BE49-F238E27FC236}">
                <a16:creationId xmlns="" xmlns:a16="http://schemas.microsoft.com/office/drawing/2014/main" id="{2528BAD8-F252-48B2-9DF3-AB454ABD27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3886200"/>
            <a:ext cx="5410200" cy="1143000"/>
          </a:xfrm>
          <a:prstGeom prst="bracketPair">
            <a:avLst>
              <a:gd name="adj" fmla="val 16667"/>
            </a:avLst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>
            <a:extLst>
              <a:ext uri="{FF2B5EF4-FFF2-40B4-BE49-F238E27FC236}">
                <a16:creationId xmlns="" xmlns:a16="http://schemas.microsoft.com/office/drawing/2014/main" id="{E72A82E9-BDC4-4012-B7AA-57839C6567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686800" cy="685800"/>
          </a:xfrm>
        </p:spPr>
        <p:txBody>
          <a:bodyPr/>
          <a:lstStyle/>
          <a:p>
            <a:pPr>
              <a:defRPr/>
            </a:pPr>
            <a:r>
              <a:rPr lang="en-US"/>
              <a:t>Formulas for Strassen’s Algorithm</a:t>
            </a:r>
          </a:p>
        </p:txBody>
      </p:sp>
      <p:sp>
        <p:nvSpPr>
          <p:cNvPr id="352259" name="Rectangle 3">
            <a:extLst>
              <a:ext uri="{FF2B5EF4-FFF2-40B4-BE49-F238E27FC236}">
                <a16:creationId xmlns="" xmlns:a16="http://schemas.microsoft.com/office/drawing/2014/main" id="{EFB88650-7EBC-480D-87AE-934A8A2B5C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2016224"/>
            <a:ext cx="8686800" cy="486916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2200" dirty="0"/>
              <a:t>M</a:t>
            </a:r>
            <a:r>
              <a:rPr lang="en-US" sz="2200" baseline="-25000" dirty="0"/>
              <a:t>1</a:t>
            </a:r>
            <a:r>
              <a:rPr lang="en-US" sz="2200" dirty="0"/>
              <a:t> = (A</a:t>
            </a:r>
            <a:r>
              <a:rPr lang="en-US" sz="2200" baseline="-25000" dirty="0"/>
              <a:t>00</a:t>
            </a:r>
            <a:r>
              <a:rPr lang="en-US" sz="2200" dirty="0"/>
              <a:t> + A</a:t>
            </a:r>
            <a:r>
              <a:rPr lang="en-US" sz="2200" baseline="-25000" dirty="0"/>
              <a:t>11</a:t>
            </a:r>
            <a:r>
              <a:rPr lang="en-US" sz="2200" dirty="0"/>
              <a:t>) </a:t>
            </a:r>
            <a:r>
              <a:rPr lang="en-US" sz="2200" b="0" dirty="0">
                <a:sym typeface="Symbol" pitchFamily="84" charset="2"/>
              </a:rPr>
              <a:t></a:t>
            </a:r>
            <a:r>
              <a:rPr lang="en-US" sz="2200" dirty="0"/>
              <a:t> (B</a:t>
            </a:r>
            <a:r>
              <a:rPr lang="en-US" sz="2200" baseline="-25000" dirty="0"/>
              <a:t>00</a:t>
            </a:r>
            <a:r>
              <a:rPr lang="en-US" sz="2200" dirty="0"/>
              <a:t> + </a:t>
            </a:r>
            <a:r>
              <a:rPr lang="en-US" sz="2200" b="0" dirty="0"/>
              <a:t>B</a:t>
            </a:r>
            <a:r>
              <a:rPr lang="en-US" sz="2200" b="0" baseline="-25000" dirty="0"/>
              <a:t>11</a:t>
            </a:r>
            <a:r>
              <a:rPr lang="en-US" sz="2200" b="0" dirty="0"/>
              <a:t>)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endParaRPr lang="en-US" sz="2200" b="0" dirty="0"/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2200" dirty="0"/>
              <a:t>M</a:t>
            </a:r>
            <a:r>
              <a:rPr lang="en-US" sz="2200" baseline="-25000" dirty="0"/>
              <a:t>2</a:t>
            </a:r>
            <a:r>
              <a:rPr lang="en-US" sz="2200" dirty="0"/>
              <a:t> = (A</a:t>
            </a:r>
            <a:r>
              <a:rPr lang="en-US" sz="2200" baseline="-25000" dirty="0"/>
              <a:t>10</a:t>
            </a:r>
            <a:r>
              <a:rPr lang="en-US" sz="2200" dirty="0"/>
              <a:t> + A</a:t>
            </a:r>
            <a:r>
              <a:rPr lang="en-US" sz="2200" baseline="-25000" dirty="0"/>
              <a:t>11</a:t>
            </a:r>
            <a:r>
              <a:rPr lang="en-US" sz="2200" dirty="0"/>
              <a:t>) </a:t>
            </a:r>
            <a:r>
              <a:rPr lang="en-US" sz="2200" b="0" dirty="0">
                <a:sym typeface="Symbol" pitchFamily="84" charset="2"/>
              </a:rPr>
              <a:t></a:t>
            </a:r>
            <a:r>
              <a:rPr lang="en-US" sz="2200" dirty="0"/>
              <a:t> B</a:t>
            </a:r>
            <a:r>
              <a:rPr lang="en-US" sz="2200" baseline="-25000" dirty="0"/>
              <a:t>00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endParaRPr lang="en-US" sz="2200" b="0" dirty="0"/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2200" dirty="0"/>
              <a:t>M</a:t>
            </a:r>
            <a:r>
              <a:rPr lang="en-US" sz="2200" baseline="-25000" dirty="0"/>
              <a:t>3</a:t>
            </a:r>
            <a:r>
              <a:rPr lang="en-US" sz="2200" dirty="0"/>
              <a:t> = A</a:t>
            </a:r>
            <a:r>
              <a:rPr lang="en-US" sz="2200" baseline="-25000" dirty="0"/>
              <a:t>00</a:t>
            </a:r>
            <a:r>
              <a:rPr lang="en-US" sz="2200" dirty="0"/>
              <a:t> </a:t>
            </a:r>
            <a:r>
              <a:rPr lang="en-US" sz="2200" b="0" dirty="0">
                <a:sym typeface="Symbol" pitchFamily="84" charset="2"/>
              </a:rPr>
              <a:t></a:t>
            </a:r>
            <a:r>
              <a:rPr lang="en-US" sz="2200" dirty="0"/>
              <a:t> (B</a:t>
            </a:r>
            <a:r>
              <a:rPr lang="en-US" sz="2200" baseline="-25000" dirty="0"/>
              <a:t>01</a:t>
            </a:r>
            <a:r>
              <a:rPr lang="en-US" sz="2200" dirty="0"/>
              <a:t> - </a:t>
            </a:r>
            <a:r>
              <a:rPr lang="en-US" sz="2200" b="0" dirty="0"/>
              <a:t>B</a:t>
            </a:r>
            <a:r>
              <a:rPr lang="en-US" sz="2200" b="0" baseline="-25000" dirty="0"/>
              <a:t>11</a:t>
            </a:r>
            <a:r>
              <a:rPr lang="en-US" sz="2200" b="0" dirty="0"/>
              <a:t>)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endParaRPr lang="en-US" sz="2200" b="0" dirty="0"/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2200" dirty="0"/>
              <a:t>M</a:t>
            </a:r>
            <a:r>
              <a:rPr lang="en-US" sz="2200" baseline="-25000" dirty="0"/>
              <a:t>4</a:t>
            </a:r>
            <a:r>
              <a:rPr lang="en-US" sz="2200" dirty="0"/>
              <a:t> =  A</a:t>
            </a:r>
            <a:r>
              <a:rPr lang="en-US" sz="2200" baseline="-25000" dirty="0"/>
              <a:t>11</a:t>
            </a:r>
            <a:r>
              <a:rPr lang="en-US" sz="2200" dirty="0"/>
              <a:t> </a:t>
            </a:r>
            <a:r>
              <a:rPr lang="en-US" sz="2200" b="0" dirty="0">
                <a:sym typeface="Symbol" pitchFamily="84" charset="2"/>
              </a:rPr>
              <a:t></a:t>
            </a:r>
            <a:r>
              <a:rPr lang="en-US" sz="2200" dirty="0"/>
              <a:t> (B</a:t>
            </a:r>
            <a:r>
              <a:rPr lang="en-US" sz="2200" baseline="-25000" dirty="0"/>
              <a:t>10</a:t>
            </a:r>
            <a:r>
              <a:rPr lang="en-US" sz="2200" dirty="0"/>
              <a:t> - </a:t>
            </a:r>
            <a:r>
              <a:rPr lang="en-US" sz="2200" b="0" dirty="0"/>
              <a:t>B</a:t>
            </a:r>
            <a:r>
              <a:rPr lang="en-US" sz="2200" b="0" baseline="-25000" dirty="0"/>
              <a:t>00</a:t>
            </a:r>
            <a:r>
              <a:rPr lang="en-US" sz="2200" b="0" dirty="0"/>
              <a:t>)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endParaRPr lang="en-US" sz="2200" b="0" dirty="0"/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2200" dirty="0"/>
              <a:t>M</a:t>
            </a:r>
            <a:r>
              <a:rPr lang="en-US" sz="2200" baseline="-25000" dirty="0"/>
              <a:t>5</a:t>
            </a:r>
            <a:r>
              <a:rPr lang="en-US" sz="2200" dirty="0"/>
              <a:t> = (A</a:t>
            </a:r>
            <a:r>
              <a:rPr lang="en-US" sz="2200" baseline="-25000" dirty="0"/>
              <a:t>00</a:t>
            </a:r>
            <a:r>
              <a:rPr lang="en-US" sz="2200" dirty="0"/>
              <a:t> + A</a:t>
            </a:r>
            <a:r>
              <a:rPr lang="en-US" sz="2200" baseline="-25000" dirty="0"/>
              <a:t>01</a:t>
            </a:r>
            <a:r>
              <a:rPr lang="en-US" sz="2200" dirty="0"/>
              <a:t>) </a:t>
            </a:r>
            <a:r>
              <a:rPr lang="en-US" sz="2200" b="0" dirty="0">
                <a:sym typeface="Symbol" pitchFamily="84" charset="2"/>
              </a:rPr>
              <a:t></a:t>
            </a:r>
            <a:r>
              <a:rPr lang="en-US" sz="2200" dirty="0"/>
              <a:t> </a:t>
            </a:r>
            <a:r>
              <a:rPr lang="en-US" sz="2200" b="0" dirty="0"/>
              <a:t>B</a:t>
            </a:r>
            <a:r>
              <a:rPr lang="en-US" sz="2200" b="0" baseline="-25000" dirty="0"/>
              <a:t>11</a:t>
            </a:r>
            <a:endParaRPr lang="en-US" sz="2200" b="0" dirty="0"/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endParaRPr lang="en-US" sz="2200" b="0" dirty="0"/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2200" dirty="0"/>
              <a:t>M</a:t>
            </a:r>
            <a:r>
              <a:rPr lang="en-US" sz="2200" baseline="-25000" dirty="0"/>
              <a:t>6</a:t>
            </a:r>
            <a:r>
              <a:rPr lang="en-US" sz="2200" dirty="0"/>
              <a:t> = (A</a:t>
            </a:r>
            <a:r>
              <a:rPr lang="en-US" sz="2200" baseline="-25000" dirty="0"/>
              <a:t>10</a:t>
            </a:r>
            <a:r>
              <a:rPr lang="en-US" sz="2200" dirty="0"/>
              <a:t> - A</a:t>
            </a:r>
            <a:r>
              <a:rPr lang="en-US" sz="2200" baseline="-25000" dirty="0"/>
              <a:t>00</a:t>
            </a:r>
            <a:r>
              <a:rPr lang="en-US" sz="2200" dirty="0"/>
              <a:t>) </a:t>
            </a:r>
            <a:r>
              <a:rPr lang="en-US" sz="2200" b="0" dirty="0">
                <a:sym typeface="Symbol" pitchFamily="84" charset="2"/>
              </a:rPr>
              <a:t></a:t>
            </a:r>
            <a:r>
              <a:rPr lang="en-US" sz="2200" dirty="0"/>
              <a:t> (B</a:t>
            </a:r>
            <a:r>
              <a:rPr lang="en-US" sz="2200" baseline="-25000" dirty="0"/>
              <a:t>00</a:t>
            </a:r>
            <a:r>
              <a:rPr lang="en-US" sz="2200" dirty="0"/>
              <a:t> + </a:t>
            </a:r>
            <a:r>
              <a:rPr lang="en-US" sz="2200" b="0" dirty="0"/>
              <a:t>B</a:t>
            </a:r>
            <a:r>
              <a:rPr lang="en-US" sz="2200" b="0" baseline="-25000" dirty="0"/>
              <a:t>01</a:t>
            </a:r>
            <a:r>
              <a:rPr lang="en-US" sz="2200" b="0" dirty="0"/>
              <a:t>)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endParaRPr lang="en-US" sz="2200" b="0" dirty="0"/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2200" dirty="0"/>
              <a:t>M</a:t>
            </a:r>
            <a:r>
              <a:rPr lang="en-US" sz="2200" baseline="-25000" dirty="0"/>
              <a:t>7</a:t>
            </a:r>
            <a:r>
              <a:rPr lang="en-US" sz="2200" dirty="0"/>
              <a:t> = (A</a:t>
            </a:r>
            <a:r>
              <a:rPr lang="en-US" sz="2200" baseline="-25000" dirty="0"/>
              <a:t>01</a:t>
            </a:r>
            <a:r>
              <a:rPr lang="en-US" sz="2200" dirty="0"/>
              <a:t> - A</a:t>
            </a:r>
            <a:r>
              <a:rPr lang="en-US" sz="2200" baseline="-25000" dirty="0"/>
              <a:t>11</a:t>
            </a:r>
            <a:r>
              <a:rPr lang="en-US" sz="2200" dirty="0"/>
              <a:t>) </a:t>
            </a:r>
            <a:r>
              <a:rPr lang="en-US" sz="2200" b="0" dirty="0">
                <a:sym typeface="Symbol" pitchFamily="84" charset="2"/>
              </a:rPr>
              <a:t></a:t>
            </a:r>
            <a:r>
              <a:rPr lang="en-US" sz="2200" dirty="0"/>
              <a:t> (B</a:t>
            </a:r>
            <a:r>
              <a:rPr lang="en-US" sz="2200" baseline="-25000" dirty="0"/>
              <a:t>10</a:t>
            </a:r>
            <a:r>
              <a:rPr lang="en-US" sz="2200" dirty="0"/>
              <a:t> + </a:t>
            </a:r>
            <a:r>
              <a:rPr lang="en-US" sz="2200" b="0" dirty="0"/>
              <a:t>B</a:t>
            </a:r>
            <a:r>
              <a:rPr lang="en-US" sz="2200" b="0" baseline="-25000" dirty="0"/>
              <a:t>11</a:t>
            </a:r>
            <a:r>
              <a:rPr lang="en-US" sz="2200" b="0" dirty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>
            <a:extLst>
              <a:ext uri="{FF2B5EF4-FFF2-40B4-BE49-F238E27FC236}">
                <a16:creationId xmlns="" xmlns:a16="http://schemas.microsoft.com/office/drawing/2014/main" id="{B9581798-284B-4E88-B330-39C4AC7E1B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Analysis of Strassen’s Algorithm</a:t>
            </a:r>
          </a:p>
        </p:txBody>
      </p:sp>
      <p:sp>
        <p:nvSpPr>
          <p:cNvPr id="362499" name="Rectangle 3">
            <a:extLst>
              <a:ext uri="{FF2B5EF4-FFF2-40B4-BE49-F238E27FC236}">
                <a16:creationId xmlns="" xmlns:a16="http://schemas.microsoft.com/office/drawing/2014/main" id="{40A924D1-14D7-4001-95F1-8B0DF07FE0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6700" y="1826274"/>
            <a:ext cx="8610600" cy="4475956"/>
          </a:xfrm>
        </p:spPr>
        <p:txBody>
          <a:bodyPr/>
          <a:lstStyle/>
          <a:p>
            <a:pPr marL="457200" indent="-457200">
              <a:buFont typeface="Monotype Sorts" pitchFamily="2" charset="2"/>
              <a:buNone/>
              <a:defRPr/>
            </a:pPr>
            <a:r>
              <a:rPr lang="en-US" sz="2400" dirty="0"/>
              <a:t>If </a:t>
            </a:r>
            <a:r>
              <a:rPr lang="en-US" sz="2400" i="1" dirty="0"/>
              <a:t>n</a:t>
            </a:r>
            <a:r>
              <a:rPr lang="en-US" sz="2400" dirty="0"/>
              <a:t> is not a power of 2, matrices can be padded with zeros.</a:t>
            </a:r>
          </a:p>
          <a:p>
            <a:pPr marL="457200" indent="-457200">
              <a:buFont typeface="Monotype Sorts" pitchFamily="2" charset="2"/>
              <a:buNone/>
              <a:defRPr/>
            </a:pPr>
            <a:endParaRPr lang="en-US" sz="2400" dirty="0"/>
          </a:p>
          <a:p>
            <a:pPr marL="457200" indent="-457200">
              <a:buFont typeface="Monotype Sorts" pitchFamily="2" charset="2"/>
              <a:buNone/>
              <a:defRPr/>
            </a:pPr>
            <a:endParaRPr lang="en-US" sz="2400" dirty="0"/>
          </a:p>
          <a:p>
            <a:pPr marL="457200" indent="-457200">
              <a:buFont typeface="Monotype Sorts" pitchFamily="2" charset="2"/>
              <a:buNone/>
              <a:defRPr/>
            </a:pPr>
            <a:r>
              <a:rPr lang="en-US" sz="2400" dirty="0"/>
              <a:t>Number of multiplications:</a:t>
            </a:r>
          </a:p>
          <a:p>
            <a:pPr marL="457200" indent="-457200">
              <a:buFont typeface="Monotype Sorts" pitchFamily="2" charset="2"/>
              <a:buNone/>
              <a:defRPr/>
            </a:pPr>
            <a:r>
              <a:rPr lang="en-US" sz="2400" dirty="0"/>
              <a:t>                                 M(</a:t>
            </a:r>
            <a:r>
              <a:rPr lang="en-US" sz="2400" i="1" dirty="0"/>
              <a:t>n</a:t>
            </a:r>
            <a:r>
              <a:rPr lang="en-US" sz="2400" dirty="0"/>
              <a:t>) = 7M(</a:t>
            </a:r>
            <a:r>
              <a:rPr lang="en-US" sz="2400" i="1" dirty="0"/>
              <a:t>n</a:t>
            </a:r>
            <a:r>
              <a:rPr lang="en-US" sz="2400" dirty="0"/>
              <a:t>/2),   M(1) = 1</a:t>
            </a:r>
          </a:p>
          <a:p>
            <a:pPr marL="457200" indent="-457200">
              <a:buFont typeface="Monotype Sorts" pitchFamily="2" charset="2"/>
              <a:buNone/>
              <a:defRPr/>
            </a:pPr>
            <a:r>
              <a:rPr lang="en-US" sz="2400" dirty="0"/>
              <a:t>Solution: M(</a:t>
            </a:r>
            <a:r>
              <a:rPr lang="en-US" sz="2400" i="1" dirty="0"/>
              <a:t>n</a:t>
            </a:r>
            <a:r>
              <a:rPr lang="en-US" sz="2400" dirty="0"/>
              <a:t>) </a:t>
            </a:r>
            <a:r>
              <a:rPr lang="en-US" sz="2400" dirty="0">
                <a:solidFill>
                  <a:schemeClr val="accent2"/>
                </a:solidFill>
              </a:rPr>
              <a:t>= 7</a:t>
            </a:r>
            <a:r>
              <a:rPr lang="en-US" sz="2400" baseline="30000" dirty="0">
                <a:solidFill>
                  <a:schemeClr val="accent2"/>
                </a:solidFill>
              </a:rPr>
              <a:t>log </a:t>
            </a:r>
            <a:r>
              <a:rPr lang="en-US" sz="2400" baseline="14000" dirty="0">
                <a:solidFill>
                  <a:schemeClr val="accent2"/>
                </a:solidFill>
              </a:rPr>
              <a:t>2</a:t>
            </a:r>
            <a:r>
              <a:rPr lang="en-US" sz="2400" i="1" baseline="30000" dirty="0">
                <a:solidFill>
                  <a:schemeClr val="accent2"/>
                </a:solidFill>
              </a:rPr>
              <a:t>n</a:t>
            </a:r>
            <a:r>
              <a:rPr lang="en-US" sz="2400" baseline="30000" dirty="0"/>
              <a:t> </a:t>
            </a:r>
            <a:r>
              <a:rPr lang="en-US" sz="2400" dirty="0"/>
              <a:t>= </a:t>
            </a:r>
            <a:r>
              <a:rPr lang="en-US" sz="2400" i="1" dirty="0" err="1"/>
              <a:t>n</a:t>
            </a:r>
            <a:r>
              <a:rPr lang="en-US" sz="2400" baseline="30000" dirty="0" err="1"/>
              <a:t>log</a:t>
            </a:r>
            <a:r>
              <a:rPr lang="en-US" sz="2400" baseline="30000" dirty="0"/>
              <a:t> </a:t>
            </a:r>
            <a:r>
              <a:rPr lang="en-US" sz="2400" baseline="14000" dirty="0"/>
              <a:t>2</a:t>
            </a:r>
            <a:r>
              <a:rPr lang="en-US" sz="2400" baseline="30000" dirty="0"/>
              <a:t>7 </a:t>
            </a:r>
            <a:r>
              <a:rPr lang="en-US" sz="2400" dirty="0">
                <a:latin typeface="Lucida Grande" pitchFamily="84" charset="0"/>
                <a:cs typeface="Times New Roman" pitchFamily="18" charset="0"/>
              </a:rPr>
              <a:t>≈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i="1" dirty="0"/>
              <a:t>n</a:t>
            </a:r>
            <a:r>
              <a:rPr lang="en-US" sz="2400" baseline="30000" dirty="0"/>
              <a:t>2.807    </a:t>
            </a:r>
            <a:r>
              <a:rPr lang="en-US" sz="2400" dirty="0"/>
              <a:t>vs.  </a:t>
            </a:r>
            <a:r>
              <a:rPr lang="en-US" sz="2400" i="1" dirty="0"/>
              <a:t>n</a:t>
            </a:r>
            <a:r>
              <a:rPr lang="en-US" sz="2400" baseline="30000" dirty="0"/>
              <a:t>3 </a:t>
            </a:r>
            <a:r>
              <a:rPr lang="en-US" sz="2400" dirty="0"/>
              <a:t>of brute-force alg.</a:t>
            </a:r>
            <a:endParaRPr lang="en-US" sz="2400" baseline="30000" dirty="0"/>
          </a:p>
          <a:p>
            <a:pPr marL="457200" indent="-457200">
              <a:buFont typeface="Monotype Sorts" pitchFamily="2" charset="2"/>
              <a:buNone/>
              <a:defRPr/>
            </a:pPr>
            <a:endParaRPr lang="en-US" sz="2400" dirty="0"/>
          </a:p>
          <a:p>
            <a:pPr marL="457200" indent="-457200">
              <a:buFont typeface="Monotype Sorts" pitchFamily="2" charset="2"/>
              <a:buNone/>
              <a:defRPr/>
            </a:pPr>
            <a:r>
              <a:rPr lang="en-US" sz="2400" dirty="0"/>
              <a:t>Algorithms with better asymptotic efficiency are known but they are even more complex and not used in practice.</a:t>
            </a:r>
          </a:p>
        </p:txBody>
      </p:sp>
      <p:sp>
        <p:nvSpPr>
          <p:cNvPr id="362500" name="Text Box 4">
            <a:extLst>
              <a:ext uri="{FF2B5EF4-FFF2-40B4-BE49-F238E27FC236}">
                <a16:creationId xmlns="" xmlns:a16="http://schemas.microsoft.com/office/drawing/2014/main" id="{55E009FF-57F4-49D2-B8AB-2F18762CCD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2117725"/>
            <a:ext cx="3429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n-US" sz="2000">
                <a:solidFill>
                  <a:srgbClr val="FF9933"/>
                </a:solidFill>
              </a:rPr>
              <a:t>What if we count both multiplications and additions?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62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62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250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4" descr="img0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8763000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lobal">
  <a:themeElements>
    <a:clrScheme name="">
      <a:dk1>
        <a:srgbClr val="000000"/>
      </a:dk1>
      <a:lt1>
        <a:srgbClr val="FFFFFF"/>
      </a:lt1>
      <a:dk2>
        <a:srgbClr val="CC6600"/>
      </a:dk2>
      <a:lt2>
        <a:srgbClr val="FFFFFF"/>
      </a:lt2>
      <a:accent1>
        <a:srgbClr val="FFFFCC"/>
      </a:accent1>
      <a:accent2>
        <a:srgbClr val="B5E0E3"/>
      </a:accent2>
      <a:accent3>
        <a:srgbClr val="FFFFFF"/>
      </a:accent3>
      <a:accent4>
        <a:srgbClr val="000000"/>
      </a:accent4>
      <a:accent5>
        <a:srgbClr val="FFFFE2"/>
      </a:accent5>
      <a:accent6>
        <a:srgbClr val="A4CBCE"/>
      </a:accent6>
      <a:hlink>
        <a:srgbClr val="AF6A5F"/>
      </a:hlink>
      <a:folHlink>
        <a:srgbClr val="CCB374"/>
      </a:folHlink>
    </a:clrScheme>
    <a:fontScheme name="Global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Global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FF99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FFCAAA"/>
        </a:accent5>
        <a:accent6>
          <a:srgbClr val="B98A00"/>
        </a:accent6>
        <a:hlink>
          <a:srgbClr val="898743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2">
        <a:dk1>
          <a:srgbClr val="000000"/>
        </a:dk1>
        <a:lt1>
          <a:srgbClr val="FFFFFF"/>
        </a:lt1>
        <a:dk2>
          <a:srgbClr val="CC6600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8F8F8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BFBFB"/>
        </a:accent5>
        <a:accent6>
          <a:srgbClr val="878787"/>
        </a:accent6>
        <a:hlink>
          <a:srgbClr val="DDDDD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4">
        <a:dk1>
          <a:srgbClr val="000000"/>
        </a:dk1>
        <a:lt1>
          <a:srgbClr val="FFFFFF"/>
        </a:lt1>
        <a:dk2>
          <a:srgbClr val="000066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FDF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5">
        <a:dk1>
          <a:srgbClr val="000000"/>
        </a:dk1>
        <a:lt1>
          <a:srgbClr val="E9E6D9"/>
        </a:lt1>
        <a:dk2>
          <a:srgbClr val="666633"/>
        </a:dk2>
        <a:lt2>
          <a:srgbClr val="CEC7AA"/>
        </a:lt2>
        <a:accent1>
          <a:srgbClr val="FFFFCC"/>
        </a:accent1>
        <a:accent2>
          <a:srgbClr val="B5E0E3"/>
        </a:accent2>
        <a:accent3>
          <a:srgbClr val="F2F0E9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6AB82"/>
        </a:hlink>
        <a:folHlink>
          <a:srgbClr val="A092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6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93ACC3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7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CC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E7B98A"/>
        </a:accent6>
        <a:hlink>
          <a:srgbClr val="FF9999"/>
        </a:hlink>
        <a:folHlink>
          <a:srgbClr val="E063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8">
        <a:dk1>
          <a:srgbClr val="000000"/>
        </a:dk1>
        <a:lt1>
          <a:srgbClr val="EAEAEA"/>
        </a:lt1>
        <a:dk2>
          <a:srgbClr val="17118B"/>
        </a:dk2>
        <a:lt2>
          <a:srgbClr val="FFFFCC"/>
        </a:lt2>
        <a:accent1>
          <a:srgbClr val="B2B2B2"/>
        </a:accent1>
        <a:accent2>
          <a:srgbClr val="54ABB2"/>
        </a:accent2>
        <a:accent3>
          <a:srgbClr val="ABAAC4"/>
        </a:accent3>
        <a:accent4>
          <a:srgbClr val="C8C8C8"/>
        </a:accent4>
        <a:accent5>
          <a:srgbClr val="D5D5D5"/>
        </a:accent5>
        <a:accent6>
          <a:srgbClr val="4B9BA1"/>
        </a:accent6>
        <a:hlink>
          <a:srgbClr val="4F49A3"/>
        </a:hlink>
        <a:folHlink>
          <a:srgbClr val="2E257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1655</TotalTime>
  <Words>2135</Words>
  <Application>Microsoft Office PowerPoint</Application>
  <PresentationFormat>On-screen Show (4:3)</PresentationFormat>
  <Paragraphs>462</Paragraphs>
  <Slides>82</Slides>
  <Notes>19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82</vt:i4>
      </vt:variant>
    </vt:vector>
  </HeadingPairs>
  <TitlesOfParts>
    <vt:vector size="84" baseType="lpstr">
      <vt:lpstr>Global</vt:lpstr>
      <vt:lpstr>Equation</vt:lpstr>
      <vt:lpstr>Master of Science (Computer Science)  Sub. Code: COMS 411 Sub. Name: Design of Algorithms</vt:lpstr>
      <vt:lpstr>         Definition of Algorithm</vt:lpstr>
      <vt:lpstr>Problem Solving: Main Steps</vt:lpstr>
      <vt:lpstr>1. Problem Definition</vt:lpstr>
      <vt:lpstr>2. Algorithm Design / Specifications</vt:lpstr>
      <vt:lpstr>Computer Algorithms</vt:lpstr>
      <vt:lpstr>4,5,6: Implementation, Testing, Maintainance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Divide and Conquer Method</vt:lpstr>
      <vt:lpstr>PowerPoint Presentation</vt:lpstr>
      <vt:lpstr>Divide-and-conquer approach </vt:lpstr>
      <vt:lpstr>PowerPoint Presentation</vt:lpstr>
      <vt:lpstr>PowerPoint Presentation</vt:lpstr>
      <vt:lpstr>PowerPoint Presentation</vt:lpstr>
      <vt:lpstr>General Method-control abstraction</vt:lpstr>
      <vt:lpstr>PowerPoint Presentation</vt:lpstr>
      <vt:lpstr>PowerPoint Presentation</vt:lpstr>
      <vt:lpstr>PowerPoint Presentation</vt:lpstr>
      <vt:lpstr>Binary Search</vt:lpstr>
      <vt:lpstr>PowerPoint Presentation</vt:lpstr>
      <vt:lpstr>Recursive binary search algorithm</vt:lpstr>
      <vt:lpstr>PowerPoint Presentation</vt:lpstr>
      <vt:lpstr> x=18</vt:lpstr>
      <vt:lpstr>   Analysis of Algorithm Worst-Case Time Complexity (Binary Search, Recursive)   </vt:lpstr>
      <vt:lpstr>PowerPoint Presentation</vt:lpstr>
      <vt:lpstr>Example: Find the MAX and MIN</vt:lpstr>
      <vt:lpstr>PowerPoint Presentation</vt:lpstr>
      <vt:lpstr>Analysis</vt:lpstr>
      <vt:lpstr>Note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Time Complexity –Merge Sort</vt:lpstr>
      <vt:lpstr>Introduction</vt:lpstr>
      <vt:lpstr>Quicksort</vt:lpstr>
      <vt:lpstr>Example: Quicksort</vt:lpstr>
      <vt:lpstr>Example: Quicksort...</vt:lpstr>
      <vt:lpstr>Pseudocode </vt:lpstr>
      <vt:lpstr>Partitioning</vt:lpstr>
      <vt:lpstr>Partitioning Strategy</vt:lpstr>
      <vt:lpstr>Partitioning Strategy</vt:lpstr>
      <vt:lpstr>Partitioning Strategy</vt:lpstr>
      <vt:lpstr>Partitioning Strategy</vt:lpstr>
      <vt:lpstr>Conventional Matrix Multiplication</vt:lpstr>
      <vt:lpstr>Strassen’s Matrix Multiplication</vt:lpstr>
      <vt:lpstr>Strassen’s Matrix Multiplication</vt:lpstr>
      <vt:lpstr>Formulas for Strassen’s Algorithm</vt:lpstr>
      <vt:lpstr>Analysis of Strassen’s Algorithm</vt:lpstr>
    </vt:vector>
  </TitlesOfParts>
  <Company>SMU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admin2</dc:creator>
  <cp:lastModifiedBy>User</cp:lastModifiedBy>
  <cp:revision>120</cp:revision>
  <cp:lastPrinted>1601-01-01T00:00:00Z</cp:lastPrinted>
  <dcterms:created xsi:type="dcterms:W3CDTF">2002-01-10T23:53:35Z</dcterms:created>
  <dcterms:modified xsi:type="dcterms:W3CDTF">2023-11-06T03:07:49Z</dcterms:modified>
</cp:coreProperties>
</file>