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6"/>
  </p:notesMasterIdLst>
  <p:handoutMasterIdLst>
    <p:handoutMasterId r:id="rId187"/>
  </p:handoutMasterIdLst>
  <p:sldIdLst>
    <p:sldId id="256" r:id="rId2"/>
    <p:sldId id="709" r:id="rId3"/>
    <p:sldId id="351" r:id="rId4"/>
    <p:sldId id="352" r:id="rId5"/>
    <p:sldId id="353" r:id="rId6"/>
    <p:sldId id="422" r:id="rId7"/>
    <p:sldId id="354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5" r:id="rId36"/>
    <p:sldId id="526" r:id="rId37"/>
    <p:sldId id="527" r:id="rId38"/>
    <p:sldId id="528" r:id="rId39"/>
    <p:sldId id="529" r:id="rId40"/>
    <p:sldId id="530" r:id="rId41"/>
    <p:sldId id="531" r:id="rId42"/>
    <p:sldId id="532" r:id="rId43"/>
    <p:sldId id="533" r:id="rId44"/>
    <p:sldId id="534" r:id="rId45"/>
    <p:sldId id="535" r:id="rId46"/>
    <p:sldId id="536" r:id="rId47"/>
    <p:sldId id="537" r:id="rId48"/>
    <p:sldId id="538" r:id="rId49"/>
    <p:sldId id="539" r:id="rId50"/>
    <p:sldId id="540" r:id="rId51"/>
    <p:sldId id="541" r:id="rId52"/>
    <p:sldId id="542" r:id="rId53"/>
    <p:sldId id="543" r:id="rId54"/>
    <p:sldId id="544" r:id="rId55"/>
    <p:sldId id="545" r:id="rId56"/>
    <p:sldId id="710" r:id="rId57"/>
    <p:sldId id="711" r:id="rId58"/>
    <p:sldId id="712" r:id="rId59"/>
    <p:sldId id="713" r:id="rId60"/>
    <p:sldId id="546" r:id="rId61"/>
    <p:sldId id="547" r:id="rId62"/>
    <p:sldId id="548" r:id="rId63"/>
    <p:sldId id="549" r:id="rId64"/>
    <p:sldId id="550" r:id="rId65"/>
    <p:sldId id="551" r:id="rId66"/>
    <p:sldId id="552" r:id="rId67"/>
    <p:sldId id="553" r:id="rId68"/>
    <p:sldId id="715" r:id="rId69"/>
    <p:sldId id="716" r:id="rId70"/>
    <p:sldId id="717" r:id="rId71"/>
    <p:sldId id="718" r:id="rId72"/>
    <p:sldId id="719" r:id="rId73"/>
    <p:sldId id="720" r:id="rId74"/>
    <p:sldId id="721" r:id="rId75"/>
    <p:sldId id="722" r:id="rId76"/>
    <p:sldId id="723" r:id="rId77"/>
    <p:sldId id="724" r:id="rId78"/>
    <p:sldId id="726" r:id="rId79"/>
    <p:sldId id="727" r:id="rId80"/>
    <p:sldId id="316" r:id="rId81"/>
    <p:sldId id="728" r:id="rId82"/>
    <p:sldId id="729" r:id="rId83"/>
    <p:sldId id="595" r:id="rId84"/>
    <p:sldId id="596" r:id="rId85"/>
    <p:sldId id="597" r:id="rId86"/>
    <p:sldId id="598" r:id="rId87"/>
    <p:sldId id="599" r:id="rId88"/>
    <p:sldId id="600" r:id="rId89"/>
    <p:sldId id="601" r:id="rId90"/>
    <p:sldId id="602" r:id="rId91"/>
    <p:sldId id="603" r:id="rId92"/>
    <p:sldId id="604" r:id="rId93"/>
    <p:sldId id="605" r:id="rId94"/>
    <p:sldId id="608" r:id="rId95"/>
    <p:sldId id="609" r:id="rId96"/>
    <p:sldId id="612" r:id="rId97"/>
    <p:sldId id="613" r:id="rId98"/>
    <p:sldId id="616" r:id="rId99"/>
    <p:sldId id="617" r:id="rId100"/>
    <p:sldId id="779" r:id="rId101"/>
    <p:sldId id="780" r:id="rId102"/>
    <p:sldId id="794" r:id="rId103"/>
    <p:sldId id="781" r:id="rId104"/>
    <p:sldId id="782" r:id="rId105"/>
    <p:sldId id="783" r:id="rId106"/>
    <p:sldId id="784" r:id="rId107"/>
    <p:sldId id="785" r:id="rId108"/>
    <p:sldId id="787" r:id="rId109"/>
    <p:sldId id="788" r:id="rId110"/>
    <p:sldId id="789" r:id="rId111"/>
    <p:sldId id="790" r:id="rId112"/>
    <p:sldId id="791" r:id="rId113"/>
    <p:sldId id="792" r:id="rId114"/>
    <p:sldId id="793" r:id="rId115"/>
    <p:sldId id="626" r:id="rId116"/>
    <p:sldId id="627" r:id="rId117"/>
    <p:sldId id="628" r:id="rId118"/>
    <p:sldId id="629" r:id="rId119"/>
    <p:sldId id="630" r:id="rId120"/>
    <p:sldId id="631" r:id="rId121"/>
    <p:sldId id="632" r:id="rId122"/>
    <p:sldId id="633" r:id="rId123"/>
    <p:sldId id="634" r:id="rId124"/>
    <p:sldId id="635" r:id="rId125"/>
    <p:sldId id="636" r:id="rId126"/>
    <p:sldId id="648" r:id="rId127"/>
    <p:sldId id="649" r:id="rId128"/>
    <p:sldId id="650" r:id="rId129"/>
    <p:sldId id="651" r:id="rId130"/>
    <p:sldId id="652" r:id="rId131"/>
    <p:sldId id="653" r:id="rId132"/>
    <p:sldId id="654" r:id="rId133"/>
    <p:sldId id="655" r:id="rId134"/>
    <p:sldId id="656" r:id="rId135"/>
    <p:sldId id="657" r:id="rId136"/>
    <p:sldId id="810" r:id="rId137"/>
    <p:sldId id="821" r:id="rId138"/>
    <p:sldId id="811" r:id="rId139"/>
    <p:sldId id="812" r:id="rId140"/>
    <p:sldId id="813" r:id="rId141"/>
    <p:sldId id="814" r:id="rId142"/>
    <p:sldId id="815" r:id="rId143"/>
    <p:sldId id="816" r:id="rId144"/>
    <p:sldId id="817" r:id="rId145"/>
    <p:sldId id="818" r:id="rId146"/>
    <p:sldId id="819" r:id="rId147"/>
    <p:sldId id="820" r:id="rId148"/>
    <p:sldId id="763" r:id="rId149"/>
    <p:sldId id="822" r:id="rId150"/>
    <p:sldId id="764" r:id="rId151"/>
    <p:sldId id="823" r:id="rId152"/>
    <p:sldId id="765" r:id="rId153"/>
    <p:sldId id="766" r:id="rId154"/>
    <p:sldId id="767" r:id="rId155"/>
    <p:sldId id="768" r:id="rId156"/>
    <p:sldId id="769" r:id="rId157"/>
    <p:sldId id="770" r:id="rId158"/>
    <p:sldId id="835" r:id="rId159"/>
    <p:sldId id="836" r:id="rId160"/>
    <p:sldId id="837" r:id="rId161"/>
    <p:sldId id="841" r:id="rId162"/>
    <p:sldId id="840" r:id="rId163"/>
    <p:sldId id="856" r:id="rId164"/>
    <p:sldId id="857" r:id="rId165"/>
    <p:sldId id="842" r:id="rId166"/>
    <p:sldId id="844" r:id="rId167"/>
    <p:sldId id="843" r:id="rId168"/>
    <p:sldId id="845" r:id="rId169"/>
    <p:sldId id="855" r:id="rId170"/>
    <p:sldId id="846" r:id="rId171"/>
    <p:sldId id="861" r:id="rId172"/>
    <p:sldId id="847" r:id="rId173"/>
    <p:sldId id="848" r:id="rId174"/>
    <p:sldId id="849" r:id="rId175"/>
    <p:sldId id="850" r:id="rId176"/>
    <p:sldId id="858" r:id="rId177"/>
    <p:sldId id="859" r:id="rId178"/>
    <p:sldId id="851" r:id="rId179"/>
    <p:sldId id="860" r:id="rId180"/>
    <p:sldId id="852" r:id="rId181"/>
    <p:sldId id="853" r:id="rId182"/>
    <p:sldId id="854" r:id="rId183"/>
    <p:sldId id="826" r:id="rId184"/>
    <p:sldId id="825" r:id="rId185"/>
  </p:sldIdLst>
  <p:sldSz cx="9144000" cy="6858000" type="screen4x3"/>
  <p:notesSz cx="6858000" cy="8699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3300"/>
    <a:srgbClr val="009900"/>
    <a:srgbClr val="FF8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>
      <p:cViewPr varScale="1">
        <p:scale>
          <a:sx n="50" d="100"/>
          <a:sy n="50" d="100"/>
        </p:scale>
        <p:origin x="-128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53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3.xml"/><Relationship Id="rId7" Type="http://schemas.openxmlformats.org/officeDocument/2006/relationships/slide" Target="slides/slide147.xml"/><Relationship Id="rId2" Type="http://schemas.openxmlformats.org/officeDocument/2006/relationships/slide" Target="slides/slide142.xml"/><Relationship Id="rId1" Type="http://schemas.openxmlformats.org/officeDocument/2006/relationships/slide" Target="slides/slide58.xml"/><Relationship Id="rId6" Type="http://schemas.openxmlformats.org/officeDocument/2006/relationships/slide" Target="slides/slide146.xml"/><Relationship Id="rId5" Type="http://schemas.openxmlformats.org/officeDocument/2006/relationships/slide" Target="slides/slide145.xml"/><Relationship Id="rId4" Type="http://schemas.openxmlformats.org/officeDocument/2006/relationships/slide" Target="slides/slide1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64525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64525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77A759-763F-4084-915F-936858C2DF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878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652463"/>
            <a:ext cx="4349750" cy="3262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132263"/>
            <a:ext cx="54864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62938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262938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93355763-7F25-4EE4-91D5-4C3D21307D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46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F1E3D8-0E6E-4D6D-B4B4-379A8492A054}" type="slidenum">
              <a:rPr lang="en-US" altLang="en-US" sz="1200">
                <a:latin typeface="Tahoma" panose="020B0604030504040204" pitchFamily="34" charset="0"/>
              </a:rPr>
              <a:pPr eaLnBrk="1" hangingPunct="1"/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06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44D9C-19A7-4C9B-A833-7EB95A1161FE}" type="slidenum">
              <a:rPr lang="en-US"/>
              <a:pPr/>
              <a:t>71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F4766-685B-484E-B7AC-75878B021D81}" type="slidenum">
              <a:rPr lang="en-US"/>
              <a:pPr/>
              <a:t>72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64AEB-D28B-4FC3-9C7E-3752A244B62F}" type="slidenum">
              <a:rPr lang="en-US"/>
              <a:pPr/>
              <a:t>73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2FD93-0B94-4172-8B61-44A99149EDD1}" type="slidenum">
              <a:rPr lang="en-US"/>
              <a:pPr/>
              <a:t>74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CEB53-9D27-43DF-8B6A-7ED846E6ACF8}" type="slidenum">
              <a:rPr lang="en-US"/>
              <a:pPr/>
              <a:t>75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0E7F2-0D05-451A-8469-EB368C227039}" type="slidenum">
              <a:rPr lang="en-US"/>
              <a:pPr/>
              <a:t>76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69119-108B-4F3B-A381-B01574172481}" type="slidenum">
              <a:rPr lang="en-US"/>
              <a:pPr/>
              <a:t>77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="" xmlns:a16="http://schemas.microsoft.com/office/drawing/2014/main" id="{C3E1AA6C-6F5A-43F3-8903-E147C4908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21C993-F9BA-40EC-87FC-511183306263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="" xmlns:a16="http://schemas.microsoft.com/office/drawing/2014/main" id="{4D81600B-8E71-4E36-9F32-31471DE4D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="" xmlns:a16="http://schemas.microsoft.com/office/drawing/2014/main" id="{063A2571-3B06-401F-9254-D470DCBB1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="" xmlns:a16="http://schemas.microsoft.com/office/drawing/2014/main" id="{6BFFE08A-8FCC-4B7B-B3DC-E439C19A9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094610-FA89-471A-8A56-C9B4572E2865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="" xmlns:a16="http://schemas.microsoft.com/office/drawing/2014/main" id="{8EB54FF7-4907-4965-9612-D3F75E8B6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="" xmlns:a16="http://schemas.microsoft.com/office/drawing/2014/main" id="{7C3C1C78-B128-40F5-BCF2-6EBEC1E3C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="" xmlns:a16="http://schemas.microsoft.com/office/drawing/2014/main" id="{253876FD-8D15-4E04-B90F-8E43E725B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093F86-72C1-43CC-9435-F05A740FED04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="" xmlns:a16="http://schemas.microsoft.com/office/drawing/2014/main" id="{97C93E39-1065-4D33-94CA-0B15505904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="" xmlns:a16="http://schemas.microsoft.com/office/drawing/2014/main" id="{43115883-C1BC-4AB5-994F-57F6EF279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49A145-73AC-4669-960D-88716A85DE71}" type="slidenum">
              <a:rPr lang="en-US" altLang="en-US" sz="1200">
                <a:latin typeface="Tahoma" panose="020B0604030504040204" pitchFamily="34" charset="0"/>
              </a:rPr>
              <a:pPr eaLnBrk="1" hangingPunct="1"/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630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13782F-BEED-4E82-B07A-468F39E1A19D}" type="slidenum">
              <a:rPr lang="en-US" altLang="en-US">
                <a:latin typeface="Arial" panose="020B0604020202020204" pitchFamily="34" charset="0"/>
              </a:rPr>
              <a:pPr eaLnBrk="1" hangingPunct="1"/>
              <a:t>148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709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B981AA-1C26-4215-B9EC-D22195B5F980}" type="slidenum">
              <a:rPr lang="en-US" altLang="en-US" sz="1200">
                <a:latin typeface="Tahoma" panose="020B0604030504040204" pitchFamily="34" charset="0"/>
              </a:rPr>
              <a:pPr eaLnBrk="1" hangingPunct="1"/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7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443C31-C32D-478C-A1EE-FE6A46D56FBF}" type="slidenum">
              <a:rPr lang="en-US" altLang="en-US" sz="1200">
                <a:latin typeface="Tahoma" panose="020B0604030504040204" pitchFamily="34" charset="0"/>
              </a:rPr>
              <a:pPr eaLnBrk="1" hangingPunct="1"/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67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27DA0F-7029-460D-BA02-5547DE273E88}" type="slidenum">
              <a:rPr lang="en-US" altLang="en-US" sz="1200">
                <a:latin typeface="Tahoma" panose="020B0604030504040204" pitchFamily="34" charset="0"/>
              </a:rPr>
              <a:pPr eaLnBrk="1" hangingPunct="1"/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01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6E6125-C8B2-4478-ACEF-6297D9EEA688}" type="slidenum">
              <a:rPr lang="en-US" altLang="en-US" sz="1200">
                <a:latin typeface="Tahoma" panose="020B0604030504040204" pitchFamily="34" charset="0"/>
              </a:rPr>
              <a:pPr eaLnBrk="1" hangingPunct="1"/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36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D6EA6-F66C-4BCC-87D0-B8068A96CDBB}" type="slidenum">
              <a:rPr lang="en-US"/>
              <a:pPr/>
              <a:t>68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1677C-CF34-4C3F-924A-15DD55B37B2F}" type="slidenum">
              <a:rPr lang="en-US"/>
              <a:pPr/>
              <a:t>69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0AD40-6263-4C2F-B82A-6C1089B03AE1}" type="slidenum">
              <a:rPr lang="en-US"/>
              <a:pPr/>
              <a:t>70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1752600" y="1600200"/>
            <a:ext cx="73914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" name="Line 100"/>
          <p:cNvSpPr>
            <a:spLocks noChangeShapeType="1"/>
          </p:cNvSpPr>
          <p:nvPr userDrawn="1"/>
        </p:nvSpPr>
        <p:spPr bwMode="auto">
          <a:xfrm>
            <a:off x="838200" y="4267200"/>
            <a:ext cx="8077200" cy="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IN"/>
          </a:p>
        </p:txBody>
      </p:sp>
      <p:pic>
        <p:nvPicPr>
          <p:cNvPr id="6" name="Picture 101" descr="eag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411480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68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981200" y="1676400"/>
            <a:ext cx="6934200" cy="2362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269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43400"/>
            <a:ext cx="6934200" cy="12954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DEAEF6A-1A2D-4842-8E68-8686570220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17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EBE43-967D-4639-BE09-4F3C41A3C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26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685800"/>
            <a:ext cx="2076450" cy="5576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6076950" cy="5576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E234B-19A9-42DF-A3E5-83F2F214A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3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2A60A8-0290-4E63-874D-BF1E21518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5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B5640-811B-4263-A235-F9186B64B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6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F2C1-4D10-453C-A8C0-CBCCC844B4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8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23040-66D8-4E94-85FD-B73CB63E95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52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68C93-4C34-43BA-8F56-5A052D024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21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D8A7D-8A9A-45F3-A796-CE5F37643D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9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FE41D-F276-41E1-9706-E542C9659D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48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166949-69B5-4254-9E23-D9B03015B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6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DE847-9B94-4977-97D5-26C386A545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48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D8EF2D4-40F0-40C1-B728-19261503150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68" descr="frontstar-un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98266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321" name="Line 169"/>
          <p:cNvSpPr>
            <a:spLocks noChangeShapeType="1"/>
          </p:cNvSpPr>
          <p:nvPr userDrawn="1"/>
        </p:nvSpPr>
        <p:spPr bwMode="auto">
          <a:xfrm>
            <a:off x="304800" y="1905000"/>
            <a:ext cx="8305800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114800"/>
            <a:ext cx="8686800" cy="1981200"/>
          </a:xfrm>
        </p:spPr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FF0000"/>
                </a:solidFill>
              </a:rPr>
              <a:t>Master of Science (Computer Science) </a:t>
            </a:r>
            <a:r>
              <a:rPr lang="en-US" altLang="en-US" b="1">
                <a:solidFill>
                  <a:schemeClr val="tx1"/>
                </a:solidFill>
              </a:rPr>
              <a:t/>
            </a:r>
            <a:br>
              <a:rPr lang="en-US" altLang="en-US" b="1">
                <a:solidFill>
                  <a:schemeClr val="tx1"/>
                </a:solidFill>
              </a:rPr>
            </a:br>
            <a:r>
              <a:rPr lang="en-US" altLang="en-US" sz="3200">
                <a:solidFill>
                  <a:srgbClr val="00CC00"/>
                </a:solidFill>
              </a:rPr>
              <a:t>Sub. Code: COMS 411</a:t>
            </a:r>
            <a:r>
              <a:rPr lang="en-US" altLang="en-US" sz="3200">
                <a:solidFill>
                  <a:schemeClr val="tx1"/>
                </a:solidFill>
              </a:rPr>
              <a:t/>
            </a:r>
            <a:br>
              <a:rPr lang="en-US" altLang="en-US" sz="3200">
                <a:solidFill>
                  <a:schemeClr val="tx1"/>
                </a:solidFill>
              </a:rPr>
            </a:br>
            <a:r>
              <a:rPr lang="en-US" altLang="en-US" sz="3200">
                <a:solidFill>
                  <a:srgbClr val="0070C0"/>
                </a:solidFill>
              </a:rPr>
              <a:t>Sub. Name: </a:t>
            </a:r>
            <a:r>
              <a:rPr lang="en-IN" altLang="en-US" sz="3200">
                <a:solidFill>
                  <a:srgbClr val="0070C0"/>
                </a:solidFill>
              </a:rPr>
              <a:t>Design of Algorithms</a:t>
            </a:r>
            <a:endParaRPr lang="en-US" altLang="en-US" sz="3200">
              <a:solidFill>
                <a:srgbClr val="0070C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400800"/>
            <a:ext cx="6934200" cy="457200"/>
          </a:xfrm>
        </p:spPr>
        <p:txBody>
          <a:bodyPr/>
          <a:lstStyle/>
          <a:p>
            <a:pPr eaLnBrk="1" hangingPunct="1"/>
            <a:r>
              <a:rPr lang="en-US" altLang="en-US"/>
              <a:t>Dr. S. RAVI, Dept. of Computer Science</a:t>
            </a:r>
            <a:endParaRPr lang="en-US" altLang="en-US" i="1"/>
          </a:p>
        </p:txBody>
      </p:sp>
      <p:sp>
        <p:nvSpPr>
          <p:cNvPr id="3076" name="AutoShape 5" descr="https://encrypted-tbn2.gstatic.com/images?q=tbn:ANd9GcTJiT-YpSuFK6N5dnUJhk9ZmBFKqMyYB-51OyTQR2EywFQu0C7i"/>
          <p:cNvSpPr>
            <a:spLocks noChangeAspect="1" noChangeArrowheads="1"/>
          </p:cNvSpPr>
          <p:nvPr/>
        </p:nvSpPr>
        <p:spPr bwMode="auto">
          <a:xfrm>
            <a:off x="1873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77" name="AutoShape 7" descr="https://encrypted-tbn2.gstatic.com/images?q=tbn:ANd9GcTJiT-YpSuFK6N5dnUJhk9ZmBFKqMyYB-51OyTQR2EywFQu0C7i"/>
          <p:cNvSpPr>
            <a:spLocks noChangeAspect="1" noChangeArrowheads="1"/>
          </p:cNvSpPr>
          <p:nvPr/>
        </p:nvSpPr>
        <p:spPr bwMode="auto">
          <a:xfrm>
            <a:off x="1873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3078" name="Picture 8" descr="C:\Users\admin\Pictures\Pondicherry Logo Gate 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096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9" descr="C:\Users\admin\Pictures\Pondicherry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19200"/>
            <a:ext cx="21621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img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8839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ctrTitle"/>
          </p:nvPr>
        </p:nvSpPr>
        <p:spPr>
          <a:xfrm>
            <a:off x="1676400" y="2971800"/>
            <a:ext cx="6934200" cy="2362200"/>
          </a:xfrm>
        </p:spPr>
        <p:txBody>
          <a:bodyPr/>
          <a:lstStyle/>
          <a:p>
            <a:r>
              <a:rPr lang="en-US" altLang="en-US"/>
              <a:t>Greedy method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9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2667000" y="685800"/>
            <a:ext cx="6324600" cy="1143000"/>
          </a:xfrm>
        </p:spPr>
        <p:txBody>
          <a:bodyPr/>
          <a:lstStyle/>
          <a:p>
            <a:r>
              <a:rPr lang="en-US" altLang="en-US"/>
              <a:t>General Method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772400" cy="2652712"/>
          </a:xfrm>
        </p:spPr>
        <p:txBody>
          <a:bodyPr/>
          <a:lstStyle/>
          <a:p>
            <a:r>
              <a:rPr lang="en-US" altLang="en-US" dirty="0"/>
              <a:t>Feasible solution-constraints</a:t>
            </a:r>
          </a:p>
          <a:p>
            <a:r>
              <a:rPr lang="en-US" altLang="en-US" dirty="0"/>
              <a:t>Objective function- </a:t>
            </a:r>
            <a:r>
              <a:rPr lang="en-US" altLang="en-US" dirty="0" err="1"/>
              <a:t>maximise</a:t>
            </a:r>
            <a:r>
              <a:rPr lang="en-US" altLang="en-US" dirty="0"/>
              <a:t> or </a:t>
            </a:r>
            <a:r>
              <a:rPr lang="en-US" altLang="en-US" dirty="0" err="1"/>
              <a:t>minimise</a:t>
            </a:r>
            <a:endParaRPr lang="en-US" altLang="en-US" dirty="0"/>
          </a:p>
          <a:p>
            <a:r>
              <a:rPr lang="en-US" altLang="en-US" dirty="0"/>
              <a:t>Optimal solution</a:t>
            </a:r>
          </a:p>
          <a:p>
            <a:r>
              <a:rPr lang="en-US" altLang="en-US" dirty="0"/>
              <a:t>Subset paradigm</a:t>
            </a:r>
          </a:p>
          <a:p>
            <a:r>
              <a:rPr lang="en-US" altLang="en-US" dirty="0"/>
              <a:t>Ordering paradigm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73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7086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Control abstraction for greedy method- Subset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51054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z="3400" dirty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800" dirty="0"/>
              <a:t>1.	Algorithm Greedy (a,n)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800" dirty="0"/>
              <a:t>2.	//a[1:n] contain the ‘n’  inputs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800" dirty="0"/>
              <a:t>3. 	{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800" dirty="0"/>
              <a:t>4.	solution =0;//Initialise the solution.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800" dirty="0"/>
              <a:t>5.	For i=1 to n do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800" dirty="0"/>
              <a:t>6.	{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800" dirty="0"/>
              <a:t>7.	x=select(a);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800" dirty="0"/>
              <a:t>8.	if(feasible(solution,x))then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800" dirty="0"/>
              <a:t>9.	solution=union(solution,x);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800" dirty="0"/>
              <a:t>10.	}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800" dirty="0"/>
              <a:t>11.	return solution;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800" dirty="0"/>
              <a:t>12.	}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2362200" y="685800"/>
            <a:ext cx="6629400" cy="1143000"/>
          </a:xfrm>
        </p:spPr>
        <p:txBody>
          <a:bodyPr/>
          <a:lstStyle/>
          <a:p>
            <a:r>
              <a:rPr lang="en-US" altLang="en-US"/>
              <a:t>Knapsack Problem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924800" cy="448151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We are given n objects  and knapsack  or bag with capacity M</a:t>
            </a:r>
          </a:p>
          <a:p>
            <a:pPr>
              <a:buFontTx/>
              <a:buChar char="•"/>
            </a:pPr>
            <a:r>
              <a:rPr lang="en-US" altLang="en-US" dirty="0"/>
              <a:t>Object i has  a weight W</a:t>
            </a:r>
            <a:r>
              <a:rPr lang="en-US" altLang="en-US" baseline="-25000" dirty="0"/>
              <a:t>i</a:t>
            </a:r>
            <a:r>
              <a:rPr lang="en-US" altLang="en-US" dirty="0"/>
              <a:t>  where i varies from 1 to n.</a:t>
            </a:r>
          </a:p>
          <a:p>
            <a:pPr>
              <a:buFontTx/>
              <a:buChar char="•"/>
            </a:pPr>
            <a:r>
              <a:rPr lang="en-US" altLang="en-US" dirty="0"/>
              <a:t>The problem is </a:t>
            </a:r>
            <a:r>
              <a:rPr lang="en-US" altLang="en-US" dirty="0" smtClean="0"/>
              <a:t>to </a:t>
            </a:r>
            <a:r>
              <a:rPr lang="en-US" altLang="en-US" dirty="0"/>
              <a:t>fill the bag with the help of objects and the resulting profit has to be maximum.</a:t>
            </a:r>
          </a:p>
          <a:p>
            <a:pPr>
              <a:buFontTx/>
              <a:buChar char="•"/>
            </a:pPr>
            <a:r>
              <a:rPr lang="en-US" altLang="en-US" dirty="0"/>
              <a:t>Fraction x</a:t>
            </a:r>
            <a:r>
              <a:rPr lang="en-US" altLang="en-US" baseline="-25000" dirty="0"/>
              <a:t>i</a:t>
            </a:r>
            <a:r>
              <a:rPr lang="en-US" altLang="en-US" dirty="0"/>
              <a:t>, 0&lt;=x</a:t>
            </a:r>
            <a:r>
              <a:rPr lang="en-US" altLang="en-US" baseline="-25000" dirty="0"/>
              <a:t>i</a:t>
            </a:r>
            <a:r>
              <a:rPr lang="en-US" altLang="en-US" dirty="0"/>
              <a:t>&lt;=1 of object i is placed into the knapsack then profit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is earned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49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Maximise ∑ p</a:t>
            </a:r>
            <a:r>
              <a:rPr lang="en-US" altLang="en-US" baseline="-25000"/>
              <a:t>i</a:t>
            </a:r>
            <a:r>
              <a:rPr lang="en-US" altLang="en-US"/>
              <a:t>x</a:t>
            </a:r>
            <a:r>
              <a:rPr lang="en-US" altLang="en-US" baseline="-25000"/>
              <a:t>i    </a:t>
            </a:r>
            <a:r>
              <a:rPr lang="en-US" altLang="en-US"/>
              <a:t> 		 1≤ i ≤ n</a:t>
            </a:r>
          </a:p>
          <a:p>
            <a:r>
              <a:rPr lang="en-US" altLang="en-US"/>
              <a:t>Subject to ∑ w</a:t>
            </a:r>
            <a:r>
              <a:rPr lang="en-US" altLang="en-US" baseline="-25000"/>
              <a:t>i</a:t>
            </a:r>
            <a:r>
              <a:rPr lang="en-US" altLang="en-US"/>
              <a:t>x</a:t>
            </a:r>
            <a:r>
              <a:rPr lang="en-US" altLang="en-US" baseline="-25000"/>
              <a:t>i </a:t>
            </a:r>
            <a:r>
              <a:rPr lang="en-US" altLang="en-US"/>
              <a:t>≤ m 	1≤ i ≤ n</a:t>
            </a:r>
          </a:p>
          <a:p>
            <a:r>
              <a:rPr lang="en-US" altLang="en-US"/>
              <a:t>0≤ x</a:t>
            </a:r>
            <a:r>
              <a:rPr lang="en-US" altLang="en-US" baseline="-25000"/>
              <a:t>i</a:t>
            </a:r>
            <a:r>
              <a:rPr lang="en-US" altLang="en-US"/>
              <a:t>≤ 1        1≤ i ≤ n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3200400" y="685800"/>
            <a:ext cx="57912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Capacity=20</a:t>
            </a:r>
          </a:p>
          <a:p>
            <a:r>
              <a:rPr lang="en-US" altLang="en-US"/>
              <a:t>N=3, M=20</a:t>
            </a:r>
          </a:p>
          <a:p>
            <a:r>
              <a:rPr lang="en-US" altLang="en-US"/>
              <a:t>Wi=18, 15, 10</a:t>
            </a:r>
          </a:p>
          <a:p>
            <a:r>
              <a:rPr lang="en-US" altLang="en-US"/>
              <a:t>Pi=25, 24, 15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6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1</a:t>
            </a:r>
            <a:r>
              <a:rPr lang="en-US" altLang="en-US" b="1"/>
              <a:t> X</a:t>
            </a:r>
            <a:r>
              <a:rPr lang="en-US" altLang="en-US" b="1" baseline="-25000"/>
              <a:t>2</a:t>
            </a:r>
            <a:r>
              <a:rPr lang="en-US" altLang="en-US" b="1"/>
              <a:t> X</a:t>
            </a:r>
            <a:r>
              <a:rPr lang="en-US" altLang="en-US" b="1" baseline="-25000"/>
              <a:t>3</a:t>
            </a:r>
            <a:r>
              <a:rPr lang="en-US" altLang="en-US"/>
              <a:t>        </a:t>
            </a:r>
            <a:r>
              <a:rPr lang="en-US" altLang="en-US" b="1"/>
              <a:t>W</a:t>
            </a:r>
            <a:r>
              <a:rPr lang="en-US" altLang="en-US" b="1" baseline="-25000"/>
              <a:t>i</a:t>
            </a:r>
            <a:r>
              <a:rPr lang="en-US" altLang="en-US" b="1"/>
              <a:t>X</a:t>
            </a:r>
            <a:r>
              <a:rPr lang="en-US" altLang="en-US" b="1" baseline="-25000"/>
              <a:t>i</a:t>
            </a:r>
            <a:r>
              <a:rPr lang="en-US" altLang="en-US"/>
              <a:t>       </a:t>
            </a:r>
            <a:r>
              <a:rPr lang="en-US" altLang="en-US" b="1"/>
              <a:t>P</a:t>
            </a:r>
            <a:r>
              <a:rPr lang="en-US" altLang="en-US" b="1" baseline="-25000"/>
              <a:t>i</a:t>
            </a:r>
            <a:r>
              <a:rPr lang="en-US" altLang="en-US" b="1"/>
              <a:t>X</a:t>
            </a:r>
            <a:r>
              <a:rPr lang="en-US" altLang="en-US" b="1" baseline="-25000"/>
              <a:t>i</a:t>
            </a:r>
          </a:p>
          <a:p>
            <a:r>
              <a:rPr lang="en-US" altLang="en-US"/>
              <a:t>½  1/3  ¼  	</a:t>
            </a:r>
          </a:p>
          <a:p>
            <a:r>
              <a:rPr lang="en-US" altLang="en-US"/>
              <a:t>1   2/15   0	</a:t>
            </a:r>
          </a:p>
          <a:p>
            <a:r>
              <a:rPr lang="en-US" altLang="en-US"/>
              <a:t>0   2/3   1	</a:t>
            </a:r>
          </a:p>
          <a:p>
            <a:r>
              <a:rPr lang="en-US" altLang="en-US"/>
              <a:t>0    1     ½  	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7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	X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 X</a:t>
            </a:r>
            <a:r>
              <a:rPr lang="en-US" altLang="en-US" sz="2000" b="1" baseline="-25000"/>
              <a:t>2</a:t>
            </a:r>
            <a:r>
              <a:rPr lang="en-US" altLang="en-US" sz="2000" b="1"/>
              <a:t> X</a:t>
            </a:r>
            <a:r>
              <a:rPr lang="en-US" altLang="en-US" sz="2000" b="1" baseline="-25000"/>
              <a:t>3</a:t>
            </a:r>
            <a:r>
              <a:rPr lang="en-US" altLang="en-US" sz="2000"/>
              <a:t>         	    	</a:t>
            </a:r>
            <a:r>
              <a:rPr lang="en-US" altLang="en-US" sz="2000" b="1"/>
              <a:t>W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/>
              <a:t>       			</a:t>
            </a:r>
            <a:r>
              <a:rPr lang="en-US" altLang="en-US" sz="2000" b="1"/>
              <a:t>P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 sz="1600"/>
              <a:t>	½  1/3  ¼          (1/2)*18+(1/3) *15+(1/4)*10 =16.5          (1/2)*25+(1/3) *24+(1/4)*15 = 24.25</a:t>
            </a:r>
          </a:p>
          <a:p>
            <a:pPr>
              <a:buFontTx/>
              <a:buNone/>
            </a:pPr>
            <a:r>
              <a:rPr lang="en-US" altLang="en-US" sz="1600"/>
              <a:t>	1   2/15   0          (1)*18+(2/15) *15+(0)*10       = 20            (1)*25+(2/15) *24+(0)*15       = 28.2</a:t>
            </a:r>
          </a:p>
          <a:p>
            <a:pPr>
              <a:buFontTx/>
              <a:buNone/>
            </a:pPr>
            <a:r>
              <a:rPr lang="en-US" altLang="en-US" sz="1600"/>
              <a:t>       0   2/3   1            (0)*18+(2/3) *15+(1)*10          = 20           (0)*25+(2/3) *24+(1)*15          = 31</a:t>
            </a:r>
          </a:p>
          <a:p>
            <a:pPr>
              <a:buFontTx/>
              <a:buNone/>
            </a:pPr>
            <a:r>
              <a:rPr lang="en-US" altLang="en-US" sz="1600"/>
              <a:t>       0    1     ½           (0)*18+(1) *15+(1/2)*10          = 20            (0)*25+(1) *24+(1/2)*15          = 31.5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2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2514600" y="685800"/>
            <a:ext cx="6477000" cy="1143000"/>
          </a:xfrm>
        </p:spPr>
        <p:txBody>
          <a:bodyPr/>
          <a:lstStyle/>
          <a:p>
            <a:r>
              <a:rPr lang="en-US" altLang="en-US"/>
              <a:t>Order by profit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/>
          </a:p>
          <a:p>
            <a:pPr lvl="4">
              <a:buFontTx/>
              <a:buNone/>
            </a:pPr>
            <a:r>
              <a:rPr lang="en-US" altLang="en-US" b="1"/>
              <a:t>Weight                              profit              wt reqd/wt</a:t>
            </a:r>
          </a:p>
          <a:p>
            <a:r>
              <a:rPr lang="en-US" altLang="en-US" b="1"/>
              <a:t>X</a:t>
            </a:r>
            <a:r>
              <a:rPr lang="en-US" altLang="en-US" b="1" baseline="-25000"/>
              <a:t>1                    </a:t>
            </a:r>
            <a:r>
              <a:rPr lang="en-US" altLang="en-US" b="1"/>
              <a:t> 18			25</a:t>
            </a:r>
          </a:p>
          <a:p>
            <a:r>
              <a:rPr lang="en-US" altLang="en-US" b="1"/>
              <a:t>X</a:t>
            </a:r>
            <a:r>
              <a:rPr lang="en-US" altLang="en-US" b="1" baseline="-25000"/>
              <a:t>2		</a:t>
            </a:r>
            <a:r>
              <a:rPr lang="en-US" altLang="en-US" b="1"/>
              <a:t>   15			24</a:t>
            </a:r>
            <a:endParaRPr lang="en-US" altLang="en-US" b="1" baseline="-25000"/>
          </a:p>
          <a:p>
            <a:r>
              <a:rPr lang="en-US" altLang="en-US" b="1"/>
              <a:t> X</a:t>
            </a:r>
            <a:r>
              <a:rPr lang="en-US" altLang="en-US" b="1" baseline="-25000"/>
              <a:t>3             </a:t>
            </a:r>
            <a:r>
              <a:rPr lang="en-US" altLang="en-US" b="1"/>
              <a:t>     10			15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3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>
              <a:buFontTx/>
              <a:buNone/>
            </a:pPr>
            <a:r>
              <a:rPr lang="en-US" altLang="en-US" b="1"/>
              <a:t>Weight                              profit              wt reqd/wt</a:t>
            </a:r>
          </a:p>
          <a:p>
            <a:r>
              <a:rPr lang="en-US" altLang="en-US" b="1"/>
              <a:t>X</a:t>
            </a:r>
            <a:r>
              <a:rPr lang="en-US" altLang="en-US" b="1" baseline="-25000"/>
              <a:t>1                    </a:t>
            </a:r>
            <a:r>
              <a:rPr lang="en-US" altLang="en-US" b="1"/>
              <a:t> 18			25		1.0</a:t>
            </a:r>
          </a:p>
          <a:p>
            <a:r>
              <a:rPr lang="en-US" altLang="en-US" b="1"/>
              <a:t>X</a:t>
            </a:r>
            <a:r>
              <a:rPr lang="en-US" altLang="en-US" b="1" baseline="-25000"/>
              <a:t>2		</a:t>
            </a:r>
            <a:r>
              <a:rPr lang="en-US" altLang="en-US" b="1"/>
              <a:t>   15			24	(2/15)0.133</a:t>
            </a:r>
            <a:endParaRPr lang="en-US" altLang="en-US" b="1" baseline="-25000"/>
          </a:p>
          <a:p>
            <a:r>
              <a:rPr lang="en-US" altLang="en-US" b="1"/>
              <a:t> X</a:t>
            </a:r>
            <a:r>
              <a:rPr lang="en-US" altLang="en-US" b="1" baseline="-25000"/>
              <a:t>3             </a:t>
            </a:r>
            <a:r>
              <a:rPr lang="en-US" altLang="en-US" b="1"/>
              <a:t>     10			15		0</a:t>
            </a:r>
          </a:p>
          <a:p>
            <a:endParaRPr lang="en-US" altLang="en-US" b="1"/>
          </a:p>
          <a:p>
            <a:r>
              <a:rPr lang="en-US" altLang="en-US" b="1"/>
              <a:t>∑P</a:t>
            </a:r>
            <a:r>
              <a:rPr lang="en-US" altLang="en-US" b="1" baseline="-25000"/>
              <a:t>i</a:t>
            </a:r>
            <a:r>
              <a:rPr lang="en-US" altLang="en-US" b="1"/>
              <a:t>X</a:t>
            </a:r>
            <a:r>
              <a:rPr lang="en-US" altLang="en-US" b="1" baseline="-25000"/>
              <a:t>i  </a:t>
            </a:r>
            <a:r>
              <a:rPr lang="en-US" altLang="en-US" b="1"/>
              <a:t> =</a:t>
            </a:r>
            <a:r>
              <a:rPr lang="en-US" altLang="en-US" b="1" baseline="-25000"/>
              <a:t>  </a:t>
            </a:r>
            <a:r>
              <a:rPr lang="en-US" altLang="en-US" b="1"/>
              <a:t>1*25+0.133*24</a:t>
            </a:r>
          </a:p>
          <a:p>
            <a:r>
              <a:rPr lang="en-US" altLang="en-US" b="1"/>
              <a:t>= 28.192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img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6868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>
              <a:buFontTx/>
              <a:buNone/>
            </a:pPr>
            <a:r>
              <a:rPr lang="en-US" altLang="en-US" b="1"/>
              <a:t>Weight                   profit                 pi/wi           wt reqd/wt</a:t>
            </a:r>
          </a:p>
          <a:p>
            <a:pPr lvl="4">
              <a:buFontTx/>
              <a:buNone/>
            </a:pPr>
            <a:r>
              <a:rPr lang="en-US" altLang="en-US" b="1"/>
              <a:t> 	   </a:t>
            </a:r>
          </a:p>
          <a:p>
            <a:pPr>
              <a:buFontTx/>
              <a:buNone/>
            </a:pPr>
            <a:r>
              <a:rPr lang="en-US" altLang="en-US" sz="2400" b="1"/>
              <a:t>X </a:t>
            </a:r>
            <a:r>
              <a:rPr lang="en-US" altLang="en-US" sz="2400" b="1" baseline="-25000"/>
              <a:t>2</a:t>
            </a:r>
            <a:r>
              <a:rPr lang="en-US" altLang="en-US" sz="2400" b="1"/>
              <a:t>		   15		24	     1.6           1</a:t>
            </a:r>
          </a:p>
          <a:p>
            <a:pPr>
              <a:buFontTx/>
              <a:buNone/>
            </a:pPr>
            <a:r>
              <a:rPr lang="en-US" altLang="en-US" sz="2400" b="1"/>
              <a:t>X</a:t>
            </a:r>
            <a:r>
              <a:rPr lang="en-US" altLang="en-US" sz="2400" b="1" baseline="-25000"/>
              <a:t> 3                             </a:t>
            </a:r>
            <a:r>
              <a:rPr lang="en-US" altLang="en-US" sz="2400" b="1"/>
              <a:t> 10		15	     1.5     (5/10) 0.5</a:t>
            </a:r>
          </a:p>
          <a:p>
            <a:pPr>
              <a:buFontTx/>
              <a:buNone/>
            </a:pPr>
            <a:r>
              <a:rPr lang="en-US" altLang="en-US" sz="2400" b="1"/>
              <a:t>X</a:t>
            </a:r>
            <a:r>
              <a:rPr lang="en-US" altLang="en-US" sz="2400" b="1" baseline="-25000"/>
              <a:t>1             </a:t>
            </a:r>
            <a:r>
              <a:rPr lang="en-US" altLang="en-US" sz="2400" b="1"/>
              <a:t>             18		25	     1.38         0</a:t>
            </a:r>
            <a:endParaRPr lang="en-US" altLang="en-US" sz="2400"/>
          </a:p>
          <a:p>
            <a:r>
              <a:rPr lang="en-US" altLang="en-US" sz="2400" b="1"/>
              <a:t>∑ P</a:t>
            </a:r>
            <a:r>
              <a:rPr lang="en-US" altLang="en-US" sz="2400" b="1" baseline="-25000"/>
              <a:t>i</a:t>
            </a:r>
            <a:r>
              <a:rPr lang="en-US" altLang="en-US" sz="2400" b="1"/>
              <a:t>X</a:t>
            </a:r>
            <a:r>
              <a:rPr lang="en-US" altLang="en-US" sz="2400" b="1" baseline="-25000"/>
              <a:t>i  </a:t>
            </a:r>
            <a:r>
              <a:rPr lang="en-US" altLang="en-US" sz="2400" b="1"/>
              <a:t> =</a:t>
            </a:r>
            <a:r>
              <a:rPr lang="en-US" altLang="en-US" sz="2400" b="1" baseline="-25000"/>
              <a:t> </a:t>
            </a:r>
            <a:r>
              <a:rPr lang="en-US" altLang="en-US" sz="2400" b="1"/>
              <a:t>1*24+0.5*15</a:t>
            </a:r>
          </a:p>
          <a:p>
            <a:r>
              <a:rPr lang="en-US" altLang="en-US" sz="2400" b="1"/>
              <a:t>=31.5 (optimal solution)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3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2667000" y="685800"/>
            <a:ext cx="6324600" cy="1143000"/>
          </a:xfrm>
        </p:spPr>
        <p:txBody>
          <a:bodyPr/>
          <a:lstStyle/>
          <a:p>
            <a:r>
              <a:rPr lang="en-US" altLang="en-US"/>
              <a:t>Order by weight(capacity)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/>
          </a:p>
          <a:p>
            <a:pPr lvl="4">
              <a:buFontTx/>
              <a:buNone/>
            </a:pPr>
            <a:r>
              <a:rPr lang="en-US" altLang="en-US" b="1"/>
              <a:t>Weight                              profit              wt reqd/wt</a:t>
            </a:r>
          </a:p>
          <a:p>
            <a:r>
              <a:rPr lang="en-US" altLang="en-US" b="1"/>
              <a:t>X</a:t>
            </a:r>
            <a:r>
              <a:rPr lang="en-US" altLang="en-US" b="1" baseline="-25000"/>
              <a:t> 3                   </a:t>
            </a:r>
            <a:r>
              <a:rPr lang="en-US" altLang="en-US" b="1"/>
              <a:t> 10			15		</a:t>
            </a:r>
          </a:p>
          <a:p>
            <a:r>
              <a:rPr lang="en-US" altLang="en-US" b="1"/>
              <a:t>X</a:t>
            </a:r>
            <a:r>
              <a:rPr lang="en-US" altLang="en-US" b="1" baseline="-25000"/>
              <a:t>2		</a:t>
            </a:r>
            <a:r>
              <a:rPr lang="en-US" altLang="en-US" b="1"/>
              <a:t>   15			24	</a:t>
            </a:r>
            <a:endParaRPr lang="en-US" altLang="en-US" b="1" baseline="-25000"/>
          </a:p>
          <a:p>
            <a:r>
              <a:rPr lang="en-US" altLang="en-US" b="1"/>
              <a:t> X</a:t>
            </a:r>
            <a:r>
              <a:rPr lang="en-US" altLang="en-US" b="1" baseline="-25000"/>
              <a:t>1             </a:t>
            </a:r>
            <a:r>
              <a:rPr lang="en-US" altLang="en-US" b="1"/>
              <a:t>     18			25		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1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>
              <a:buFontTx/>
              <a:buNone/>
            </a:pPr>
            <a:r>
              <a:rPr lang="en-US" altLang="en-US" b="1"/>
              <a:t>Weight                              profit              wt reqd/wt</a:t>
            </a:r>
          </a:p>
          <a:p>
            <a:r>
              <a:rPr lang="en-US" altLang="en-US" b="1"/>
              <a:t>X</a:t>
            </a:r>
            <a:r>
              <a:rPr lang="en-US" altLang="en-US" b="1" baseline="-25000"/>
              <a:t>3                    </a:t>
            </a:r>
            <a:r>
              <a:rPr lang="en-US" altLang="en-US" b="1"/>
              <a:t> 10			15		1.0</a:t>
            </a:r>
          </a:p>
          <a:p>
            <a:r>
              <a:rPr lang="en-US" altLang="en-US" b="1"/>
              <a:t>X</a:t>
            </a:r>
            <a:r>
              <a:rPr lang="en-US" altLang="en-US" b="1" baseline="-25000"/>
              <a:t>2		</a:t>
            </a:r>
            <a:r>
              <a:rPr lang="en-US" altLang="en-US" b="1"/>
              <a:t>   15			24	(10/15)0.67</a:t>
            </a:r>
            <a:endParaRPr lang="en-US" altLang="en-US" b="1" baseline="-25000"/>
          </a:p>
          <a:p>
            <a:r>
              <a:rPr lang="en-US" altLang="en-US" b="1"/>
              <a:t> X</a:t>
            </a:r>
            <a:r>
              <a:rPr lang="en-US" altLang="en-US" b="1" baseline="-25000"/>
              <a:t>1             </a:t>
            </a:r>
            <a:r>
              <a:rPr lang="en-US" altLang="en-US" b="1"/>
              <a:t>     18			25		0</a:t>
            </a:r>
          </a:p>
          <a:p>
            <a:r>
              <a:rPr lang="en-US" altLang="en-US" b="1"/>
              <a:t>∑ P</a:t>
            </a:r>
            <a:r>
              <a:rPr lang="en-US" altLang="en-US" b="1" baseline="-25000"/>
              <a:t>i</a:t>
            </a:r>
            <a:r>
              <a:rPr lang="en-US" altLang="en-US" b="1"/>
              <a:t>X</a:t>
            </a:r>
            <a:r>
              <a:rPr lang="en-US" altLang="en-US" b="1" baseline="-25000"/>
              <a:t>i  </a:t>
            </a:r>
            <a:r>
              <a:rPr lang="en-US" altLang="en-US" b="1"/>
              <a:t> =</a:t>
            </a:r>
            <a:r>
              <a:rPr lang="en-US" altLang="en-US" b="1" baseline="-25000"/>
              <a:t> </a:t>
            </a:r>
            <a:r>
              <a:rPr lang="en-US" altLang="en-US" b="1"/>
              <a:t>1*15+0.67*24</a:t>
            </a:r>
          </a:p>
          <a:p>
            <a:r>
              <a:rPr lang="en-US" altLang="en-US" b="1"/>
              <a:t>=31</a:t>
            </a:r>
          </a:p>
        </p:txBody>
      </p:sp>
    </p:spTree>
    <p:extLst>
      <p:ext uri="{BB962C8B-B14F-4D97-AF65-F5344CB8AC3E}">
        <p14:creationId xmlns:p14="http://schemas.microsoft.com/office/powerpoint/2010/main" val="10243674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85800"/>
            <a:ext cx="68580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Order by ratio of accumulated profit to capacity(</a:t>
            </a:r>
            <a:r>
              <a:rPr lang="en-US" b="1" dirty="0"/>
              <a:t>P</a:t>
            </a:r>
            <a:r>
              <a:rPr lang="en-US" b="1" baseline="-25000" dirty="0"/>
              <a:t>i</a:t>
            </a:r>
            <a:r>
              <a:rPr lang="en-US" b="1" dirty="0"/>
              <a:t> /W</a:t>
            </a:r>
            <a:r>
              <a:rPr lang="en-US" b="1" baseline="-25000" dirty="0"/>
              <a:t>i</a:t>
            </a:r>
            <a:r>
              <a:rPr lang="en-US" b="1" dirty="0"/>
              <a:t> )</a:t>
            </a:r>
            <a:endParaRPr lang="en-US" dirty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>
              <a:buFontTx/>
              <a:buNone/>
            </a:pPr>
            <a:r>
              <a:rPr lang="en-US" altLang="en-US" b="1"/>
              <a:t>Weight                              profit                 pi/wi </a:t>
            </a:r>
          </a:p>
          <a:p>
            <a:pPr lvl="4">
              <a:buFontTx/>
              <a:buNone/>
            </a:pPr>
            <a:r>
              <a:rPr lang="en-US" altLang="en-US" b="1"/>
              <a:t> 	   </a:t>
            </a:r>
          </a:p>
          <a:p>
            <a:pPr>
              <a:buFontTx/>
              <a:buNone/>
            </a:pPr>
            <a:r>
              <a:rPr lang="en-US" altLang="en-US" b="1"/>
              <a:t>X </a:t>
            </a:r>
            <a:r>
              <a:rPr lang="en-US" altLang="en-US" b="1" baseline="-25000"/>
              <a:t>2</a:t>
            </a:r>
            <a:r>
              <a:rPr lang="en-US" altLang="en-US" b="1"/>
              <a:t>		15			24	     1.6    </a:t>
            </a:r>
          </a:p>
          <a:p>
            <a:pPr>
              <a:buFontTx/>
              <a:buNone/>
            </a:pPr>
            <a:r>
              <a:rPr lang="en-US" altLang="en-US" b="1"/>
              <a:t>X</a:t>
            </a:r>
            <a:r>
              <a:rPr lang="en-US" altLang="en-US" b="1" baseline="-25000"/>
              <a:t> 3                      </a:t>
            </a:r>
            <a:r>
              <a:rPr lang="en-US" altLang="en-US" b="1"/>
              <a:t> 10			15	     1.5	</a:t>
            </a:r>
          </a:p>
          <a:p>
            <a:pPr>
              <a:buFontTx/>
              <a:buNone/>
            </a:pPr>
            <a:r>
              <a:rPr lang="en-US" altLang="en-US" b="1"/>
              <a:t>X</a:t>
            </a:r>
            <a:r>
              <a:rPr lang="en-US" altLang="en-US" b="1" baseline="-25000"/>
              <a:t>1             </a:t>
            </a:r>
            <a:r>
              <a:rPr lang="en-US" altLang="en-US" b="1"/>
              <a:t>       18			25	     1.38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9292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477000" cy="1143000"/>
          </a:xfrm>
        </p:spPr>
        <p:txBody>
          <a:bodyPr/>
          <a:lstStyle/>
          <a:p>
            <a:r>
              <a:rPr lang="en-US" altLang="en-US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371600"/>
            <a:ext cx="7791400" cy="5334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 smtClean="0"/>
              <a:t>1.Algorityhm </a:t>
            </a:r>
            <a:r>
              <a:rPr lang="en-US" sz="4400" dirty="0"/>
              <a:t>Greedy knapsack (m,n)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2//P[1:n] and the w[1:n]contain the profit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3.// &amp; weight res’.of the n object ordered.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4.//such that p[i]/w[i] &gt;=p[i+1]/W[i+1]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5.//m is the Knapsack size and x[1:n] is the solution vertex.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6.{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7.for i=1 to n do x[i]=0.0;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8.U=m;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9.For i=1 to n do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10.{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11.if (w[i]&gt;U)then break;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13.x[i]=1.0;U=U-w[i]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14.}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15.if(i&lt;=n)then x[i]=U/w[i];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4400" dirty="0"/>
              <a:t>16.}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 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459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3" descr="img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86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5" descr="img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915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5" descr="img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86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3" descr="img0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3712"/>
            <a:ext cx="8610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3" descr="img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763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533400" y="762000"/>
            <a:ext cx="8229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66FF"/>
                </a:solidFill>
              </a:rPr>
              <a:t>How to create programs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04800" y="2057400"/>
            <a:ext cx="8610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Seat of pants method</a:t>
            </a:r>
            <a:r>
              <a:rPr lang="en-US" altLang="en-US" sz="2000">
                <a:solidFill>
                  <a:srgbClr val="0066FF"/>
                </a:solidFill>
              </a:rPr>
              <a:t>: Write something down and then try to get it working.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200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u="sng">
                <a:solidFill>
                  <a:srgbClr val="0066FF"/>
                </a:solidFill>
              </a:rPr>
              <a:t>The process of creating programs is split into five phases: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i) </a:t>
            </a:r>
            <a:r>
              <a:rPr lang="en-US" altLang="en-US" sz="2000">
                <a:solidFill>
                  <a:srgbClr val="FF0000"/>
                </a:solidFill>
              </a:rPr>
              <a:t>Requirements:</a:t>
            </a:r>
            <a:r>
              <a:rPr lang="en-US" altLang="en-US" sz="2000">
                <a:solidFill>
                  <a:srgbClr val="0066FF"/>
                </a:solidFill>
              </a:rPr>
              <a:t> Understand the information given (the inputs) and what results U R to produce (the outputs)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ii) </a:t>
            </a:r>
            <a:r>
              <a:rPr lang="en-US" altLang="en-US" sz="2000">
                <a:solidFill>
                  <a:srgbClr val="FF0000"/>
                </a:solidFill>
              </a:rPr>
              <a:t>Design: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rgbClr val="0066FF"/>
                </a:solidFill>
              </a:rPr>
              <a:t>For each object there will be some basic opns to perform on it.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			Write an algorithm which solves the problem.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iii) </a:t>
            </a:r>
            <a:r>
              <a:rPr lang="en-US" altLang="en-US" sz="2000">
                <a:solidFill>
                  <a:srgbClr val="FF0000"/>
                </a:solidFill>
              </a:rPr>
              <a:t>Analysis:</a:t>
            </a:r>
            <a:r>
              <a:rPr lang="en-US" altLang="en-US" sz="2000">
                <a:solidFill>
                  <a:srgbClr val="0066FF"/>
                </a:solidFill>
              </a:rPr>
              <a:t> Write more than one algorithm. Compare them and choose the best algorithm.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iv) </a:t>
            </a:r>
            <a:r>
              <a:rPr lang="en-US" altLang="en-US" sz="2000">
                <a:solidFill>
                  <a:srgbClr val="FF0000"/>
                </a:solidFill>
              </a:rPr>
              <a:t>Refinement and coding: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v) Verification:</a:t>
            </a:r>
            <a:r>
              <a:rPr lang="en-US" altLang="en-US" sz="2000">
                <a:solidFill>
                  <a:srgbClr val="0066FF"/>
                </a:solidFill>
              </a:rPr>
              <a:t> Consists of three distinct aspects: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		</a:t>
            </a:r>
            <a:r>
              <a:rPr lang="en-US" altLang="en-US" sz="2000">
                <a:solidFill>
                  <a:schemeClr val="tx2"/>
                </a:solidFill>
              </a:rPr>
              <a:t>Program proving:</a:t>
            </a:r>
            <a:r>
              <a:rPr lang="en-US" altLang="en-US" sz="2000">
                <a:solidFill>
                  <a:srgbClr val="0066FF"/>
                </a:solidFill>
              </a:rPr>
              <a:t> Prove that the program is correct for all possible 				combination of inputs.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		</a:t>
            </a:r>
            <a:r>
              <a:rPr lang="en-US" altLang="en-US" sz="2000">
                <a:solidFill>
                  <a:schemeClr val="tx2"/>
                </a:solidFill>
              </a:rPr>
              <a:t>Testing:</a:t>
            </a:r>
            <a:r>
              <a:rPr lang="en-US" altLang="en-US" sz="2000">
                <a:solidFill>
                  <a:srgbClr val="0066FF"/>
                </a:solidFill>
              </a:rPr>
              <a:t> The art of creating sample data upon which to run UR program.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		</a:t>
            </a:r>
            <a:r>
              <a:rPr lang="en-US" altLang="en-US" sz="2000">
                <a:solidFill>
                  <a:schemeClr val="tx2"/>
                </a:solidFill>
              </a:rPr>
              <a:t>Debugging:</a:t>
            </a:r>
            <a:r>
              <a:rPr lang="en-US" altLang="en-US" sz="2000">
                <a:solidFill>
                  <a:srgbClr val="0066FF"/>
                </a:solidFill>
              </a:rPr>
              <a:t> The process of correcting errors</a:t>
            </a:r>
          </a:p>
        </p:txBody>
      </p:sp>
      <p:pic>
        <p:nvPicPr>
          <p:cNvPr id="13316" name="Picture 9" descr="C:\Users\admin\Pictures\Pondicherry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2616"/>
            <a:ext cx="1905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3" descr="img0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9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3" descr="img0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763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3" descr="img0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3" descr="img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686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3" descr="img0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763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3" descr="img0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3" descr="img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763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3" descr="img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3" descr="img0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763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3" descr="img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img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839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3" descr="img0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610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3" descr="img0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3" descr="img0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534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3" descr="img0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839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3" descr="img0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610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3" descr="img0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763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34471" y="1"/>
            <a:ext cx="0" cy="1112521"/>
          </a:xfrm>
          <a:prstGeom prst="rect">
            <a:avLst/>
          </a:prstGeom>
        </p:spPr>
        <p:txBody>
          <a:bodyPr vert="horz" wrap="square" lIns="0" tIns="4482" rIns="0" bIns="0" rtlCol="0">
            <a:spAutoFit/>
          </a:bodyPr>
          <a:lstStyle/>
          <a:p>
            <a:pPr marL="33619">
              <a:spcBef>
                <a:spcPts val="35"/>
              </a:spcBef>
            </a:pPr>
            <a:fld id="{81D60167-4931-47E6-BA6A-407CBD079E47}" type="slidenum">
              <a:rPr dirty="0"/>
              <a:pPr marL="33619">
                <a:spcBef>
                  <a:spcPts val="35"/>
                </a:spcBef>
              </a:pPr>
              <a:t>136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0248" y="545966"/>
            <a:ext cx="5746128" cy="555107"/>
          </a:xfrm>
          <a:prstGeom prst="rect">
            <a:avLst/>
          </a:prstGeom>
        </p:spPr>
        <p:txBody>
          <a:bodyPr vert="horz" wrap="square" lIns="0" tIns="1176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93"/>
              </a:spcBef>
            </a:pPr>
            <a:r>
              <a:rPr sz="3530" spc="-4" dirty="0"/>
              <a:t>Optimal</a:t>
            </a:r>
            <a:r>
              <a:rPr sz="3530" spc="-71" dirty="0"/>
              <a:t> </a:t>
            </a:r>
            <a:r>
              <a:rPr sz="3530" spc="-18" dirty="0"/>
              <a:t>Storage</a:t>
            </a:r>
            <a:r>
              <a:rPr sz="3530" spc="-40" dirty="0"/>
              <a:t> </a:t>
            </a:r>
            <a:r>
              <a:rPr sz="3530" dirty="0"/>
              <a:t>on</a:t>
            </a:r>
            <a:r>
              <a:rPr sz="3530" spc="-22" dirty="0"/>
              <a:t> </a:t>
            </a:r>
            <a:r>
              <a:rPr sz="3530" spc="-57" dirty="0"/>
              <a:t>Tapes</a:t>
            </a:r>
            <a:endParaRPr sz="3530" dirty="0"/>
          </a:p>
        </p:txBody>
      </p:sp>
      <p:sp>
        <p:nvSpPr>
          <p:cNvPr id="3" name="object 3"/>
          <p:cNvSpPr txBox="1"/>
          <p:nvPr/>
        </p:nvSpPr>
        <p:spPr>
          <a:xfrm>
            <a:off x="395536" y="2564904"/>
            <a:ext cx="8424936" cy="2424457"/>
          </a:xfrm>
          <a:prstGeom prst="rect">
            <a:avLst/>
          </a:prstGeom>
        </p:spPr>
        <p:txBody>
          <a:bodyPr vert="horz" wrap="square" lIns="0" tIns="56590" rIns="0" bIns="0" rtlCol="0">
            <a:spAutoFit/>
          </a:bodyPr>
          <a:lstStyle/>
          <a:p>
            <a:pPr marL="314902" marR="5603" indent="-304256">
              <a:lnSpc>
                <a:spcPts val="2859"/>
              </a:lnSpc>
              <a:spcBef>
                <a:spcPts val="446"/>
              </a:spcBef>
              <a:buFont typeface="Arial MT"/>
              <a:buChar char="•"/>
              <a:tabLst>
                <a:tab pos="465629" algn="l"/>
                <a:tab pos="466190" algn="l"/>
              </a:tabLst>
            </a:pPr>
            <a:r>
              <a:rPr sz="3200" spc="-4" dirty="0" smtClean="0">
                <a:latin typeface="Calibri"/>
                <a:cs typeface="Calibri"/>
              </a:rPr>
              <a:t>Optimal</a:t>
            </a:r>
            <a:r>
              <a:rPr sz="3200" spc="66" dirty="0" smtClean="0">
                <a:latin typeface="Calibri"/>
                <a:cs typeface="Calibri"/>
              </a:rPr>
              <a:t> </a:t>
            </a:r>
            <a:r>
              <a:rPr sz="3200" spc="-18" dirty="0">
                <a:latin typeface="Calibri"/>
                <a:cs typeface="Calibri"/>
              </a:rPr>
              <a:t>Storage</a:t>
            </a:r>
            <a:r>
              <a:rPr sz="3200" spc="26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on</a:t>
            </a:r>
            <a:r>
              <a:rPr sz="3200" spc="62" dirty="0">
                <a:latin typeface="Calibri"/>
                <a:cs typeface="Calibri"/>
              </a:rPr>
              <a:t> </a:t>
            </a:r>
            <a:r>
              <a:rPr sz="3200" spc="-44" dirty="0">
                <a:latin typeface="Calibri"/>
                <a:cs typeface="Calibri"/>
              </a:rPr>
              <a:t>Tapes</a:t>
            </a:r>
            <a:r>
              <a:rPr sz="3200" spc="57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57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of</a:t>
            </a:r>
            <a:r>
              <a:rPr sz="3200" spc="57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the</a:t>
            </a:r>
            <a:r>
              <a:rPr sz="3200" spc="49" dirty="0">
                <a:latin typeface="Calibri"/>
                <a:cs typeface="Calibri"/>
              </a:rPr>
              <a:t> </a:t>
            </a:r>
            <a:r>
              <a:rPr sz="3200" spc="-9" dirty="0">
                <a:latin typeface="Calibri"/>
                <a:cs typeface="Calibri"/>
              </a:rPr>
              <a:t>application </a:t>
            </a:r>
            <a:r>
              <a:rPr sz="3200" spc="-587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9" dirty="0">
                <a:latin typeface="Calibri"/>
                <a:cs typeface="Calibri"/>
              </a:rPr>
              <a:t> Greedy</a:t>
            </a:r>
            <a:r>
              <a:rPr sz="3200" spc="-18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Method.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14902" marR="4483" indent="-304256">
              <a:lnSpc>
                <a:spcPts val="2859"/>
              </a:lnSpc>
              <a:spcBef>
                <a:spcPts val="4"/>
              </a:spcBef>
              <a:buFont typeface="Arial MT"/>
              <a:buChar char="•"/>
              <a:tabLst>
                <a:tab pos="314902" algn="l"/>
                <a:tab pos="315462" algn="l"/>
                <a:tab pos="941344" algn="l"/>
                <a:tab pos="2307975" algn="l"/>
                <a:tab pos="2635764" algn="l"/>
                <a:tab pos="3041999" algn="l"/>
                <a:tab pos="3695337" algn="l"/>
                <a:tab pos="4271350" algn="l"/>
                <a:tab pos="5483891" algn="l"/>
                <a:tab pos="6737336" algn="l"/>
              </a:tabLst>
            </a:pPr>
            <a:r>
              <a:rPr sz="3200" spc="-4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he	</a:t>
            </a:r>
            <a:r>
              <a:rPr sz="3200" spc="-4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4" dirty="0">
                <a:latin typeface="Calibri"/>
                <a:cs typeface="Calibri"/>
              </a:rPr>
              <a:t>j</a:t>
            </a:r>
            <a:r>
              <a:rPr sz="3200" spc="-9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18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1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	i</a:t>
            </a:r>
            <a:r>
              <a:rPr sz="3200" spc="-4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2" dirty="0" smtClean="0">
                <a:latin typeface="Calibri"/>
                <a:cs typeface="Calibri"/>
              </a:rPr>
              <a:t>t</a:t>
            </a:r>
            <a:r>
              <a:rPr sz="3200" spc="-4" dirty="0" smtClean="0">
                <a:latin typeface="Calibri"/>
                <a:cs typeface="Calibri"/>
              </a:rPr>
              <a:t>o</a:t>
            </a:r>
            <a:r>
              <a:rPr lang="en-US" sz="3200" spc="-4" dirty="0" smtClean="0">
                <a:latin typeface="Calibri"/>
                <a:cs typeface="Calibri"/>
              </a:rPr>
              <a:t> </a:t>
            </a:r>
            <a:r>
              <a:rPr sz="3200" spc="-4" dirty="0" smtClean="0">
                <a:latin typeface="Calibri"/>
                <a:cs typeface="Calibri"/>
              </a:rPr>
              <a:t>f</a:t>
            </a:r>
            <a:r>
              <a:rPr sz="3200" dirty="0" smtClean="0">
                <a:latin typeface="Calibri"/>
                <a:cs typeface="Calibri"/>
              </a:rPr>
              <a:t>in</a:t>
            </a:r>
            <a:r>
              <a:rPr sz="3200" spc="-4" dirty="0" smtClean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4" dirty="0" smtClean="0">
                <a:latin typeface="Calibri"/>
                <a:cs typeface="Calibri"/>
              </a:rPr>
              <a:t>t</a:t>
            </a:r>
            <a:r>
              <a:rPr sz="3200" dirty="0" smtClean="0">
                <a:latin typeface="Calibri"/>
                <a:cs typeface="Calibri"/>
              </a:rPr>
              <a:t>he	</a:t>
            </a:r>
            <a:r>
              <a:rPr lang="en-US" sz="3200" dirty="0" smtClean="0">
                <a:latin typeface="Calibri"/>
                <a:cs typeface="Calibri"/>
              </a:rPr>
              <a:t>o</a:t>
            </a:r>
            <a:r>
              <a:rPr sz="3200" spc="-18" dirty="0" smtClean="0">
                <a:latin typeface="Calibri"/>
                <a:cs typeface="Calibri"/>
              </a:rPr>
              <a:t>p</a:t>
            </a:r>
            <a:r>
              <a:rPr sz="3200" spc="-22" dirty="0" smtClean="0">
                <a:latin typeface="Calibri"/>
                <a:cs typeface="Calibri"/>
              </a:rPr>
              <a:t>t</a:t>
            </a:r>
            <a:r>
              <a:rPr sz="3200" dirty="0" smtClean="0">
                <a:latin typeface="Calibri"/>
                <a:cs typeface="Calibri"/>
              </a:rPr>
              <a:t>ima</a:t>
            </a:r>
            <a:r>
              <a:rPr sz="3200" spc="-4" dirty="0" smtClean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26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4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6" dirty="0">
                <a:latin typeface="Calibri"/>
                <a:cs typeface="Calibri"/>
              </a:rPr>
              <a:t>e</a:t>
            </a:r>
            <a:r>
              <a:rPr sz="3200" spc="-53" dirty="0">
                <a:latin typeface="Calibri"/>
                <a:cs typeface="Calibri"/>
              </a:rPr>
              <a:t>v</a:t>
            </a:r>
            <a:r>
              <a:rPr sz="3200" spc="-4" dirty="0">
                <a:latin typeface="Calibri"/>
                <a:cs typeface="Calibri"/>
              </a:rPr>
              <a:t>al</a:t>
            </a:r>
            <a:r>
              <a:rPr sz="3200" dirty="0">
                <a:latin typeface="Calibri"/>
                <a:cs typeface="Calibri"/>
              </a:rPr>
              <a:t>	ti</a:t>
            </a:r>
            <a:r>
              <a:rPr sz="3200" spc="-22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26" dirty="0">
                <a:latin typeface="Calibri"/>
                <a:cs typeface="Calibri"/>
              </a:rPr>
              <a:t>for</a:t>
            </a:r>
            <a:r>
              <a:rPr sz="3200" spc="-22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accessing</a:t>
            </a:r>
            <a:r>
              <a:rPr sz="3200" spc="-18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programs</a:t>
            </a:r>
            <a:r>
              <a:rPr sz="3200" spc="-22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that</a:t>
            </a:r>
            <a:r>
              <a:rPr sz="3200" spc="-22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are</a:t>
            </a:r>
            <a:r>
              <a:rPr sz="3200" spc="-9" dirty="0">
                <a:latin typeface="Calibri"/>
                <a:cs typeface="Calibri"/>
              </a:rPr>
              <a:t> </a:t>
            </a:r>
            <a:r>
              <a:rPr sz="3200" spc="-18" dirty="0">
                <a:latin typeface="Calibri"/>
                <a:cs typeface="Calibri"/>
              </a:rPr>
              <a:t>stored </a:t>
            </a:r>
            <a:r>
              <a:rPr sz="3200" spc="-4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9" dirty="0">
                <a:latin typeface="Calibri"/>
                <a:cs typeface="Calibri"/>
              </a:rPr>
              <a:t>tape.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16958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7794" y="808336"/>
            <a:ext cx="3530469" cy="625737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79"/>
              </a:spcBef>
            </a:pPr>
            <a:r>
              <a:rPr spc="-9" dirty="0"/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4285" y="2348880"/>
            <a:ext cx="7940163" cy="4023613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326109" marR="201156" indent="-304256">
              <a:lnSpc>
                <a:spcPts val="2118"/>
              </a:lnSpc>
              <a:spcBef>
                <a:spcPts val="596"/>
              </a:spcBef>
              <a:buFont typeface="Arial MT"/>
              <a:buChar char="•"/>
              <a:tabLst>
                <a:tab pos="326109" algn="l"/>
                <a:tab pos="326669" algn="l"/>
              </a:tabLst>
            </a:pPr>
            <a:r>
              <a:rPr sz="3200" spc="-9" dirty="0">
                <a:latin typeface="Calibri"/>
                <a:cs typeface="Calibri"/>
              </a:rPr>
              <a:t>There</a:t>
            </a:r>
            <a:r>
              <a:rPr sz="3200" spc="-31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are</a:t>
            </a:r>
            <a:r>
              <a:rPr sz="3200" spc="22" dirty="0">
                <a:latin typeface="Calibri"/>
                <a:cs typeface="Calibri"/>
              </a:rPr>
              <a:t> </a:t>
            </a:r>
            <a:r>
              <a:rPr sz="3200" i="1" spc="-4" dirty="0">
                <a:latin typeface="Calibri"/>
                <a:cs typeface="Calibri"/>
              </a:rPr>
              <a:t>n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9" dirty="0">
                <a:latin typeface="Calibri"/>
                <a:cs typeface="Calibri"/>
              </a:rPr>
              <a:t>programs</a:t>
            </a:r>
            <a:r>
              <a:rPr sz="3200" i="1" spc="44" dirty="0">
                <a:latin typeface="Calibri"/>
                <a:cs typeface="Calibri"/>
              </a:rPr>
              <a:t> </a:t>
            </a:r>
            <a:r>
              <a:rPr sz="3200" i="1" spc="-9" dirty="0">
                <a:latin typeface="Calibri"/>
                <a:cs typeface="Calibri"/>
              </a:rPr>
              <a:t>that</a:t>
            </a:r>
            <a:r>
              <a:rPr sz="3200" i="1" spc="35" dirty="0">
                <a:latin typeface="Calibri"/>
                <a:cs typeface="Calibri"/>
              </a:rPr>
              <a:t> </a:t>
            </a:r>
            <a:r>
              <a:rPr sz="3200" i="1" spc="-4" dirty="0">
                <a:latin typeface="Calibri"/>
                <a:cs typeface="Calibri"/>
              </a:rPr>
              <a:t>are</a:t>
            </a:r>
            <a:r>
              <a:rPr sz="3200" i="1" spc="9" dirty="0">
                <a:latin typeface="Calibri"/>
                <a:cs typeface="Calibri"/>
              </a:rPr>
              <a:t> </a:t>
            </a:r>
            <a:r>
              <a:rPr sz="3200" i="1" spc="-13" dirty="0">
                <a:latin typeface="Calibri"/>
                <a:cs typeface="Calibri"/>
              </a:rPr>
              <a:t>to</a:t>
            </a:r>
            <a:r>
              <a:rPr sz="3200" i="1" spc="4" dirty="0">
                <a:latin typeface="Calibri"/>
                <a:cs typeface="Calibri"/>
              </a:rPr>
              <a:t> </a:t>
            </a:r>
            <a:r>
              <a:rPr sz="3200" i="1" spc="-9" dirty="0">
                <a:latin typeface="Calibri"/>
                <a:cs typeface="Calibri"/>
              </a:rPr>
              <a:t>be</a:t>
            </a:r>
            <a:r>
              <a:rPr sz="3200" i="1" spc="13" dirty="0">
                <a:latin typeface="Calibri"/>
                <a:cs typeface="Calibri"/>
              </a:rPr>
              <a:t> </a:t>
            </a:r>
            <a:r>
              <a:rPr sz="3200" i="1" spc="-13" dirty="0">
                <a:latin typeface="Calibri"/>
                <a:cs typeface="Calibri"/>
              </a:rPr>
              <a:t>stored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9" dirty="0">
                <a:latin typeface="Calibri"/>
                <a:cs typeface="Calibri"/>
              </a:rPr>
              <a:t>on</a:t>
            </a:r>
            <a:r>
              <a:rPr sz="3200" i="1" spc="22" dirty="0">
                <a:latin typeface="Calibri"/>
                <a:cs typeface="Calibri"/>
              </a:rPr>
              <a:t> </a:t>
            </a:r>
            <a:r>
              <a:rPr sz="3200" i="1" spc="-4" dirty="0">
                <a:latin typeface="Calibri"/>
                <a:cs typeface="Calibri"/>
              </a:rPr>
              <a:t>a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13" dirty="0">
                <a:latin typeface="Calibri"/>
                <a:cs typeface="Calibri"/>
              </a:rPr>
              <a:t>computer </a:t>
            </a:r>
            <a:r>
              <a:rPr sz="3200" i="1" spc="-490" dirty="0">
                <a:latin typeface="Calibri"/>
                <a:cs typeface="Calibri"/>
              </a:rPr>
              <a:t> </a:t>
            </a:r>
            <a:r>
              <a:rPr sz="3200" i="1" spc="-13" dirty="0">
                <a:latin typeface="Calibri"/>
                <a:cs typeface="Calibri"/>
              </a:rPr>
              <a:t>tape </a:t>
            </a:r>
            <a:r>
              <a:rPr sz="3200" i="1" spc="-9" dirty="0">
                <a:latin typeface="Calibri"/>
                <a:cs typeface="Calibri"/>
              </a:rPr>
              <a:t>of</a:t>
            </a:r>
            <a:r>
              <a:rPr sz="3200" i="1" spc="9" dirty="0">
                <a:latin typeface="Calibri"/>
                <a:cs typeface="Calibri"/>
              </a:rPr>
              <a:t> </a:t>
            </a:r>
            <a:r>
              <a:rPr sz="3200" i="1" spc="-4" dirty="0">
                <a:latin typeface="Calibri"/>
                <a:cs typeface="Calibri"/>
              </a:rPr>
              <a:t>length</a:t>
            </a:r>
            <a:r>
              <a:rPr sz="3200" i="1" spc="18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</a:t>
            </a:r>
            <a:r>
              <a:rPr sz="3200" i="1" dirty="0" smtClean="0">
                <a:latin typeface="Calibri"/>
                <a:cs typeface="Calibri"/>
              </a:rPr>
              <a:t>.</a:t>
            </a:r>
            <a:endParaRPr lang="en-US" sz="3200" i="1" dirty="0" smtClean="0">
              <a:latin typeface="Calibri"/>
              <a:cs typeface="Calibri"/>
            </a:endParaRPr>
          </a:p>
          <a:p>
            <a:pPr marL="326109" marR="201156" indent="-304256">
              <a:lnSpc>
                <a:spcPts val="2118"/>
              </a:lnSpc>
              <a:spcBef>
                <a:spcPts val="596"/>
              </a:spcBef>
              <a:buFont typeface="Arial MT"/>
              <a:buChar char="•"/>
              <a:tabLst>
                <a:tab pos="326109" algn="l"/>
                <a:tab pos="326669" algn="l"/>
              </a:tabLst>
            </a:pPr>
            <a:endParaRPr sz="3200" dirty="0">
              <a:latin typeface="Calibri"/>
              <a:cs typeface="Calibri"/>
            </a:endParaRPr>
          </a:p>
          <a:p>
            <a:pPr marL="326109" indent="-304256">
              <a:spcBef>
                <a:spcPts val="18"/>
              </a:spcBef>
              <a:buFont typeface="Arial MT"/>
              <a:buChar char="•"/>
              <a:tabLst>
                <a:tab pos="326109" algn="l"/>
                <a:tab pos="326669" algn="l"/>
              </a:tabLst>
            </a:pPr>
            <a:r>
              <a:rPr sz="3200" i="1" spc="-9" dirty="0">
                <a:latin typeface="Calibri"/>
                <a:cs typeface="Calibri"/>
              </a:rPr>
              <a:t>Associated</a:t>
            </a:r>
            <a:r>
              <a:rPr sz="3200" i="1" spc="35" dirty="0">
                <a:latin typeface="Calibri"/>
                <a:cs typeface="Calibri"/>
              </a:rPr>
              <a:t> </a:t>
            </a:r>
            <a:r>
              <a:rPr sz="3200" i="1" spc="-4" dirty="0">
                <a:latin typeface="Calibri"/>
                <a:cs typeface="Calibri"/>
              </a:rPr>
              <a:t>with</a:t>
            </a:r>
            <a:r>
              <a:rPr sz="3200" i="1" spc="-9" dirty="0">
                <a:latin typeface="Calibri"/>
                <a:cs typeface="Calibri"/>
              </a:rPr>
              <a:t> </a:t>
            </a:r>
            <a:r>
              <a:rPr sz="3200" i="1" spc="-4" dirty="0">
                <a:latin typeface="Calibri"/>
                <a:cs typeface="Calibri"/>
              </a:rPr>
              <a:t>each</a:t>
            </a:r>
            <a:r>
              <a:rPr sz="3200" i="1" spc="13" dirty="0">
                <a:latin typeface="Calibri"/>
                <a:cs typeface="Calibri"/>
              </a:rPr>
              <a:t> </a:t>
            </a:r>
            <a:r>
              <a:rPr sz="3200" i="1" spc="-9" dirty="0">
                <a:latin typeface="Calibri"/>
                <a:cs typeface="Calibri"/>
              </a:rPr>
              <a:t>program</a:t>
            </a:r>
            <a:r>
              <a:rPr sz="3200" i="1" spc="62" dirty="0">
                <a:latin typeface="Calibri"/>
                <a:cs typeface="Calibri"/>
              </a:rPr>
              <a:t> </a:t>
            </a:r>
            <a:r>
              <a:rPr sz="3200" i="1" spc="-4" dirty="0">
                <a:latin typeface="Calibri"/>
                <a:cs typeface="Calibri"/>
              </a:rPr>
              <a:t>i</a:t>
            </a:r>
            <a:r>
              <a:rPr sz="3200" i="1" spc="-13" dirty="0">
                <a:latin typeface="Calibri"/>
                <a:cs typeface="Calibri"/>
              </a:rPr>
              <a:t> </a:t>
            </a:r>
            <a:r>
              <a:rPr sz="3200" i="1" spc="-4" dirty="0">
                <a:latin typeface="Calibri"/>
                <a:cs typeface="Calibri"/>
              </a:rPr>
              <a:t>is a</a:t>
            </a:r>
            <a:r>
              <a:rPr sz="3200" i="1" spc="-9" dirty="0">
                <a:latin typeface="Calibri"/>
                <a:cs typeface="Calibri"/>
              </a:rPr>
              <a:t> </a:t>
            </a:r>
            <a:r>
              <a:rPr sz="3200" i="1" spc="-4" dirty="0">
                <a:latin typeface="Calibri"/>
                <a:cs typeface="Calibri"/>
              </a:rPr>
              <a:t>length</a:t>
            </a:r>
            <a:r>
              <a:rPr sz="3200" i="1" spc="13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</a:t>
            </a:r>
            <a:r>
              <a:rPr sz="3200" i="1" dirty="0" smtClean="0">
                <a:latin typeface="Calibri"/>
                <a:cs typeface="Calibri"/>
              </a:rPr>
              <a:t>;</a:t>
            </a:r>
            <a:endParaRPr lang="en-US" sz="3200" i="1" dirty="0" smtClean="0">
              <a:latin typeface="Calibri"/>
              <a:cs typeface="Calibri"/>
            </a:endParaRPr>
          </a:p>
          <a:p>
            <a:pPr marL="326109" indent="-304256">
              <a:spcBef>
                <a:spcPts val="18"/>
              </a:spcBef>
              <a:buFont typeface="Arial MT"/>
              <a:buChar char="•"/>
              <a:tabLst>
                <a:tab pos="326109" algn="l"/>
                <a:tab pos="326669" algn="l"/>
              </a:tabLst>
            </a:pPr>
            <a:endParaRPr sz="3200" dirty="0">
              <a:latin typeface="Calibri"/>
              <a:cs typeface="Calibri"/>
            </a:endParaRPr>
          </a:p>
          <a:p>
            <a:pPr marL="326109" marR="15689" indent="-304256">
              <a:lnSpc>
                <a:spcPts val="2118"/>
              </a:lnSpc>
              <a:spcBef>
                <a:spcPts val="512"/>
              </a:spcBef>
              <a:buFont typeface="Arial MT"/>
              <a:buChar char="•"/>
              <a:tabLst>
                <a:tab pos="326109" algn="l"/>
                <a:tab pos="326669" algn="l"/>
              </a:tabLst>
            </a:pPr>
            <a:r>
              <a:rPr sz="3200" i="1" spc="-18" dirty="0">
                <a:latin typeface="Calibri"/>
                <a:cs typeface="Calibri"/>
              </a:rPr>
              <a:t>Clearly,</a:t>
            </a:r>
            <a:r>
              <a:rPr sz="3200" i="1" spc="-35" dirty="0">
                <a:latin typeface="Calibri"/>
                <a:cs typeface="Calibri"/>
              </a:rPr>
              <a:t> </a:t>
            </a:r>
            <a:r>
              <a:rPr sz="3200" i="1" spc="-9" dirty="0">
                <a:latin typeface="Calibri"/>
                <a:cs typeface="Calibri"/>
              </a:rPr>
              <a:t>all</a:t>
            </a:r>
            <a:r>
              <a:rPr sz="3200" i="1" spc="18" dirty="0">
                <a:latin typeface="Calibri"/>
                <a:cs typeface="Calibri"/>
              </a:rPr>
              <a:t> </a:t>
            </a:r>
            <a:r>
              <a:rPr sz="3200" spc="-18" dirty="0">
                <a:latin typeface="Calibri"/>
                <a:cs typeface="Calibri"/>
              </a:rPr>
              <a:t>programs</a:t>
            </a:r>
            <a:r>
              <a:rPr sz="3200" spc="22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can</a:t>
            </a:r>
            <a:r>
              <a:rPr sz="3200" spc="1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4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stored</a:t>
            </a:r>
            <a:r>
              <a:rPr sz="3200" spc="-22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the </a:t>
            </a:r>
            <a:r>
              <a:rPr sz="3200" spc="-9" dirty="0">
                <a:latin typeface="Calibri"/>
                <a:cs typeface="Calibri"/>
              </a:rPr>
              <a:t>tape</a:t>
            </a:r>
            <a:r>
              <a:rPr sz="3200" spc="-4" dirty="0">
                <a:latin typeface="Calibri"/>
                <a:cs typeface="Calibri"/>
              </a:rPr>
              <a:t> if and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only</a:t>
            </a:r>
            <a:r>
              <a:rPr sz="3200" spc="-9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if </a:t>
            </a:r>
            <a:r>
              <a:rPr sz="3200" spc="-485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the</a:t>
            </a:r>
            <a:r>
              <a:rPr sz="3200" spc="-3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sum</a:t>
            </a:r>
            <a:r>
              <a:rPr sz="3200" spc="-13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of</a:t>
            </a:r>
            <a:r>
              <a:rPr sz="3200" spc="-9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the </a:t>
            </a:r>
            <a:r>
              <a:rPr sz="3200" spc="-9" dirty="0">
                <a:latin typeface="Calibri"/>
                <a:cs typeface="Calibri"/>
              </a:rPr>
              <a:t>lengths</a:t>
            </a:r>
            <a:r>
              <a:rPr sz="3200" spc="9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of</a:t>
            </a:r>
            <a:r>
              <a:rPr sz="3200" spc="-9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the </a:t>
            </a:r>
            <a:r>
              <a:rPr sz="3200" spc="-18" dirty="0">
                <a:latin typeface="Calibri"/>
                <a:cs typeface="Calibri"/>
              </a:rPr>
              <a:t>programs</a:t>
            </a:r>
            <a:r>
              <a:rPr sz="3200" spc="18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is </a:t>
            </a:r>
            <a:r>
              <a:rPr sz="3200" spc="-13" dirty="0">
                <a:latin typeface="Calibri"/>
                <a:cs typeface="Calibri"/>
              </a:rPr>
              <a:t>at</a:t>
            </a:r>
            <a:r>
              <a:rPr sz="3200" spc="-9" dirty="0">
                <a:latin typeface="Calibri"/>
                <a:cs typeface="Calibri"/>
              </a:rPr>
              <a:t> most </a:t>
            </a:r>
            <a:r>
              <a:rPr sz="3200" i="1" dirty="0">
                <a:latin typeface="Calibri"/>
                <a:cs typeface="Calibri"/>
              </a:rPr>
              <a:t>L</a:t>
            </a:r>
            <a:r>
              <a:rPr sz="3200" i="1" dirty="0" smtClean="0">
                <a:latin typeface="Calibri"/>
                <a:cs typeface="Calibri"/>
              </a:rPr>
              <a:t>.</a:t>
            </a:r>
            <a:endParaRPr lang="en-US" sz="3200" i="1" dirty="0" smtClean="0">
              <a:latin typeface="Calibri"/>
              <a:cs typeface="Calibri"/>
            </a:endParaRPr>
          </a:p>
          <a:p>
            <a:pPr marL="326109" marR="15689" indent="-304256">
              <a:lnSpc>
                <a:spcPts val="2118"/>
              </a:lnSpc>
              <a:spcBef>
                <a:spcPts val="512"/>
              </a:spcBef>
              <a:buFont typeface="Arial MT"/>
              <a:buChar char="•"/>
              <a:tabLst>
                <a:tab pos="326109" algn="l"/>
                <a:tab pos="326669" algn="l"/>
              </a:tabLst>
            </a:pPr>
            <a:endParaRPr sz="3200" dirty="0">
              <a:latin typeface="Calibri"/>
              <a:cs typeface="Calibri"/>
            </a:endParaRPr>
          </a:p>
          <a:p>
            <a:pPr marL="326109" marR="288567" indent="-304256">
              <a:lnSpc>
                <a:spcPts val="2118"/>
              </a:lnSpc>
              <a:spcBef>
                <a:spcPts val="529"/>
              </a:spcBef>
              <a:buFont typeface="Arial MT"/>
              <a:buChar char="•"/>
              <a:tabLst>
                <a:tab pos="326109" algn="l"/>
                <a:tab pos="326669" algn="l"/>
              </a:tabLst>
            </a:pPr>
            <a:r>
              <a:rPr sz="3200" i="1" spc="-44" dirty="0">
                <a:latin typeface="Calibri"/>
                <a:cs typeface="Calibri"/>
              </a:rPr>
              <a:t>We</a:t>
            </a:r>
            <a:r>
              <a:rPr sz="3200" i="1" spc="-31" dirty="0">
                <a:latin typeface="Calibri"/>
                <a:cs typeface="Calibri"/>
              </a:rPr>
              <a:t> </a:t>
            </a:r>
            <a:r>
              <a:rPr sz="3200" i="1" spc="-9" dirty="0">
                <a:latin typeface="Calibri"/>
                <a:cs typeface="Calibri"/>
              </a:rPr>
              <a:t>shall</a:t>
            </a:r>
            <a:r>
              <a:rPr sz="3200" i="1" spc="31" dirty="0">
                <a:latin typeface="Calibri"/>
                <a:cs typeface="Calibri"/>
              </a:rPr>
              <a:t> </a:t>
            </a:r>
            <a:r>
              <a:rPr sz="3200" i="1" spc="-9" dirty="0">
                <a:latin typeface="Calibri"/>
                <a:cs typeface="Calibri"/>
              </a:rPr>
              <a:t>assume</a:t>
            </a:r>
            <a:r>
              <a:rPr sz="3200" i="1" spc="75" dirty="0">
                <a:latin typeface="Calibri"/>
                <a:cs typeface="Calibri"/>
              </a:rPr>
              <a:t> </a:t>
            </a:r>
            <a:r>
              <a:rPr sz="3200" i="1" spc="-9" dirty="0">
                <a:latin typeface="Calibri"/>
                <a:cs typeface="Calibri"/>
              </a:rPr>
              <a:t>that</a:t>
            </a:r>
            <a:r>
              <a:rPr sz="3200" i="1" spc="9" dirty="0">
                <a:latin typeface="Calibri"/>
                <a:cs typeface="Calibri"/>
              </a:rPr>
              <a:t> </a:t>
            </a:r>
            <a:r>
              <a:rPr sz="3200" i="1" spc="-9" dirty="0">
                <a:latin typeface="Calibri"/>
                <a:cs typeface="Calibri"/>
              </a:rPr>
              <a:t>whenever</a:t>
            </a:r>
            <a:r>
              <a:rPr sz="3200" i="1" spc="57" dirty="0">
                <a:latin typeface="Calibri"/>
                <a:cs typeface="Calibri"/>
              </a:rPr>
              <a:t> </a:t>
            </a:r>
            <a:r>
              <a:rPr sz="3200" i="1" spc="-4" dirty="0">
                <a:latin typeface="Calibri"/>
                <a:cs typeface="Calibri"/>
              </a:rPr>
              <a:t>a </a:t>
            </a:r>
            <a:r>
              <a:rPr sz="3200" i="1" spc="-9" dirty="0">
                <a:latin typeface="Calibri"/>
                <a:cs typeface="Calibri"/>
              </a:rPr>
              <a:t>program</a:t>
            </a:r>
            <a:r>
              <a:rPr sz="3200" i="1" spc="44" dirty="0">
                <a:latin typeface="Calibri"/>
                <a:cs typeface="Calibri"/>
              </a:rPr>
              <a:t> </a:t>
            </a:r>
            <a:r>
              <a:rPr sz="3200" i="1" spc="-4" dirty="0">
                <a:latin typeface="Calibri"/>
                <a:cs typeface="Calibri"/>
              </a:rPr>
              <a:t>is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13" dirty="0">
                <a:latin typeface="Calibri"/>
                <a:cs typeface="Calibri"/>
              </a:rPr>
              <a:t>to</a:t>
            </a:r>
            <a:r>
              <a:rPr sz="3200" i="1" spc="-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4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retrieved</a:t>
            </a:r>
            <a:r>
              <a:rPr sz="3200" spc="18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from</a:t>
            </a:r>
            <a:r>
              <a:rPr sz="3200" spc="9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this</a:t>
            </a:r>
            <a:r>
              <a:rPr sz="3200" spc="-22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tape,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the </a:t>
            </a:r>
            <a:r>
              <a:rPr sz="3200" spc="-9" dirty="0">
                <a:latin typeface="Calibri"/>
                <a:cs typeface="Calibri"/>
              </a:rPr>
              <a:t>tape</a:t>
            </a:r>
            <a:r>
              <a:rPr sz="3200" spc="-4" dirty="0">
                <a:latin typeface="Calibri"/>
                <a:cs typeface="Calibri"/>
              </a:rPr>
              <a:t> is</a:t>
            </a:r>
            <a:r>
              <a:rPr sz="3200" spc="4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initially</a:t>
            </a:r>
            <a:r>
              <a:rPr sz="3200" spc="-9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positioned</a:t>
            </a:r>
            <a:r>
              <a:rPr sz="3200" spc="-22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at </a:t>
            </a:r>
            <a:r>
              <a:rPr sz="3200" spc="-485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front</a:t>
            </a:r>
            <a:r>
              <a:rPr sz="3200" spc="-13" dirty="0" smtClean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83" y="831029"/>
            <a:ext cx="126402" cy="1290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34471" y="1"/>
            <a:ext cx="0" cy="1112521"/>
          </a:xfrm>
          <a:prstGeom prst="rect">
            <a:avLst/>
          </a:prstGeom>
        </p:spPr>
        <p:txBody>
          <a:bodyPr vert="horz" wrap="square" lIns="0" tIns="4482" rIns="0" bIns="0" rtlCol="0">
            <a:spAutoFit/>
          </a:bodyPr>
          <a:lstStyle/>
          <a:p>
            <a:pPr marL="33619">
              <a:spcBef>
                <a:spcPts val="35"/>
              </a:spcBef>
            </a:pPr>
            <a:fld id="{81D60167-4931-47E6-BA6A-407CBD079E47}" type="slidenum">
              <a:rPr dirty="0"/>
              <a:pPr marL="33619">
                <a:spcBef>
                  <a:spcPts val="35"/>
                </a:spcBef>
              </a:pPr>
              <a:t>137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96438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6368" y="4869160"/>
            <a:ext cx="1581932" cy="13343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7794" y="808336"/>
            <a:ext cx="3530469" cy="625737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79"/>
              </a:spcBef>
            </a:pPr>
            <a:r>
              <a:rPr spc="-9" dirty="0"/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5620" y="2060848"/>
            <a:ext cx="7606553" cy="2315966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326109" marR="91333" indent="-304256">
              <a:lnSpc>
                <a:spcPts val="2118"/>
              </a:lnSpc>
              <a:spcBef>
                <a:spcPts val="529"/>
              </a:spcBef>
              <a:buFont typeface="Arial MT"/>
              <a:buChar char="•"/>
              <a:tabLst>
                <a:tab pos="326109" algn="l"/>
                <a:tab pos="326669" algn="l"/>
              </a:tabLst>
            </a:pPr>
            <a:r>
              <a:rPr sz="2800" dirty="0" smtClean="0">
                <a:latin typeface="Calibri"/>
                <a:cs typeface="Calibri"/>
              </a:rPr>
              <a:t>Hence</a:t>
            </a:r>
            <a:r>
              <a:rPr sz="2800" dirty="0">
                <a:latin typeface="Calibri"/>
                <a:cs typeface="Calibri"/>
              </a:rPr>
              <a:t>' </a:t>
            </a:r>
            <a:r>
              <a:rPr sz="2800" spc="-4" dirty="0">
                <a:latin typeface="Calibri"/>
                <a:cs typeface="Calibri"/>
              </a:rPr>
              <a:t>if the </a:t>
            </a:r>
            <a:r>
              <a:rPr sz="2800" spc="-18" dirty="0">
                <a:latin typeface="Calibri"/>
                <a:cs typeface="Calibri"/>
              </a:rPr>
              <a:t>programs </a:t>
            </a:r>
            <a:r>
              <a:rPr sz="2800" spc="-13" dirty="0">
                <a:latin typeface="Calibri"/>
                <a:cs typeface="Calibri"/>
              </a:rPr>
              <a:t>are stored </a:t>
            </a:r>
            <a:r>
              <a:rPr sz="2800" spc="-4" dirty="0">
                <a:latin typeface="Calibri"/>
                <a:cs typeface="Calibri"/>
              </a:rPr>
              <a:t>in the </a:t>
            </a:r>
            <a:r>
              <a:rPr sz="2800" spc="-9" dirty="0">
                <a:latin typeface="Calibri"/>
                <a:cs typeface="Calibri"/>
              </a:rPr>
              <a:t>order </a:t>
            </a:r>
            <a:r>
              <a:rPr sz="2800" spc="-4" dirty="0">
                <a:latin typeface="Calibri"/>
                <a:cs typeface="Calibri"/>
              </a:rPr>
              <a:t>I=i</a:t>
            </a:r>
            <a:r>
              <a:rPr sz="2800" spc="-6" baseline="-20202" dirty="0">
                <a:latin typeface="Calibri"/>
                <a:cs typeface="Calibri"/>
              </a:rPr>
              <a:t>1</a:t>
            </a:r>
            <a:r>
              <a:rPr sz="2800" spc="-4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baseline="-20202" dirty="0">
                <a:latin typeface="Calibri"/>
                <a:cs typeface="Calibri"/>
              </a:rPr>
              <a:t>2’</a:t>
            </a:r>
            <a:r>
              <a:rPr sz="2800" spc="6" baseline="-20202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baseline="-20202" dirty="0">
                <a:latin typeface="Calibri"/>
                <a:cs typeface="Calibri"/>
              </a:rPr>
              <a:t>3 ….</a:t>
            </a:r>
            <a:r>
              <a:rPr sz="2800" spc="6" baseline="-20202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baseline="-20202" dirty="0">
                <a:latin typeface="Calibri"/>
                <a:cs typeface="Calibri"/>
              </a:rPr>
              <a:t>n </a:t>
            </a:r>
            <a:r>
              <a:rPr sz="2800" spc="-476" baseline="-20202" dirty="0">
                <a:latin typeface="Calibri"/>
                <a:cs typeface="Calibri"/>
              </a:rPr>
              <a:t> </a:t>
            </a:r>
            <a:r>
              <a:rPr sz="2800" i="1" spc="-9" dirty="0">
                <a:latin typeface="Calibri"/>
                <a:cs typeface="Calibri"/>
              </a:rPr>
              <a:t>the </a:t>
            </a:r>
            <a:r>
              <a:rPr sz="2800" i="1" spc="-4" dirty="0">
                <a:latin typeface="Calibri"/>
                <a:cs typeface="Calibri"/>
              </a:rPr>
              <a:t>time t</a:t>
            </a:r>
            <a:r>
              <a:rPr sz="2800" i="1" spc="-6" baseline="-20202" dirty="0">
                <a:latin typeface="Calibri"/>
                <a:cs typeface="Calibri"/>
              </a:rPr>
              <a:t>j</a:t>
            </a:r>
            <a:r>
              <a:rPr sz="2800" i="1" spc="476" baseline="-20202" dirty="0">
                <a:latin typeface="Calibri"/>
                <a:cs typeface="Calibri"/>
              </a:rPr>
              <a:t> </a:t>
            </a:r>
            <a:r>
              <a:rPr sz="2800" i="1" spc="-4" dirty="0">
                <a:latin typeface="Calibri"/>
                <a:cs typeface="Calibri"/>
              </a:rPr>
              <a:t>needed </a:t>
            </a:r>
            <a:r>
              <a:rPr sz="2800" i="1" spc="-13" dirty="0">
                <a:latin typeface="Calibri"/>
                <a:cs typeface="Calibri"/>
              </a:rPr>
              <a:t>to </a:t>
            </a:r>
            <a:r>
              <a:rPr sz="2800" i="1" spc="-9" dirty="0">
                <a:latin typeface="Calibri"/>
                <a:cs typeface="Calibri"/>
              </a:rPr>
              <a:t>retrieve program 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-6" baseline="-20202" dirty="0">
                <a:latin typeface="Calibri"/>
                <a:cs typeface="Calibri"/>
              </a:rPr>
              <a:t>j</a:t>
            </a:r>
            <a:r>
              <a:rPr sz="2800" spc="483" baseline="-20202" dirty="0">
                <a:latin typeface="Calibri"/>
                <a:cs typeface="Calibri"/>
              </a:rPr>
              <a:t> </a:t>
            </a:r>
            <a:r>
              <a:rPr sz="2800" i="1" spc="-4" dirty="0">
                <a:latin typeface="Calibri"/>
                <a:cs typeface="Calibri"/>
              </a:rPr>
              <a:t>is </a:t>
            </a:r>
            <a:r>
              <a:rPr sz="2800" i="1" spc="-9" dirty="0">
                <a:latin typeface="Calibri"/>
                <a:cs typeface="Calibri"/>
              </a:rPr>
              <a:t>proportional </a:t>
            </a:r>
            <a:r>
              <a:rPr sz="2800" i="1" spc="-13" dirty="0">
                <a:latin typeface="Calibri"/>
                <a:cs typeface="Calibri"/>
              </a:rPr>
              <a:t>to </a:t>
            </a:r>
            <a:r>
              <a:rPr sz="2800" i="1" spc="-9" dirty="0">
                <a:latin typeface="Calibri"/>
                <a:cs typeface="Calibri"/>
              </a:rPr>
              <a:t> </a:t>
            </a:r>
            <a:r>
              <a:rPr sz="2800" i="1" dirty="0" err="1">
                <a:latin typeface="Calibri"/>
                <a:cs typeface="Calibri"/>
              </a:rPr>
              <a:t>l</a:t>
            </a:r>
            <a:r>
              <a:rPr sz="2800" i="1" baseline="-20202" dirty="0" err="1">
                <a:latin typeface="Calibri"/>
                <a:cs typeface="Calibri"/>
              </a:rPr>
              <a:t>i</a:t>
            </a:r>
            <a:r>
              <a:rPr sz="2800" i="1" baseline="-26936" dirty="0" err="1">
                <a:latin typeface="Calibri"/>
                <a:cs typeface="Calibri"/>
              </a:rPr>
              <a:t>k</a:t>
            </a:r>
            <a:r>
              <a:rPr sz="2800" i="1" spc="218" baseline="-26936" dirty="0">
                <a:latin typeface="Calibri"/>
                <a:cs typeface="Calibri"/>
              </a:rPr>
              <a:t> </a:t>
            </a:r>
            <a:r>
              <a:rPr sz="2800" i="1" spc="-4" dirty="0" smtClean="0">
                <a:latin typeface="Calibri"/>
                <a:cs typeface="Calibri"/>
              </a:rPr>
              <a:t>.</a:t>
            </a:r>
            <a:endParaRPr lang="en-US" sz="2800" i="1" spc="-4" dirty="0" smtClean="0">
              <a:latin typeface="Calibri"/>
              <a:cs typeface="Calibri"/>
            </a:endParaRPr>
          </a:p>
          <a:p>
            <a:pPr marL="326109" marR="91333" indent="-304256">
              <a:lnSpc>
                <a:spcPts val="2118"/>
              </a:lnSpc>
              <a:spcBef>
                <a:spcPts val="529"/>
              </a:spcBef>
              <a:buFont typeface="Arial MT"/>
              <a:buChar char="•"/>
              <a:tabLst>
                <a:tab pos="326109" algn="l"/>
                <a:tab pos="326669" algn="l"/>
              </a:tabLst>
            </a:pPr>
            <a:endParaRPr sz="2800" dirty="0">
              <a:latin typeface="Calibri"/>
              <a:cs typeface="Calibri"/>
            </a:endParaRPr>
          </a:p>
          <a:p>
            <a:pPr marL="326109" marR="915569" indent="-304256">
              <a:lnSpc>
                <a:spcPct val="80000"/>
              </a:lnSpc>
              <a:spcBef>
                <a:spcPts val="547"/>
              </a:spcBef>
              <a:buFont typeface="Arial MT"/>
              <a:buChar char="•"/>
              <a:tabLst>
                <a:tab pos="384943" algn="l"/>
                <a:tab pos="385503" algn="l"/>
              </a:tabLst>
            </a:pPr>
            <a:r>
              <a:rPr sz="2800" dirty="0"/>
              <a:t>	</a:t>
            </a:r>
            <a:r>
              <a:rPr sz="2800" i="1" spc="-4" dirty="0">
                <a:latin typeface="Calibri"/>
                <a:cs typeface="Calibri"/>
              </a:rPr>
              <a:t>If</a:t>
            </a:r>
            <a:r>
              <a:rPr sz="2800" i="1" spc="9" dirty="0">
                <a:latin typeface="Calibri"/>
                <a:cs typeface="Calibri"/>
              </a:rPr>
              <a:t> </a:t>
            </a:r>
            <a:r>
              <a:rPr sz="2800" i="1" spc="-9" dirty="0">
                <a:latin typeface="Calibri"/>
                <a:cs typeface="Calibri"/>
              </a:rPr>
              <a:t>all</a:t>
            </a:r>
            <a:r>
              <a:rPr sz="2800" i="1" spc="13" dirty="0">
                <a:latin typeface="Calibri"/>
                <a:cs typeface="Calibri"/>
              </a:rPr>
              <a:t> </a:t>
            </a:r>
            <a:r>
              <a:rPr sz="2800" i="1" spc="-9" dirty="0">
                <a:latin typeface="Calibri"/>
                <a:cs typeface="Calibri"/>
              </a:rPr>
              <a:t>programs</a:t>
            </a:r>
            <a:r>
              <a:rPr sz="2800" i="1" spc="66" dirty="0">
                <a:latin typeface="Calibri"/>
                <a:cs typeface="Calibri"/>
              </a:rPr>
              <a:t> </a:t>
            </a:r>
            <a:r>
              <a:rPr sz="2800" spc="-13" dirty="0">
                <a:latin typeface="Calibri"/>
                <a:cs typeface="Calibri"/>
              </a:rPr>
              <a:t>are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-13" dirty="0">
                <a:latin typeface="Calibri"/>
                <a:cs typeface="Calibri"/>
              </a:rPr>
              <a:t>retrieved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equally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often</a:t>
            </a:r>
            <a:r>
              <a:rPr sz="2800" spc="-26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485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expected </a:t>
            </a:r>
            <a:r>
              <a:rPr sz="2800" spc="-4" dirty="0">
                <a:latin typeface="Calibri"/>
                <a:cs typeface="Calibri"/>
              </a:rPr>
              <a:t>or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i="1" spc="-4" dirty="0">
                <a:latin typeface="Calibri"/>
                <a:cs typeface="Calibri"/>
              </a:rPr>
              <a:t>mean</a:t>
            </a:r>
            <a:r>
              <a:rPr sz="2800" i="1" spc="18" dirty="0">
                <a:latin typeface="Calibri"/>
                <a:cs typeface="Calibri"/>
              </a:rPr>
              <a:t> </a:t>
            </a:r>
            <a:r>
              <a:rPr sz="2800" i="1" spc="-9" dirty="0">
                <a:latin typeface="Calibri"/>
                <a:cs typeface="Calibri"/>
              </a:rPr>
              <a:t>retrieval</a:t>
            </a:r>
            <a:r>
              <a:rPr sz="2800" i="1" spc="31" dirty="0">
                <a:latin typeface="Calibri"/>
                <a:cs typeface="Calibri"/>
              </a:rPr>
              <a:t> </a:t>
            </a:r>
            <a:r>
              <a:rPr sz="2800" i="1" spc="-4" dirty="0">
                <a:latin typeface="Calibri"/>
                <a:cs typeface="Calibri"/>
              </a:rPr>
              <a:t>time</a:t>
            </a:r>
            <a:r>
              <a:rPr sz="2800" i="1" spc="9" dirty="0">
                <a:latin typeface="Calibri"/>
                <a:cs typeface="Calibri"/>
              </a:rPr>
              <a:t> </a:t>
            </a:r>
            <a:r>
              <a:rPr sz="2800" i="1" spc="-18" dirty="0">
                <a:latin typeface="Calibri"/>
                <a:cs typeface="Calibri"/>
              </a:rPr>
              <a:t>(MRT)</a:t>
            </a:r>
            <a:r>
              <a:rPr sz="2800" i="1" spc="9" dirty="0">
                <a:latin typeface="Calibri"/>
                <a:cs typeface="Calibri"/>
              </a:rPr>
              <a:t> </a:t>
            </a:r>
            <a:r>
              <a:rPr sz="2800" i="1" spc="-4" dirty="0">
                <a:latin typeface="Calibri"/>
                <a:cs typeface="Calibri"/>
              </a:rPr>
              <a:t>is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883" y="831029"/>
            <a:ext cx="126402" cy="1290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34471" y="1"/>
            <a:ext cx="0" cy="1112521"/>
          </a:xfrm>
          <a:prstGeom prst="rect">
            <a:avLst/>
          </a:prstGeom>
        </p:spPr>
        <p:txBody>
          <a:bodyPr vert="horz" wrap="square" lIns="0" tIns="4482" rIns="0" bIns="0" rtlCol="0">
            <a:spAutoFit/>
          </a:bodyPr>
          <a:lstStyle/>
          <a:p>
            <a:pPr marL="33619">
              <a:spcBef>
                <a:spcPts val="35"/>
              </a:spcBef>
            </a:pPr>
            <a:fld id="{81D60167-4931-47E6-BA6A-407CBD079E47}" type="slidenum">
              <a:rPr dirty="0"/>
              <a:pPr marL="33619">
                <a:spcBef>
                  <a:spcPts val="35"/>
                </a:spcBef>
              </a:pPr>
              <a:t>138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34963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235" y="796514"/>
            <a:ext cx="6858000" cy="625737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767">
              <a:spcBef>
                <a:spcPts val="79"/>
              </a:spcBef>
            </a:pPr>
            <a:r>
              <a:rPr spc="-13" dirty="0"/>
              <a:t>E</a:t>
            </a:r>
            <a:r>
              <a:rPr spc="-71" dirty="0"/>
              <a:t>x</a:t>
            </a:r>
            <a:r>
              <a:rPr spc="-4" dirty="0"/>
              <a:t>a</a:t>
            </a:r>
            <a:r>
              <a:rPr spc="-13" dirty="0"/>
              <a:t>m</a:t>
            </a:r>
            <a:r>
              <a:rPr spc="-4" dirty="0"/>
              <a:t>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595" y="1993412"/>
            <a:ext cx="6868170" cy="38812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34471" y="1"/>
            <a:ext cx="0" cy="1112521"/>
          </a:xfrm>
          <a:prstGeom prst="rect">
            <a:avLst/>
          </a:prstGeom>
        </p:spPr>
        <p:txBody>
          <a:bodyPr vert="horz" wrap="square" lIns="0" tIns="4482" rIns="0" bIns="0" rtlCol="0">
            <a:spAutoFit/>
          </a:bodyPr>
          <a:lstStyle/>
          <a:p>
            <a:pPr marL="33619">
              <a:spcBef>
                <a:spcPts val="35"/>
              </a:spcBef>
            </a:pPr>
            <a:fld id="{81D60167-4931-47E6-BA6A-407CBD079E47}" type="slidenum">
              <a:rPr dirty="0"/>
              <a:pPr marL="33619">
                <a:spcBef>
                  <a:spcPts val="35"/>
                </a:spcBef>
              </a:pPr>
              <a:t>139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228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img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991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34471" y="1"/>
            <a:ext cx="0" cy="1112521"/>
          </a:xfrm>
          <a:prstGeom prst="rect">
            <a:avLst/>
          </a:prstGeom>
        </p:spPr>
        <p:txBody>
          <a:bodyPr vert="horz" wrap="square" lIns="0" tIns="4482" rIns="0" bIns="0" rtlCol="0">
            <a:spAutoFit/>
          </a:bodyPr>
          <a:lstStyle/>
          <a:p>
            <a:pPr marL="33619">
              <a:spcBef>
                <a:spcPts val="35"/>
              </a:spcBef>
            </a:pPr>
            <a:fld id="{81D60167-4931-47E6-BA6A-407CBD079E47}" type="slidenum">
              <a:rPr dirty="0"/>
              <a:pPr marL="33619">
                <a:spcBef>
                  <a:spcPts val="35"/>
                </a:spcBef>
              </a:pPr>
              <a:t>140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350" y="808337"/>
            <a:ext cx="3044898" cy="625737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79"/>
              </a:spcBef>
            </a:pPr>
            <a:r>
              <a:rPr spc="-18" dirty="0"/>
              <a:t>M</a:t>
            </a:r>
            <a:r>
              <a:rPr spc="-31" dirty="0"/>
              <a:t>e</a:t>
            </a:r>
            <a:r>
              <a:rPr spc="-9" dirty="0"/>
              <a:t>th</a:t>
            </a:r>
            <a:r>
              <a:rPr dirty="0"/>
              <a:t>o</a:t>
            </a:r>
            <a:r>
              <a:rPr spc="-9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0770" y="1822973"/>
            <a:ext cx="7096684" cy="270758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14902" marR="4483" indent="-304256" algn="just">
              <a:spcBef>
                <a:spcPts val="79"/>
              </a:spcBef>
              <a:buFont typeface="Arial MT"/>
              <a:buChar char="•"/>
              <a:tabLst>
                <a:tab pos="315462" algn="l"/>
              </a:tabLst>
            </a:pPr>
            <a:r>
              <a:rPr sz="2824" spc="-4" dirty="0">
                <a:latin typeface="Calibri"/>
                <a:cs typeface="Calibri"/>
              </a:rPr>
              <a:t>The </a:t>
            </a:r>
            <a:r>
              <a:rPr sz="2824" spc="-13" dirty="0">
                <a:latin typeface="Calibri"/>
                <a:cs typeface="Calibri"/>
              </a:rPr>
              <a:t>greedy method </a:t>
            </a:r>
            <a:r>
              <a:rPr sz="2824" spc="-4" dirty="0">
                <a:latin typeface="Calibri"/>
                <a:cs typeface="Calibri"/>
              </a:rPr>
              <a:t>simply </a:t>
            </a:r>
            <a:r>
              <a:rPr sz="2824" spc="-18" dirty="0">
                <a:latin typeface="Calibri"/>
                <a:cs typeface="Calibri"/>
              </a:rPr>
              <a:t>requires </a:t>
            </a:r>
            <a:r>
              <a:rPr sz="2824" spc="-4" dirty="0">
                <a:latin typeface="Calibri"/>
                <a:cs typeface="Calibri"/>
              </a:rPr>
              <a:t>us </a:t>
            </a:r>
            <a:r>
              <a:rPr sz="2824" spc="-13" dirty="0">
                <a:latin typeface="Calibri"/>
                <a:cs typeface="Calibri"/>
              </a:rPr>
              <a:t>to </a:t>
            </a:r>
            <a:r>
              <a:rPr sz="2824" spc="-26" dirty="0">
                <a:latin typeface="Calibri"/>
                <a:cs typeface="Calibri"/>
              </a:rPr>
              <a:t>store </a:t>
            </a:r>
            <a:r>
              <a:rPr sz="2824" spc="-627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the </a:t>
            </a:r>
            <a:r>
              <a:rPr sz="2824" spc="-22" dirty="0">
                <a:latin typeface="Calibri"/>
                <a:cs typeface="Calibri"/>
              </a:rPr>
              <a:t>programs </a:t>
            </a:r>
            <a:r>
              <a:rPr sz="2824" dirty="0">
                <a:latin typeface="Calibri"/>
                <a:cs typeface="Calibri"/>
              </a:rPr>
              <a:t>in </a:t>
            </a:r>
            <a:r>
              <a:rPr sz="2824" spc="-9" dirty="0">
                <a:latin typeface="Calibri"/>
                <a:cs typeface="Calibri"/>
              </a:rPr>
              <a:t>non-decreasing </a:t>
            </a:r>
            <a:r>
              <a:rPr sz="2824" spc="-18" dirty="0">
                <a:latin typeface="Calibri"/>
                <a:cs typeface="Calibri"/>
              </a:rPr>
              <a:t>order </a:t>
            </a:r>
            <a:r>
              <a:rPr sz="2824" spc="-4" dirty="0">
                <a:latin typeface="Calibri"/>
                <a:cs typeface="Calibri"/>
              </a:rPr>
              <a:t>of their 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lengths.</a:t>
            </a:r>
            <a:endParaRPr sz="2824">
              <a:latin typeface="Calibri"/>
              <a:cs typeface="Calibri"/>
            </a:endParaRPr>
          </a:p>
          <a:p>
            <a:pPr marL="314902" marR="478517" indent="-304256">
              <a:spcBef>
                <a:spcPts val="679"/>
              </a:spcBef>
              <a:buFont typeface="Arial MT"/>
              <a:buChar char="•"/>
              <a:tabLst>
                <a:tab pos="314902" algn="l"/>
                <a:tab pos="315462" algn="l"/>
              </a:tabLst>
            </a:pPr>
            <a:r>
              <a:rPr sz="2824" spc="-4" dirty="0">
                <a:latin typeface="Calibri"/>
                <a:cs typeface="Calibri"/>
              </a:rPr>
              <a:t>This</a:t>
            </a:r>
            <a:r>
              <a:rPr sz="2824" spc="-26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ordering</a:t>
            </a:r>
            <a:r>
              <a:rPr sz="2824" spc="31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(sorting)</a:t>
            </a:r>
            <a:r>
              <a:rPr sz="2824" spc="26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can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be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carried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out</a:t>
            </a:r>
            <a:r>
              <a:rPr sz="2824" spc="18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in </a:t>
            </a:r>
            <a:r>
              <a:rPr sz="2824" spc="-627" dirty="0">
                <a:latin typeface="Calibri"/>
                <a:cs typeface="Calibri"/>
              </a:rPr>
              <a:t> </a:t>
            </a:r>
            <a:r>
              <a:rPr sz="2824" i="1" spc="-9" dirty="0">
                <a:latin typeface="Calibri"/>
                <a:cs typeface="Calibri"/>
              </a:rPr>
              <a:t>O(n</a:t>
            </a:r>
            <a:r>
              <a:rPr sz="2824" i="1" spc="4" dirty="0">
                <a:latin typeface="Calibri"/>
                <a:cs typeface="Calibri"/>
              </a:rPr>
              <a:t> </a:t>
            </a:r>
            <a:r>
              <a:rPr sz="2824" i="1" spc="-4" dirty="0">
                <a:latin typeface="Calibri"/>
                <a:cs typeface="Calibri"/>
              </a:rPr>
              <a:t>log</a:t>
            </a:r>
            <a:r>
              <a:rPr sz="2824" i="1" spc="9" dirty="0">
                <a:latin typeface="Calibri"/>
                <a:cs typeface="Calibri"/>
              </a:rPr>
              <a:t> </a:t>
            </a:r>
            <a:r>
              <a:rPr sz="2824" i="1" spc="-9" dirty="0">
                <a:latin typeface="Calibri"/>
                <a:cs typeface="Calibri"/>
              </a:rPr>
              <a:t>n)</a:t>
            </a:r>
            <a:r>
              <a:rPr sz="2824" i="1" spc="31" dirty="0">
                <a:latin typeface="Calibri"/>
                <a:cs typeface="Calibri"/>
              </a:rPr>
              <a:t> </a:t>
            </a:r>
            <a:r>
              <a:rPr sz="2824" i="1" spc="-4" dirty="0">
                <a:latin typeface="Calibri"/>
                <a:cs typeface="Calibri"/>
              </a:rPr>
              <a:t>time</a:t>
            </a:r>
            <a:r>
              <a:rPr sz="2824" i="1" dirty="0">
                <a:latin typeface="Calibri"/>
                <a:cs typeface="Calibri"/>
              </a:rPr>
              <a:t> </a:t>
            </a:r>
            <a:r>
              <a:rPr sz="2824" i="1" spc="-9" dirty="0">
                <a:latin typeface="Calibri"/>
                <a:cs typeface="Calibri"/>
              </a:rPr>
              <a:t>using</a:t>
            </a:r>
            <a:r>
              <a:rPr sz="2824" i="1" spc="31" dirty="0">
                <a:latin typeface="Calibri"/>
                <a:cs typeface="Calibri"/>
              </a:rPr>
              <a:t> </a:t>
            </a:r>
            <a:r>
              <a:rPr sz="2824" i="1" spc="-9" dirty="0">
                <a:latin typeface="Calibri"/>
                <a:cs typeface="Calibri"/>
              </a:rPr>
              <a:t>an</a:t>
            </a:r>
            <a:r>
              <a:rPr sz="2824" i="1" spc="31" dirty="0">
                <a:latin typeface="Calibri"/>
                <a:cs typeface="Calibri"/>
              </a:rPr>
              <a:t> </a:t>
            </a:r>
            <a:r>
              <a:rPr sz="2824" i="1" spc="-4" dirty="0">
                <a:latin typeface="Calibri"/>
                <a:cs typeface="Calibri"/>
              </a:rPr>
              <a:t>efficient</a:t>
            </a:r>
            <a:r>
              <a:rPr sz="2824" i="1" spc="-18" dirty="0">
                <a:latin typeface="Calibri"/>
                <a:cs typeface="Calibri"/>
              </a:rPr>
              <a:t> </a:t>
            </a:r>
            <a:r>
              <a:rPr sz="2824" i="1" spc="-4" dirty="0">
                <a:latin typeface="Calibri"/>
                <a:cs typeface="Calibri"/>
              </a:rPr>
              <a:t>sorting </a:t>
            </a:r>
            <a:r>
              <a:rPr sz="2824" i="1" dirty="0">
                <a:latin typeface="Calibri"/>
                <a:cs typeface="Calibri"/>
              </a:rPr>
              <a:t> </a:t>
            </a:r>
            <a:r>
              <a:rPr sz="2824" i="1" spc="-4" dirty="0">
                <a:latin typeface="Calibri"/>
                <a:cs typeface="Calibri"/>
              </a:rPr>
              <a:t>algorithm</a:t>
            </a:r>
            <a:endParaRPr sz="2824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91243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221" y="500560"/>
            <a:ext cx="5674659" cy="1241290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79"/>
              </a:spcBef>
            </a:pPr>
            <a:r>
              <a:rPr spc="-9" dirty="0"/>
              <a:t>Algorithm</a:t>
            </a:r>
            <a:r>
              <a:rPr spc="13" dirty="0"/>
              <a:t> </a:t>
            </a:r>
            <a:r>
              <a:rPr spc="-31" dirty="0"/>
              <a:t>for</a:t>
            </a:r>
            <a:r>
              <a:rPr spc="-13" dirty="0"/>
              <a:t> </a:t>
            </a:r>
            <a:r>
              <a:rPr spc="-9" dirty="0"/>
              <a:t>multiple</a:t>
            </a:r>
            <a:r>
              <a:rPr spc="40" dirty="0"/>
              <a:t> </a:t>
            </a:r>
            <a:r>
              <a:rPr spc="-13" dirty="0"/>
              <a:t>tapes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955" y="2039552"/>
            <a:ext cx="6829443" cy="27227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0770" y="5942046"/>
            <a:ext cx="6073588" cy="245494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>
              <a:spcBef>
                <a:spcPts val="9"/>
              </a:spcBef>
            </a:pPr>
            <a:r>
              <a:rPr sz="1588" spc="-9" dirty="0">
                <a:latin typeface="Calibri"/>
                <a:cs typeface="Calibri"/>
              </a:rPr>
              <a:t>Note:</a:t>
            </a:r>
            <a:r>
              <a:rPr sz="1588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The</a:t>
            </a:r>
            <a:r>
              <a:rPr sz="1588" spc="18" dirty="0">
                <a:latin typeface="Calibri"/>
                <a:cs typeface="Calibri"/>
              </a:rPr>
              <a:t> </a:t>
            </a:r>
            <a:r>
              <a:rPr sz="1588" spc="-13" dirty="0">
                <a:latin typeface="Calibri"/>
                <a:cs typeface="Calibri"/>
              </a:rPr>
              <a:t>programs</a:t>
            </a:r>
            <a:r>
              <a:rPr sz="1588" spc="18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are</a:t>
            </a:r>
            <a:r>
              <a:rPr sz="1588" spc="18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assumed</a:t>
            </a:r>
            <a:r>
              <a:rPr sz="1588" spc="44" dirty="0">
                <a:latin typeface="Calibri"/>
                <a:cs typeface="Calibri"/>
              </a:rPr>
              <a:t> </a:t>
            </a:r>
            <a:r>
              <a:rPr sz="1588" spc="-18" dirty="0">
                <a:latin typeface="Calibri"/>
                <a:cs typeface="Calibri"/>
              </a:rPr>
              <a:t>to</a:t>
            </a:r>
            <a:r>
              <a:rPr sz="1588" spc="13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be</a:t>
            </a:r>
            <a:r>
              <a:rPr sz="1588" spc="18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in</a:t>
            </a:r>
            <a:r>
              <a:rPr sz="1588" spc="18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increasing</a:t>
            </a:r>
            <a:r>
              <a:rPr sz="1588" spc="62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order</a:t>
            </a:r>
            <a:r>
              <a:rPr sz="1588" spc="2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of</a:t>
            </a:r>
            <a:r>
              <a:rPr sz="1588" spc="-13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their</a:t>
            </a:r>
            <a:r>
              <a:rPr sz="1588" spc="44" dirty="0">
                <a:latin typeface="Calibri"/>
                <a:cs typeface="Calibri"/>
              </a:rPr>
              <a:t> </a:t>
            </a:r>
            <a:r>
              <a:rPr sz="1588" spc="-13" dirty="0">
                <a:latin typeface="Calibri"/>
                <a:cs typeface="Calibri"/>
              </a:rPr>
              <a:t>lengths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34471" y="1"/>
            <a:ext cx="0" cy="1112521"/>
          </a:xfrm>
          <a:prstGeom prst="rect">
            <a:avLst/>
          </a:prstGeom>
        </p:spPr>
        <p:txBody>
          <a:bodyPr vert="horz" wrap="square" lIns="0" tIns="4482" rIns="0" bIns="0" rtlCol="0">
            <a:spAutoFit/>
          </a:bodyPr>
          <a:lstStyle/>
          <a:p>
            <a:pPr marL="33619">
              <a:spcBef>
                <a:spcPts val="35"/>
              </a:spcBef>
            </a:pPr>
            <a:fld id="{81D60167-4931-47E6-BA6A-407CBD079E47}" type="slidenum">
              <a:rPr dirty="0"/>
              <a:pPr marL="33619">
                <a:spcBef>
                  <a:spcPts val="35"/>
                </a:spcBef>
              </a:pPr>
              <a:t>141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1281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3 -</a:t>
            </a:r>
            <a:fld id="{6923BEC1-AC93-4EE2-A7BC-8FB4388D6F7A}" type="slidenum">
              <a:rPr lang="zh-TW" altLang="en-US"/>
              <a:pPr/>
              <a:t>142</a:t>
            </a:fld>
            <a:endParaRPr lang="zh-TW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2-way merging problem </a:t>
            </a:r>
            <a:endParaRPr lang="zh-TW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# of comparisons required for the </a:t>
            </a:r>
            <a:r>
              <a:rPr lang="en-US" altLang="zh-TW" sz="2800" u="sng">
                <a:solidFill>
                  <a:schemeClr val="hlink"/>
                </a:solidFill>
              </a:rPr>
              <a:t>linear 2-way merge algorithm</a:t>
            </a:r>
            <a:r>
              <a:rPr lang="en-US" altLang="zh-TW" sz="2800"/>
              <a:t> is m</a:t>
            </a:r>
            <a:r>
              <a:rPr lang="en-US" altLang="zh-TW" sz="2800" baseline="-30000"/>
              <a:t>1</a:t>
            </a:r>
            <a:r>
              <a:rPr lang="en-US" altLang="zh-TW" sz="2800"/>
              <a:t>+ m</a:t>
            </a:r>
            <a:r>
              <a:rPr lang="en-US" altLang="zh-TW" sz="2800" baseline="-30000"/>
              <a:t>2</a:t>
            </a:r>
            <a:r>
              <a:rPr lang="en-US" altLang="zh-TW" sz="2800"/>
              <a:t> -1 where m</a:t>
            </a:r>
            <a:r>
              <a:rPr lang="en-US" altLang="zh-TW" sz="2800" baseline="-30000"/>
              <a:t>1</a:t>
            </a:r>
            <a:r>
              <a:rPr lang="en-US" altLang="zh-TW" sz="2800"/>
              <a:t> and m</a:t>
            </a:r>
            <a:r>
              <a:rPr lang="en-US" altLang="zh-TW" sz="2800" baseline="-30000"/>
              <a:t>2</a:t>
            </a:r>
            <a:r>
              <a:rPr lang="en-US" altLang="zh-TW" sz="2800"/>
              <a:t> are the lengths of the two sorted lists respectively.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2-way merging example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       </a:t>
            </a:r>
            <a:r>
              <a:rPr lang="en-US" altLang="zh-TW" sz="2400"/>
              <a:t>2    3    5    6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        1    4    7    8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The problem: There are n sorted lists, each of length m</a:t>
            </a:r>
            <a:r>
              <a:rPr lang="en-US" altLang="zh-TW" sz="2800" baseline="-30000"/>
              <a:t>i</a:t>
            </a:r>
            <a:r>
              <a:rPr lang="en-US" altLang="zh-TW" sz="2800"/>
              <a:t>.  What is the </a:t>
            </a:r>
            <a:r>
              <a:rPr lang="en-US" altLang="zh-TW" sz="2800" u="sng">
                <a:solidFill>
                  <a:schemeClr val="hlink"/>
                </a:solidFill>
              </a:rPr>
              <a:t>optimal sequence of merging process</a:t>
            </a:r>
            <a:r>
              <a:rPr lang="en-US" altLang="zh-TW" sz="2800"/>
              <a:t> to merge these n lists into one sorted list ?</a:t>
            </a:r>
          </a:p>
          <a:p>
            <a:pPr>
              <a:lnSpc>
                <a:spcPct val="90000"/>
              </a:lnSpc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9681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3 -</a:t>
            </a:r>
            <a:fld id="{D0A781E4-1D7E-4456-B3F5-4753D693155B}" type="slidenum">
              <a:rPr lang="zh-TW" altLang="en-US"/>
              <a:pPr/>
              <a:t>143</a:t>
            </a:fld>
            <a:endParaRPr lang="zh-TW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505200"/>
          </a:xfrm>
        </p:spPr>
        <p:txBody>
          <a:bodyPr/>
          <a:lstStyle/>
          <a:p>
            <a:r>
              <a:rPr lang="en-US" altLang="zh-TW" sz="2800"/>
              <a:t>An extended binary tree representing a 2-way merge</a:t>
            </a:r>
            <a:endParaRPr lang="zh-TW" altLang="en-US" sz="280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867025" y="188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4419600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Extended binary trees</a:t>
            </a:r>
          </a:p>
        </p:txBody>
      </p:sp>
    </p:spTree>
    <p:extLst>
      <p:ext uri="{BB962C8B-B14F-4D97-AF65-F5344CB8AC3E}">
        <p14:creationId xmlns:p14="http://schemas.microsoft.com/office/powerpoint/2010/main" val="272974682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3 -</a:t>
            </a:r>
            <a:fld id="{1D0030EF-B245-45CD-AE83-2547EF8E6C92}" type="slidenum">
              <a:rPr lang="zh-TW" altLang="en-US"/>
              <a:pPr/>
              <a:t>144</a:t>
            </a:fld>
            <a:endParaRPr lang="zh-TW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example of 2-way merging </a:t>
            </a:r>
            <a:endParaRPr lang="zh-TW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76400"/>
            <a:ext cx="7275512" cy="4114800"/>
          </a:xfrm>
        </p:spPr>
        <p:txBody>
          <a:bodyPr/>
          <a:lstStyle/>
          <a:p>
            <a:r>
              <a:rPr lang="en-US" altLang="zh-TW"/>
              <a:t>Example: 6 sorted lists with lengths 2, 3, 5, 7, 11 and 13.</a:t>
            </a:r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933575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5038725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933575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5038725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938338" y="238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5638800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3 -</a:t>
            </a:r>
            <a:fld id="{C08402A0-9B0D-4762-A220-C9392261BE2A}" type="slidenum">
              <a:rPr lang="zh-TW" altLang="en-US"/>
              <a:pPr/>
              <a:t>145</a:t>
            </a:fld>
            <a:endParaRPr lang="zh-TW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219325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3952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219325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62000"/>
            <a:ext cx="4191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333625" y="1190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35337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05" name="Text Box 13"/>
          <p:cNvSpPr txBox="1">
            <a:spLocks noGrp="1" noChangeArrowheads="1"/>
          </p:cNvSpPr>
          <p:nvPr>
            <p:ph type="body" idx="1"/>
          </p:nvPr>
        </p:nvSpPr>
        <p:spPr>
          <a:xfrm>
            <a:off x="4419600" y="4114800"/>
            <a:ext cx="4343400" cy="16002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zh-TW" sz="2800"/>
              <a:t>Time complexity for  generating an optimal extended binary tree:O(n log n)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77934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 build="p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3 -</a:t>
            </a:r>
            <a:fld id="{0329E60F-8AB2-4F75-A765-7B756BC21D04}" type="slidenum">
              <a:rPr lang="zh-TW" altLang="en-US"/>
              <a:pPr/>
              <a:t>146</a:t>
            </a:fld>
            <a:endParaRPr lang="zh-TW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Huffman codes </a:t>
            </a:r>
            <a:endParaRPr lang="zh-TW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/>
              <a:t>In telecommunication, how do we represent a set of messages, each with an access frequency, by a sequence of 0</a:t>
            </a:r>
            <a:r>
              <a:rPr lang="en-US" altLang="zh-TW" sz="2800">
                <a:latin typeface="Times New Roman" panose="02020603050405020304" pitchFamily="18" charset="0"/>
              </a:rPr>
              <a:t>’</a:t>
            </a:r>
            <a:r>
              <a:rPr lang="en-US" altLang="zh-TW" sz="2800"/>
              <a:t>s and 1</a:t>
            </a:r>
            <a:r>
              <a:rPr lang="en-US" altLang="zh-TW" sz="2800">
                <a:latin typeface="Times New Roman" panose="02020603050405020304" pitchFamily="18" charset="0"/>
              </a:rPr>
              <a:t>’</a:t>
            </a:r>
            <a:r>
              <a:rPr lang="en-US" altLang="zh-TW" sz="2800"/>
              <a:t>s?</a:t>
            </a:r>
          </a:p>
          <a:p>
            <a:r>
              <a:rPr lang="en-US" altLang="zh-TW" sz="2800"/>
              <a:t>To minimize the </a:t>
            </a:r>
            <a:r>
              <a:rPr lang="en-US" altLang="zh-TW" sz="2800" u="sng">
                <a:solidFill>
                  <a:schemeClr val="hlink"/>
                </a:solidFill>
              </a:rPr>
              <a:t>transmission and decoding costs</a:t>
            </a:r>
            <a:r>
              <a:rPr lang="en-US" altLang="zh-TW" sz="2800"/>
              <a:t>, we may use short strings to represent more frequently used messages.</a:t>
            </a:r>
          </a:p>
          <a:p>
            <a:r>
              <a:rPr lang="en-US" altLang="zh-TW" sz="2800"/>
              <a:t>This problem can by solved by using an extended binary tree which is used in the </a:t>
            </a:r>
            <a:r>
              <a:rPr lang="en-US" altLang="zh-TW" sz="2800" u="sng">
                <a:solidFill>
                  <a:schemeClr val="hlink"/>
                </a:solidFill>
              </a:rPr>
              <a:t>2-way merging</a:t>
            </a:r>
            <a:r>
              <a:rPr lang="en-US" altLang="zh-TW" sz="2800"/>
              <a:t> problem.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002476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3 -</a:t>
            </a:r>
            <a:fld id="{49D094C9-F741-46E7-A939-EF26688C0584}" type="slidenum">
              <a:rPr lang="zh-TW" altLang="en-US"/>
              <a:pPr/>
              <a:t>147</a:t>
            </a:fld>
            <a:endParaRPr lang="zh-TW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914400"/>
          </a:xfrm>
        </p:spPr>
        <p:txBody>
          <a:bodyPr/>
          <a:lstStyle/>
          <a:p>
            <a:r>
              <a:rPr lang="en-US" altLang="zh-TW" sz="4000"/>
              <a:t>An example of Huffman algorithm</a:t>
            </a:r>
            <a:endParaRPr lang="zh-TW" altLang="en-US" sz="40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648200" cy="4114800"/>
          </a:xfrm>
        </p:spPr>
        <p:txBody>
          <a:bodyPr/>
          <a:lstStyle/>
          <a:p>
            <a:r>
              <a:rPr lang="en-US" altLang="zh-TW" sz="2400"/>
              <a:t>Symbols: A, B, C, D, E, F, 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/>
              <a:t> 	freq.    : 2, 3, 5, 8, 13, 15, 18</a:t>
            </a:r>
          </a:p>
          <a:p>
            <a:endParaRPr lang="en-US" altLang="zh-TW" sz="2400"/>
          </a:p>
          <a:p>
            <a:r>
              <a:rPr lang="en-US" altLang="zh-TW" sz="2400"/>
              <a:t>Huffman codes: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/>
              <a:t>	A: 10100	B: 10101 C: 1011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/>
              <a:t>	D: 100	E: 00	    F: 01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/>
              <a:t>	G: 11</a:t>
            </a:r>
            <a:endParaRPr lang="zh-TW" altLang="en-US" sz="240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162175" y="847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4800600" y="1371600"/>
            <a:ext cx="4343400" cy="4678363"/>
            <a:chOff x="3154" y="1110"/>
            <a:chExt cx="2558" cy="2851"/>
          </a:xfrm>
        </p:grpSpPr>
        <p:pic>
          <p:nvPicPr>
            <p:cNvPr id="3584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4" y="1110"/>
              <a:ext cx="2414" cy="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3312" y="3648"/>
              <a:ext cx="2400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>
                <a:spcBef>
                  <a:spcPct val="50000"/>
                </a:spcBef>
              </a:pPr>
              <a:r>
                <a:rPr lang="en-US" altLang="zh-TW"/>
                <a:t>A Huffman code Tree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25578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2657475" y="1419225"/>
            <a:ext cx="389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/>
              <a:t>Lecture 5: Backtracking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447800" y="2133600"/>
            <a:ext cx="6172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 dirty="0"/>
              <a:t>    Depth-First Search</a:t>
            </a:r>
            <a:br>
              <a:rPr lang="en-US" altLang="en-US" sz="2400" i="1" dirty="0"/>
            </a:br>
            <a:r>
              <a:rPr lang="en-US" altLang="en-US" sz="2400" i="1" dirty="0"/>
              <a:t>    N-Queens Problem</a:t>
            </a:r>
            <a:br>
              <a:rPr lang="en-US" altLang="en-US" sz="2400" i="1" dirty="0"/>
            </a:br>
            <a:r>
              <a:rPr lang="en-US" altLang="en-US" sz="2400" i="1" dirty="0"/>
              <a:t>    Hamiltonian Circuits</a:t>
            </a: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44028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6"/>
          <p:cNvSpPr txBox="1">
            <a:spLocks noChangeArrowheads="1"/>
          </p:cNvSpPr>
          <p:nvPr/>
        </p:nvSpPr>
        <p:spPr bwMode="auto">
          <a:xfrm>
            <a:off x="3581400" y="304800"/>
            <a:ext cx="194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Backtracking</a:t>
            </a: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872636" y="1882799"/>
            <a:ext cx="79248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800" b="1" i="1" dirty="0"/>
              <a:t>Backtracking</a:t>
            </a:r>
            <a:r>
              <a:rPr lang="en-US" altLang="en-US" sz="2800" dirty="0"/>
              <a:t> is closely related to the </a:t>
            </a:r>
            <a:r>
              <a:rPr lang="en-US" altLang="en-US" sz="2800" i="1" dirty="0"/>
              <a:t>brute-force</a:t>
            </a:r>
            <a:r>
              <a:rPr lang="en-US" altLang="en-US" sz="2800" dirty="0"/>
              <a:t> problem-solving method in which the solution space is scanned, but with the additional condition that only the </a:t>
            </a:r>
            <a:r>
              <a:rPr lang="en-US" altLang="en-US" sz="2800" i="1" dirty="0"/>
              <a:t>possible</a:t>
            </a:r>
            <a:r>
              <a:rPr lang="en-US" altLang="en-US" sz="2800" dirty="0"/>
              <a:t> candidate solutions are considered.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800" dirty="0"/>
              <a:t>What is meant by </a:t>
            </a:r>
            <a:r>
              <a:rPr lang="en-US" altLang="en-US" sz="2800" i="1" dirty="0"/>
              <a:t>possible</a:t>
            </a:r>
            <a:r>
              <a:rPr lang="en-US" altLang="en-US" sz="2800" dirty="0"/>
              <a:t> solutions and how these are differentiated from the </a:t>
            </a:r>
            <a:r>
              <a:rPr lang="en-US" altLang="en-US" sz="2800" i="1" dirty="0"/>
              <a:t>impossible</a:t>
            </a:r>
            <a:r>
              <a:rPr lang="en-US" altLang="en-US" sz="2800" dirty="0"/>
              <a:t> ones are issues specific to the problem being solved.</a:t>
            </a: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447800" y="6219825"/>
            <a:ext cx="688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i="1">
                <a:solidFill>
                  <a:srgbClr val="0066FF"/>
                </a:solidFill>
              </a:rPr>
              <a:t>http://www.devarticles.com/c/a/Development-Cycles/The-Backtracking-Algorithm-Technique/</a:t>
            </a:r>
          </a:p>
        </p:txBody>
      </p:sp>
    </p:spTree>
    <p:extLst>
      <p:ext uri="{BB962C8B-B14F-4D97-AF65-F5344CB8AC3E}">
        <p14:creationId xmlns:p14="http://schemas.microsoft.com/office/powerpoint/2010/main" val="142934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img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6"/>
          <p:cNvSpPr txBox="1">
            <a:spLocks noChangeArrowheads="1"/>
          </p:cNvSpPr>
          <p:nvPr/>
        </p:nvSpPr>
        <p:spPr bwMode="auto">
          <a:xfrm>
            <a:off x="3581400" y="304800"/>
            <a:ext cx="194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Backtracking</a:t>
            </a: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447800" y="6219825"/>
            <a:ext cx="688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i="1">
                <a:solidFill>
                  <a:srgbClr val="0066FF"/>
                </a:solidFill>
              </a:rPr>
              <a:t>http://www.devarticles.com/c/a/Development-Cycles/The-Backtracking-Algorithm-Technique/</a:t>
            </a:r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251520" y="2204863"/>
            <a:ext cx="8712968" cy="4014961"/>
          </a:xfrm>
          <a:prstGeom prst="rect">
            <a:avLst/>
          </a:prstGeom>
          <a:solidFill>
            <a:srgbClr val="FFFF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3366FF"/>
                </a:solidFill>
                <a:latin typeface="Courier" charset="0"/>
              </a:rPr>
              <a:t>function</a:t>
            </a:r>
            <a:r>
              <a:rPr lang="en-US" altLang="en-US" sz="1800" b="1" dirty="0">
                <a:latin typeface="Courier" charset="0"/>
              </a:rPr>
              <a:t> backtrack(current depth)</a:t>
            </a:r>
          </a:p>
          <a:p>
            <a:pPr eaLnBrk="1" hangingPunct="1"/>
            <a:r>
              <a:rPr lang="en-US" altLang="en-US" sz="1800" b="1" dirty="0">
                <a:latin typeface="Courier" charset="0"/>
              </a:rPr>
              <a:t>	</a:t>
            </a:r>
            <a:r>
              <a:rPr lang="en-US" altLang="en-US" sz="1800" b="1" dirty="0">
                <a:solidFill>
                  <a:srgbClr val="3366FF"/>
                </a:solidFill>
                <a:latin typeface="Courier" charset="0"/>
              </a:rPr>
              <a:t>if</a:t>
            </a:r>
            <a:r>
              <a:rPr lang="en-US" altLang="en-US" sz="1800" b="1" dirty="0">
                <a:latin typeface="Courier" charset="0"/>
              </a:rPr>
              <a:t> solution </a:t>
            </a:r>
            <a:r>
              <a:rPr lang="en-US" altLang="en-US" sz="1800" b="1" dirty="0">
                <a:solidFill>
                  <a:srgbClr val="3366FF"/>
                </a:solidFill>
                <a:latin typeface="Courier" charset="0"/>
              </a:rPr>
              <a:t>is</a:t>
            </a:r>
            <a:r>
              <a:rPr lang="en-US" altLang="en-US" sz="1800" b="1" dirty="0">
                <a:latin typeface="Courier" charset="0"/>
              </a:rPr>
              <a:t> valid</a:t>
            </a:r>
          </a:p>
          <a:p>
            <a:pPr eaLnBrk="1" hangingPunct="1"/>
            <a:r>
              <a:rPr lang="en-US" altLang="en-US" sz="1800" b="1" dirty="0">
                <a:latin typeface="Courier" charset="0"/>
              </a:rPr>
              <a:t>		</a:t>
            </a:r>
            <a:r>
              <a:rPr lang="en-US" altLang="en-US" sz="1800" b="1" dirty="0">
                <a:solidFill>
                  <a:srgbClr val="3366FF"/>
                </a:solidFill>
                <a:latin typeface="Courier" charset="0"/>
              </a:rPr>
              <a:t>return</a:t>
            </a:r>
            <a:r>
              <a:rPr lang="en-US" altLang="en-US" sz="1800" b="1" dirty="0">
                <a:latin typeface="Courier" charset="0"/>
              </a:rPr>
              <a:t> / print the solution</a:t>
            </a:r>
          </a:p>
          <a:p>
            <a:pPr eaLnBrk="1" hangingPunct="1"/>
            <a:r>
              <a:rPr lang="en-US" altLang="en-US" sz="1800" b="1" dirty="0">
                <a:latin typeface="Courier" charset="0"/>
              </a:rPr>
              <a:t>	</a:t>
            </a:r>
            <a:r>
              <a:rPr lang="en-US" altLang="en-US" sz="1800" b="1" dirty="0">
                <a:solidFill>
                  <a:srgbClr val="3366FF"/>
                </a:solidFill>
                <a:latin typeface="Courier" charset="0"/>
              </a:rPr>
              <a:t>else</a:t>
            </a:r>
          </a:p>
          <a:p>
            <a:pPr eaLnBrk="1" hangingPunct="1"/>
            <a:r>
              <a:rPr lang="en-US" altLang="en-US" sz="1800" b="1" dirty="0">
                <a:latin typeface="Courier" charset="0"/>
              </a:rPr>
              <a:t>		</a:t>
            </a:r>
            <a:r>
              <a:rPr lang="en-US" altLang="en-US" sz="1800" b="1" dirty="0">
                <a:solidFill>
                  <a:srgbClr val="3366FF"/>
                </a:solidFill>
                <a:latin typeface="Courier" charset="0"/>
              </a:rPr>
              <a:t>for each</a:t>
            </a:r>
            <a:r>
              <a:rPr lang="en-US" altLang="en-US" sz="1800" b="1" dirty="0">
                <a:latin typeface="Courier" charset="0"/>
              </a:rPr>
              <a:t> element from A[ ] source array</a:t>
            </a:r>
          </a:p>
          <a:p>
            <a:pPr eaLnBrk="1" hangingPunct="1"/>
            <a:r>
              <a:rPr lang="en-US" altLang="en-US" sz="1800" b="1" dirty="0">
                <a:latin typeface="Courier" charset="0"/>
              </a:rPr>
              <a:t>			</a:t>
            </a:r>
            <a:r>
              <a:rPr lang="en-US" altLang="en-US" sz="1800" b="1" dirty="0">
                <a:solidFill>
                  <a:srgbClr val="3366FF"/>
                </a:solidFill>
                <a:latin typeface="Courier" charset="0"/>
              </a:rPr>
              <a:t>let</a:t>
            </a:r>
            <a:r>
              <a:rPr lang="en-US" altLang="en-US" sz="1800" b="1" dirty="0">
                <a:latin typeface="Courier" charset="0"/>
              </a:rPr>
              <a:t> X[current depth] </a:t>
            </a:r>
            <a:r>
              <a:rPr lang="en-US" altLang="en-US" sz="1800" b="1" dirty="0">
                <a:latin typeface="Wingdings" panose="05000000000000000000" pitchFamily="2" charset="2"/>
              </a:rPr>
              <a:t>ß</a:t>
            </a:r>
            <a:r>
              <a:rPr lang="en-US" altLang="en-US" sz="1800" b="1" dirty="0">
                <a:latin typeface="Courier" charset="0"/>
              </a:rPr>
              <a:t> element</a:t>
            </a:r>
          </a:p>
          <a:p>
            <a:pPr eaLnBrk="1" hangingPunct="1"/>
            <a:r>
              <a:rPr lang="en-US" altLang="en-US" sz="1800" b="1" dirty="0">
                <a:latin typeface="Courier" charset="0"/>
              </a:rPr>
              <a:t>			</a:t>
            </a:r>
            <a:r>
              <a:rPr lang="en-US" altLang="en-US" sz="1800" b="1" dirty="0">
                <a:solidFill>
                  <a:srgbClr val="3366FF"/>
                </a:solidFill>
                <a:latin typeface="Courier" charset="0"/>
              </a:rPr>
              <a:t>if</a:t>
            </a:r>
            <a:r>
              <a:rPr lang="en-US" altLang="en-US" sz="1800" b="1" dirty="0">
                <a:latin typeface="Courier" charset="0"/>
              </a:rPr>
              <a:t> possible candidate (current depth + 1)</a:t>
            </a:r>
          </a:p>
          <a:p>
            <a:pPr eaLnBrk="1" hangingPunct="1"/>
            <a:r>
              <a:rPr lang="en-US" altLang="en-US" sz="1800" b="1" dirty="0">
                <a:latin typeface="Courier" charset="0"/>
              </a:rPr>
              <a:t>				backtrack(current depth + 1)</a:t>
            </a:r>
          </a:p>
          <a:p>
            <a:pPr eaLnBrk="1" hangingPunct="1"/>
            <a:r>
              <a:rPr lang="en-US" altLang="en-US" sz="1800" b="1" dirty="0">
                <a:latin typeface="Courier" charset="0"/>
              </a:rPr>
              <a:t>			</a:t>
            </a:r>
            <a:r>
              <a:rPr lang="en-US" altLang="en-US" sz="1800" b="1" dirty="0">
                <a:solidFill>
                  <a:srgbClr val="3366FF"/>
                </a:solidFill>
                <a:latin typeface="Courier" charset="0"/>
              </a:rPr>
              <a:t>end if</a:t>
            </a:r>
          </a:p>
          <a:p>
            <a:pPr eaLnBrk="1" hangingPunct="1"/>
            <a:r>
              <a:rPr lang="en-US" altLang="en-US" sz="1800" b="1" dirty="0">
                <a:solidFill>
                  <a:srgbClr val="3366FF"/>
                </a:solidFill>
                <a:latin typeface="Courier" charset="0"/>
              </a:rPr>
              <a:t>		end for</a:t>
            </a:r>
          </a:p>
          <a:p>
            <a:pPr eaLnBrk="1" hangingPunct="1"/>
            <a:r>
              <a:rPr lang="en-US" altLang="en-US" sz="1800" b="1" dirty="0">
                <a:latin typeface="Courier" charset="0"/>
              </a:rPr>
              <a:t>	</a:t>
            </a:r>
            <a:r>
              <a:rPr lang="en-US" altLang="en-US" sz="1800" b="1" dirty="0">
                <a:solidFill>
                  <a:srgbClr val="3366FF"/>
                </a:solidFill>
                <a:latin typeface="Courier" charset="0"/>
              </a:rPr>
              <a:t>end if</a:t>
            </a:r>
          </a:p>
          <a:p>
            <a:pPr eaLnBrk="1" hangingPunct="1"/>
            <a:r>
              <a:rPr lang="en-US" altLang="en-US" sz="1800" b="1" dirty="0">
                <a:solidFill>
                  <a:srgbClr val="3366FF"/>
                </a:solidFill>
                <a:latin typeface="Courier" charset="0"/>
              </a:rPr>
              <a:t>end function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1527774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87450" y="578644"/>
            <a:ext cx="7346950" cy="415498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i="1" dirty="0">
                <a:latin typeface="Courier New" panose="02070309020205020404" pitchFamily="49" charset="0"/>
              </a:rPr>
              <a:t>procedure</a:t>
            </a:r>
            <a:r>
              <a:rPr lang="en-US" altLang="en-US" i="1" dirty="0">
                <a:latin typeface="Courier New" panose="02070309020205020404" pitchFamily="49" charset="0"/>
              </a:rPr>
              <a:t> depth_first_tree_search(v:node)</a:t>
            </a:r>
          </a:p>
          <a:p>
            <a:pPr>
              <a:spcBef>
                <a:spcPct val="50000"/>
              </a:spcBef>
            </a:pPr>
            <a:r>
              <a:rPr lang="en-US" altLang="en-US" i="1" dirty="0">
                <a:latin typeface="Courier New" panose="02070309020205020404" pitchFamily="49" charset="0"/>
              </a:rPr>
              <a:t>  u : node;</a:t>
            </a:r>
          </a:p>
          <a:p>
            <a:pPr>
              <a:spcBef>
                <a:spcPct val="50000"/>
              </a:spcBef>
            </a:pPr>
            <a:r>
              <a:rPr lang="en-US" altLang="en-US" b="1" i="1" dirty="0">
                <a:latin typeface="Courier New" panose="02070309020205020404" pitchFamily="49" charset="0"/>
              </a:rPr>
              <a:t>begin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i="1" dirty="0">
                <a:latin typeface="Courier New" panose="02070309020205020404" pitchFamily="49" charset="0"/>
              </a:rPr>
              <a:t>  </a:t>
            </a:r>
            <a:r>
              <a:rPr lang="en-US" altLang="en-US" b="1" i="1" dirty="0">
                <a:latin typeface="Courier New" panose="02070309020205020404" pitchFamily="49" charset="0"/>
              </a:rPr>
              <a:t>for</a:t>
            </a:r>
            <a:r>
              <a:rPr lang="en-US" altLang="en-US" i="1" dirty="0">
                <a:latin typeface="Courier New" panose="02070309020205020404" pitchFamily="49" charset="0"/>
              </a:rPr>
              <a:t> each child u </a:t>
            </a:r>
            <a:r>
              <a:rPr lang="en-US" altLang="en-US" b="1" i="1" dirty="0">
                <a:latin typeface="Courier New" panose="02070309020205020404" pitchFamily="49" charset="0"/>
              </a:rPr>
              <a:t>of</a:t>
            </a:r>
            <a:r>
              <a:rPr lang="en-US" altLang="en-US" i="1" dirty="0">
                <a:latin typeface="Courier New" panose="02070309020205020404" pitchFamily="49" charset="0"/>
              </a:rPr>
              <a:t> v </a:t>
            </a:r>
            <a:r>
              <a:rPr lang="en-US" altLang="en-US" b="1" i="1" dirty="0">
                <a:latin typeface="Courier New" panose="02070309020205020404" pitchFamily="49" charset="0"/>
              </a:rPr>
              <a:t>loop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i="1" dirty="0">
                <a:latin typeface="Courier New" panose="02070309020205020404" pitchFamily="49" charset="0"/>
              </a:rPr>
              <a:t>    depth_first_tree_search(u);</a:t>
            </a:r>
          </a:p>
          <a:p>
            <a:pPr>
              <a:spcBef>
                <a:spcPct val="50000"/>
              </a:spcBef>
            </a:pPr>
            <a:r>
              <a:rPr lang="en-US" altLang="en-US" i="1" dirty="0">
                <a:latin typeface="Courier New" panose="02070309020205020404" pitchFamily="49" charset="0"/>
              </a:rPr>
              <a:t>  </a:t>
            </a:r>
            <a:r>
              <a:rPr lang="en-US" altLang="en-US" b="1" i="1" dirty="0">
                <a:latin typeface="Courier New" panose="02070309020205020404" pitchFamily="49" charset="0"/>
              </a:rPr>
              <a:t>end loop</a:t>
            </a:r>
            <a:r>
              <a:rPr lang="en-US" altLang="en-US" i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b="1" i="1" dirty="0">
                <a:latin typeface="Courier New" panose="02070309020205020404" pitchFamily="49" charset="0"/>
              </a:rPr>
              <a:t>end</a:t>
            </a:r>
            <a:r>
              <a:rPr lang="en-US" altLang="en-US" i="1" dirty="0">
                <a:latin typeface="Courier New" panose="02070309020205020404" pitchFamily="49" charset="0"/>
              </a:rPr>
              <a:t> depth_first_tree_search;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00100"/>
          </a:xfrm>
          <a:noFill/>
        </p:spPr>
        <p:txBody>
          <a:bodyPr/>
          <a:lstStyle/>
          <a:p>
            <a:pPr eaLnBrk="1" hangingPunct="1"/>
            <a:r>
              <a:rPr lang="en-US" altLang="en-US" sz="2400" b="1" smtClean="0">
                <a:latin typeface="Times New Roman" panose="02020603050405020304" pitchFamily="18" charset="0"/>
              </a:rPr>
              <a:t>Depth-First Tree Search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6680200" y="2501900"/>
            <a:ext cx="292100" cy="749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972300" y="2489200"/>
            <a:ext cx="774700" cy="927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>
            <a:off x="5994400" y="3238500"/>
            <a:ext cx="698500" cy="825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H="1">
            <a:off x="6286500" y="3251200"/>
            <a:ext cx="406400" cy="152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705600" y="3251200"/>
            <a:ext cx="101600" cy="927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7531100" y="3390900"/>
            <a:ext cx="203200" cy="66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7759700" y="3378200"/>
            <a:ext cx="355600" cy="1016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H="1">
            <a:off x="5816600" y="4787900"/>
            <a:ext cx="469900" cy="711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6299200" y="4800600"/>
            <a:ext cx="215900" cy="787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7747000" y="4368800"/>
            <a:ext cx="368300" cy="800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8115300" y="4368800"/>
            <a:ext cx="0" cy="812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8115300" y="4368800"/>
            <a:ext cx="4191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H="1">
            <a:off x="5346700" y="5486400"/>
            <a:ext cx="495300" cy="48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H="1">
            <a:off x="5702300" y="5499100"/>
            <a:ext cx="139700" cy="66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5854700" y="5511800"/>
            <a:ext cx="190500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H="1">
            <a:off x="7899400" y="5156200"/>
            <a:ext cx="215900" cy="673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8140700" y="5156200"/>
            <a:ext cx="165100" cy="622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6819900" y="23495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000" i="1">
              <a:solidFill>
                <a:srgbClr val="800080"/>
              </a:solidFill>
            </a:endParaRPr>
          </a:p>
        </p:txBody>
      </p:sp>
      <p:sp>
        <p:nvSpPr>
          <p:cNvPr id="5143" name="Oval 23"/>
          <p:cNvSpPr>
            <a:spLocks noChangeArrowheads="1"/>
          </p:cNvSpPr>
          <p:nvPr/>
        </p:nvSpPr>
        <p:spPr bwMode="auto">
          <a:xfrm>
            <a:off x="6565900" y="31496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144" name="Oval 24"/>
          <p:cNvSpPr>
            <a:spLocks noChangeArrowheads="1"/>
          </p:cNvSpPr>
          <p:nvPr/>
        </p:nvSpPr>
        <p:spPr bwMode="auto">
          <a:xfrm>
            <a:off x="7594600" y="33020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5145" name="Oval 25"/>
          <p:cNvSpPr>
            <a:spLocks noChangeArrowheads="1"/>
          </p:cNvSpPr>
          <p:nvPr/>
        </p:nvSpPr>
        <p:spPr bwMode="auto">
          <a:xfrm>
            <a:off x="5829300" y="39243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46" name="Oval 26"/>
          <p:cNvSpPr>
            <a:spLocks noChangeArrowheads="1"/>
          </p:cNvSpPr>
          <p:nvPr/>
        </p:nvSpPr>
        <p:spPr bwMode="auto">
          <a:xfrm>
            <a:off x="6692900" y="40132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147" name="Oval 27"/>
          <p:cNvSpPr>
            <a:spLocks noChangeArrowheads="1"/>
          </p:cNvSpPr>
          <p:nvPr/>
        </p:nvSpPr>
        <p:spPr bwMode="auto">
          <a:xfrm>
            <a:off x="7404100" y="39624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5148" name="Oval 28"/>
          <p:cNvSpPr>
            <a:spLocks noChangeArrowheads="1"/>
          </p:cNvSpPr>
          <p:nvPr/>
        </p:nvSpPr>
        <p:spPr bwMode="auto">
          <a:xfrm>
            <a:off x="6159500" y="46863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5149" name="Oval 29"/>
          <p:cNvSpPr>
            <a:spLocks noChangeArrowheads="1"/>
          </p:cNvSpPr>
          <p:nvPr/>
        </p:nvSpPr>
        <p:spPr bwMode="auto">
          <a:xfrm>
            <a:off x="5676900" y="53721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150" name="Oval 30"/>
          <p:cNvSpPr>
            <a:spLocks noChangeArrowheads="1"/>
          </p:cNvSpPr>
          <p:nvPr/>
        </p:nvSpPr>
        <p:spPr bwMode="auto">
          <a:xfrm>
            <a:off x="5207000" y="58293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51" name="Oval 31"/>
          <p:cNvSpPr>
            <a:spLocks noChangeArrowheads="1"/>
          </p:cNvSpPr>
          <p:nvPr/>
        </p:nvSpPr>
        <p:spPr bwMode="auto">
          <a:xfrm>
            <a:off x="5562600" y="60198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152" name="Oval 32"/>
          <p:cNvSpPr>
            <a:spLocks noChangeArrowheads="1"/>
          </p:cNvSpPr>
          <p:nvPr/>
        </p:nvSpPr>
        <p:spPr bwMode="auto">
          <a:xfrm>
            <a:off x="5943600" y="59563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5153" name="Oval 33"/>
          <p:cNvSpPr>
            <a:spLocks noChangeArrowheads="1"/>
          </p:cNvSpPr>
          <p:nvPr/>
        </p:nvSpPr>
        <p:spPr bwMode="auto">
          <a:xfrm>
            <a:off x="6375400" y="54483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5154" name="Oval 34"/>
          <p:cNvSpPr>
            <a:spLocks noChangeArrowheads="1"/>
          </p:cNvSpPr>
          <p:nvPr/>
        </p:nvSpPr>
        <p:spPr bwMode="auto">
          <a:xfrm>
            <a:off x="7950200" y="42799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7581900" y="50546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56" name="Oval 36"/>
          <p:cNvSpPr>
            <a:spLocks noChangeArrowheads="1"/>
          </p:cNvSpPr>
          <p:nvPr/>
        </p:nvSpPr>
        <p:spPr bwMode="auto">
          <a:xfrm>
            <a:off x="8369300" y="50673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18</a:t>
            </a:r>
          </a:p>
        </p:txBody>
      </p:sp>
      <p:sp>
        <p:nvSpPr>
          <p:cNvPr id="5157" name="Oval 37"/>
          <p:cNvSpPr>
            <a:spLocks noChangeArrowheads="1"/>
          </p:cNvSpPr>
          <p:nvPr/>
        </p:nvSpPr>
        <p:spPr bwMode="auto">
          <a:xfrm>
            <a:off x="7988300" y="50546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15</a:t>
            </a:r>
          </a:p>
        </p:txBody>
      </p:sp>
      <p:sp>
        <p:nvSpPr>
          <p:cNvPr id="5158" name="Oval 38"/>
          <p:cNvSpPr>
            <a:spLocks noChangeArrowheads="1"/>
          </p:cNvSpPr>
          <p:nvPr/>
        </p:nvSpPr>
        <p:spPr bwMode="auto">
          <a:xfrm>
            <a:off x="7696200" y="57150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5159" name="Oval 39"/>
          <p:cNvSpPr>
            <a:spLocks noChangeArrowheads="1"/>
          </p:cNvSpPr>
          <p:nvPr/>
        </p:nvSpPr>
        <p:spPr bwMode="auto">
          <a:xfrm>
            <a:off x="8166100" y="56769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6829425" y="2338388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868380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054600" y="2177257"/>
            <a:ext cx="3619500" cy="43307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00100"/>
          </a:xfrm>
          <a:noFill/>
        </p:spPr>
        <p:txBody>
          <a:bodyPr/>
          <a:lstStyle/>
          <a:p>
            <a:pPr eaLnBrk="1" hangingPunct="1"/>
            <a:r>
              <a:rPr lang="en-US" altLang="en-US" sz="2400" b="1" smtClean="0">
                <a:latin typeface="Times New Roman" panose="02020603050405020304" pitchFamily="18" charset="0"/>
              </a:rPr>
              <a:t>Depth-First Tree Search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6680200" y="2501900"/>
            <a:ext cx="292100" cy="749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972300" y="2489200"/>
            <a:ext cx="774700" cy="927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>
            <a:off x="5994400" y="3238500"/>
            <a:ext cx="698500" cy="825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H="1">
            <a:off x="6286500" y="3251200"/>
            <a:ext cx="406400" cy="152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705600" y="3251200"/>
            <a:ext cx="101600" cy="927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7531100" y="3390900"/>
            <a:ext cx="203200" cy="66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7759700" y="3378200"/>
            <a:ext cx="355600" cy="1016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H="1">
            <a:off x="5816600" y="4787900"/>
            <a:ext cx="469900" cy="711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6299200" y="4800600"/>
            <a:ext cx="215900" cy="787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7747000" y="4368800"/>
            <a:ext cx="368300" cy="800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8115300" y="4368800"/>
            <a:ext cx="0" cy="812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8115300" y="4368800"/>
            <a:ext cx="4191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H="1">
            <a:off x="5346700" y="5486400"/>
            <a:ext cx="495300" cy="48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H="1">
            <a:off x="5702300" y="5499100"/>
            <a:ext cx="139700" cy="66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5854700" y="5511800"/>
            <a:ext cx="190500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H="1">
            <a:off x="7899400" y="5156200"/>
            <a:ext cx="215900" cy="673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8140700" y="5156200"/>
            <a:ext cx="165100" cy="622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6819900" y="23495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000" i="1">
              <a:solidFill>
                <a:srgbClr val="800080"/>
              </a:solidFill>
            </a:endParaRPr>
          </a:p>
        </p:txBody>
      </p:sp>
      <p:sp>
        <p:nvSpPr>
          <p:cNvPr id="5143" name="Oval 23"/>
          <p:cNvSpPr>
            <a:spLocks noChangeArrowheads="1"/>
          </p:cNvSpPr>
          <p:nvPr/>
        </p:nvSpPr>
        <p:spPr bwMode="auto">
          <a:xfrm>
            <a:off x="6565900" y="31496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144" name="Oval 24"/>
          <p:cNvSpPr>
            <a:spLocks noChangeArrowheads="1"/>
          </p:cNvSpPr>
          <p:nvPr/>
        </p:nvSpPr>
        <p:spPr bwMode="auto">
          <a:xfrm>
            <a:off x="7594600" y="33020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5145" name="Oval 25"/>
          <p:cNvSpPr>
            <a:spLocks noChangeArrowheads="1"/>
          </p:cNvSpPr>
          <p:nvPr/>
        </p:nvSpPr>
        <p:spPr bwMode="auto">
          <a:xfrm>
            <a:off x="5829300" y="39243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46" name="Oval 26"/>
          <p:cNvSpPr>
            <a:spLocks noChangeArrowheads="1"/>
          </p:cNvSpPr>
          <p:nvPr/>
        </p:nvSpPr>
        <p:spPr bwMode="auto">
          <a:xfrm>
            <a:off x="6692900" y="40132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147" name="Oval 27"/>
          <p:cNvSpPr>
            <a:spLocks noChangeArrowheads="1"/>
          </p:cNvSpPr>
          <p:nvPr/>
        </p:nvSpPr>
        <p:spPr bwMode="auto">
          <a:xfrm>
            <a:off x="7404100" y="39624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5148" name="Oval 28"/>
          <p:cNvSpPr>
            <a:spLocks noChangeArrowheads="1"/>
          </p:cNvSpPr>
          <p:nvPr/>
        </p:nvSpPr>
        <p:spPr bwMode="auto">
          <a:xfrm>
            <a:off x="6159500" y="46863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5149" name="Oval 29"/>
          <p:cNvSpPr>
            <a:spLocks noChangeArrowheads="1"/>
          </p:cNvSpPr>
          <p:nvPr/>
        </p:nvSpPr>
        <p:spPr bwMode="auto">
          <a:xfrm>
            <a:off x="5676900" y="53721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150" name="Oval 30"/>
          <p:cNvSpPr>
            <a:spLocks noChangeArrowheads="1"/>
          </p:cNvSpPr>
          <p:nvPr/>
        </p:nvSpPr>
        <p:spPr bwMode="auto">
          <a:xfrm>
            <a:off x="5207000" y="58293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51" name="Oval 31"/>
          <p:cNvSpPr>
            <a:spLocks noChangeArrowheads="1"/>
          </p:cNvSpPr>
          <p:nvPr/>
        </p:nvSpPr>
        <p:spPr bwMode="auto">
          <a:xfrm>
            <a:off x="5562600" y="60198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152" name="Oval 32"/>
          <p:cNvSpPr>
            <a:spLocks noChangeArrowheads="1"/>
          </p:cNvSpPr>
          <p:nvPr/>
        </p:nvSpPr>
        <p:spPr bwMode="auto">
          <a:xfrm>
            <a:off x="5943600" y="59563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5153" name="Oval 33"/>
          <p:cNvSpPr>
            <a:spLocks noChangeArrowheads="1"/>
          </p:cNvSpPr>
          <p:nvPr/>
        </p:nvSpPr>
        <p:spPr bwMode="auto">
          <a:xfrm>
            <a:off x="6375400" y="54483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5154" name="Oval 34"/>
          <p:cNvSpPr>
            <a:spLocks noChangeArrowheads="1"/>
          </p:cNvSpPr>
          <p:nvPr/>
        </p:nvSpPr>
        <p:spPr bwMode="auto">
          <a:xfrm>
            <a:off x="7950200" y="42799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7581900" y="50546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56" name="Oval 36"/>
          <p:cNvSpPr>
            <a:spLocks noChangeArrowheads="1"/>
          </p:cNvSpPr>
          <p:nvPr/>
        </p:nvSpPr>
        <p:spPr bwMode="auto">
          <a:xfrm>
            <a:off x="8369300" y="50673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18</a:t>
            </a:r>
          </a:p>
        </p:txBody>
      </p:sp>
      <p:sp>
        <p:nvSpPr>
          <p:cNvPr id="5157" name="Oval 37"/>
          <p:cNvSpPr>
            <a:spLocks noChangeArrowheads="1"/>
          </p:cNvSpPr>
          <p:nvPr/>
        </p:nvSpPr>
        <p:spPr bwMode="auto">
          <a:xfrm>
            <a:off x="7988300" y="50546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15</a:t>
            </a:r>
          </a:p>
        </p:txBody>
      </p:sp>
      <p:sp>
        <p:nvSpPr>
          <p:cNvPr id="5158" name="Oval 38"/>
          <p:cNvSpPr>
            <a:spLocks noChangeArrowheads="1"/>
          </p:cNvSpPr>
          <p:nvPr/>
        </p:nvSpPr>
        <p:spPr bwMode="auto">
          <a:xfrm>
            <a:off x="7696200" y="57150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5159" name="Oval 39"/>
          <p:cNvSpPr>
            <a:spLocks noChangeArrowheads="1"/>
          </p:cNvSpPr>
          <p:nvPr/>
        </p:nvSpPr>
        <p:spPr bwMode="auto">
          <a:xfrm>
            <a:off x="8166100" y="5676900"/>
            <a:ext cx="304800" cy="29210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6829425" y="2338388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1379032" y="692696"/>
            <a:ext cx="70918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/>
              <a:t>We will use the convention of choosing nodes in a left-to-right order (or alphabetical if labeled).</a:t>
            </a:r>
          </a:p>
        </p:txBody>
      </p:sp>
    </p:spTree>
    <p:extLst>
      <p:ext uri="{BB962C8B-B14F-4D97-AF65-F5344CB8AC3E}">
        <p14:creationId xmlns:p14="http://schemas.microsoft.com/office/powerpoint/2010/main" val="32902606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noFill/>
        </p:spPr>
        <p:txBody>
          <a:bodyPr/>
          <a:lstStyle/>
          <a:p>
            <a:pPr eaLnBrk="1" hangingPunct="1"/>
            <a:r>
              <a:rPr lang="en-US" altLang="en-US" sz="2400" b="1" smtClean="0">
                <a:latin typeface="Times New Roman" panose="02020603050405020304" pitchFamily="18" charset="0"/>
              </a:rPr>
              <a:t>Depth-First Search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22838" y="721518"/>
            <a:ext cx="81211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i="1" dirty="0"/>
              <a:t>Depth-First traversal is a type of backtracking in a graph.  If we use an alpha-numeric order for node traversal we can define a unique ordering of the nodes encountered in a connected graph.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295400" y="2209800"/>
            <a:ext cx="1219200" cy="3048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1295400" y="2209800"/>
            <a:ext cx="533400" cy="762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1219200" y="2209800"/>
            <a:ext cx="76200" cy="10668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762000" y="2209800"/>
            <a:ext cx="533400" cy="533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1828800" y="3048000"/>
            <a:ext cx="609600" cy="3048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2438400" y="2514600"/>
            <a:ext cx="76200" cy="8382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1447800" y="3352800"/>
            <a:ext cx="914400" cy="8382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1219200" y="3200400"/>
            <a:ext cx="152400" cy="9906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V="1">
            <a:off x="533400" y="3276600"/>
            <a:ext cx="685800" cy="6858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533400" y="3962400"/>
            <a:ext cx="914400" cy="3048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1447800" y="4267200"/>
            <a:ext cx="685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flipH="1">
            <a:off x="2209800" y="3429000"/>
            <a:ext cx="228600" cy="762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H="1">
            <a:off x="1447800" y="3048000"/>
            <a:ext cx="304800" cy="1143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H="1">
            <a:off x="533400" y="2743200"/>
            <a:ext cx="152400" cy="1295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162" name="Group 18"/>
          <p:cNvGrpSpPr>
            <a:grpSpLocks/>
          </p:cNvGrpSpPr>
          <p:nvPr/>
        </p:nvGrpSpPr>
        <p:grpSpPr bwMode="auto">
          <a:xfrm>
            <a:off x="304800" y="2057400"/>
            <a:ext cx="2438400" cy="2362200"/>
            <a:chOff x="384" y="1680"/>
            <a:chExt cx="1536" cy="1488"/>
          </a:xfrm>
        </p:grpSpPr>
        <p:sp>
          <p:nvSpPr>
            <p:cNvPr id="6172" name="Oval 19"/>
            <p:cNvSpPr>
              <a:spLocks noChangeArrowheads="1"/>
            </p:cNvSpPr>
            <p:nvPr/>
          </p:nvSpPr>
          <p:spPr bwMode="auto">
            <a:xfrm>
              <a:off x="864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i="1"/>
                <a:t>A</a:t>
              </a:r>
            </a:p>
          </p:txBody>
        </p:sp>
        <p:sp>
          <p:nvSpPr>
            <p:cNvPr id="6173" name="Oval 20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i="1"/>
                <a:t>H</a:t>
              </a:r>
            </a:p>
          </p:txBody>
        </p:sp>
        <p:sp>
          <p:nvSpPr>
            <p:cNvPr id="6174" name="Oval 21"/>
            <p:cNvSpPr>
              <a:spLocks noChangeArrowheads="1"/>
            </p:cNvSpPr>
            <p:nvPr/>
          </p:nvSpPr>
          <p:spPr bwMode="auto">
            <a:xfrm>
              <a:off x="1200" y="2160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i="1"/>
                <a:t>D</a:t>
              </a:r>
            </a:p>
          </p:txBody>
        </p:sp>
        <p:sp>
          <p:nvSpPr>
            <p:cNvPr id="6175" name="Oval 22"/>
            <p:cNvSpPr>
              <a:spLocks noChangeArrowheads="1"/>
            </p:cNvSpPr>
            <p:nvPr/>
          </p:nvSpPr>
          <p:spPr bwMode="auto">
            <a:xfrm>
              <a:off x="528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i="1"/>
                <a:t>B</a:t>
              </a:r>
            </a:p>
          </p:txBody>
        </p:sp>
        <p:sp>
          <p:nvSpPr>
            <p:cNvPr id="6176" name="Oval 23"/>
            <p:cNvSpPr>
              <a:spLocks noChangeArrowheads="1"/>
            </p:cNvSpPr>
            <p:nvPr/>
          </p:nvSpPr>
          <p:spPr bwMode="auto">
            <a:xfrm>
              <a:off x="158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i="1"/>
                <a:t>F</a:t>
              </a:r>
            </a:p>
          </p:txBody>
        </p:sp>
        <p:sp>
          <p:nvSpPr>
            <p:cNvPr id="6177" name="Oval 24"/>
            <p:cNvSpPr>
              <a:spLocks noChangeArrowheads="1"/>
            </p:cNvSpPr>
            <p:nvPr/>
          </p:nvSpPr>
          <p:spPr bwMode="auto">
            <a:xfrm>
              <a:off x="1680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i="1"/>
                <a:t>C</a:t>
              </a:r>
            </a:p>
          </p:txBody>
        </p:sp>
        <p:sp>
          <p:nvSpPr>
            <p:cNvPr id="6178" name="Oval 25"/>
            <p:cNvSpPr>
              <a:spLocks noChangeArrowheads="1"/>
            </p:cNvSpPr>
            <p:nvPr/>
          </p:nvSpPr>
          <p:spPr bwMode="auto">
            <a:xfrm>
              <a:off x="816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i="1"/>
                <a:t>E</a:t>
              </a:r>
            </a:p>
          </p:txBody>
        </p:sp>
        <p:sp>
          <p:nvSpPr>
            <p:cNvPr id="6179" name="Oval 26"/>
            <p:cNvSpPr>
              <a:spLocks noChangeArrowheads="1"/>
            </p:cNvSpPr>
            <p:nvPr/>
          </p:nvSpPr>
          <p:spPr bwMode="auto">
            <a:xfrm>
              <a:off x="1440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i="1"/>
                <a:t>I</a:t>
              </a:r>
            </a:p>
          </p:txBody>
        </p:sp>
        <p:sp>
          <p:nvSpPr>
            <p:cNvPr id="6180" name="Oval 27"/>
            <p:cNvSpPr>
              <a:spLocks noChangeArrowheads="1"/>
            </p:cNvSpPr>
            <p:nvPr/>
          </p:nvSpPr>
          <p:spPr bwMode="auto">
            <a:xfrm>
              <a:off x="38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i="1"/>
                <a:t>G</a:t>
              </a:r>
            </a:p>
          </p:txBody>
        </p:sp>
      </p:grpSp>
      <p:sp>
        <p:nvSpPr>
          <p:cNvPr id="6163" name="Text Box 28"/>
          <p:cNvSpPr txBox="1">
            <a:spLocks noChangeArrowheads="1"/>
          </p:cNvSpPr>
          <p:nvPr/>
        </p:nvSpPr>
        <p:spPr bwMode="auto">
          <a:xfrm>
            <a:off x="3200400" y="1981200"/>
            <a:ext cx="615950" cy="4359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i="1"/>
              <a:t>A B</a:t>
            </a:r>
          </a:p>
          <a:p>
            <a:r>
              <a:rPr lang="en-US" altLang="en-US" sz="2000" i="1"/>
              <a:t>A C</a:t>
            </a:r>
          </a:p>
          <a:p>
            <a:r>
              <a:rPr lang="en-US" altLang="en-US" sz="2000" i="1"/>
              <a:t>A D</a:t>
            </a:r>
          </a:p>
          <a:p>
            <a:r>
              <a:rPr lang="en-US" altLang="en-US" sz="2000" i="1"/>
              <a:t>A E</a:t>
            </a:r>
          </a:p>
          <a:p>
            <a:r>
              <a:rPr lang="en-US" altLang="en-US" sz="2000" i="1"/>
              <a:t>B A</a:t>
            </a:r>
          </a:p>
          <a:p>
            <a:r>
              <a:rPr lang="en-US" altLang="en-US" sz="2000" i="1"/>
              <a:t>B G</a:t>
            </a:r>
          </a:p>
          <a:p>
            <a:r>
              <a:rPr lang="en-US" altLang="en-US" sz="2000" i="1"/>
              <a:t>C A</a:t>
            </a:r>
          </a:p>
          <a:p>
            <a:r>
              <a:rPr lang="en-US" altLang="en-US" sz="2000" i="1"/>
              <a:t>C F</a:t>
            </a:r>
          </a:p>
          <a:p>
            <a:r>
              <a:rPr lang="en-US" altLang="en-US" sz="2000" i="1"/>
              <a:t>D A</a:t>
            </a:r>
          </a:p>
          <a:p>
            <a:r>
              <a:rPr lang="en-US" altLang="en-US" sz="2000" i="1"/>
              <a:t>D F</a:t>
            </a:r>
          </a:p>
          <a:p>
            <a:r>
              <a:rPr lang="en-US" altLang="en-US" sz="2000" i="1"/>
              <a:t>D H</a:t>
            </a:r>
          </a:p>
          <a:p>
            <a:r>
              <a:rPr lang="en-US" altLang="en-US" sz="2000" i="1"/>
              <a:t>E A</a:t>
            </a:r>
          </a:p>
          <a:p>
            <a:r>
              <a:rPr lang="en-US" altLang="en-US" sz="2000" i="1"/>
              <a:t>E G</a:t>
            </a:r>
          </a:p>
          <a:p>
            <a:r>
              <a:rPr lang="en-US" altLang="en-US" sz="2000" i="1"/>
              <a:t>E H</a:t>
            </a:r>
          </a:p>
        </p:txBody>
      </p:sp>
      <p:grpSp>
        <p:nvGrpSpPr>
          <p:cNvPr id="6164" name="Group 29"/>
          <p:cNvGrpSpPr>
            <a:grpSpLocks/>
          </p:cNvGrpSpPr>
          <p:nvPr/>
        </p:nvGrpSpPr>
        <p:grpSpPr bwMode="auto">
          <a:xfrm>
            <a:off x="76200" y="5257800"/>
            <a:ext cx="3124200" cy="396875"/>
            <a:chOff x="192" y="3504"/>
            <a:chExt cx="1968" cy="250"/>
          </a:xfrm>
        </p:grpSpPr>
        <p:sp>
          <p:nvSpPr>
            <p:cNvPr id="6170" name="Text Box 30"/>
            <p:cNvSpPr txBox="1">
              <a:spLocks noChangeArrowheads="1"/>
            </p:cNvSpPr>
            <p:nvPr/>
          </p:nvSpPr>
          <p:spPr bwMode="auto">
            <a:xfrm>
              <a:off x="192" y="3504"/>
              <a:ext cx="1650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i="1"/>
                <a:t>Edge list representation</a:t>
              </a:r>
            </a:p>
          </p:txBody>
        </p:sp>
        <p:sp>
          <p:nvSpPr>
            <p:cNvPr id="6171" name="AutoShape 31"/>
            <p:cNvSpPr>
              <a:spLocks noChangeArrowheads="1"/>
            </p:cNvSpPr>
            <p:nvPr/>
          </p:nvSpPr>
          <p:spPr bwMode="auto">
            <a:xfrm>
              <a:off x="1776" y="3600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165" name="Text Box 32"/>
          <p:cNvSpPr txBox="1">
            <a:spLocks noChangeArrowheads="1"/>
          </p:cNvSpPr>
          <p:nvPr/>
        </p:nvSpPr>
        <p:spPr bwMode="auto">
          <a:xfrm>
            <a:off x="4648200" y="2133600"/>
            <a:ext cx="4267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i="1"/>
              <a:t>Starting at node A we can traverse every other node in a depth-first order, making sure that we do not enter any node more than once.</a:t>
            </a:r>
          </a:p>
        </p:txBody>
      </p:sp>
      <p:sp>
        <p:nvSpPr>
          <p:cNvPr id="6166" name="Text Box 33"/>
          <p:cNvSpPr txBox="1">
            <a:spLocks noChangeArrowheads="1"/>
          </p:cNvSpPr>
          <p:nvPr/>
        </p:nvSpPr>
        <p:spPr bwMode="auto">
          <a:xfrm>
            <a:off x="5238970" y="4129088"/>
            <a:ext cx="3293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dirty="0"/>
              <a:t>A B G E H </a:t>
            </a:r>
            <a:r>
              <a:rPr lang="en-US" altLang="en-US" i="1" dirty="0" smtClean="0"/>
              <a:t>D </a:t>
            </a:r>
            <a:r>
              <a:rPr lang="en-US" altLang="en-US" i="1" dirty="0"/>
              <a:t>F C I </a:t>
            </a:r>
          </a:p>
        </p:txBody>
      </p:sp>
      <p:sp>
        <p:nvSpPr>
          <p:cNvPr id="6167" name="Text Box 34"/>
          <p:cNvSpPr txBox="1">
            <a:spLocks noChangeArrowheads="1"/>
          </p:cNvSpPr>
          <p:nvPr/>
        </p:nvSpPr>
        <p:spPr bwMode="auto">
          <a:xfrm>
            <a:off x="4724400" y="4495800"/>
            <a:ext cx="426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/>
              <a:t>We move forward from A to C and then</a:t>
            </a:r>
          </a:p>
          <a:p>
            <a:r>
              <a:rPr lang="en-US" altLang="en-US" i="1"/>
              <a:t>we have to backtrack to F and move forward to I.</a:t>
            </a:r>
          </a:p>
        </p:txBody>
      </p:sp>
      <p:sp>
        <p:nvSpPr>
          <p:cNvPr id="6169" name="Text Box 36"/>
          <p:cNvSpPr txBox="1">
            <a:spLocks noChangeArrowheads="1"/>
          </p:cNvSpPr>
          <p:nvPr/>
        </p:nvSpPr>
        <p:spPr bwMode="auto">
          <a:xfrm>
            <a:off x="3886200" y="1981200"/>
            <a:ext cx="685800" cy="4359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i="1"/>
              <a:t>F C</a:t>
            </a:r>
          </a:p>
          <a:p>
            <a:r>
              <a:rPr lang="en-US" altLang="en-US" sz="2000" i="1"/>
              <a:t>F D</a:t>
            </a:r>
          </a:p>
          <a:p>
            <a:r>
              <a:rPr lang="en-US" altLang="en-US" sz="2000" i="1"/>
              <a:t>F H</a:t>
            </a:r>
          </a:p>
          <a:p>
            <a:r>
              <a:rPr lang="en-US" altLang="en-US" sz="2000" i="1"/>
              <a:t>F  I</a:t>
            </a:r>
          </a:p>
          <a:p>
            <a:r>
              <a:rPr lang="en-US" altLang="en-US" sz="2000" i="1"/>
              <a:t>G B</a:t>
            </a:r>
          </a:p>
          <a:p>
            <a:r>
              <a:rPr lang="en-US" altLang="en-US" sz="2000" i="1"/>
              <a:t>G E</a:t>
            </a:r>
          </a:p>
          <a:p>
            <a:r>
              <a:rPr lang="en-US" altLang="en-US" sz="2000" i="1"/>
              <a:t>G H</a:t>
            </a:r>
          </a:p>
          <a:p>
            <a:r>
              <a:rPr lang="en-US" altLang="en-US" sz="2000" i="1"/>
              <a:t>H D</a:t>
            </a:r>
          </a:p>
          <a:p>
            <a:r>
              <a:rPr lang="en-US" altLang="en-US" sz="2000" i="1"/>
              <a:t>H E</a:t>
            </a:r>
          </a:p>
          <a:p>
            <a:r>
              <a:rPr lang="en-US" altLang="en-US" sz="2000" i="1"/>
              <a:t>H F</a:t>
            </a:r>
          </a:p>
          <a:p>
            <a:r>
              <a:rPr lang="en-US" altLang="en-US" sz="2000" i="1"/>
              <a:t>H G</a:t>
            </a:r>
          </a:p>
          <a:p>
            <a:r>
              <a:rPr lang="en-US" altLang="en-US" sz="2000" i="1"/>
              <a:t>H  I</a:t>
            </a:r>
          </a:p>
          <a:p>
            <a:r>
              <a:rPr lang="en-US" altLang="en-US" sz="2000" i="1"/>
              <a:t>I  F</a:t>
            </a:r>
          </a:p>
          <a:p>
            <a:r>
              <a:rPr lang="en-US" altLang="en-US" sz="2000" i="1"/>
              <a:t>I H</a:t>
            </a:r>
          </a:p>
        </p:txBody>
      </p:sp>
    </p:spTree>
    <p:extLst>
      <p:ext uri="{BB962C8B-B14F-4D97-AF65-F5344CB8AC3E}">
        <p14:creationId xmlns:p14="http://schemas.microsoft.com/office/powerpoint/2010/main" val="1707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en-US" sz="2400" b="1" smtClean="0">
                <a:latin typeface="Times New Roman" panose="02020603050405020304" pitchFamily="18" charset="0"/>
              </a:rPr>
              <a:t>Backtracking Technique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50925" y="745900"/>
            <a:ext cx="8001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i="1" dirty="0"/>
              <a:t>Backtracking</a:t>
            </a:r>
            <a:r>
              <a:rPr lang="en-US" altLang="en-US" i="1" dirty="0"/>
              <a:t> is used to solve problems in which a </a:t>
            </a:r>
            <a:r>
              <a:rPr lang="en-US" altLang="en-US" b="1" i="1" dirty="0"/>
              <a:t>feasible</a:t>
            </a:r>
            <a:r>
              <a:rPr lang="en-US" altLang="en-US" i="1" dirty="0"/>
              <a:t> solution is needed rather than an </a:t>
            </a:r>
            <a:r>
              <a:rPr lang="en-US" altLang="en-US" b="1" i="1" dirty="0"/>
              <a:t>optimal</a:t>
            </a:r>
            <a:r>
              <a:rPr lang="en-US" altLang="en-US" i="1" dirty="0"/>
              <a:t> one, such as the solution to a maze or an arrangement of squares in the 15-puzzle. Backtracking problems are typically a sequence of items (or objects) chosen from a set of alternatives that satisfy some criterion.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12825" y="28194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46225" y="28194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79625" y="28194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 rot="5400000">
            <a:off x="1812925" y="30861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613025" y="28194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146425" y="28194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 rot="5400000">
            <a:off x="3413125" y="30861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012825" y="33528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 rot="5400000">
            <a:off x="746125" y="36195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 rot="5400000">
            <a:off x="1279525" y="36195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 rot="5400000">
            <a:off x="1812925" y="36195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613025" y="33528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146425" y="33528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 rot="5400000">
            <a:off x="3413125" y="36195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 rot="5400000">
            <a:off x="746125" y="41529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 rot="5400000">
            <a:off x="1279525" y="41529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2079625" y="38862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 rot="5400000">
            <a:off x="2879725" y="41529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 rot="5400000">
            <a:off x="3413125" y="41529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 rot="5400000">
            <a:off x="746125" y="46863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2079625" y="44196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613025" y="44196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 rot="5400000">
            <a:off x="2879725" y="46863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 rot="5400000">
            <a:off x="3413125" y="46863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 rot="5400000">
            <a:off x="746125" y="52197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1546225" y="49530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2079625" y="49530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 rot="5400000">
            <a:off x="2346325" y="52197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3146425" y="49530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1012825" y="54864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1546225" y="54864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2079625" y="54864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2613025" y="54864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3146425" y="5486400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1241425" y="31242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 rot="5400000">
            <a:off x="1508125" y="33909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 rot="5400000">
            <a:off x="1508125" y="39243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1774825" y="41910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0" name="Rectangle 42"/>
          <p:cNvSpPr>
            <a:spLocks noChangeArrowheads="1"/>
          </p:cNvSpPr>
          <p:nvPr/>
        </p:nvSpPr>
        <p:spPr bwMode="auto">
          <a:xfrm rot="5400000">
            <a:off x="1508125" y="44577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1" name="Rectangle 43"/>
          <p:cNvSpPr>
            <a:spLocks noChangeArrowheads="1"/>
          </p:cNvSpPr>
          <p:nvPr/>
        </p:nvSpPr>
        <p:spPr bwMode="auto">
          <a:xfrm>
            <a:off x="1241425" y="47244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1774825" y="47244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3" name="Rectangle 45"/>
          <p:cNvSpPr>
            <a:spLocks noChangeArrowheads="1"/>
          </p:cNvSpPr>
          <p:nvPr/>
        </p:nvSpPr>
        <p:spPr bwMode="auto">
          <a:xfrm>
            <a:off x="2308225" y="47244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2308225" y="41910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5" name="Rectangle 47"/>
          <p:cNvSpPr>
            <a:spLocks noChangeArrowheads="1"/>
          </p:cNvSpPr>
          <p:nvPr/>
        </p:nvSpPr>
        <p:spPr bwMode="auto">
          <a:xfrm rot="5400000">
            <a:off x="2574925" y="39243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6" name="Rectangle 48"/>
          <p:cNvSpPr>
            <a:spLocks noChangeArrowheads="1"/>
          </p:cNvSpPr>
          <p:nvPr/>
        </p:nvSpPr>
        <p:spPr bwMode="auto">
          <a:xfrm rot="5400000">
            <a:off x="974725" y="49911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7" name="Rectangle 49"/>
          <p:cNvSpPr>
            <a:spLocks noChangeArrowheads="1"/>
          </p:cNvSpPr>
          <p:nvPr/>
        </p:nvSpPr>
        <p:spPr bwMode="auto">
          <a:xfrm rot="5400000">
            <a:off x="2574925" y="49911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2841625" y="52578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9" name="Rectangle 51"/>
          <p:cNvSpPr>
            <a:spLocks noChangeArrowheads="1"/>
          </p:cNvSpPr>
          <p:nvPr/>
        </p:nvSpPr>
        <p:spPr bwMode="auto">
          <a:xfrm>
            <a:off x="2308225" y="36576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0" name="Rectangle 52"/>
          <p:cNvSpPr>
            <a:spLocks noChangeArrowheads="1"/>
          </p:cNvSpPr>
          <p:nvPr/>
        </p:nvSpPr>
        <p:spPr bwMode="auto">
          <a:xfrm>
            <a:off x="2841625" y="36576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1" name="Rectangle 53"/>
          <p:cNvSpPr>
            <a:spLocks noChangeArrowheads="1"/>
          </p:cNvSpPr>
          <p:nvPr/>
        </p:nvSpPr>
        <p:spPr bwMode="auto">
          <a:xfrm rot="5400000">
            <a:off x="2041525" y="33909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2" name="Rectangle 54"/>
          <p:cNvSpPr>
            <a:spLocks noChangeArrowheads="1"/>
          </p:cNvSpPr>
          <p:nvPr/>
        </p:nvSpPr>
        <p:spPr bwMode="auto">
          <a:xfrm>
            <a:off x="2308225" y="30480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3" name="Rectangle 55"/>
          <p:cNvSpPr>
            <a:spLocks noChangeArrowheads="1"/>
          </p:cNvSpPr>
          <p:nvPr/>
        </p:nvSpPr>
        <p:spPr bwMode="auto">
          <a:xfrm>
            <a:off x="2841625" y="30480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4" name="Rectangle 56"/>
          <p:cNvSpPr>
            <a:spLocks noChangeArrowheads="1"/>
          </p:cNvSpPr>
          <p:nvPr/>
        </p:nvSpPr>
        <p:spPr bwMode="auto">
          <a:xfrm rot="5400000">
            <a:off x="974725" y="44577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5" name="Rectangle 57"/>
          <p:cNvSpPr>
            <a:spLocks noChangeArrowheads="1"/>
          </p:cNvSpPr>
          <p:nvPr/>
        </p:nvSpPr>
        <p:spPr bwMode="auto">
          <a:xfrm rot="5400000">
            <a:off x="974725" y="39243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6" name="Rectangle 58"/>
          <p:cNvSpPr>
            <a:spLocks noChangeArrowheads="1"/>
          </p:cNvSpPr>
          <p:nvPr/>
        </p:nvSpPr>
        <p:spPr bwMode="auto">
          <a:xfrm>
            <a:off x="1241425" y="52578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7" name="Rectangle 59"/>
          <p:cNvSpPr>
            <a:spLocks noChangeArrowheads="1"/>
          </p:cNvSpPr>
          <p:nvPr/>
        </p:nvSpPr>
        <p:spPr bwMode="auto">
          <a:xfrm>
            <a:off x="1774825" y="52578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8" name="Rectangle 60"/>
          <p:cNvSpPr>
            <a:spLocks noChangeArrowheads="1"/>
          </p:cNvSpPr>
          <p:nvPr/>
        </p:nvSpPr>
        <p:spPr bwMode="auto">
          <a:xfrm rot="5400000">
            <a:off x="3108325" y="39243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9" name="Rectangle 61"/>
          <p:cNvSpPr>
            <a:spLocks noChangeArrowheads="1"/>
          </p:cNvSpPr>
          <p:nvPr/>
        </p:nvSpPr>
        <p:spPr bwMode="auto">
          <a:xfrm rot="5400000">
            <a:off x="3108325" y="4457700"/>
            <a:ext cx="609600" cy="76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0" name="Rectangle 62"/>
          <p:cNvSpPr>
            <a:spLocks noChangeArrowheads="1"/>
          </p:cNvSpPr>
          <p:nvPr/>
        </p:nvSpPr>
        <p:spPr bwMode="auto">
          <a:xfrm>
            <a:off x="3375025" y="52578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1" name="Rectangle 63"/>
          <p:cNvSpPr>
            <a:spLocks noChangeArrowheads="1"/>
          </p:cNvSpPr>
          <p:nvPr/>
        </p:nvSpPr>
        <p:spPr bwMode="auto">
          <a:xfrm>
            <a:off x="708025" y="31242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2" name="Line 64"/>
          <p:cNvSpPr>
            <a:spLocks noChangeShapeType="1"/>
          </p:cNvSpPr>
          <p:nvPr/>
        </p:nvSpPr>
        <p:spPr bwMode="auto">
          <a:xfrm>
            <a:off x="733425" y="3149600"/>
            <a:ext cx="533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33" name="Line 65"/>
          <p:cNvSpPr>
            <a:spLocks noChangeShapeType="1"/>
          </p:cNvSpPr>
          <p:nvPr/>
        </p:nvSpPr>
        <p:spPr bwMode="auto">
          <a:xfrm>
            <a:off x="3552825" y="5295900"/>
            <a:ext cx="533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34" name="Rectangle 66"/>
          <p:cNvSpPr>
            <a:spLocks noChangeArrowheads="1"/>
          </p:cNvSpPr>
          <p:nvPr/>
        </p:nvSpPr>
        <p:spPr bwMode="auto">
          <a:xfrm>
            <a:off x="4886325" y="48641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5" name="WordArt 67"/>
          <p:cNvSpPr>
            <a:spLocks noChangeArrowheads="1" noChangeShapeType="1" noTextEdit="1"/>
          </p:cNvSpPr>
          <p:nvPr/>
        </p:nvSpPr>
        <p:spPr bwMode="auto">
          <a:xfrm>
            <a:off x="5038725" y="4978400"/>
            <a:ext cx="3048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13</a:t>
            </a:r>
          </a:p>
        </p:txBody>
      </p:sp>
      <p:sp>
        <p:nvSpPr>
          <p:cNvPr id="7236" name="Rectangle 68"/>
          <p:cNvSpPr>
            <a:spLocks noChangeArrowheads="1"/>
          </p:cNvSpPr>
          <p:nvPr/>
        </p:nvSpPr>
        <p:spPr bwMode="auto">
          <a:xfrm>
            <a:off x="4886325" y="41783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7" name="WordArt 69"/>
          <p:cNvSpPr>
            <a:spLocks noChangeArrowheads="1" noChangeShapeType="1" noTextEdit="1"/>
          </p:cNvSpPr>
          <p:nvPr/>
        </p:nvSpPr>
        <p:spPr bwMode="auto">
          <a:xfrm>
            <a:off x="5102225" y="4292600"/>
            <a:ext cx="1524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7238" name="Rectangle 70"/>
          <p:cNvSpPr>
            <a:spLocks noChangeArrowheads="1"/>
          </p:cNvSpPr>
          <p:nvPr/>
        </p:nvSpPr>
        <p:spPr bwMode="auto">
          <a:xfrm>
            <a:off x="4899025" y="34798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9" name="WordArt 71"/>
          <p:cNvSpPr>
            <a:spLocks noChangeArrowheads="1" noChangeShapeType="1" noTextEdit="1"/>
          </p:cNvSpPr>
          <p:nvPr/>
        </p:nvSpPr>
        <p:spPr bwMode="auto">
          <a:xfrm>
            <a:off x="5114925" y="3594100"/>
            <a:ext cx="1524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6194425" y="34798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41" name="WordArt 73"/>
          <p:cNvSpPr>
            <a:spLocks noChangeArrowheads="1" noChangeShapeType="1" noTextEdit="1"/>
          </p:cNvSpPr>
          <p:nvPr/>
        </p:nvSpPr>
        <p:spPr bwMode="auto">
          <a:xfrm>
            <a:off x="6410325" y="3594100"/>
            <a:ext cx="1524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7242" name="Rectangle 74"/>
          <p:cNvSpPr>
            <a:spLocks noChangeArrowheads="1"/>
          </p:cNvSpPr>
          <p:nvPr/>
        </p:nvSpPr>
        <p:spPr bwMode="auto">
          <a:xfrm>
            <a:off x="6842125" y="34798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43" name="WordArt 75"/>
          <p:cNvSpPr>
            <a:spLocks noChangeArrowheads="1" noChangeShapeType="1" noTextEdit="1"/>
          </p:cNvSpPr>
          <p:nvPr/>
        </p:nvSpPr>
        <p:spPr bwMode="auto">
          <a:xfrm>
            <a:off x="7058025" y="3594100"/>
            <a:ext cx="1524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7244" name="Rectangle 76"/>
          <p:cNvSpPr>
            <a:spLocks noChangeArrowheads="1"/>
          </p:cNvSpPr>
          <p:nvPr/>
        </p:nvSpPr>
        <p:spPr bwMode="auto">
          <a:xfrm>
            <a:off x="4886325" y="27940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45" name="WordArt 77"/>
          <p:cNvSpPr>
            <a:spLocks noChangeArrowheads="1" noChangeShapeType="1" noTextEdit="1"/>
          </p:cNvSpPr>
          <p:nvPr/>
        </p:nvSpPr>
        <p:spPr bwMode="auto">
          <a:xfrm>
            <a:off x="5102225" y="2908300"/>
            <a:ext cx="1524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246" name="Rectangle 78"/>
          <p:cNvSpPr>
            <a:spLocks noChangeArrowheads="1"/>
          </p:cNvSpPr>
          <p:nvPr/>
        </p:nvSpPr>
        <p:spPr bwMode="auto">
          <a:xfrm>
            <a:off x="5534025" y="27940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47" name="WordArt 79"/>
          <p:cNvSpPr>
            <a:spLocks noChangeArrowheads="1" noChangeShapeType="1" noTextEdit="1"/>
          </p:cNvSpPr>
          <p:nvPr/>
        </p:nvSpPr>
        <p:spPr bwMode="auto">
          <a:xfrm>
            <a:off x="5749925" y="2908300"/>
            <a:ext cx="1524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7248" name="Rectangle 80"/>
          <p:cNvSpPr>
            <a:spLocks noChangeArrowheads="1"/>
          </p:cNvSpPr>
          <p:nvPr/>
        </p:nvSpPr>
        <p:spPr bwMode="auto">
          <a:xfrm>
            <a:off x="6181725" y="27940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49" name="WordArt 81"/>
          <p:cNvSpPr>
            <a:spLocks noChangeArrowheads="1" noChangeShapeType="1" noTextEdit="1"/>
          </p:cNvSpPr>
          <p:nvPr/>
        </p:nvSpPr>
        <p:spPr bwMode="auto">
          <a:xfrm>
            <a:off x="6397625" y="2908300"/>
            <a:ext cx="1524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7250" name="Rectangle 82"/>
          <p:cNvSpPr>
            <a:spLocks noChangeArrowheads="1"/>
          </p:cNvSpPr>
          <p:nvPr/>
        </p:nvSpPr>
        <p:spPr bwMode="auto">
          <a:xfrm>
            <a:off x="6829425" y="27940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51" name="WordArt 83"/>
          <p:cNvSpPr>
            <a:spLocks noChangeArrowheads="1" noChangeShapeType="1" noTextEdit="1"/>
          </p:cNvSpPr>
          <p:nvPr/>
        </p:nvSpPr>
        <p:spPr bwMode="auto">
          <a:xfrm>
            <a:off x="7045325" y="2908300"/>
            <a:ext cx="1524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7252" name="Rectangle 84"/>
          <p:cNvSpPr>
            <a:spLocks noChangeArrowheads="1"/>
          </p:cNvSpPr>
          <p:nvPr/>
        </p:nvSpPr>
        <p:spPr bwMode="auto">
          <a:xfrm>
            <a:off x="5546725" y="48641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53" name="WordArt 85"/>
          <p:cNvSpPr>
            <a:spLocks noChangeArrowheads="1" noChangeShapeType="1" noTextEdit="1"/>
          </p:cNvSpPr>
          <p:nvPr/>
        </p:nvSpPr>
        <p:spPr bwMode="auto">
          <a:xfrm>
            <a:off x="5686425" y="4978400"/>
            <a:ext cx="3302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7254" name="Rectangle 86"/>
          <p:cNvSpPr>
            <a:spLocks noChangeArrowheads="1"/>
          </p:cNvSpPr>
          <p:nvPr/>
        </p:nvSpPr>
        <p:spPr bwMode="auto">
          <a:xfrm>
            <a:off x="5546725" y="41910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55" name="WordArt 87"/>
          <p:cNvSpPr>
            <a:spLocks noChangeArrowheads="1" noChangeShapeType="1" noTextEdit="1"/>
          </p:cNvSpPr>
          <p:nvPr/>
        </p:nvSpPr>
        <p:spPr bwMode="auto">
          <a:xfrm>
            <a:off x="5775325" y="4279900"/>
            <a:ext cx="1524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7256" name="Rectangle 88"/>
          <p:cNvSpPr>
            <a:spLocks noChangeArrowheads="1"/>
          </p:cNvSpPr>
          <p:nvPr/>
        </p:nvSpPr>
        <p:spPr bwMode="auto">
          <a:xfrm>
            <a:off x="6207125" y="48514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57" name="WordArt 89"/>
          <p:cNvSpPr>
            <a:spLocks noChangeArrowheads="1" noChangeShapeType="1" noTextEdit="1"/>
          </p:cNvSpPr>
          <p:nvPr/>
        </p:nvSpPr>
        <p:spPr bwMode="auto">
          <a:xfrm>
            <a:off x="6359525" y="4965700"/>
            <a:ext cx="3048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14</a:t>
            </a:r>
          </a:p>
        </p:txBody>
      </p:sp>
      <p:sp>
        <p:nvSpPr>
          <p:cNvPr id="7258" name="Rectangle 90"/>
          <p:cNvSpPr>
            <a:spLocks noChangeArrowheads="1"/>
          </p:cNvSpPr>
          <p:nvPr/>
        </p:nvSpPr>
        <p:spPr bwMode="auto">
          <a:xfrm>
            <a:off x="6854825" y="48514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59" name="WordArt 91"/>
          <p:cNvSpPr>
            <a:spLocks noChangeArrowheads="1" noChangeShapeType="1" noTextEdit="1"/>
          </p:cNvSpPr>
          <p:nvPr/>
        </p:nvSpPr>
        <p:spPr bwMode="auto">
          <a:xfrm>
            <a:off x="6981825" y="4965700"/>
            <a:ext cx="3429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15</a:t>
            </a:r>
          </a:p>
        </p:txBody>
      </p:sp>
      <p:sp>
        <p:nvSpPr>
          <p:cNvPr id="7260" name="Rectangle 92"/>
          <p:cNvSpPr>
            <a:spLocks noChangeArrowheads="1"/>
          </p:cNvSpPr>
          <p:nvPr/>
        </p:nvSpPr>
        <p:spPr bwMode="auto">
          <a:xfrm>
            <a:off x="6181725" y="41783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61" name="WordArt 93"/>
          <p:cNvSpPr>
            <a:spLocks noChangeArrowheads="1" noChangeShapeType="1" noTextEdit="1"/>
          </p:cNvSpPr>
          <p:nvPr/>
        </p:nvSpPr>
        <p:spPr bwMode="auto">
          <a:xfrm>
            <a:off x="6321425" y="4292600"/>
            <a:ext cx="3175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11</a:t>
            </a:r>
          </a:p>
        </p:txBody>
      </p:sp>
      <p:sp>
        <p:nvSpPr>
          <p:cNvPr id="7262" name="Rectangle 94"/>
          <p:cNvSpPr>
            <a:spLocks noChangeArrowheads="1"/>
          </p:cNvSpPr>
          <p:nvPr/>
        </p:nvSpPr>
        <p:spPr bwMode="auto">
          <a:xfrm>
            <a:off x="6829425" y="4178300"/>
            <a:ext cx="609600" cy="609600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FF66FF"/>
            </a:extrusionClr>
            <a:contourClr>
              <a:srgbClr val="FF66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63" name="WordArt 95"/>
          <p:cNvSpPr>
            <a:spLocks noChangeArrowheads="1" noChangeShapeType="1" noTextEdit="1"/>
          </p:cNvSpPr>
          <p:nvPr/>
        </p:nvSpPr>
        <p:spPr bwMode="auto">
          <a:xfrm>
            <a:off x="6943725" y="4292600"/>
            <a:ext cx="3302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000" kern="10" spc="400">
                <a:solidFill>
                  <a:srgbClr val="FF66FF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7264" name="Line 96"/>
          <p:cNvSpPr>
            <a:spLocks noChangeShapeType="1"/>
          </p:cNvSpPr>
          <p:nvPr/>
        </p:nvSpPr>
        <p:spPr bwMode="auto">
          <a:xfrm flipV="1">
            <a:off x="5889625" y="3695700"/>
            <a:ext cx="0" cy="393700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65" name="Text Box 97"/>
          <p:cNvSpPr txBox="1">
            <a:spLocks noChangeArrowheads="1"/>
          </p:cNvSpPr>
          <p:nvPr/>
        </p:nvSpPr>
        <p:spPr bwMode="auto">
          <a:xfrm>
            <a:off x="7791450" y="3379788"/>
            <a:ext cx="438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i="1">
                <a:solidFill>
                  <a:srgbClr val="FF3399"/>
                </a:solidFill>
              </a:rPr>
              <a:t>6</a:t>
            </a:r>
          </a:p>
          <a:p>
            <a:pPr algn="ctr"/>
            <a:r>
              <a:rPr lang="en-US" altLang="en-US" sz="2000" b="1" i="1">
                <a:solidFill>
                  <a:srgbClr val="FF3399"/>
                </a:solidFill>
              </a:rPr>
              <a:t>10</a:t>
            </a:r>
          </a:p>
          <a:p>
            <a:pPr algn="ctr"/>
            <a:r>
              <a:rPr lang="en-US" altLang="en-US" sz="2000" b="1" i="1">
                <a:solidFill>
                  <a:srgbClr val="FF3399"/>
                </a:solidFill>
              </a:rPr>
              <a:t>14</a:t>
            </a:r>
          </a:p>
          <a:p>
            <a:pPr algn="ctr"/>
            <a:r>
              <a:rPr lang="en-US" altLang="en-US" sz="2000" b="1" i="1">
                <a:solidFill>
                  <a:srgbClr val="FF3399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1467607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en-US" sz="2400" b="1" smtClean="0">
                <a:latin typeface="Times New Roman" panose="02020603050405020304" pitchFamily="18" charset="0"/>
              </a:rPr>
              <a:t>Backtracking Implementation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19100" y="1066800"/>
            <a:ext cx="83439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Backtracking is a modified depth-first search of the solution-space tree.  In the case of the maze the start location is the root of a tree, that branches at each point in the maze where there is a choice of direction.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43000" y="25796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676400" y="25796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209800" y="25796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 rot="5400000">
            <a:off x="1943100" y="28463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743200" y="25796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276600" y="25796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 rot="5400000">
            <a:off x="3543300" y="28463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143000" y="31130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 rot="5400000">
            <a:off x="876300" y="33797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 rot="5400000">
            <a:off x="1409700" y="33797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 rot="5400000">
            <a:off x="1943100" y="33797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2743200" y="31130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276600" y="31130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 rot="5400000">
            <a:off x="3543300" y="33797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 rot="5400000">
            <a:off x="876300" y="39131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 rot="5400000">
            <a:off x="1409700" y="39131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2209800" y="36464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 rot="5400000">
            <a:off x="3009900" y="39131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 rot="5400000">
            <a:off x="3543300" y="39131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 rot="5400000">
            <a:off x="876300" y="44465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2209800" y="41798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2743200" y="41798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 rot="5400000">
            <a:off x="3009900" y="44465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 rot="5400000">
            <a:off x="3543300" y="44465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 rot="5400000">
            <a:off x="876300" y="49799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1676400" y="47132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2209800" y="47132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 rot="5400000">
            <a:off x="2476500" y="49799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3276600" y="47132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143000" y="52466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1676400" y="52466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2209800" y="52466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2743200" y="52466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3276600" y="5246688"/>
            <a:ext cx="609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3505200" y="5018088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838200" y="2884488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232" name="Group 40"/>
          <p:cNvGrpSpPr>
            <a:grpSpLocks/>
          </p:cNvGrpSpPr>
          <p:nvPr/>
        </p:nvGrpSpPr>
        <p:grpSpPr bwMode="auto">
          <a:xfrm>
            <a:off x="863600" y="2808288"/>
            <a:ext cx="3352800" cy="2286000"/>
            <a:chOff x="584" y="1976"/>
            <a:chExt cx="2112" cy="1440"/>
          </a:xfrm>
        </p:grpSpPr>
        <p:sp>
          <p:nvSpPr>
            <p:cNvPr id="8256" name="Rectangle 41"/>
            <p:cNvSpPr>
              <a:spLocks noChangeArrowheads="1"/>
            </p:cNvSpPr>
            <p:nvPr/>
          </p:nvSpPr>
          <p:spPr bwMode="auto">
            <a:xfrm>
              <a:off x="904" y="2024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7" name="Rectangle 42"/>
            <p:cNvSpPr>
              <a:spLocks noChangeArrowheads="1"/>
            </p:cNvSpPr>
            <p:nvPr/>
          </p:nvSpPr>
          <p:spPr bwMode="auto">
            <a:xfrm rot="5400000">
              <a:off x="1072" y="2192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8" name="Rectangle 43"/>
            <p:cNvSpPr>
              <a:spLocks noChangeArrowheads="1"/>
            </p:cNvSpPr>
            <p:nvPr/>
          </p:nvSpPr>
          <p:spPr bwMode="auto">
            <a:xfrm rot="5400000">
              <a:off x="1072" y="2528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9" name="Rectangle 44"/>
            <p:cNvSpPr>
              <a:spLocks noChangeArrowheads="1"/>
            </p:cNvSpPr>
            <p:nvPr/>
          </p:nvSpPr>
          <p:spPr bwMode="auto">
            <a:xfrm>
              <a:off x="1240" y="2696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0" name="Rectangle 45"/>
            <p:cNvSpPr>
              <a:spLocks noChangeArrowheads="1"/>
            </p:cNvSpPr>
            <p:nvPr/>
          </p:nvSpPr>
          <p:spPr bwMode="auto">
            <a:xfrm rot="5400000">
              <a:off x="1072" y="2864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1" name="Rectangle 46"/>
            <p:cNvSpPr>
              <a:spLocks noChangeArrowheads="1"/>
            </p:cNvSpPr>
            <p:nvPr/>
          </p:nvSpPr>
          <p:spPr bwMode="auto">
            <a:xfrm>
              <a:off x="904" y="3032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2" name="Rectangle 47"/>
            <p:cNvSpPr>
              <a:spLocks noChangeArrowheads="1"/>
            </p:cNvSpPr>
            <p:nvPr/>
          </p:nvSpPr>
          <p:spPr bwMode="auto">
            <a:xfrm>
              <a:off x="1240" y="3032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3" name="Rectangle 48"/>
            <p:cNvSpPr>
              <a:spLocks noChangeArrowheads="1"/>
            </p:cNvSpPr>
            <p:nvPr/>
          </p:nvSpPr>
          <p:spPr bwMode="auto">
            <a:xfrm>
              <a:off x="1576" y="3032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4" name="Rectangle 49"/>
            <p:cNvSpPr>
              <a:spLocks noChangeArrowheads="1"/>
            </p:cNvSpPr>
            <p:nvPr/>
          </p:nvSpPr>
          <p:spPr bwMode="auto">
            <a:xfrm>
              <a:off x="1576" y="2696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5" name="Rectangle 50"/>
            <p:cNvSpPr>
              <a:spLocks noChangeArrowheads="1"/>
            </p:cNvSpPr>
            <p:nvPr/>
          </p:nvSpPr>
          <p:spPr bwMode="auto">
            <a:xfrm rot="5400000">
              <a:off x="1744" y="2528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6" name="Rectangle 51"/>
            <p:cNvSpPr>
              <a:spLocks noChangeArrowheads="1"/>
            </p:cNvSpPr>
            <p:nvPr/>
          </p:nvSpPr>
          <p:spPr bwMode="auto">
            <a:xfrm rot="5400000">
              <a:off x="736" y="3200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7" name="Rectangle 52"/>
            <p:cNvSpPr>
              <a:spLocks noChangeArrowheads="1"/>
            </p:cNvSpPr>
            <p:nvPr/>
          </p:nvSpPr>
          <p:spPr bwMode="auto">
            <a:xfrm rot="5400000">
              <a:off x="1744" y="3200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8" name="Rectangle 53"/>
            <p:cNvSpPr>
              <a:spLocks noChangeArrowheads="1"/>
            </p:cNvSpPr>
            <p:nvPr/>
          </p:nvSpPr>
          <p:spPr bwMode="auto">
            <a:xfrm>
              <a:off x="1912" y="3368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9" name="Rectangle 54"/>
            <p:cNvSpPr>
              <a:spLocks noChangeArrowheads="1"/>
            </p:cNvSpPr>
            <p:nvPr/>
          </p:nvSpPr>
          <p:spPr bwMode="auto">
            <a:xfrm>
              <a:off x="1576" y="2360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0" name="Rectangle 55"/>
            <p:cNvSpPr>
              <a:spLocks noChangeArrowheads="1"/>
            </p:cNvSpPr>
            <p:nvPr/>
          </p:nvSpPr>
          <p:spPr bwMode="auto">
            <a:xfrm>
              <a:off x="1912" y="2360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1" name="Rectangle 56"/>
            <p:cNvSpPr>
              <a:spLocks noChangeArrowheads="1"/>
            </p:cNvSpPr>
            <p:nvPr/>
          </p:nvSpPr>
          <p:spPr bwMode="auto">
            <a:xfrm rot="5400000">
              <a:off x="1408" y="2192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2" name="Rectangle 57"/>
            <p:cNvSpPr>
              <a:spLocks noChangeArrowheads="1"/>
            </p:cNvSpPr>
            <p:nvPr/>
          </p:nvSpPr>
          <p:spPr bwMode="auto">
            <a:xfrm>
              <a:off x="1576" y="1976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3" name="Rectangle 58"/>
            <p:cNvSpPr>
              <a:spLocks noChangeArrowheads="1"/>
            </p:cNvSpPr>
            <p:nvPr/>
          </p:nvSpPr>
          <p:spPr bwMode="auto">
            <a:xfrm>
              <a:off x="1912" y="1976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4" name="Rectangle 59"/>
            <p:cNvSpPr>
              <a:spLocks noChangeArrowheads="1"/>
            </p:cNvSpPr>
            <p:nvPr/>
          </p:nvSpPr>
          <p:spPr bwMode="auto">
            <a:xfrm rot="5400000">
              <a:off x="736" y="2864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5" name="Rectangle 60"/>
            <p:cNvSpPr>
              <a:spLocks noChangeArrowheads="1"/>
            </p:cNvSpPr>
            <p:nvPr/>
          </p:nvSpPr>
          <p:spPr bwMode="auto">
            <a:xfrm rot="5400000">
              <a:off x="736" y="2528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6" name="Rectangle 61"/>
            <p:cNvSpPr>
              <a:spLocks noChangeArrowheads="1"/>
            </p:cNvSpPr>
            <p:nvPr/>
          </p:nvSpPr>
          <p:spPr bwMode="auto">
            <a:xfrm>
              <a:off x="904" y="3368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7" name="Rectangle 62"/>
            <p:cNvSpPr>
              <a:spLocks noChangeArrowheads="1"/>
            </p:cNvSpPr>
            <p:nvPr/>
          </p:nvSpPr>
          <p:spPr bwMode="auto">
            <a:xfrm>
              <a:off x="1240" y="3368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8" name="Rectangle 63"/>
            <p:cNvSpPr>
              <a:spLocks noChangeArrowheads="1"/>
            </p:cNvSpPr>
            <p:nvPr/>
          </p:nvSpPr>
          <p:spPr bwMode="auto">
            <a:xfrm rot="5400000">
              <a:off x="2080" y="2528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9" name="Rectangle 64"/>
            <p:cNvSpPr>
              <a:spLocks noChangeArrowheads="1"/>
            </p:cNvSpPr>
            <p:nvPr/>
          </p:nvSpPr>
          <p:spPr bwMode="auto">
            <a:xfrm rot="5400000">
              <a:off x="2080" y="2864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80" name="Line 65"/>
            <p:cNvSpPr>
              <a:spLocks noChangeShapeType="1"/>
            </p:cNvSpPr>
            <p:nvPr/>
          </p:nvSpPr>
          <p:spPr bwMode="auto">
            <a:xfrm>
              <a:off x="584" y="2040"/>
              <a:ext cx="33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1" name="Line 66"/>
            <p:cNvSpPr>
              <a:spLocks noChangeShapeType="1"/>
            </p:cNvSpPr>
            <p:nvPr/>
          </p:nvSpPr>
          <p:spPr bwMode="auto">
            <a:xfrm>
              <a:off x="2360" y="3392"/>
              <a:ext cx="33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233" name="Group 67"/>
          <p:cNvGrpSpPr>
            <a:grpSpLocks/>
          </p:cNvGrpSpPr>
          <p:nvPr/>
        </p:nvGrpSpPr>
        <p:grpSpPr bwMode="auto">
          <a:xfrm>
            <a:off x="5105400" y="2451100"/>
            <a:ext cx="2832100" cy="2959100"/>
            <a:chOff x="3256" y="1839"/>
            <a:chExt cx="1784" cy="1864"/>
          </a:xfrm>
        </p:grpSpPr>
        <p:sp>
          <p:nvSpPr>
            <p:cNvPr id="8234" name="Rectangle 68"/>
            <p:cNvSpPr>
              <a:spLocks noChangeArrowheads="1"/>
            </p:cNvSpPr>
            <p:nvPr/>
          </p:nvSpPr>
          <p:spPr bwMode="auto">
            <a:xfrm rot="8373372">
              <a:off x="3985" y="2284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5" name="Rectangle 69"/>
            <p:cNvSpPr>
              <a:spLocks noChangeArrowheads="1"/>
            </p:cNvSpPr>
            <p:nvPr/>
          </p:nvSpPr>
          <p:spPr bwMode="auto">
            <a:xfrm rot="2973372">
              <a:off x="4262" y="2337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6" name="Rectangle 70"/>
            <p:cNvSpPr>
              <a:spLocks noChangeArrowheads="1"/>
            </p:cNvSpPr>
            <p:nvPr/>
          </p:nvSpPr>
          <p:spPr bwMode="auto">
            <a:xfrm rot="8373372">
              <a:off x="3785" y="2454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7" name="Rectangle 71"/>
            <p:cNvSpPr>
              <a:spLocks noChangeArrowheads="1"/>
            </p:cNvSpPr>
            <p:nvPr/>
          </p:nvSpPr>
          <p:spPr bwMode="auto">
            <a:xfrm rot="2973372">
              <a:off x="3767" y="2691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8" name="Rectangle 72"/>
            <p:cNvSpPr>
              <a:spLocks noChangeArrowheads="1"/>
            </p:cNvSpPr>
            <p:nvPr/>
          </p:nvSpPr>
          <p:spPr bwMode="auto">
            <a:xfrm rot="2973372">
              <a:off x="3985" y="2946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9" name="Rectangle 73"/>
            <p:cNvSpPr>
              <a:spLocks noChangeArrowheads="1"/>
            </p:cNvSpPr>
            <p:nvPr/>
          </p:nvSpPr>
          <p:spPr bwMode="auto">
            <a:xfrm rot="2973372">
              <a:off x="4488" y="2600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0" name="Rectangle 74"/>
            <p:cNvSpPr>
              <a:spLocks noChangeArrowheads="1"/>
            </p:cNvSpPr>
            <p:nvPr/>
          </p:nvSpPr>
          <p:spPr bwMode="auto">
            <a:xfrm rot="8373372">
              <a:off x="3520" y="2688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1" name="Rectangle 75"/>
            <p:cNvSpPr>
              <a:spLocks noChangeArrowheads="1"/>
            </p:cNvSpPr>
            <p:nvPr/>
          </p:nvSpPr>
          <p:spPr bwMode="auto">
            <a:xfrm rot="5402491">
              <a:off x="4102" y="3247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2" name="Rectangle 76"/>
            <p:cNvSpPr>
              <a:spLocks noChangeArrowheads="1"/>
            </p:cNvSpPr>
            <p:nvPr/>
          </p:nvSpPr>
          <p:spPr bwMode="auto">
            <a:xfrm rot="5446388">
              <a:off x="4336" y="3135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3" name="Rectangle 77"/>
            <p:cNvSpPr>
              <a:spLocks noChangeArrowheads="1"/>
            </p:cNvSpPr>
            <p:nvPr/>
          </p:nvSpPr>
          <p:spPr bwMode="auto">
            <a:xfrm rot="2973372">
              <a:off x="4710" y="2853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4" name="Rectangle 78"/>
            <p:cNvSpPr>
              <a:spLocks noChangeArrowheads="1"/>
            </p:cNvSpPr>
            <p:nvPr/>
          </p:nvSpPr>
          <p:spPr bwMode="auto">
            <a:xfrm rot="8373372">
              <a:off x="3256" y="2910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5" name="Rectangle 79"/>
            <p:cNvSpPr>
              <a:spLocks noChangeArrowheads="1"/>
            </p:cNvSpPr>
            <p:nvPr/>
          </p:nvSpPr>
          <p:spPr bwMode="auto">
            <a:xfrm rot="2973372">
              <a:off x="3511" y="2909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6" name="Rectangle 80"/>
            <p:cNvSpPr>
              <a:spLocks noChangeArrowheads="1"/>
            </p:cNvSpPr>
            <p:nvPr/>
          </p:nvSpPr>
          <p:spPr bwMode="auto">
            <a:xfrm rot="8373372">
              <a:off x="4463" y="2845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7" name="Rectangle 81"/>
            <p:cNvSpPr>
              <a:spLocks noChangeArrowheads="1"/>
            </p:cNvSpPr>
            <p:nvPr/>
          </p:nvSpPr>
          <p:spPr bwMode="auto">
            <a:xfrm rot="5446388">
              <a:off x="4824" y="3159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8" name="Rectangle 82"/>
            <p:cNvSpPr>
              <a:spLocks noChangeArrowheads="1"/>
            </p:cNvSpPr>
            <p:nvPr/>
          </p:nvSpPr>
          <p:spPr bwMode="auto">
            <a:xfrm rot="5446388">
              <a:off x="4336" y="3423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9" name="Rectangle 83"/>
            <p:cNvSpPr>
              <a:spLocks noChangeArrowheads="1"/>
            </p:cNvSpPr>
            <p:nvPr/>
          </p:nvSpPr>
          <p:spPr bwMode="auto">
            <a:xfrm rot="5446388">
              <a:off x="4824" y="3415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0" name="Rectangle 84"/>
            <p:cNvSpPr>
              <a:spLocks noChangeArrowheads="1"/>
            </p:cNvSpPr>
            <p:nvPr/>
          </p:nvSpPr>
          <p:spPr bwMode="auto">
            <a:xfrm rot="5446388">
              <a:off x="3136" y="3199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1" name="Rectangle 85"/>
            <p:cNvSpPr>
              <a:spLocks noChangeArrowheads="1"/>
            </p:cNvSpPr>
            <p:nvPr/>
          </p:nvSpPr>
          <p:spPr bwMode="auto">
            <a:xfrm rot="5446388">
              <a:off x="3624" y="3223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2" name="Rectangle 86"/>
            <p:cNvSpPr>
              <a:spLocks noChangeArrowheads="1"/>
            </p:cNvSpPr>
            <p:nvPr/>
          </p:nvSpPr>
          <p:spPr bwMode="auto">
            <a:xfrm rot="5446388">
              <a:off x="3136" y="3487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3" name="Rectangle 87"/>
            <p:cNvSpPr>
              <a:spLocks noChangeArrowheads="1"/>
            </p:cNvSpPr>
            <p:nvPr/>
          </p:nvSpPr>
          <p:spPr bwMode="auto">
            <a:xfrm rot="5446388">
              <a:off x="3624" y="3479"/>
              <a:ext cx="384" cy="4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4" name="Rectangle 88"/>
            <p:cNvSpPr>
              <a:spLocks noChangeArrowheads="1"/>
            </p:cNvSpPr>
            <p:nvPr/>
          </p:nvSpPr>
          <p:spPr bwMode="auto">
            <a:xfrm rot="5402491">
              <a:off x="4102" y="3431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5" name="Rectangle 89"/>
            <p:cNvSpPr>
              <a:spLocks noChangeArrowheads="1"/>
            </p:cNvSpPr>
            <p:nvPr/>
          </p:nvSpPr>
          <p:spPr bwMode="auto">
            <a:xfrm rot="5402491">
              <a:off x="4110" y="2007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3727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400"/>
            <a:ext cx="49434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74926"/>
            <a:ext cx="34671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203575" y="381000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N-Queens Problem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019175" y="764704"/>
            <a:ext cx="80010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dirty="0"/>
              <a:t>The problem of placing N queens on an N</a:t>
            </a:r>
            <a:r>
              <a:rPr lang="en-US" altLang="en-US" dirty="0">
                <a:latin typeface="Arial Narrow" panose="020B0606020202030204" pitchFamily="34" charset="0"/>
              </a:rPr>
              <a:t>x</a:t>
            </a:r>
            <a:r>
              <a:rPr lang="en-US" altLang="en-US" dirty="0"/>
              <a:t>N chessboard in such a way that no two of them are "attacking" each other, is a classic problem used to demonstrate the backtracking method.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/>
              <a:t>A simple brute-force method would be to try placing the first queens on the first square, followed by the second queen on the first available square, scanning the chessboard in a row-column manner.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998093" y="3152775"/>
            <a:ext cx="4191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more efficient backtracking approach is to note that each queen must be in its own column and row.  This reduces the search from (N</a:t>
            </a:r>
            <a:r>
              <a:rPr lang="en-US" altLang="en-US" baseline="30000"/>
              <a:t>2</a:t>
            </a:r>
            <a:r>
              <a:rPr lang="en-US" altLang="en-US"/>
              <a:t>)! to N!.</a:t>
            </a:r>
          </a:p>
        </p:txBody>
      </p:sp>
    </p:spTree>
    <p:extLst>
      <p:ext uri="{BB962C8B-B14F-4D97-AF65-F5344CB8AC3E}">
        <p14:creationId xmlns:p14="http://schemas.microsoft.com/office/powerpoint/2010/main" val="185714063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3124200" cy="3429000"/>
          </a:xfrm>
          <a:prstGeom prst="rect">
            <a:avLst/>
          </a:prstGeom>
          <a:solidFill>
            <a:srgbClr val="FFFF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#include</a:t>
            </a:r>
            <a:r>
              <a:rPr lang="en-IN" altLang="en-US" sz="1400" b="1" noProof="1">
                <a:latin typeface="Courier New" panose="02070309020205020404" pitchFamily="49" charset="0"/>
              </a:rPr>
              <a:t> </a:t>
            </a:r>
            <a:r>
              <a:rPr lang="en-IN" alt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&lt;stdio.h&gt;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#include</a:t>
            </a:r>
            <a:r>
              <a:rPr lang="en-IN" altLang="en-US" sz="1400" b="1" noProof="1">
                <a:latin typeface="Courier New" panose="02070309020205020404" pitchFamily="49" charset="0"/>
              </a:rPr>
              <a:t> </a:t>
            </a:r>
            <a:r>
              <a:rPr lang="en-IN" alt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&lt;math.h&gt;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#include</a:t>
            </a:r>
            <a:r>
              <a:rPr lang="en-IN" altLang="en-US" sz="1400" b="1" noProof="1">
                <a:latin typeface="Courier New" panose="02070309020205020404" pitchFamily="49" charset="0"/>
              </a:rPr>
              <a:t> </a:t>
            </a:r>
            <a:r>
              <a:rPr lang="en-IN" alt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&lt;conio.h&gt;</a:t>
            </a:r>
          </a:p>
          <a:p>
            <a:pPr eaLnBrk="1" hangingPunct="1">
              <a:lnSpc>
                <a:spcPct val="90000"/>
              </a:lnSpc>
            </a:pPr>
            <a:endParaRPr lang="en-IN" altLang="en-US" sz="1400" b="1" noProof="1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IN" altLang="en-US" sz="1400" b="1" noProof="1">
                <a:latin typeface="Courier New" panose="02070309020205020404" pitchFamily="49" charset="0"/>
              </a:rPr>
              <a:t> n,</a:t>
            </a:r>
            <a:r>
              <a:rPr lang="en-US" altLang="en-US" sz="1400" b="1">
                <a:latin typeface="Courier New" panose="02070309020205020404" pitchFamily="49" charset="0"/>
              </a:rPr>
              <a:t> </a:t>
            </a:r>
            <a:r>
              <a:rPr lang="en-US" altLang="en-US" sz="1400" b="1" noProof="1">
                <a:latin typeface="Courier New" panose="02070309020205020404" pitchFamily="49" charset="0"/>
              </a:rPr>
              <a:t>x[30];</a:t>
            </a:r>
            <a:endParaRPr lang="en-US" altLang="en-US" sz="1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400" b="1" noProof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 noProof="1">
                <a:latin typeface="Courier New" panose="02070309020205020404" pitchFamily="49" charset="0"/>
              </a:rPr>
              <a:t> solution(</a:t>
            </a:r>
            <a:r>
              <a:rPr lang="en-US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 noProof="1">
                <a:latin typeface="Courier New" panose="02070309020205020404" pitchFamily="49" charset="0"/>
              </a:rPr>
              <a:t> k)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latin typeface="Courier New" panose="02070309020205020404" pitchFamily="49" charset="0"/>
              </a:rPr>
              <a:t>    </a:t>
            </a:r>
            <a:r>
              <a:rPr lang="en-US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400" b="1" noProof="1">
                <a:latin typeface="Courier New" panose="02070309020205020404" pitchFamily="49" charset="0"/>
              </a:rPr>
              <a:t> k==n;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latin typeface="Courier New" panose="02070309020205020404" pitchFamily="49" charset="0"/>
              </a:rPr>
              <a:t>}</a:t>
            </a:r>
            <a:endParaRPr lang="en-US" altLang="en-US" sz="1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400" b="1" noProof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400" b="1" noProof="1">
                <a:latin typeface="Courier New" panose="02070309020205020404" pitchFamily="49" charset="0"/>
              </a:rPr>
              <a:t> print(</a:t>
            </a:r>
            <a:r>
              <a:rPr lang="en-US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 noProof="1">
                <a:latin typeface="Courier New" panose="02070309020205020404" pitchFamily="49" charset="0"/>
              </a:rPr>
              <a:t> k)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latin typeface="Courier New" panose="02070309020205020404" pitchFamily="49" charset="0"/>
              </a:rPr>
              <a:t>    </a:t>
            </a:r>
            <a:r>
              <a:rPr lang="en-US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400" b="1" noProof="1">
                <a:latin typeface="Courier New" panose="02070309020205020404" pitchFamily="49" charset="0"/>
              </a:rPr>
              <a:t> (</a:t>
            </a:r>
            <a:r>
              <a:rPr lang="en-US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 noProof="1">
                <a:latin typeface="Courier New" panose="02070309020205020404" pitchFamily="49" charset="0"/>
              </a:rPr>
              <a:t> i=1;i&lt;k+1;i++)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latin typeface="Courier New" panose="02070309020205020404" pitchFamily="49" charset="0"/>
              </a:rPr>
              <a:t>        printf(</a:t>
            </a:r>
            <a:r>
              <a:rPr lang="en-US" alt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"%d "</a:t>
            </a:r>
            <a:r>
              <a:rPr lang="en-US" altLang="en-US" sz="1400" b="1" noProof="1">
                <a:latin typeface="Courier New" panose="02070309020205020404" pitchFamily="49" charset="0"/>
              </a:rPr>
              <a:t>,x[i]);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latin typeface="Courier New" panose="02070309020205020404" pitchFamily="49" charset="0"/>
              </a:rPr>
              <a:t>    printf(</a:t>
            </a:r>
            <a:r>
              <a:rPr lang="en-US" alt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"\n"</a:t>
            </a:r>
            <a:r>
              <a:rPr lang="en-US" altLang="en-US" sz="1400" b="1" noProof="1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505200" y="3048000"/>
            <a:ext cx="5486400" cy="3581400"/>
          </a:xfrm>
          <a:prstGeom prst="rect">
            <a:avLst/>
          </a:prstGeom>
          <a:solidFill>
            <a:srgbClr val="FFFF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IN" altLang="en-US" sz="1400" b="1" noProof="1">
                <a:latin typeface="Courier New" panose="02070309020205020404" pitchFamily="49" charset="0"/>
              </a:rPr>
              <a:t> back(</a:t>
            </a: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IN" altLang="en-US" sz="1400" b="1" noProof="1">
                <a:latin typeface="Courier New" panose="02070309020205020404" pitchFamily="49" charset="0"/>
              </a:rPr>
              <a:t> k)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    </a:t>
            </a: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IN" altLang="en-US" sz="1400" b="1" noProof="1">
                <a:latin typeface="Courier New" panose="02070309020205020404" pitchFamily="49" charset="0"/>
              </a:rPr>
              <a:t> (solution(k))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        print(k);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    </a:t>
            </a: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        </a:t>
            </a: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IN" altLang="en-US" sz="1400" b="1" noProof="1">
                <a:latin typeface="Courier New" panose="02070309020205020404" pitchFamily="49" charset="0"/>
              </a:rPr>
              <a:t> (x[k+1]=1; x[k+1]&lt;=n; x[k+1]++)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            </a:t>
            </a: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IN" altLang="en-US" sz="1400" b="1" noProof="1">
                <a:latin typeface="Courier New" panose="02070309020205020404" pitchFamily="49" charset="0"/>
              </a:rPr>
              <a:t> (possible(k+1))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    back(k+1);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IN" altLang="en-US" sz="1400" b="1" noProof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IN" altLang="en-US" sz="1400" b="1" noProof="1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	</a:t>
            </a: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IN" altLang="en-US" sz="1400" b="1" noProof="1">
                <a:latin typeface="Courier New" panose="02070309020205020404" pitchFamily="49" charset="0"/>
              </a:rPr>
              <a:t> ch;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    printf(</a:t>
            </a:r>
            <a:r>
              <a:rPr lang="en-IN" alt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400" b="1">
                <a:solidFill>
                  <a:srgbClr val="A31515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nter the size of NxN chessboard: "</a:t>
            </a:r>
            <a:r>
              <a:rPr lang="en-US" altLang="en-US" sz="1400" b="1" noProof="1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latin typeface="Courier New" panose="02070309020205020404" pitchFamily="49" charset="0"/>
              </a:rPr>
              <a:t>    scanf(</a:t>
            </a:r>
            <a:r>
              <a:rPr lang="en-US" alt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"%d"</a:t>
            </a:r>
            <a:r>
              <a:rPr lang="en-US" altLang="en-US" sz="1400" b="1" noProof="1">
                <a:latin typeface="Courier New" panose="02070309020205020404" pitchFamily="49" charset="0"/>
              </a:rPr>
              <a:t>,&amp;n);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latin typeface="Courier New" panose="02070309020205020404" pitchFamily="49" charset="0"/>
              </a:rPr>
              <a:t>    printf(</a:t>
            </a:r>
            <a:r>
              <a:rPr lang="en-US" alt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"\nThe solution: "</a:t>
            </a:r>
            <a:r>
              <a:rPr lang="en-US" altLang="en-US" sz="1400" b="1" noProof="1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latin typeface="Courier New" panose="02070309020205020404" pitchFamily="49" charset="0"/>
              </a:rPr>
              <a:t>    back(0);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b="1" noProof="1">
                <a:latin typeface="Courier New" panose="02070309020205020404" pitchFamily="49" charset="0"/>
              </a:rPr>
              <a:t>}</a:t>
            </a:r>
            <a:endParaRPr lang="en-US" altLang="en-US" sz="2000" b="1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505200" y="1371600"/>
            <a:ext cx="5486400" cy="1524000"/>
          </a:xfrm>
          <a:prstGeom prst="rect">
            <a:avLst/>
          </a:prstGeom>
          <a:solidFill>
            <a:srgbClr val="FFFF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IN" altLang="en-US" sz="1400" b="1" noProof="1">
                <a:latin typeface="Courier New" panose="02070309020205020404" pitchFamily="49" charset="0"/>
              </a:rPr>
              <a:t> possible(</a:t>
            </a: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IN" altLang="en-US" sz="1400" b="1" noProof="1">
                <a:latin typeface="Courier New" panose="02070309020205020404" pitchFamily="49" charset="0"/>
              </a:rPr>
              <a:t> k)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    </a:t>
            </a: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IN" altLang="en-US" sz="1400" b="1" noProof="1">
                <a:latin typeface="Courier New" panose="02070309020205020404" pitchFamily="49" charset="0"/>
              </a:rPr>
              <a:t> (</a:t>
            </a: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IN" altLang="en-US" sz="1400" b="1" noProof="1">
                <a:latin typeface="Courier New" panose="02070309020205020404" pitchFamily="49" charset="0"/>
              </a:rPr>
              <a:t> i=1;i&lt;k;i++)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        </a:t>
            </a: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IN" altLang="en-US" sz="1400" b="1" noProof="1">
                <a:latin typeface="Courier New" panose="02070309020205020404" pitchFamily="49" charset="0"/>
              </a:rPr>
              <a:t> (x[i]==x[k] || abs(x[i]-x[k])==k-i)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            </a:t>
            </a: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IN" altLang="en-US" sz="1400" b="1" noProof="1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    </a:t>
            </a:r>
            <a:r>
              <a:rPr lang="en-IN" alt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IN" altLang="en-US" sz="1400" b="1" noProof="1">
                <a:latin typeface="Courier New" panose="02070309020205020404" pitchFamily="49" charset="0"/>
              </a:rPr>
              <a:t> 1;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1400" b="1" noProof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11313" y="304800"/>
            <a:ext cx="58562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Sample: N Queens Backtracking Algorithm</a:t>
            </a:r>
          </a:p>
          <a:p>
            <a:pPr algn="ctr" eaLnBrk="1" hangingPunct="1"/>
            <a:r>
              <a:rPr lang="en-US" altLang="en-US" sz="2000" i="1"/>
              <a:t>by Antal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28600" y="51054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>
                <a:solidFill>
                  <a:srgbClr val="0066FF"/>
                </a:solidFill>
              </a:rPr>
              <a:t>Can you see how this code checks for "attacking" queens?</a:t>
            </a:r>
          </a:p>
        </p:txBody>
      </p:sp>
    </p:spTree>
    <p:extLst>
      <p:ext uri="{BB962C8B-B14F-4D97-AF65-F5344CB8AC3E}">
        <p14:creationId xmlns:p14="http://schemas.microsoft.com/office/powerpoint/2010/main" val="158707710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</a:t>
            </a:r>
            <a:r>
              <a:rPr lang="en-US" dirty="0" smtClean="0"/>
              <a:t>Cycles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47888"/>
            <a:ext cx="8352928" cy="4114800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G = (V, E) be a connected graph with n vertices. A Hamiltonian </a:t>
            </a:r>
            <a:r>
              <a:rPr lang="en-US" dirty="0" smtClean="0"/>
              <a:t>cycle (</a:t>
            </a:r>
            <a:r>
              <a:rPr lang="en-US" dirty="0"/>
              <a:t>suggested by William Hamilton) is a round-trip path along n edges of </a:t>
            </a:r>
            <a:r>
              <a:rPr lang="en-US" dirty="0" smtClean="0"/>
              <a:t>G that </a:t>
            </a:r>
            <a:r>
              <a:rPr lang="en-US" dirty="0"/>
              <a:t>visits every vertex once and returns to its starting position. </a:t>
            </a:r>
            <a:endParaRPr lang="en-US" dirty="0" smtClean="0"/>
          </a:p>
          <a:p>
            <a:r>
              <a:rPr lang="en-US" dirty="0" smtClean="0"/>
              <a:t>In other words, if the vertices </a:t>
            </a:r>
            <a:r>
              <a:rPr lang="en-US" dirty="0"/>
              <a:t>of G are visited in the order v1, v2, . . . . . , vn+1, then the </a:t>
            </a:r>
            <a:r>
              <a:rPr lang="en-US" dirty="0" smtClean="0"/>
              <a:t>edges (</a:t>
            </a:r>
            <a:r>
              <a:rPr lang="en-US" dirty="0"/>
              <a:t>vi, vi+1) are in E, 1 &lt; </a:t>
            </a:r>
            <a:r>
              <a:rPr lang="en-US" dirty="0" err="1"/>
              <a:t>i</a:t>
            </a:r>
            <a:r>
              <a:rPr lang="en-US" dirty="0"/>
              <a:t> &lt; n, and the vi are distinct expect for v1 and vn+1</a:t>
            </a:r>
            <a:r>
              <a:rPr lang="en-US" dirty="0" smtClean="0"/>
              <a:t>, which </a:t>
            </a:r>
            <a:r>
              <a:rPr lang="en-US" dirty="0"/>
              <a:t>are equal.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312107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</a:t>
            </a:r>
            <a:r>
              <a:rPr lang="en-US" dirty="0" smtClean="0"/>
              <a:t>Cycles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293096"/>
            <a:ext cx="8424936" cy="244827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graph G1 contains the Hamiltonian cycle 1, 2, 8, 7, </a:t>
            </a:r>
            <a:r>
              <a:rPr lang="en-US" dirty="0" smtClean="0"/>
              <a:t>6,5</a:t>
            </a:r>
            <a:r>
              <a:rPr lang="en-US" dirty="0"/>
              <a:t>, 4, 3, 1</a:t>
            </a:r>
            <a:r>
              <a:rPr lang="en-US" dirty="0" smtClean="0"/>
              <a:t>.</a:t>
            </a:r>
          </a:p>
          <a:p>
            <a:r>
              <a:rPr lang="en-US" dirty="0"/>
              <a:t>x</a:t>
            </a:r>
            <a:r>
              <a:rPr lang="en-US" dirty="0" smtClean="0"/>
              <a:t>[1] = 1, x[2] = 2, </a:t>
            </a:r>
            <a:r>
              <a:rPr lang="en-US" dirty="0"/>
              <a:t>x</a:t>
            </a:r>
            <a:r>
              <a:rPr lang="en-US" dirty="0" smtClean="0"/>
              <a:t>[3] = 8, x[4] = 7, X[5] = 6,</a:t>
            </a:r>
          </a:p>
          <a:p>
            <a:r>
              <a:rPr lang="en-US" dirty="0" smtClean="0"/>
              <a:t>x[6] = 5, x[7] = 4, x[8] = 3, x[9] = 1</a:t>
            </a:r>
          </a:p>
          <a:p>
            <a:r>
              <a:rPr lang="en-US" dirty="0" smtClean="0"/>
              <a:t> </a:t>
            </a:r>
            <a:r>
              <a:rPr lang="en-US" dirty="0"/>
              <a:t>The graph G2 contains no Hamiltonian cycle.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57300"/>
            <a:ext cx="828092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5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img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915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848872" cy="4824536"/>
          </a:xfrm>
        </p:spPr>
        <p:txBody>
          <a:bodyPr/>
          <a:lstStyle/>
          <a:p>
            <a:r>
              <a:rPr lang="en-US" dirty="0" smtClean="0"/>
              <a:t>The backtracking solution vector </a:t>
            </a:r>
            <a:r>
              <a:rPr lang="en-US" dirty="0"/>
              <a:t>(</a:t>
            </a:r>
            <a:r>
              <a:rPr lang="en-US" dirty="0" smtClean="0"/>
              <a:t>x1,.,.xn</a:t>
            </a:r>
            <a:r>
              <a:rPr lang="en-US" dirty="0"/>
              <a:t>) is defined </a:t>
            </a:r>
            <a:r>
              <a:rPr lang="en-US" dirty="0" smtClean="0"/>
              <a:t>so that Xi represents </a:t>
            </a:r>
            <a:r>
              <a:rPr lang="en-US" dirty="0"/>
              <a:t>the </a:t>
            </a:r>
            <a:r>
              <a:rPr lang="en-US" dirty="0" err="1"/>
              <a:t>ith</a:t>
            </a:r>
            <a:r>
              <a:rPr lang="en-US" dirty="0"/>
              <a:t> visited </a:t>
            </a:r>
            <a:r>
              <a:rPr lang="en-US" dirty="0" smtClean="0"/>
              <a:t>vertex of </a:t>
            </a:r>
            <a:r>
              <a:rPr lang="en-US" dirty="0"/>
              <a:t>the </a:t>
            </a:r>
            <a:r>
              <a:rPr lang="en-US" dirty="0" smtClean="0"/>
              <a:t>proposed cycle. Now all we need do is determine how </a:t>
            </a:r>
            <a:r>
              <a:rPr lang="en-US" dirty="0"/>
              <a:t>to </a:t>
            </a:r>
            <a:r>
              <a:rPr lang="en-US" dirty="0" smtClean="0"/>
              <a:t>compute the </a:t>
            </a:r>
            <a:r>
              <a:rPr lang="en-US" dirty="0"/>
              <a:t>set of </a:t>
            </a:r>
            <a:r>
              <a:rPr lang="en-US" dirty="0" smtClean="0"/>
              <a:t>possible vertices for </a:t>
            </a:r>
            <a:r>
              <a:rPr lang="en-US" dirty="0" err="1" smtClean="0"/>
              <a:t>xk</a:t>
            </a:r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smtClean="0"/>
              <a:t>x1,..xk-1 have </a:t>
            </a:r>
            <a:r>
              <a:rPr lang="en-US" dirty="0"/>
              <a:t>already </a:t>
            </a:r>
            <a:r>
              <a:rPr lang="en-US" dirty="0" smtClean="0"/>
              <a:t>been chosen. If </a:t>
            </a:r>
            <a:r>
              <a:rPr lang="en-US" dirty="0"/>
              <a:t>k = 1</a:t>
            </a:r>
            <a:r>
              <a:rPr lang="en-US" dirty="0" smtClean="0"/>
              <a:t>, then x1 can be any </a:t>
            </a:r>
            <a:r>
              <a:rPr lang="en-US" dirty="0"/>
              <a:t>of the n vertices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 avoid printing the same cycle </a:t>
            </a:r>
            <a:r>
              <a:rPr lang="en-US" dirty="0"/>
              <a:t>n times</a:t>
            </a:r>
            <a:r>
              <a:rPr lang="en-US" dirty="0" smtClean="0"/>
              <a:t>, we require that x1 =1. </a:t>
            </a:r>
            <a:r>
              <a:rPr lang="en-US" dirty="0"/>
              <a:t>If 1&lt;k &lt;n</a:t>
            </a:r>
            <a:r>
              <a:rPr lang="en-US" dirty="0" smtClean="0"/>
              <a:t>, then X1 </a:t>
            </a:r>
            <a:r>
              <a:rPr lang="en-US" dirty="0"/>
              <a:t>can be any </a:t>
            </a:r>
            <a:r>
              <a:rPr lang="en-US" dirty="0" smtClean="0"/>
              <a:t>vertex v </a:t>
            </a:r>
            <a:r>
              <a:rPr lang="en-US" dirty="0"/>
              <a:t>that is distinct from </a:t>
            </a:r>
            <a:r>
              <a:rPr lang="en-US" dirty="0" smtClean="0"/>
              <a:t>x1,X2,…, xk-1 </a:t>
            </a:r>
            <a:r>
              <a:rPr lang="en-US" dirty="0"/>
              <a:t>and v </a:t>
            </a:r>
            <a:r>
              <a:rPr lang="en-US" dirty="0" smtClean="0"/>
              <a:t>is connected by </a:t>
            </a:r>
            <a:r>
              <a:rPr lang="en-US" dirty="0"/>
              <a:t>an </a:t>
            </a:r>
            <a:r>
              <a:rPr lang="en-US" dirty="0" smtClean="0"/>
              <a:t>edge to xk-1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63103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147888"/>
            <a:ext cx="8424936" cy="4114800"/>
          </a:xfrm>
        </p:spPr>
        <p:txBody>
          <a:bodyPr/>
          <a:lstStyle/>
          <a:p>
            <a:r>
              <a:rPr lang="en-US" dirty="0" smtClean="0"/>
              <a:t>The vertex </a:t>
            </a:r>
            <a:r>
              <a:rPr lang="en-US" dirty="0" err="1" smtClean="0"/>
              <a:t>xn</a:t>
            </a:r>
            <a:r>
              <a:rPr lang="en-US" dirty="0" smtClean="0"/>
              <a:t> can only be the one remaining vertex and </a:t>
            </a:r>
            <a:r>
              <a:rPr lang="en-US" dirty="0"/>
              <a:t>it must </a:t>
            </a:r>
            <a:r>
              <a:rPr lang="en-US" dirty="0" smtClean="0"/>
              <a:t>be connected to </a:t>
            </a:r>
            <a:r>
              <a:rPr lang="en-US" dirty="0"/>
              <a:t>both </a:t>
            </a:r>
            <a:r>
              <a:rPr lang="en-US" dirty="0" smtClean="0"/>
              <a:t>xn-1 </a:t>
            </a:r>
            <a:r>
              <a:rPr lang="en-US" dirty="0"/>
              <a:t>and </a:t>
            </a:r>
            <a:r>
              <a:rPr lang="en-US" dirty="0" smtClean="0"/>
              <a:t>x1. </a:t>
            </a:r>
          </a:p>
          <a:p>
            <a:r>
              <a:rPr lang="en-US" dirty="0" smtClean="0"/>
              <a:t>We begin by presenting </a:t>
            </a:r>
            <a:r>
              <a:rPr lang="en-US" dirty="0"/>
              <a:t>function </a:t>
            </a:r>
            <a:r>
              <a:rPr lang="en-US" dirty="0" err="1" smtClean="0"/>
              <a:t>NextValue</a:t>
            </a:r>
            <a:r>
              <a:rPr lang="en-US" dirty="0" smtClean="0"/>
              <a:t>(k) </a:t>
            </a:r>
            <a:r>
              <a:rPr lang="en-US" dirty="0"/>
              <a:t>(Algorithm7.9</a:t>
            </a:r>
            <a:r>
              <a:rPr lang="en-US" dirty="0" smtClean="0"/>
              <a:t>), which determines a possible next </a:t>
            </a:r>
            <a:r>
              <a:rPr lang="en-IN" dirty="0" smtClean="0"/>
              <a:t>vertex for </a:t>
            </a:r>
            <a:r>
              <a:rPr lang="en-IN" dirty="0"/>
              <a:t>the </a:t>
            </a:r>
            <a:r>
              <a:rPr lang="en-IN" dirty="0" smtClean="0"/>
              <a:t>proposed cycle</a:t>
            </a:r>
            <a:r>
              <a:rPr lang="en-IN" dirty="0"/>
              <a:t>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NextValue</a:t>
            </a:r>
            <a:r>
              <a:rPr lang="en-US" dirty="0" smtClean="0"/>
              <a:t> </a:t>
            </a:r>
            <a:r>
              <a:rPr lang="en-US" dirty="0"/>
              <a:t>we can </a:t>
            </a:r>
            <a:r>
              <a:rPr lang="en-US" dirty="0" smtClean="0"/>
              <a:t>particularize the recursive backtracking schema to </a:t>
            </a:r>
            <a:r>
              <a:rPr lang="en-US" dirty="0"/>
              <a:t>find all </a:t>
            </a:r>
            <a:r>
              <a:rPr lang="en-US" dirty="0" smtClean="0"/>
              <a:t>Hamiltonian cycles </a:t>
            </a:r>
            <a:r>
              <a:rPr lang="en-US" dirty="0"/>
              <a:t>(Algorithm </a:t>
            </a:r>
            <a:r>
              <a:rPr lang="en-US" dirty="0" smtClean="0"/>
              <a:t>7.10).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87740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algorithm is started by </a:t>
            </a:r>
            <a:r>
              <a:rPr lang="en-US" dirty="0"/>
              <a:t>first </a:t>
            </a:r>
            <a:r>
              <a:rPr lang="en-US" dirty="0" smtClean="0"/>
              <a:t>initializing the adjacency matrix G[</a:t>
            </a:r>
            <a:r>
              <a:rPr lang="en-US" dirty="0" err="1" smtClean="0"/>
              <a:t>l:n</a:t>
            </a:r>
            <a:r>
              <a:rPr lang="en-US" dirty="0"/>
              <a:t>, 1:n], then </a:t>
            </a:r>
            <a:r>
              <a:rPr lang="en-US" dirty="0" smtClean="0"/>
              <a:t>setting x[2:n] to zero and </a:t>
            </a:r>
            <a:r>
              <a:rPr lang="en-US" dirty="0"/>
              <a:t>x[l</a:t>
            </a:r>
            <a:r>
              <a:rPr lang="en-US" dirty="0" smtClean="0"/>
              <a:t>] to </a:t>
            </a:r>
            <a:r>
              <a:rPr lang="en-US" dirty="0"/>
              <a:t>1</a:t>
            </a:r>
            <a:r>
              <a:rPr lang="en-US" dirty="0" smtClean="0"/>
              <a:t>, and </a:t>
            </a:r>
            <a:r>
              <a:rPr lang="en-US" dirty="0"/>
              <a:t>then </a:t>
            </a:r>
            <a:r>
              <a:rPr lang="en-US" dirty="0" smtClean="0"/>
              <a:t>executing Hamiltonian(2)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26058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16707"/>
            <a:ext cx="8884096" cy="61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2049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8812088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8172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7.4 GRAPH COLORING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28800"/>
            <a:ext cx="7772400" cy="4114800"/>
          </a:xfrm>
        </p:spPr>
        <p:txBody>
          <a:bodyPr/>
          <a:lstStyle/>
          <a:p>
            <a:r>
              <a:rPr lang="en-US" dirty="0" smtClean="0"/>
              <a:t>Let G </a:t>
            </a:r>
            <a:r>
              <a:rPr lang="en-US" dirty="0"/>
              <a:t>be a graph and m be a given </a:t>
            </a:r>
            <a:r>
              <a:rPr lang="en-US" dirty="0" smtClean="0"/>
              <a:t>positive integer. We </a:t>
            </a:r>
            <a:r>
              <a:rPr lang="en-US" dirty="0"/>
              <a:t>want to </a:t>
            </a:r>
            <a:r>
              <a:rPr lang="en-US" dirty="0" smtClean="0"/>
              <a:t>discover whether the nodes of </a:t>
            </a:r>
            <a:r>
              <a:rPr lang="en-US" dirty="0"/>
              <a:t>G can be </a:t>
            </a:r>
            <a:r>
              <a:rPr lang="en-US" dirty="0" smtClean="0"/>
              <a:t>colored in such a </a:t>
            </a:r>
            <a:r>
              <a:rPr lang="en-US" dirty="0"/>
              <a:t>way that no two </a:t>
            </a:r>
            <a:r>
              <a:rPr lang="en-US" dirty="0" smtClean="0"/>
              <a:t>adjacent nodes have </a:t>
            </a:r>
            <a:r>
              <a:rPr lang="en-US" dirty="0"/>
              <a:t>the </a:t>
            </a:r>
            <a:r>
              <a:rPr lang="en-US" dirty="0" smtClean="0"/>
              <a:t>same color yet </a:t>
            </a:r>
            <a:r>
              <a:rPr lang="en-US" dirty="0"/>
              <a:t>only m </a:t>
            </a:r>
            <a:r>
              <a:rPr lang="en-US" dirty="0" smtClean="0"/>
              <a:t>colors are used. This </a:t>
            </a:r>
            <a:r>
              <a:rPr lang="en-US" dirty="0"/>
              <a:t>is </a:t>
            </a:r>
            <a:r>
              <a:rPr lang="en-US" dirty="0" smtClean="0"/>
              <a:t>termed the m-</a:t>
            </a:r>
            <a:r>
              <a:rPr lang="en-US" dirty="0" err="1" smtClean="0"/>
              <a:t>colorability</a:t>
            </a:r>
            <a:r>
              <a:rPr lang="en-US" dirty="0" smtClean="0"/>
              <a:t> decision problem.</a:t>
            </a:r>
          </a:p>
          <a:p>
            <a:r>
              <a:rPr lang="en-US" dirty="0" smtClean="0"/>
              <a:t>Note that </a:t>
            </a:r>
            <a:r>
              <a:rPr lang="en-US" dirty="0"/>
              <a:t>if d is the </a:t>
            </a:r>
            <a:r>
              <a:rPr lang="en-US" dirty="0" smtClean="0"/>
              <a:t>degree of </a:t>
            </a:r>
            <a:r>
              <a:rPr lang="en-US" dirty="0"/>
              <a:t>the given graph, then it can be </a:t>
            </a:r>
            <a:r>
              <a:rPr lang="en-US" dirty="0" smtClean="0"/>
              <a:t>colored with </a:t>
            </a:r>
            <a:r>
              <a:rPr lang="en-US" dirty="0"/>
              <a:t>d + </a:t>
            </a:r>
            <a:r>
              <a:rPr lang="en-US" dirty="0" smtClean="0"/>
              <a:t>1 c</a:t>
            </a:r>
            <a:r>
              <a:rPr lang="en-IN" dirty="0" err="1" smtClean="0"/>
              <a:t>olors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72493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7.4 GRAPH COLORING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28800"/>
            <a:ext cx="8424936" cy="46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1458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7.4 GRAPH COLORING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28800"/>
            <a:ext cx="7920880" cy="4696544"/>
          </a:xfrm>
        </p:spPr>
        <p:txBody>
          <a:bodyPr/>
          <a:lstStyle/>
          <a:p>
            <a:r>
              <a:rPr lang="en-IN" dirty="0" smtClean="0"/>
              <a:t>The m- </a:t>
            </a:r>
            <a:r>
              <a:rPr lang="en-IN" dirty="0" err="1" smtClean="0"/>
              <a:t>colorability</a:t>
            </a:r>
            <a:r>
              <a:rPr lang="en-IN" dirty="0" smtClean="0"/>
              <a:t> optimization problem asks for </a:t>
            </a:r>
            <a:r>
              <a:rPr lang="en-IN" dirty="0"/>
              <a:t>the </a:t>
            </a:r>
            <a:r>
              <a:rPr lang="en-IN" dirty="0" smtClean="0"/>
              <a:t>smallest integer </a:t>
            </a:r>
            <a:r>
              <a:rPr lang="en-US" dirty="0" smtClean="0"/>
              <a:t>m </a:t>
            </a:r>
            <a:r>
              <a:rPr lang="en-US" dirty="0"/>
              <a:t>for which the </a:t>
            </a:r>
            <a:r>
              <a:rPr lang="en-US" dirty="0" smtClean="0"/>
              <a:t>graph G </a:t>
            </a:r>
            <a:r>
              <a:rPr lang="en-US" dirty="0"/>
              <a:t>can </a:t>
            </a:r>
            <a:r>
              <a:rPr lang="en-US" dirty="0" smtClean="0"/>
              <a:t>be colored. This integer is referred to </a:t>
            </a:r>
            <a:r>
              <a:rPr lang="en-US" dirty="0"/>
              <a:t>as </a:t>
            </a:r>
            <a:r>
              <a:rPr lang="en-US" dirty="0" smtClean="0"/>
              <a:t>the Chromatic number of </a:t>
            </a:r>
            <a:r>
              <a:rPr lang="en-US" dirty="0"/>
              <a:t>the graph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the </a:t>
            </a:r>
            <a:r>
              <a:rPr lang="en-US" dirty="0"/>
              <a:t>graph of </a:t>
            </a:r>
            <a:r>
              <a:rPr lang="en-US" dirty="0" smtClean="0"/>
              <a:t>Figure 7.11 can be colored with three colors 1,2,and </a:t>
            </a:r>
            <a:r>
              <a:rPr lang="en-US" dirty="0"/>
              <a:t>3</a:t>
            </a:r>
            <a:r>
              <a:rPr lang="en-US" dirty="0" smtClean="0"/>
              <a:t>. The color of each node is indicated next </a:t>
            </a:r>
            <a:r>
              <a:rPr lang="en-US" dirty="0"/>
              <a:t>to it</a:t>
            </a:r>
            <a:r>
              <a:rPr lang="en-US" dirty="0" smtClean="0"/>
              <a:t>. It can also be seen that three colors are needed to color this graph </a:t>
            </a:r>
            <a:r>
              <a:rPr lang="en-IN" dirty="0" smtClean="0"/>
              <a:t>and hence this graph's chromatic number is </a:t>
            </a:r>
            <a:r>
              <a:rPr lang="en-IN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85564998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7.4 GRAPH COLORING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774632" cy="4377456"/>
          </a:xfrm>
        </p:spPr>
        <p:txBody>
          <a:bodyPr/>
          <a:lstStyle/>
          <a:p>
            <a:r>
              <a:rPr lang="en-US" dirty="0"/>
              <a:t>A graph is said to be </a:t>
            </a:r>
            <a:r>
              <a:rPr lang="en-US" dirty="0" smtClean="0"/>
              <a:t>planar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/>
              <a:t>it can be drawn in a plane in such </a:t>
            </a:r>
            <a:r>
              <a:rPr lang="en-US" dirty="0" smtClean="0"/>
              <a:t>a way </a:t>
            </a:r>
            <a:r>
              <a:rPr lang="en-US" dirty="0"/>
              <a:t>that no two </a:t>
            </a:r>
            <a:r>
              <a:rPr lang="en-US" dirty="0" smtClean="0"/>
              <a:t>edges cross each other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famous </a:t>
            </a:r>
            <a:r>
              <a:rPr lang="en-US" dirty="0" smtClean="0"/>
              <a:t>special case of </a:t>
            </a:r>
            <a:r>
              <a:rPr lang="en-US" dirty="0"/>
              <a:t>the </a:t>
            </a:r>
            <a:r>
              <a:rPr lang="en-US" dirty="0" smtClean="0"/>
              <a:t>m-</a:t>
            </a:r>
            <a:r>
              <a:rPr lang="en-US" dirty="0" err="1" smtClean="0"/>
              <a:t>colorability</a:t>
            </a:r>
            <a:r>
              <a:rPr lang="en-US" dirty="0" smtClean="0"/>
              <a:t> decision problem is </a:t>
            </a:r>
            <a:r>
              <a:rPr lang="en-IN" dirty="0" smtClean="0"/>
              <a:t>the 4-color problem for planar graphs. This p</a:t>
            </a:r>
            <a:r>
              <a:rPr lang="en-US" dirty="0" err="1" smtClean="0"/>
              <a:t>roblem</a:t>
            </a:r>
            <a:r>
              <a:rPr lang="en-US" dirty="0" smtClean="0"/>
              <a:t> asks </a:t>
            </a:r>
            <a:r>
              <a:rPr lang="en-US" dirty="0"/>
              <a:t>the following question</a:t>
            </a:r>
            <a:r>
              <a:rPr lang="en-US" dirty="0" smtClean="0"/>
              <a:t>: given </a:t>
            </a:r>
            <a:r>
              <a:rPr lang="en-US" dirty="0"/>
              <a:t>any map</a:t>
            </a:r>
            <a:r>
              <a:rPr lang="en-US" dirty="0" smtClean="0"/>
              <a:t>, can </a:t>
            </a:r>
            <a:r>
              <a:rPr lang="en-US" dirty="0"/>
              <a:t>the </a:t>
            </a:r>
            <a:r>
              <a:rPr lang="en-US" dirty="0" smtClean="0"/>
              <a:t>regions be colored in </a:t>
            </a:r>
            <a:r>
              <a:rPr lang="en-US" dirty="0"/>
              <a:t>such a way that no two </a:t>
            </a:r>
            <a:r>
              <a:rPr lang="en-US" dirty="0" smtClean="0"/>
              <a:t>adjacent regions have </a:t>
            </a:r>
            <a:r>
              <a:rPr lang="en-US" dirty="0"/>
              <a:t>the </a:t>
            </a:r>
            <a:r>
              <a:rPr lang="en-US" dirty="0" smtClean="0"/>
              <a:t>same color yet </a:t>
            </a:r>
            <a:r>
              <a:rPr lang="en-US" dirty="0"/>
              <a:t>only four </a:t>
            </a:r>
            <a:r>
              <a:rPr lang="en-US" dirty="0" smtClean="0"/>
              <a:t>colors are </a:t>
            </a:r>
            <a:r>
              <a:rPr lang="en-US" dirty="0"/>
              <a:t>needed</a:t>
            </a:r>
            <a:r>
              <a:rPr lang="en-US" dirty="0" smtClean="0"/>
              <a:t>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47651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620688"/>
            <a:ext cx="8712968" cy="56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8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img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686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7.4 GRAPH COLORING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8064896" cy="5256584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turns out to be a </a:t>
            </a:r>
            <a:r>
              <a:rPr lang="en-US" dirty="0" smtClean="0"/>
              <a:t>problem for </a:t>
            </a:r>
            <a:r>
              <a:rPr lang="en-US" dirty="0"/>
              <a:t>which</a:t>
            </a:r>
          </a:p>
          <a:p>
            <a:r>
              <a:rPr lang="en-US" dirty="0" smtClean="0"/>
              <a:t>Graphs are very </a:t>
            </a:r>
            <a:r>
              <a:rPr lang="en-US" dirty="0"/>
              <a:t>useful</a:t>
            </a:r>
            <a:r>
              <a:rPr lang="en-US" dirty="0" smtClean="0"/>
              <a:t>, because a </a:t>
            </a:r>
            <a:r>
              <a:rPr lang="en-US" dirty="0"/>
              <a:t>map </a:t>
            </a:r>
            <a:r>
              <a:rPr lang="en-US" dirty="0" smtClean="0"/>
              <a:t>can easily be transformed into </a:t>
            </a:r>
            <a:r>
              <a:rPr lang="en-US" dirty="0"/>
              <a:t>a graph.</a:t>
            </a:r>
          </a:p>
          <a:p>
            <a:r>
              <a:rPr lang="en-US" dirty="0"/>
              <a:t>Each </a:t>
            </a:r>
            <a:r>
              <a:rPr lang="en-US" dirty="0" smtClean="0"/>
              <a:t>region of </a:t>
            </a:r>
            <a:r>
              <a:rPr lang="en-US" dirty="0"/>
              <a:t>the map </a:t>
            </a:r>
            <a:r>
              <a:rPr lang="en-US" dirty="0" smtClean="0"/>
              <a:t>becomes a </a:t>
            </a:r>
            <a:r>
              <a:rPr lang="en-US" dirty="0"/>
              <a:t>node</a:t>
            </a:r>
            <a:r>
              <a:rPr lang="en-US" dirty="0" smtClean="0"/>
              <a:t>, and </a:t>
            </a:r>
            <a:r>
              <a:rPr lang="en-US" dirty="0"/>
              <a:t>if two </a:t>
            </a:r>
            <a:r>
              <a:rPr lang="en-US" dirty="0" smtClean="0"/>
              <a:t>regions are </a:t>
            </a:r>
            <a:r>
              <a:rPr lang="en-US" dirty="0"/>
              <a:t>adjacent</a:t>
            </a:r>
            <a:r>
              <a:rPr lang="en-US" dirty="0" smtClean="0"/>
              <a:t>, then </a:t>
            </a:r>
            <a:r>
              <a:rPr lang="en-US" dirty="0"/>
              <a:t>the corresponding </a:t>
            </a:r>
            <a:r>
              <a:rPr lang="en-US" dirty="0" smtClean="0"/>
              <a:t>nodes are joined by </a:t>
            </a:r>
            <a:r>
              <a:rPr lang="en-US" dirty="0"/>
              <a:t>an edge</a:t>
            </a:r>
            <a:r>
              <a:rPr lang="en-US" dirty="0" smtClean="0"/>
              <a:t>. Figure 7.12 shows a map </a:t>
            </a:r>
            <a:r>
              <a:rPr lang="en-US" dirty="0"/>
              <a:t>with five </a:t>
            </a:r>
            <a:r>
              <a:rPr lang="en-US" dirty="0" smtClean="0"/>
              <a:t>regions and its corresponding </a:t>
            </a:r>
            <a:r>
              <a:rPr lang="en-US" dirty="0"/>
              <a:t>graph</a:t>
            </a:r>
            <a:r>
              <a:rPr lang="en-US" dirty="0" smtClean="0"/>
              <a:t>. This </a:t>
            </a:r>
            <a:r>
              <a:rPr lang="en-US" dirty="0"/>
              <a:t>map </a:t>
            </a:r>
            <a:r>
              <a:rPr lang="en-US" dirty="0" smtClean="0"/>
              <a:t>requires four colors. For many years, </a:t>
            </a:r>
            <a:r>
              <a:rPr lang="en-US" dirty="0"/>
              <a:t>it was known that five </a:t>
            </a:r>
            <a:r>
              <a:rPr lang="en-US" dirty="0" smtClean="0"/>
              <a:t>colors were sufficient </a:t>
            </a:r>
            <a:r>
              <a:rPr lang="en-US" dirty="0"/>
              <a:t>to </a:t>
            </a:r>
            <a:r>
              <a:rPr lang="en-US" dirty="0" smtClean="0"/>
              <a:t>color any </a:t>
            </a:r>
            <a:r>
              <a:rPr lang="en-US" dirty="0"/>
              <a:t>map</a:t>
            </a:r>
            <a:r>
              <a:rPr lang="en-US" dirty="0" smtClean="0"/>
              <a:t>, but </a:t>
            </a:r>
            <a:r>
              <a:rPr lang="en-US" dirty="0"/>
              <a:t>no map that </a:t>
            </a:r>
            <a:r>
              <a:rPr lang="en-US" dirty="0" smtClean="0"/>
              <a:t>required more than </a:t>
            </a:r>
            <a:r>
              <a:rPr lang="en-US" dirty="0"/>
              <a:t>four </a:t>
            </a:r>
            <a:r>
              <a:rPr lang="en-US" dirty="0" smtClean="0"/>
              <a:t>colors had </a:t>
            </a:r>
            <a:r>
              <a:rPr lang="en-US" dirty="0"/>
              <a:t>ever </a:t>
            </a:r>
            <a:r>
              <a:rPr lang="en-US" dirty="0" smtClean="0"/>
              <a:t>been found.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01290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620688"/>
            <a:ext cx="8712968" cy="56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9003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7.4 GRAPH COLORING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132856"/>
            <a:ext cx="7772400" cy="4114800"/>
          </a:xfrm>
        </p:spPr>
        <p:txBody>
          <a:bodyPr/>
          <a:lstStyle/>
          <a:p>
            <a:r>
              <a:rPr lang="en-US" dirty="0" smtClean="0"/>
              <a:t>After several hundred years</a:t>
            </a:r>
            <a:r>
              <a:rPr lang="en-US" dirty="0"/>
              <a:t>, this </a:t>
            </a:r>
            <a:r>
              <a:rPr lang="en-US" dirty="0" smtClean="0"/>
              <a:t>problem was </a:t>
            </a:r>
            <a:r>
              <a:rPr lang="en-US" dirty="0"/>
              <a:t>solved by a </a:t>
            </a:r>
            <a:r>
              <a:rPr lang="en-US" dirty="0" smtClean="0"/>
              <a:t>group of Mathematicians with </a:t>
            </a:r>
            <a:r>
              <a:rPr lang="en-US" dirty="0"/>
              <a:t>the </a:t>
            </a:r>
            <a:r>
              <a:rPr lang="en-US" dirty="0" smtClean="0"/>
              <a:t>help of </a:t>
            </a:r>
            <a:r>
              <a:rPr lang="en-US" dirty="0"/>
              <a:t>a </a:t>
            </a:r>
            <a:r>
              <a:rPr lang="en-US" dirty="0" smtClean="0"/>
              <a:t>computer. They showed that </a:t>
            </a:r>
            <a:r>
              <a:rPr lang="en-US" dirty="0"/>
              <a:t>in fact </a:t>
            </a:r>
            <a:r>
              <a:rPr lang="en-US" dirty="0" smtClean="0"/>
              <a:t>four colors are </a:t>
            </a:r>
            <a:r>
              <a:rPr lang="en-US" dirty="0"/>
              <a:t>sufficient. In this </a:t>
            </a:r>
            <a:r>
              <a:rPr lang="en-US" dirty="0" smtClean="0"/>
              <a:t>section we consider not </a:t>
            </a:r>
            <a:r>
              <a:rPr lang="en-US" dirty="0"/>
              <a:t>only graphs that </a:t>
            </a:r>
            <a:r>
              <a:rPr lang="en-US" dirty="0" smtClean="0"/>
              <a:t>are produced from </a:t>
            </a:r>
            <a:r>
              <a:rPr lang="en-US" dirty="0"/>
              <a:t>maps but all graphs</a:t>
            </a:r>
            <a:r>
              <a:rPr lang="en-US" dirty="0" smtClean="0"/>
              <a:t>. We </a:t>
            </a:r>
            <a:r>
              <a:rPr lang="en-US" dirty="0"/>
              <a:t>are </a:t>
            </a:r>
            <a:r>
              <a:rPr lang="en-US" dirty="0" smtClean="0"/>
              <a:t>interested in determining all the </a:t>
            </a:r>
            <a:r>
              <a:rPr lang="en-US" dirty="0"/>
              <a:t>different ways in which a given graph can be </a:t>
            </a:r>
            <a:r>
              <a:rPr lang="en-US" dirty="0" smtClean="0"/>
              <a:t>colored using at </a:t>
            </a:r>
            <a:r>
              <a:rPr lang="en-US" dirty="0"/>
              <a:t>most </a:t>
            </a:r>
            <a:r>
              <a:rPr lang="en-US" dirty="0" smtClean="0"/>
              <a:t>m </a:t>
            </a:r>
            <a:r>
              <a:rPr lang="en-IN" dirty="0" err="1" smtClean="0"/>
              <a:t>colors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19348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7.4 GRAPH COLORING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848872" cy="4608512"/>
          </a:xfrm>
        </p:spPr>
        <p:txBody>
          <a:bodyPr/>
          <a:lstStyle/>
          <a:p>
            <a:r>
              <a:rPr lang="en-US" dirty="0" smtClean="0"/>
              <a:t>Suppose we represent a </a:t>
            </a:r>
            <a:r>
              <a:rPr lang="en-US" dirty="0"/>
              <a:t>graph by its </a:t>
            </a:r>
            <a:r>
              <a:rPr lang="en-US" dirty="0" smtClean="0"/>
              <a:t>adjacency matrix G[1 </a:t>
            </a:r>
            <a:r>
              <a:rPr lang="en-US" dirty="0"/>
              <a:t>: n, 1 : n</a:t>
            </a:r>
            <a:r>
              <a:rPr lang="en-US" dirty="0" smtClean="0"/>
              <a:t>], where G[</a:t>
            </a:r>
            <a:r>
              <a:rPr lang="en-US" dirty="0" err="1" smtClean="0"/>
              <a:t>i</a:t>
            </a:r>
            <a:r>
              <a:rPr lang="en-US" dirty="0"/>
              <a:t>, j] = </a:t>
            </a:r>
            <a:r>
              <a:rPr lang="en-US" dirty="0" smtClean="0"/>
              <a:t>1 if 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 is </a:t>
            </a:r>
            <a:r>
              <a:rPr lang="en-US" dirty="0" smtClean="0"/>
              <a:t>an edge of </a:t>
            </a:r>
            <a:r>
              <a:rPr lang="en-US" dirty="0"/>
              <a:t>G</a:t>
            </a:r>
            <a:r>
              <a:rPr lang="en-US" dirty="0" smtClean="0"/>
              <a:t>, and </a:t>
            </a:r>
            <a:r>
              <a:rPr lang="en-US" dirty="0"/>
              <a:t>G[</a:t>
            </a:r>
            <a:r>
              <a:rPr lang="en-US" dirty="0" err="1"/>
              <a:t>i,j</a:t>
            </a:r>
            <a:r>
              <a:rPr lang="en-US" dirty="0"/>
              <a:t>] = 0 otherwise</a:t>
            </a:r>
            <a:r>
              <a:rPr lang="en-US" dirty="0" smtClean="0"/>
              <a:t>. The colors are represented by </a:t>
            </a:r>
            <a:r>
              <a:rPr lang="en-US" dirty="0"/>
              <a:t>the </a:t>
            </a:r>
            <a:r>
              <a:rPr lang="en-US" dirty="0" smtClean="0"/>
              <a:t>integers 1,2,…,m. and </a:t>
            </a:r>
            <a:r>
              <a:rPr lang="en-US" dirty="0"/>
              <a:t>the </a:t>
            </a:r>
            <a:r>
              <a:rPr lang="en-US" dirty="0" smtClean="0"/>
              <a:t>solutions are given </a:t>
            </a:r>
            <a:r>
              <a:rPr lang="en-US" dirty="0"/>
              <a:t>by </a:t>
            </a:r>
            <a:r>
              <a:rPr lang="en-US" dirty="0" smtClean="0"/>
              <a:t>the n-tuple (x1,... </a:t>
            </a:r>
            <a:r>
              <a:rPr lang="en-US" dirty="0"/>
              <a:t>,</a:t>
            </a:r>
            <a:r>
              <a:rPr lang="en-US" dirty="0" err="1"/>
              <a:t>xn</a:t>
            </a:r>
            <a:r>
              <a:rPr lang="en-US" dirty="0" smtClean="0"/>
              <a:t>), where xi </a:t>
            </a:r>
            <a:r>
              <a:rPr lang="en-US" dirty="0"/>
              <a:t>is the </a:t>
            </a:r>
            <a:r>
              <a:rPr lang="en-US" dirty="0" smtClean="0"/>
              <a:t>color of node </a:t>
            </a:r>
            <a:r>
              <a:rPr lang="en-US" dirty="0" err="1" smtClean="0"/>
              <a:t>i</a:t>
            </a:r>
            <a:r>
              <a:rPr lang="en-US" dirty="0"/>
              <a:t>. </a:t>
            </a:r>
            <a:r>
              <a:rPr lang="en-US" dirty="0" smtClean="0"/>
              <a:t>Using the recursive Backtracking formulation </a:t>
            </a:r>
            <a:r>
              <a:rPr lang="en-US" dirty="0"/>
              <a:t>as given in Algorithm 7.1, the </a:t>
            </a:r>
            <a:r>
              <a:rPr lang="en-US" dirty="0" smtClean="0"/>
              <a:t>resulting algorithm is </a:t>
            </a:r>
            <a:r>
              <a:rPr lang="en-US" dirty="0" err="1"/>
              <a:t>mColoring</a:t>
            </a:r>
            <a:r>
              <a:rPr lang="en-US" dirty="0"/>
              <a:t> (Algorithm 7.7).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42196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7.4 GRAPH COLORING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772400" cy="4114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underlying state </a:t>
            </a:r>
            <a:r>
              <a:rPr lang="en-US" dirty="0" smtClean="0"/>
              <a:t>space tree </a:t>
            </a:r>
            <a:r>
              <a:rPr lang="en-US" dirty="0"/>
              <a:t>used is a</a:t>
            </a:r>
          </a:p>
          <a:p>
            <a:r>
              <a:rPr lang="en-US" dirty="0"/>
              <a:t>tree of </a:t>
            </a:r>
            <a:r>
              <a:rPr lang="en-US" dirty="0" smtClean="0"/>
              <a:t>degree m </a:t>
            </a:r>
            <a:r>
              <a:rPr lang="en-US" dirty="0"/>
              <a:t>and </a:t>
            </a:r>
            <a:r>
              <a:rPr lang="en-US" dirty="0" smtClean="0"/>
              <a:t>height n </a:t>
            </a:r>
            <a:r>
              <a:rPr lang="en-US" dirty="0"/>
              <a:t>+ 1. </a:t>
            </a:r>
            <a:r>
              <a:rPr lang="en-US" dirty="0" smtClean="0"/>
              <a:t>Each node at </a:t>
            </a:r>
            <a:r>
              <a:rPr lang="en-US" dirty="0"/>
              <a:t>level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has m </a:t>
            </a:r>
            <a:r>
              <a:rPr lang="en-US" dirty="0" smtClean="0"/>
              <a:t>children corresponding to </a:t>
            </a:r>
            <a:r>
              <a:rPr lang="en-US" dirty="0"/>
              <a:t>the m </a:t>
            </a:r>
            <a:r>
              <a:rPr lang="en-US" dirty="0" smtClean="0"/>
              <a:t>possible assignments to xi, </a:t>
            </a:r>
            <a:r>
              <a:rPr lang="en-US" dirty="0"/>
              <a:t>1&lt; </a:t>
            </a:r>
            <a:r>
              <a:rPr lang="en-US" dirty="0" err="1"/>
              <a:t>i</a:t>
            </a:r>
            <a:r>
              <a:rPr lang="en-US" dirty="0"/>
              <a:t> &lt; n. </a:t>
            </a:r>
            <a:r>
              <a:rPr lang="en-US" dirty="0" smtClean="0"/>
              <a:t>Nodes at </a:t>
            </a:r>
            <a:r>
              <a:rPr lang="en-IN" dirty="0"/>
              <a:t>3 and m = 3.</a:t>
            </a:r>
          </a:p>
          <a:p>
            <a:r>
              <a:rPr lang="en-US" dirty="0"/>
              <a:t>Function </a:t>
            </a:r>
            <a:r>
              <a:rPr lang="en-US" dirty="0" err="1"/>
              <a:t>mColoring</a:t>
            </a:r>
            <a:r>
              <a:rPr lang="en-US" dirty="0"/>
              <a:t> is begun by first </a:t>
            </a:r>
            <a:r>
              <a:rPr lang="en-US" dirty="0" smtClean="0"/>
              <a:t>assigning the </a:t>
            </a:r>
            <a:r>
              <a:rPr lang="en-US" dirty="0"/>
              <a:t>graph to </a:t>
            </a:r>
            <a:r>
              <a:rPr lang="en-US" dirty="0" smtClean="0"/>
              <a:t>its adjacency </a:t>
            </a:r>
            <a:r>
              <a:rPr lang="en-US" dirty="0"/>
              <a:t>matrix</a:t>
            </a:r>
            <a:r>
              <a:rPr lang="en-US" dirty="0" smtClean="0"/>
              <a:t>, setting the array  </a:t>
            </a:r>
            <a:r>
              <a:rPr lang="en-US" dirty="0"/>
              <a:t>x[] to zero</a:t>
            </a:r>
            <a:r>
              <a:rPr lang="en-US" dirty="0" smtClean="0"/>
              <a:t>, and </a:t>
            </a:r>
            <a:r>
              <a:rPr lang="en-US" dirty="0"/>
              <a:t>then invoking the </a:t>
            </a:r>
            <a:r>
              <a:rPr lang="en-US" dirty="0" smtClean="0"/>
              <a:t>statement </a:t>
            </a:r>
            <a:r>
              <a:rPr lang="en-IN" dirty="0" err="1" smtClean="0"/>
              <a:t>mColoring</a:t>
            </a:r>
            <a:r>
              <a:rPr lang="en-IN" dirty="0" smtClean="0"/>
              <a:t>(l);.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03703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7.4 GRAPH COLORING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8136904" cy="4114800"/>
          </a:xfrm>
        </p:spPr>
        <p:txBody>
          <a:bodyPr/>
          <a:lstStyle/>
          <a:p>
            <a:r>
              <a:rPr lang="en-US" dirty="0" smtClean="0"/>
              <a:t>Notice the </a:t>
            </a:r>
            <a:r>
              <a:rPr lang="en-US" dirty="0"/>
              <a:t>similarity </a:t>
            </a:r>
            <a:r>
              <a:rPr lang="en-US" dirty="0" smtClean="0"/>
              <a:t>between this algorithm and </a:t>
            </a:r>
            <a:r>
              <a:rPr lang="en-US" dirty="0"/>
              <a:t>the </a:t>
            </a:r>
            <a:r>
              <a:rPr lang="en-US" dirty="0" smtClean="0"/>
              <a:t>general form </a:t>
            </a:r>
            <a:r>
              <a:rPr lang="en-US" dirty="0"/>
              <a:t>of </a:t>
            </a:r>
            <a:r>
              <a:rPr lang="en-US" dirty="0" smtClean="0"/>
              <a:t>the r</a:t>
            </a:r>
            <a:r>
              <a:rPr lang="en-IN" dirty="0" err="1" smtClean="0"/>
              <a:t>ecursive</a:t>
            </a:r>
            <a:r>
              <a:rPr lang="en-IN" dirty="0" smtClean="0"/>
              <a:t> backtracking schema of </a:t>
            </a:r>
            <a:r>
              <a:rPr lang="en-IN" dirty="0"/>
              <a:t>Algorithm 7.1</a:t>
            </a:r>
            <a:r>
              <a:rPr lang="en-IN" dirty="0" smtClean="0"/>
              <a:t>. Function </a:t>
            </a:r>
            <a:r>
              <a:rPr lang="en-IN" dirty="0" err="1" smtClean="0"/>
              <a:t>NextValue</a:t>
            </a:r>
            <a:r>
              <a:rPr lang="en-US" dirty="0" smtClean="0"/>
              <a:t>(Algorithm </a:t>
            </a:r>
            <a:r>
              <a:rPr lang="en-US" dirty="0"/>
              <a:t>7.8</a:t>
            </a:r>
            <a:r>
              <a:rPr lang="en-US" dirty="0" smtClean="0"/>
              <a:t>) produces the possible colors for </a:t>
            </a:r>
            <a:r>
              <a:rPr lang="en-US" dirty="0" err="1" smtClean="0"/>
              <a:t>xk</a:t>
            </a:r>
            <a:r>
              <a:rPr lang="en-US" dirty="0" smtClean="0"/>
              <a:t> </a:t>
            </a:r>
            <a:r>
              <a:rPr lang="en-US" dirty="0"/>
              <a:t>after </a:t>
            </a:r>
            <a:r>
              <a:rPr lang="en-US" dirty="0" smtClean="0"/>
              <a:t>xi </a:t>
            </a:r>
            <a:r>
              <a:rPr lang="en-US" dirty="0"/>
              <a:t>through </a:t>
            </a:r>
            <a:r>
              <a:rPr lang="en-US" dirty="0" smtClean="0"/>
              <a:t>Xk-1 have b</a:t>
            </a:r>
            <a:r>
              <a:rPr lang="en-IN" dirty="0" err="1" smtClean="0"/>
              <a:t>een</a:t>
            </a:r>
            <a:r>
              <a:rPr lang="en-IN" dirty="0" smtClean="0"/>
              <a:t> defined. The main loop of </a:t>
            </a:r>
            <a:r>
              <a:rPr lang="en-IN" dirty="0" err="1"/>
              <a:t>mColoring</a:t>
            </a:r>
            <a:r>
              <a:rPr lang="en-IN" dirty="0"/>
              <a:t> </a:t>
            </a:r>
            <a:r>
              <a:rPr lang="en-IN" dirty="0" smtClean="0"/>
              <a:t>repeatedly picks an element from </a:t>
            </a:r>
            <a:r>
              <a:rPr lang="en-US" dirty="0" smtClean="0"/>
              <a:t>the set of possibilities assigns it </a:t>
            </a:r>
            <a:r>
              <a:rPr lang="en-US" dirty="0"/>
              <a:t>to </a:t>
            </a:r>
            <a:r>
              <a:rPr lang="en-US" dirty="0" err="1"/>
              <a:t>x</a:t>
            </a:r>
            <a:r>
              <a:rPr lang="en-US" dirty="0" err="1" smtClean="0"/>
              <a:t>k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 smtClean="0"/>
              <a:t>calls </a:t>
            </a:r>
            <a:r>
              <a:rPr lang="en-US" dirty="0" err="1" smtClean="0"/>
              <a:t>mColoring</a:t>
            </a:r>
            <a:r>
              <a:rPr lang="en-US" dirty="0" smtClean="0"/>
              <a:t> </a:t>
            </a:r>
            <a:r>
              <a:rPr lang="en-US" dirty="0"/>
              <a:t>recursively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0939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624"/>
            <a:ext cx="8812088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3821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20472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9210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7.4 GRAPH COLORING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772400" cy="4114800"/>
          </a:xfrm>
        </p:spPr>
        <p:txBody>
          <a:bodyPr/>
          <a:lstStyle/>
          <a:p>
            <a:r>
              <a:rPr lang="en-IN" dirty="0" smtClean="0"/>
              <a:t>For instance, Figure7.14 shows a simple graph containing four </a:t>
            </a:r>
            <a:r>
              <a:rPr lang="en-IN" dirty="0"/>
              <a:t>nodes. </a:t>
            </a:r>
            <a:r>
              <a:rPr lang="en-IN" dirty="0" smtClean="0"/>
              <a:t>Below </a:t>
            </a:r>
            <a:r>
              <a:rPr lang="en-US" dirty="0" smtClean="0"/>
              <a:t>that </a:t>
            </a:r>
            <a:r>
              <a:rPr lang="en-US" dirty="0"/>
              <a:t>is the tree that is </a:t>
            </a:r>
            <a:r>
              <a:rPr lang="en-US" dirty="0" smtClean="0"/>
              <a:t>generated by </a:t>
            </a:r>
            <a:r>
              <a:rPr lang="en-US" dirty="0" err="1"/>
              <a:t>mColoring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Each path </a:t>
            </a:r>
            <a:r>
              <a:rPr lang="en-US" dirty="0"/>
              <a:t>to a </a:t>
            </a:r>
            <a:r>
              <a:rPr lang="en-US" dirty="0" smtClean="0"/>
              <a:t>leaf represents </a:t>
            </a:r>
            <a:r>
              <a:rPr lang="en-US" dirty="0"/>
              <a:t>a </a:t>
            </a:r>
            <a:r>
              <a:rPr lang="en-US" dirty="0" smtClean="0"/>
              <a:t>coloring using at most three colors. </a:t>
            </a:r>
          </a:p>
          <a:p>
            <a:r>
              <a:rPr lang="en-US" dirty="0" smtClean="0"/>
              <a:t>Note </a:t>
            </a:r>
            <a:r>
              <a:rPr lang="en-US" dirty="0"/>
              <a:t>that only </a:t>
            </a:r>
            <a:r>
              <a:rPr lang="en-US" dirty="0" smtClean="0"/>
              <a:t>12 solutions exist with </a:t>
            </a:r>
            <a:r>
              <a:rPr lang="en-US" dirty="0"/>
              <a:t>exactly </a:t>
            </a:r>
            <a:r>
              <a:rPr lang="en-US" dirty="0" smtClean="0"/>
              <a:t>three colors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tree, after </a:t>
            </a:r>
            <a:r>
              <a:rPr lang="en-US" dirty="0" smtClean="0"/>
              <a:t>choosing x1 </a:t>
            </a:r>
            <a:r>
              <a:rPr lang="en-US" dirty="0"/>
              <a:t>= 2 and X2 = 1</a:t>
            </a:r>
            <a:r>
              <a:rPr lang="en-US" dirty="0" smtClean="0"/>
              <a:t>, the possible choices for x3 </a:t>
            </a:r>
            <a:r>
              <a:rPr lang="en-US" dirty="0"/>
              <a:t>are 2 and 3</a:t>
            </a:r>
            <a:r>
              <a:rPr lang="en-US" dirty="0" smtClean="0"/>
              <a:t>. After choosing x1 </a:t>
            </a:r>
            <a:r>
              <a:rPr lang="en-US" dirty="0"/>
              <a:t>= 2,X2 = 1</a:t>
            </a:r>
            <a:r>
              <a:rPr lang="en-US" dirty="0" smtClean="0"/>
              <a:t>, and X3 </a:t>
            </a:r>
            <a:r>
              <a:rPr lang="en-US" dirty="0"/>
              <a:t>= 2</a:t>
            </a:r>
            <a:r>
              <a:rPr lang="en-US" dirty="0" smtClean="0"/>
              <a:t>, possible values </a:t>
            </a:r>
            <a:r>
              <a:rPr lang="en-US" dirty="0"/>
              <a:t>for </a:t>
            </a:r>
            <a:r>
              <a:rPr lang="en-US" dirty="0" smtClean="0"/>
              <a:t>x4 </a:t>
            </a:r>
            <a:r>
              <a:rPr lang="en-US" dirty="0"/>
              <a:t>are </a:t>
            </a:r>
            <a:r>
              <a:rPr lang="en-US" dirty="0" smtClean="0"/>
              <a:t>1 and </a:t>
            </a: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a</a:t>
            </a:r>
            <a:r>
              <a:rPr lang="en-US" dirty="0" smtClean="0"/>
              <a:t>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7973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8884096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21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img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825" y="197768"/>
            <a:ext cx="7772400" cy="1143000"/>
          </a:xfrm>
        </p:spPr>
        <p:txBody>
          <a:bodyPr/>
          <a:lstStyle/>
          <a:p>
            <a:r>
              <a:rPr lang="en-IN" dirty="0"/>
              <a:t>7.4 GRAPH COLORING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08720"/>
            <a:ext cx="7848872" cy="5616624"/>
          </a:xfrm>
        </p:spPr>
        <p:txBody>
          <a:bodyPr/>
          <a:lstStyle/>
          <a:p>
            <a:r>
              <a:rPr lang="en-IN" sz="1800" dirty="0"/>
              <a:t>1 </a:t>
            </a:r>
            <a:r>
              <a:rPr lang="en-IN" sz="1800" dirty="0" smtClean="0"/>
              <a:t>Algorithm </a:t>
            </a:r>
            <a:r>
              <a:rPr lang="en-IN" sz="1800" dirty="0" err="1" smtClean="0"/>
              <a:t>mColoring</a:t>
            </a:r>
            <a:r>
              <a:rPr lang="en-IN" sz="1800" dirty="0" smtClean="0"/>
              <a:t>(A</a:t>
            </a:r>
            <a:r>
              <a:rPr lang="en-IN" sz="1800" dirty="0"/>
              <a:t>;)</a:t>
            </a:r>
          </a:p>
          <a:p>
            <a:r>
              <a:rPr lang="en-US" sz="1800" dirty="0"/>
              <a:t>2 // This </a:t>
            </a:r>
            <a:r>
              <a:rPr lang="en-US" sz="1800" dirty="0" smtClean="0"/>
              <a:t>algorithm was </a:t>
            </a:r>
            <a:r>
              <a:rPr lang="en-US" sz="1800" dirty="0"/>
              <a:t>formed </a:t>
            </a:r>
            <a:r>
              <a:rPr lang="en-US" sz="1800" dirty="0" smtClean="0"/>
              <a:t>using the recursive backtracking</a:t>
            </a:r>
            <a:endParaRPr lang="en-US" sz="1800" dirty="0"/>
          </a:p>
          <a:p>
            <a:r>
              <a:rPr lang="en-US" sz="1800" dirty="0"/>
              <a:t>3 // schema</a:t>
            </a:r>
            <a:r>
              <a:rPr lang="en-US" sz="1800" dirty="0" smtClean="0"/>
              <a:t>. The graph is represented by </a:t>
            </a:r>
            <a:r>
              <a:rPr lang="en-US" sz="1800" dirty="0"/>
              <a:t>its </a:t>
            </a:r>
            <a:r>
              <a:rPr lang="en-US" sz="1800" dirty="0" smtClean="0"/>
              <a:t>Boolean adjacency</a:t>
            </a:r>
            <a:endParaRPr lang="en-US" sz="1800" dirty="0"/>
          </a:p>
          <a:p>
            <a:r>
              <a:rPr lang="en-US" sz="1800" dirty="0"/>
              <a:t>4 // </a:t>
            </a:r>
            <a:r>
              <a:rPr lang="en-US" sz="1800" dirty="0" smtClean="0"/>
              <a:t>matrix G[</a:t>
            </a:r>
            <a:r>
              <a:rPr lang="en-US" sz="1800" dirty="0" err="1" smtClean="0"/>
              <a:t>l:n</a:t>
            </a:r>
            <a:r>
              <a:rPr lang="en-US" sz="1800" dirty="0"/>
              <a:t>, 1:n</a:t>
            </a:r>
            <a:r>
              <a:rPr lang="en-US" sz="1800" dirty="0" smtClean="0"/>
              <a:t>]. All assignments of </a:t>
            </a:r>
            <a:r>
              <a:rPr lang="en-US" sz="1800" dirty="0"/>
              <a:t>1,2,m..t.o</a:t>
            </a:r>
            <a:r>
              <a:rPr lang="en-US" sz="1800" dirty="0" smtClean="0"/>
              <a:t>, the</a:t>
            </a:r>
            <a:endParaRPr lang="en-US" sz="1800" dirty="0"/>
          </a:p>
          <a:p>
            <a:r>
              <a:rPr lang="en-US" sz="1800" dirty="0"/>
              <a:t>5 // </a:t>
            </a:r>
            <a:r>
              <a:rPr lang="en-US" sz="1800" dirty="0" smtClean="0"/>
              <a:t>vertices of </a:t>
            </a:r>
            <a:r>
              <a:rPr lang="en-US" sz="1800" dirty="0"/>
              <a:t>the </a:t>
            </a:r>
            <a:r>
              <a:rPr lang="en-US" sz="1800" dirty="0" smtClean="0"/>
              <a:t>graph such that adjacent vertices are</a:t>
            </a:r>
            <a:endParaRPr lang="en-US" sz="1800" dirty="0"/>
          </a:p>
          <a:p>
            <a:r>
              <a:rPr lang="en-US" sz="1800" dirty="0"/>
              <a:t>6 // </a:t>
            </a:r>
            <a:r>
              <a:rPr lang="en-US" sz="1800" dirty="0" smtClean="0"/>
              <a:t>assigned distinct integers are printed, k </a:t>
            </a:r>
            <a:r>
              <a:rPr lang="en-US" sz="1800" dirty="0"/>
              <a:t>is the index</a:t>
            </a:r>
          </a:p>
          <a:p>
            <a:r>
              <a:rPr lang="en-US" sz="1800" dirty="0"/>
              <a:t>7 // of the next </a:t>
            </a:r>
            <a:r>
              <a:rPr lang="en-US" sz="1800" dirty="0" smtClean="0"/>
              <a:t>vertex to </a:t>
            </a:r>
            <a:r>
              <a:rPr lang="en-US" sz="1800" dirty="0"/>
              <a:t>color.</a:t>
            </a:r>
          </a:p>
          <a:p>
            <a:r>
              <a:rPr lang="en-IN" sz="1800" dirty="0"/>
              <a:t>8 {</a:t>
            </a:r>
          </a:p>
          <a:p>
            <a:r>
              <a:rPr lang="en-IN" sz="1800" dirty="0"/>
              <a:t>9 repeat</a:t>
            </a:r>
          </a:p>
          <a:p>
            <a:r>
              <a:rPr lang="en-US" sz="1800" dirty="0"/>
              <a:t>10 {//</a:t>
            </a:r>
            <a:r>
              <a:rPr lang="en-US" sz="1800" dirty="0" smtClean="0"/>
              <a:t>Generate all legal assignments for </a:t>
            </a:r>
            <a:r>
              <a:rPr lang="en-US" sz="1800" dirty="0"/>
              <a:t>x[k]. </a:t>
            </a:r>
            <a:endParaRPr lang="en-US" sz="1800" dirty="0" smtClean="0"/>
          </a:p>
          <a:p>
            <a:r>
              <a:rPr lang="en-US" sz="1800" dirty="0" smtClean="0"/>
              <a:t>11 </a:t>
            </a:r>
            <a:r>
              <a:rPr lang="en-US" sz="1800" dirty="0" err="1" smtClean="0"/>
              <a:t>NextValue</a:t>
            </a:r>
            <a:r>
              <a:rPr lang="en-US" sz="1800" dirty="0" smtClean="0"/>
              <a:t>(k);// </a:t>
            </a:r>
            <a:r>
              <a:rPr lang="en-US" sz="1800" dirty="0"/>
              <a:t>Assign to x[k]a </a:t>
            </a:r>
            <a:r>
              <a:rPr lang="en-US" sz="1800" dirty="0" smtClean="0"/>
              <a:t>legal color</a:t>
            </a:r>
            <a:r>
              <a:rPr lang="en-US" sz="1800" dirty="0"/>
              <a:t>.</a:t>
            </a:r>
          </a:p>
          <a:p>
            <a:r>
              <a:rPr lang="en-US" sz="1800" dirty="0"/>
              <a:t>12 if (x[k]= 0) </a:t>
            </a:r>
            <a:r>
              <a:rPr lang="en-US" sz="1800" dirty="0" smtClean="0"/>
              <a:t>then return</a:t>
            </a:r>
            <a:r>
              <a:rPr lang="en-US" sz="1800" dirty="0"/>
              <a:t>;// No new </a:t>
            </a:r>
            <a:r>
              <a:rPr lang="en-US" sz="1800" dirty="0" smtClean="0"/>
              <a:t>color possible</a:t>
            </a:r>
            <a:endParaRPr lang="en-US" sz="1800" dirty="0"/>
          </a:p>
          <a:p>
            <a:r>
              <a:rPr lang="en-US" sz="1800" dirty="0"/>
              <a:t>13 if (k = n) then // At </a:t>
            </a:r>
            <a:r>
              <a:rPr lang="en-US" sz="1800" dirty="0" smtClean="0"/>
              <a:t>most m colors have </a:t>
            </a:r>
            <a:r>
              <a:rPr lang="en-US" sz="1800" dirty="0"/>
              <a:t>been</a:t>
            </a:r>
          </a:p>
          <a:p>
            <a:r>
              <a:rPr lang="en-US" sz="1800" dirty="0"/>
              <a:t>14 // </a:t>
            </a:r>
            <a:r>
              <a:rPr lang="en-US" sz="1800" dirty="0" smtClean="0"/>
              <a:t>used to color the </a:t>
            </a:r>
            <a:r>
              <a:rPr lang="en-US" sz="1800" dirty="0"/>
              <a:t>n vertices.</a:t>
            </a:r>
          </a:p>
          <a:p>
            <a:r>
              <a:rPr lang="en-US" sz="1800" dirty="0"/>
              <a:t>15 write (x[l :n]); 16 </a:t>
            </a:r>
            <a:r>
              <a:rPr lang="en-US" sz="1800" dirty="0" smtClean="0"/>
              <a:t>else </a:t>
            </a:r>
            <a:r>
              <a:rPr lang="en-US" sz="1800" dirty="0" err="1" smtClean="0"/>
              <a:t>mColoring</a:t>
            </a:r>
            <a:r>
              <a:rPr lang="en-US" sz="1800" dirty="0" smtClean="0"/>
              <a:t>(A</a:t>
            </a:r>
            <a:r>
              <a:rPr lang="en-US" sz="1800" dirty="0"/>
              <a:t>; + 1);</a:t>
            </a:r>
          </a:p>
          <a:p>
            <a:r>
              <a:rPr lang="en-IN" sz="1800" dirty="0"/>
              <a:t>17 }until(false);</a:t>
            </a:r>
          </a:p>
          <a:p>
            <a:r>
              <a:rPr lang="en-IN" sz="1800" dirty="0"/>
              <a:t>18 }</a:t>
            </a:r>
          </a:p>
        </p:txBody>
      </p:sp>
    </p:spTree>
    <p:extLst>
      <p:ext uri="{BB962C8B-B14F-4D97-AF65-F5344CB8AC3E}">
        <p14:creationId xmlns:p14="http://schemas.microsoft.com/office/powerpoint/2010/main" val="14102303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96" y="188640"/>
            <a:ext cx="7772400" cy="1143000"/>
          </a:xfrm>
        </p:spPr>
        <p:txBody>
          <a:bodyPr/>
          <a:lstStyle/>
          <a:p>
            <a:r>
              <a:rPr lang="en-IN" dirty="0"/>
              <a:t>7.4 GRAPH </a:t>
            </a:r>
            <a:r>
              <a:rPr lang="en-IN" dirty="0" smtClean="0"/>
              <a:t>COLORING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96752"/>
            <a:ext cx="8350696" cy="5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2907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89248"/>
            <a:ext cx="7920880" cy="6768752"/>
          </a:xfrm>
        </p:spPr>
        <p:txBody>
          <a:bodyPr/>
          <a:lstStyle/>
          <a:p>
            <a:r>
              <a:rPr lang="en-IN" sz="1600" dirty="0"/>
              <a:t>1 </a:t>
            </a:r>
            <a:r>
              <a:rPr lang="en-IN" sz="1600" dirty="0" err="1" smtClean="0"/>
              <a:t>AlgorithmNextValue</a:t>
            </a:r>
            <a:r>
              <a:rPr lang="en-IN" sz="1600" dirty="0" smtClean="0"/>
              <a:t>(k)</a:t>
            </a:r>
            <a:endParaRPr lang="en-IN" sz="1600" dirty="0"/>
          </a:p>
          <a:p>
            <a:r>
              <a:rPr lang="en-US" sz="1600" dirty="0"/>
              <a:t>2 // </a:t>
            </a:r>
            <a:r>
              <a:rPr lang="en-US" sz="1600" dirty="0" smtClean="0"/>
              <a:t>x[l],…x[k-1] have been assigned integer values </a:t>
            </a:r>
            <a:r>
              <a:rPr lang="en-US" sz="1600" dirty="0"/>
              <a:t>in</a:t>
            </a:r>
          </a:p>
          <a:p>
            <a:r>
              <a:rPr lang="en-US" sz="1600" dirty="0"/>
              <a:t>3 // the range [</a:t>
            </a:r>
            <a:r>
              <a:rPr lang="en-US" sz="1600" dirty="0" err="1"/>
              <a:t>l,m</a:t>
            </a:r>
            <a:r>
              <a:rPr lang="en-US" sz="1600" dirty="0" smtClean="0"/>
              <a:t>] such that adjacent vertices have </a:t>
            </a:r>
            <a:r>
              <a:rPr lang="en-US" sz="1600" dirty="0"/>
              <a:t>distinct</a:t>
            </a:r>
          </a:p>
          <a:p>
            <a:r>
              <a:rPr lang="en-US" sz="1600" dirty="0"/>
              <a:t>4 // integers</a:t>
            </a:r>
            <a:r>
              <a:rPr lang="en-US" sz="1600" dirty="0" smtClean="0"/>
              <a:t>. A </a:t>
            </a:r>
            <a:r>
              <a:rPr lang="en-US" sz="1600" dirty="0"/>
              <a:t>value for x[k] is </a:t>
            </a:r>
            <a:r>
              <a:rPr lang="en-US" sz="1600" dirty="0" smtClean="0"/>
              <a:t>determined in </a:t>
            </a:r>
            <a:r>
              <a:rPr lang="en-US" sz="1600" dirty="0"/>
              <a:t>the range</a:t>
            </a:r>
          </a:p>
          <a:p>
            <a:r>
              <a:rPr lang="en-US" sz="1600" dirty="0"/>
              <a:t>5 // [0,m</a:t>
            </a:r>
            <a:r>
              <a:rPr lang="en-US" sz="1600" dirty="0" smtClean="0"/>
              <a:t>]. x[k</a:t>
            </a:r>
            <a:r>
              <a:rPr lang="en-US" sz="1600" dirty="0"/>
              <a:t>] is </a:t>
            </a:r>
            <a:r>
              <a:rPr lang="en-US" sz="1600" dirty="0" smtClean="0"/>
              <a:t>assigned the </a:t>
            </a:r>
            <a:r>
              <a:rPr lang="en-US" sz="1600" dirty="0"/>
              <a:t>next </a:t>
            </a:r>
            <a:r>
              <a:rPr lang="en-US" sz="1600" dirty="0" smtClean="0"/>
              <a:t>highest numbered color</a:t>
            </a:r>
            <a:endParaRPr lang="en-US" sz="1600" dirty="0"/>
          </a:p>
          <a:p>
            <a:r>
              <a:rPr lang="en-US" sz="1600" dirty="0"/>
              <a:t>6 // while </a:t>
            </a:r>
            <a:r>
              <a:rPr lang="en-US" sz="1600" dirty="0" smtClean="0"/>
              <a:t>maintaining distinctness from </a:t>
            </a:r>
            <a:r>
              <a:rPr lang="en-US" sz="1600" dirty="0"/>
              <a:t>the </a:t>
            </a:r>
            <a:r>
              <a:rPr lang="en-US" sz="1600" dirty="0" smtClean="0"/>
              <a:t>adjacent vertices</a:t>
            </a:r>
            <a:endParaRPr lang="en-US" sz="1600" dirty="0"/>
          </a:p>
          <a:p>
            <a:r>
              <a:rPr lang="en-US" sz="1600" dirty="0"/>
              <a:t>7 // of </a:t>
            </a:r>
            <a:r>
              <a:rPr lang="en-US" sz="1600" dirty="0" smtClean="0"/>
              <a:t>vertex k</a:t>
            </a:r>
            <a:r>
              <a:rPr lang="en-US" sz="1600" dirty="0"/>
              <a:t>. If no </a:t>
            </a:r>
            <a:r>
              <a:rPr lang="en-US" sz="1600" dirty="0" smtClean="0"/>
              <a:t>such color exists, then </a:t>
            </a:r>
            <a:r>
              <a:rPr lang="en-US" sz="1600" dirty="0"/>
              <a:t>x[k] is 0.</a:t>
            </a:r>
          </a:p>
          <a:p>
            <a:r>
              <a:rPr lang="en-IN" sz="1600" dirty="0"/>
              <a:t>8 {</a:t>
            </a:r>
          </a:p>
          <a:p>
            <a:r>
              <a:rPr lang="en-IN" sz="1600" dirty="0"/>
              <a:t>9 repeat</a:t>
            </a:r>
          </a:p>
          <a:p>
            <a:r>
              <a:rPr lang="en-US" sz="1600" dirty="0"/>
              <a:t>10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11 </a:t>
            </a:r>
            <a:r>
              <a:rPr lang="en-US" sz="1600" dirty="0"/>
              <a:t>x[k] :=(x[k]+ 1) mod(m+ 1);// Next </a:t>
            </a:r>
            <a:r>
              <a:rPr lang="en-US" sz="1600" dirty="0" smtClean="0"/>
              <a:t>highest color</a:t>
            </a:r>
            <a:r>
              <a:rPr lang="en-US" sz="1600" dirty="0"/>
              <a:t>.</a:t>
            </a:r>
          </a:p>
          <a:p>
            <a:r>
              <a:rPr lang="en-US" sz="1600" dirty="0"/>
              <a:t>12 if (x[k]= 0) </a:t>
            </a:r>
            <a:r>
              <a:rPr lang="en-US" sz="1600" dirty="0" smtClean="0"/>
              <a:t>then return</a:t>
            </a:r>
            <a:r>
              <a:rPr lang="en-US" sz="1600" dirty="0"/>
              <a:t>;// All </a:t>
            </a:r>
            <a:r>
              <a:rPr lang="en-US" sz="1600" dirty="0" smtClean="0"/>
              <a:t>colors have been used</a:t>
            </a:r>
            <a:r>
              <a:rPr lang="en-US" sz="1600" dirty="0"/>
              <a:t>.</a:t>
            </a:r>
          </a:p>
          <a:p>
            <a:r>
              <a:rPr lang="pt-BR" sz="1600" dirty="0"/>
              <a:t>13 for j :=1to n do</a:t>
            </a:r>
          </a:p>
          <a:p>
            <a:r>
              <a:rPr lang="en-IN" sz="1600" dirty="0"/>
              <a:t>14 { // </a:t>
            </a:r>
            <a:r>
              <a:rPr lang="en-IN" sz="1600" dirty="0" smtClean="0"/>
              <a:t>Check if </a:t>
            </a:r>
            <a:r>
              <a:rPr lang="en-IN" sz="1600" dirty="0"/>
              <a:t>this </a:t>
            </a:r>
            <a:r>
              <a:rPr lang="en-IN" sz="1600" dirty="0" err="1" smtClean="0"/>
              <a:t>color</a:t>
            </a:r>
            <a:r>
              <a:rPr lang="en-IN" sz="1600" dirty="0" smtClean="0"/>
              <a:t> is</a:t>
            </a:r>
            <a:endParaRPr lang="en-IN" sz="1600" dirty="0"/>
          </a:p>
          <a:p>
            <a:r>
              <a:rPr lang="en-IN" sz="1600" dirty="0"/>
              <a:t>15 // </a:t>
            </a:r>
            <a:r>
              <a:rPr lang="en-IN" sz="1600" dirty="0" smtClean="0"/>
              <a:t>distinct from adjacent </a:t>
            </a:r>
            <a:r>
              <a:rPr lang="en-IN" sz="1600" dirty="0" err="1" smtClean="0"/>
              <a:t>colors</a:t>
            </a:r>
            <a:r>
              <a:rPr lang="en-IN" sz="1600" dirty="0"/>
              <a:t>.</a:t>
            </a:r>
          </a:p>
          <a:p>
            <a:r>
              <a:rPr lang="en-US" sz="1600" dirty="0"/>
              <a:t>16 if ((</a:t>
            </a:r>
            <a:r>
              <a:rPr lang="en-US" sz="1600" dirty="0" smtClean="0"/>
              <a:t>G[</a:t>
            </a:r>
            <a:r>
              <a:rPr lang="en-US" sz="1600" dirty="0" err="1" smtClean="0"/>
              <a:t>k,j</a:t>
            </a:r>
            <a:r>
              <a:rPr lang="en-US" sz="1600" dirty="0" smtClean="0"/>
              <a:t>] != 0) and </a:t>
            </a:r>
            <a:r>
              <a:rPr lang="en-US" sz="1600" dirty="0"/>
              <a:t>(x[k]= </a:t>
            </a:r>
            <a:r>
              <a:rPr lang="en-US" sz="1600" dirty="0" smtClean="0"/>
              <a:t>x[j])) </a:t>
            </a:r>
          </a:p>
          <a:p>
            <a:r>
              <a:rPr lang="en-US" sz="1600" dirty="0" smtClean="0"/>
              <a:t>17 </a:t>
            </a:r>
            <a:r>
              <a:rPr lang="en-US" sz="1600" dirty="0"/>
              <a:t>// If (</a:t>
            </a:r>
            <a:r>
              <a:rPr lang="en-US" sz="1600" dirty="0" err="1"/>
              <a:t>k,j</a:t>
            </a:r>
            <a:r>
              <a:rPr lang="en-US" sz="1600" dirty="0" smtClean="0"/>
              <a:t>) is </a:t>
            </a:r>
            <a:r>
              <a:rPr lang="en-US" sz="1600" dirty="0"/>
              <a:t>and </a:t>
            </a:r>
            <a:r>
              <a:rPr lang="en-US" sz="1600" dirty="0" smtClean="0"/>
              <a:t>edge and </a:t>
            </a:r>
            <a:r>
              <a:rPr lang="en-US" sz="1600" dirty="0"/>
              <a:t>if adj.</a:t>
            </a:r>
          </a:p>
          <a:p>
            <a:r>
              <a:rPr lang="en-IN" sz="1600" dirty="0"/>
              <a:t>18 // </a:t>
            </a:r>
            <a:r>
              <a:rPr lang="en-IN" sz="1600" dirty="0" smtClean="0"/>
              <a:t>vertices have </a:t>
            </a:r>
            <a:r>
              <a:rPr lang="en-IN" sz="1600" dirty="0"/>
              <a:t>the </a:t>
            </a:r>
            <a:r>
              <a:rPr lang="en-IN" sz="1600" dirty="0" smtClean="0"/>
              <a:t>same </a:t>
            </a:r>
            <a:r>
              <a:rPr lang="en-IN" sz="1600" dirty="0" err="1" smtClean="0"/>
              <a:t>color</a:t>
            </a:r>
            <a:r>
              <a:rPr lang="en-IN" sz="1600" dirty="0"/>
              <a:t>.</a:t>
            </a:r>
          </a:p>
          <a:p>
            <a:r>
              <a:rPr lang="en-IN" sz="1600" dirty="0"/>
              <a:t>19 then break;</a:t>
            </a:r>
          </a:p>
          <a:p>
            <a:r>
              <a:rPr lang="en-US" sz="1600" dirty="0"/>
              <a:t>20 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21 </a:t>
            </a:r>
            <a:r>
              <a:rPr lang="en-US" sz="1600" dirty="0"/>
              <a:t>if (j = n + 1) </a:t>
            </a:r>
            <a:r>
              <a:rPr lang="en-US" sz="1600" dirty="0" smtClean="0"/>
              <a:t>then return</a:t>
            </a:r>
            <a:r>
              <a:rPr lang="en-US" sz="1600" dirty="0"/>
              <a:t>;// New </a:t>
            </a:r>
            <a:r>
              <a:rPr lang="en-US" sz="1600" dirty="0" smtClean="0"/>
              <a:t>color found</a:t>
            </a:r>
            <a:endParaRPr lang="en-US" sz="1600" dirty="0"/>
          </a:p>
          <a:p>
            <a:r>
              <a:rPr lang="en-US" sz="1600" dirty="0"/>
              <a:t>22 }until(false); // </a:t>
            </a:r>
            <a:r>
              <a:rPr lang="en-US" sz="1600" dirty="0" smtClean="0"/>
              <a:t>Otherwise try </a:t>
            </a:r>
            <a:r>
              <a:rPr lang="en-US" sz="1600" dirty="0"/>
              <a:t>to find </a:t>
            </a:r>
            <a:r>
              <a:rPr lang="en-US" sz="1600" dirty="0" smtClean="0"/>
              <a:t>another color</a:t>
            </a:r>
            <a:r>
              <a:rPr lang="en-US" sz="1600" dirty="0"/>
              <a:t>.</a:t>
            </a:r>
          </a:p>
          <a:p>
            <a:r>
              <a:rPr lang="en-IN" sz="1600" dirty="0"/>
              <a:t>23 }</a:t>
            </a:r>
          </a:p>
        </p:txBody>
      </p:sp>
    </p:spTree>
    <p:extLst>
      <p:ext uri="{BB962C8B-B14F-4D97-AF65-F5344CB8AC3E}">
        <p14:creationId xmlns:p14="http://schemas.microsoft.com/office/powerpoint/2010/main" val="138963444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 smtClean="0"/>
              <a:t>Chapter 7 BACKTRACKING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88840"/>
            <a:ext cx="8740080" cy="4680520"/>
          </a:xfrm>
        </p:spPr>
        <p:txBody>
          <a:bodyPr/>
          <a:lstStyle/>
          <a:p>
            <a:r>
              <a:rPr lang="en-IN" dirty="0"/>
              <a:t>7.1 THE GENERALMETHOD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many </a:t>
            </a:r>
            <a:r>
              <a:rPr lang="en-US" sz="2400" dirty="0" smtClean="0"/>
              <a:t>applications of </a:t>
            </a:r>
            <a:r>
              <a:rPr lang="en-US" sz="2400" dirty="0"/>
              <a:t>the </a:t>
            </a:r>
            <a:r>
              <a:rPr lang="en-US" sz="2400" dirty="0" smtClean="0"/>
              <a:t>backtrack method, the desired solution is </a:t>
            </a:r>
            <a:r>
              <a:rPr lang="en-US" sz="2400" dirty="0" err="1" smtClean="0"/>
              <a:t>expressiblaes</a:t>
            </a:r>
            <a:r>
              <a:rPr lang="en-US" sz="2400" dirty="0" smtClean="0"/>
              <a:t> </a:t>
            </a:r>
            <a:r>
              <a:rPr lang="en-US" sz="2400" dirty="0"/>
              <a:t>an n-tuple (xi,.,.</a:t>
            </a:r>
            <a:r>
              <a:rPr lang="en-US" sz="2400" dirty="0" err="1"/>
              <a:t>x.n</a:t>
            </a:r>
            <a:r>
              <a:rPr lang="en-US" sz="2400" dirty="0" smtClean="0"/>
              <a:t>), where the </a:t>
            </a:r>
            <a:r>
              <a:rPr lang="en-US" sz="2400" dirty="0"/>
              <a:t>%</a:t>
            </a:r>
            <a:r>
              <a:rPr lang="en-US" sz="2400" dirty="0" err="1"/>
              <a:t>i</a:t>
            </a:r>
            <a:r>
              <a:rPr lang="en-US" sz="2400" dirty="0"/>
              <a:t> fire </a:t>
            </a:r>
            <a:r>
              <a:rPr lang="en-US" sz="2400" dirty="0" smtClean="0"/>
              <a:t>chosen from some finite </a:t>
            </a:r>
            <a:r>
              <a:rPr lang="en-US" sz="2400" dirty="0"/>
              <a:t>set </a:t>
            </a:r>
            <a:r>
              <a:rPr lang="en-US" sz="2400" dirty="0" err="1"/>
              <a:t>Sj</a:t>
            </a:r>
            <a:r>
              <a:rPr lang="en-US" sz="2400" dirty="0"/>
              <a:t>. Often the </a:t>
            </a:r>
            <a:r>
              <a:rPr lang="en-US" sz="2400" dirty="0" smtClean="0"/>
              <a:t>problem to </a:t>
            </a:r>
            <a:r>
              <a:rPr lang="en-US" sz="2400" dirty="0"/>
              <a:t>be solved </a:t>
            </a:r>
            <a:r>
              <a:rPr lang="en-US" sz="2400" dirty="0" smtClean="0"/>
              <a:t>calls for </a:t>
            </a:r>
            <a:r>
              <a:rPr lang="en-US" sz="2400" dirty="0"/>
              <a:t>finding one </a:t>
            </a:r>
            <a:r>
              <a:rPr lang="en-US" sz="2400" dirty="0" smtClean="0"/>
              <a:t>vector </a:t>
            </a:r>
            <a:r>
              <a:rPr lang="en-IN" sz="2400" dirty="0" smtClean="0"/>
              <a:t>that </a:t>
            </a:r>
            <a:r>
              <a:rPr lang="en-IN" sz="2400" dirty="0"/>
              <a:t>maximizes (</a:t>
            </a:r>
            <a:r>
              <a:rPr lang="en-IN" sz="2400" dirty="0" smtClean="0"/>
              <a:t>or minimizes or satisfies) a criterion function P(x1,x2, x3, … </a:t>
            </a:r>
            <a:r>
              <a:rPr lang="en-IN" sz="2400" dirty="0" err="1" smtClean="0"/>
              <a:t>xn</a:t>
            </a:r>
            <a:r>
              <a:rPr lang="en-US" sz="2400" dirty="0" smtClean="0"/>
              <a:t>)- Sometime its seeks all vectors that </a:t>
            </a:r>
            <a:r>
              <a:rPr lang="en-US" sz="2400" dirty="0"/>
              <a:t>satisfy </a:t>
            </a:r>
            <a:r>
              <a:rPr lang="en-US" sz="2400" dirty="0" smtClean="0"/>
              <a:t>P. For examples, sorting the array of integers in </a:t>
            </a:r>
            <a:r>
              <a:rPr lang="en-US" sz="2400" dirty="0"/>
              <a:t>a[l: n] is a </a:t>
            </a:r>
            <a:r>
              <a:rPr lang="en-US" sz="2400" dirty="0" smtClean="0"/>
              <a:t>problem whose solution is expressible by </a:t>
            </a:r>
            <a:r>
              <a:rPr lang="en-US" sz="2400" dirty="0"/>
              <a:t>an </a:t>
            </a:r>
            <a:r>
              <a:rPr lang="en-US" sz="2400" dirty="0" smtClean="0"/>
              <a:t>n tuple, where xi </a:t>
            </a:r>
            <a:r>
              <a:rPr lang="en-US" sz="2400" dirty="0"/>
              <a:t>is the </a:t>
            </a:r>
            <a:r>
              <a:rPr lang="en-US" sz="2400" dirty="0" smtClean="0"/>
              <a:t>index in </a:t>
            </a:r>
            <a:r>
              <a:rPr lang="en-US" sz="2400" dirty="0"/>
              <a:t>a of the </a:t>
            </a:r>
            <a:r>
              <a:rPr lang="en-US" sz="2400" dirty="0" err="1"/>
              <a:t>ith</a:t>
            </a:r>
            <a:r>
              <a:rPr lang="en-US" sz="2400" dirty="0"/>
              <a:t> </a:t>
            </a:r>
            <a:r>
              <a:rPr lang="en-US" sz="2400" dirty="0" smtClean="0"/>
              <a:t>smallest element. The </a:t>
            </a:r>
            <a:r>
              <a:rPr lang="en-US" sz="2400" dirty="0"/>
              <a:t>criterion</a:t>
            </a:r>
          </a:p>
          <a:p>
            <a:r>
              <a:rPr lang="en-US" sz="2400" dirty="0" smtClean="0"/>
              <a:t>Function P </a:t>
            </a:r>
            <a:r>
              <a:rPr lang="en-US" sz="2400" dirty="0"/>
              <a:t>is the inequality a[</a:t>
            </a:r>
            <a:r>
              <a:rPr lang="en-US" sz="2400" dirty="0" err="1"/>
              <a:t>xj</a:t>
            </a:r>
            <a:r>
              <a:rPr lang="en-US" sz="2400" dirty="0"/>
              <a:t>\\ &lt; a[xi+\\]for 1&lt;</a:t>
            </a:r>
            <a:r>
              <a:rPr lang="en-US" sz="2400" dirty="0" err="1"/>
              <a:t>i</a:t>
            </a:r>
            <a:r>
              <a:rPr lang="en-US" sz="2400" dirty="0"/>
              <a:t> &lt;n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The set </a:t>
            </a:r>
            <a:r>
              <a:rPr lang="en-US" sz="2400" dirty="0" err="1"/>
              <a:t>Sj</a:t>
            </a:r>
            <a:r>
              <a:rPr lang="en-US" sz="2400" dirty="0"/>
              <a:t> is </a:t>
            </a:r>
            <a:r>
              <a:rPr lang="en-US" sz="2400" dirty="0" smtClean="0"/>
              <a:t>finite and includes the integers 1through n. Though sorting is </a:t>
            </a:r>
            <a:r>
              <a:rPr lang="en-US" sz="2400" dirty="0"/>
              <a:t>not usually </a:t>
            </a:r>
            <a:r>
              <a:rPr lang="en-US" sz="2400" dirty="0" smtClean="0"/>
              <a:t>one of the problems solved by backtracking it</a:t>
            </a:r>
            <a:r>
              <a:rPr lang="en-US" sz="2400" dirty="0"/>
              <a:t>, is </a:t>
            </a:r>
            <a:r>
              <a:rPr lang="en-US" sz="2400" dirty="0" smtClean="0"/>
              <a:t>one example of </a:t>
            </a:r>
            <a:r>
              <a:rPr lang="en-US" sz="2400" dirty="0"/>
              <a:t>a familiar problem</a:t>
            </a:r>
          </a:p>
          <a:p>
            <a:r>
              <a:rPr lang="en-US" sz="2400" dirty="0" smtClean="0"/>
              <a:t>Whose solution can </a:t>
            </a:r>
            <a:r>
              <a:rPr lang="en-US" sz="2400" dirty="0"/>
              <a:t>be formulated as an n-tuple. In this </a:t>
            </a:r>
            <a:r>
              <a:rPr lang="en-US" sz="2400" dirty="0" err="1"/>
              <a:t>chapterwe</a:t>
            </a:r>
            <a:r>
              <a:rPr lang="en-US" sz="2400" dirty="0"/>
              <a:t> study a</a:t>
            </a:r>
          </a:p>
          <a:p>
            <a:r>
              <a:rPr lang="en-IN" sz="2400" dirty="0" err="1"/>
              <a:t>collectionof</a:t>
            </a:r>
            <a:r>
              <a:rPr lang="en-IN" sz="2400" dirty="0"/>
              <a:t> </a:t>
            </a:r>
            <a:r>
              <a:rPr lang="en-IN" sz="2400" dirty="0" err="1"/>
              <a:t>problemswhosesolutionsarebestdoneusingbacktracking</a:t>
            </a:r>
            <a:r>
              <a:rPr lang="en-IN" sz="2400" dirty="0"/>
              <a:t>.</a:t>
            </a:r>
          </a:p>
          <a:p>
            <a:r>
              <a:rPr lang="en-US" sz="2400" dirty="0" err="1"/>
              <a:t>Supposeml</a:t>
            </a:r>
            <a:r>
              <a:rPr lang="en-US" sz="2400" dirty="0"/>
              <a:t> is the </a:t>
            </a:r>
            <a:r>
              <a:rPr lang="en-US" sz="2400" dirty="0" err="1"/>
              <a:t>sizeof</a:t>
            </a:r>
            <a:r>
              <a:rPr lang="en-US" sz="2400" dirty="0"/>
              <a:t> set </a:t>
            </a:r>
            <a:r>
              <a:rPr lang="en-US" sz="2400" dirty="0" err="1"/>
              <a:t>Si.Then</a:t>
            </a:r>
            <a:r>
              <a:rPr lang="en-US" sz="2400" dirty="0"/>
              <a:t> </a:t>
            </a:r>
            <a:r>
              <a:rPr lang="en-US" sz="2400" dirty="0" err="1"/>
              <a:t>therearem</a:t>
            </a:r>
            <a:r>
              <a:rPr lang="en-US" sz="2400" dirty="0"/>
              <a:t> = m\\m2 \342\226\240\342\226\240\342\226\240mn </a:t>
            </a:r>
            <a:r>
              <a:rPr lang="en-US" sz="2400" dirty="0" err="1"/>
              <a:t>ntuplesthat</a:t>
            </a:r>
            <a:endParaRPr lang="en-US" sz="2400" dirty="0"/>
          </a:p>
          <a:p>
            <a:r>
              <a:rPr lang="en-US" sz="2400" dirty="0" err="1"/>
              <a:t>arepossiblceandidatesfor</a:t>
            </a:r>
            <a:r>
              <a:rPr lang="en-US" sz="2400" dirty="0"/>
              <a:t> satisfying the </a:t>
            </a:r>
            <a:r>
              <a:rPr lang="en-US" sz="2400" dirty="0" err="1"/>
              <a:t>functionP.The</a:t>
            </a:r>
            <a:r>
              <a:rPr lang="en-US" sz="2400" dirty="0"/>
              <a:t> brute</a:t>
            </a:r>
          </a:p>
          <a:p>
            <a:r>
              <a:rPr lang="en-US" sz="2400" dirty="0" err="1"/>
              <a:t>forceapproachwould</a:t>
            </a:r>
            <a:r>
              <a:rPr lang="en-US" sz="2400" dirty="0"/>
              <a:t> be </a:t>
            </a:r>
            <a:r>
              <a:rPr lang="en-US" sz="2400" dirty="0" err="1"/>
              <a:t>toform</a:t>
            </a:r>
            <a:r>
              <a:rPr lang="en-US" sz="2400" dirty="0"/>
              <a:t> all </a:t>
            </a:r>
            <a:r>
              <a:rPr lang="en-US" sz="2400" dirty="0" err="1"/>
              <a:t>thesen-tuplese,valuateeachonewith</a:t>
            </a:r>
            <a:endParaRPr lang="en-US" sz="2400" dirty="0"/>
          </a:p>
          <a:p>
            <a:r>
              <a:rPr lang="en-US" sz="2400" dirty="0"/>
              <a:t>P, and save </a:t>
            </a:r>
            <a:r>
              <a:rPr lang="en-US" sz="2400" dirty="0" err="1"/>
              <a:t>thosewhich</a:t>
            </a:r>
            <a:r>
              <a:rPr lang="en-US" sz="2400" dirty="0"/>
              <a:t> yield the </a:t>
            </a:r>
            <a:r>
              <a:rPr lang="en-US" sz="2400" dirty="0" err="1"/>
              <a:t>optimum.Thebacktrackalgorithmhas</a:t>
            </a:r>
            <a:endParaRPr lang="en-US" sz="2400" dirty="0"/>
          </a:p>
          <a:p>
            <a:r>
              <a:rPr lang="en-US" sz="2400" dirty="0"/>
              <a:t>as its virtue the ability to yield the </a:t>
            </a:r>
            <a:r>
              <a:rPr lang="en-US" sz="2400" dirty="0" err="1"/>
              <a:t>sameanswer</a:t>
            </a:r>
            <a:r>
              <a:rPr lang="en-US" sz="2400" dirty="0"/>
              <a:t> with far fewer than m </a:t>
            </a:r>
            <a:r>
              <a:rPr lang="en-US" sz="2400" dirty="0" err="1"/>
              <a:t>trials.Itsbasicideais</a:t>
            </a:r>
            <a:r>
              <a:rPr lang="en-US" sz="2400" dirty="0"/>
              <a:t> to build up the </a:t>
            </a:r>
            <a:r>
              <a:rPr lang="en-US" sz="2400" dirty="0" err="1"/>
              <a:t>solutionvectoronecomponent</a:t>
            </a:r>
            <a:r>
              <a:rPr lang="en-US" sz="2400" dirty="0"/>
              <a:t> at a</a:t>
            </a:r>
          </a:p>
          <a:p>
            <a:r>
              <a:rPr lang="en-US" sz="2400" dirty="0" err="1"/>
              <a:t>timeand</a:t>
            </a:r>
            <a:r>
              <a:rPr lang="en-US" sz="2400" dirty="0"/>
              <a:t> to </a:t>
            </a:r>
            <a:r>
              <a:rPr lang="en-US" sz="2400" dirty="0" err="1"/>
              <a:t>usemodifiedcriterionfunctionsPi</a:t>
            </a:r>
            <a:r>
              <a:rPr lang="en-US" sz="2400" dirty="0"/>
              <a:t>{x\\,,.x..</a:t>
            </a:r>
            <a:r>
              <a:rPr lang="en-US" sz="2400" dirty="0" err="1"/>
              <a:t>i</a:t>
            </a:r>
            <a:r>
              <a:rPr lang="en-US" sz="2400" dirty="0"/>
              <a:t>)(</a:t>
            </a:r>
            <a:r>
              <a:rPr lang="en-US" sz="2400" dirty="0" err="1"/>
              <a:t>sometimecsalled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2497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 smtClean="0"/>
              <a:t>Chapter 7 BACKTRACKING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88840"/>
            <a:ext cx="8568952" cy="4114800"/>
          </a:xfrm>
        </p:spPr>
        <p:txBody>
          <a:bodyPr/>
          <a:lstStyle/>
          <a:p>
            <a:r>
              <a:rPr lang="en-IN" dirty="0"/>
              <a:t>7.1 THE GENERALMETHOD</a:t>
            </a:r>
          </a:p>
          <a:p>
            <a:r>
              <a:rPr lang="en-US" sz="2400" dirty="0"/>
              <a:t>In the </a:t>
            </a:r>
            <a:r>
              <a:rPr lang="en-US" sz="2400" dirty="0" smtClean="0"/>
              <a:t>search for fundamental principles of algorithm design, backtracking represents one </a:t>
            </a:r>
            <a:r>
              <a:rPr lang="en-US" sz="2400" dirty="0"/>
              <a:t>of the most </a:t>
            </a:r>
            <a:r>
              <a:rPr lang="en-US" sz="2400" dirty="0" smtClean="0"/>
              <a:t>general techniques.</a:t>
            </a:r>
          </a:p>
          <a:p>
            <a:r>
              <a:rPr lang="en-US" sz="2400" dirty="0" smtClean="0"/>
              <a:t>Many problems which deal with searching for </a:t>
            </a:r>
            <a:r>
              <a:rPr lang="en-US" sz="2400" dirty="0"/>
              <a:t>a set of </a:t>
            </a:r>
            <a:r>
              <a:rPr lang="en-US" sz="2400" dirty="0" smtClean="0"/>
              <a:t>solutions or </a:t>
            </a:r>
            <a:r>
              <a:rPr lang="en-US" sz="2400" dirty="0"/>
              <a:t>which ask for an </a:t>
            </a:r>
            <a:r>
              <a:rPr lang="en-US" sz="2400" dirty="0" smtClean="0"/>
              <a:t>optimal solution </a:t>
            </a:r>
            <a:r>
              <a:rPr lang="en-IN" sz="2400" dirty="0" smtClean="0"/>
              <a:t>satisfying some constraints can be solved using the </a:t>
            </a:r>
            <a:r>
              <a:rPr lang="en-IN" sz="2400" dirty="0"/>
              <a:t>backtracking formulation.</a:t>
            </a:r>
          </a:p>
          <a:p>
            <a:r>
              <a:rPr lang="en-US" sz="2400" dirty="0"/>
              <a:t>The </a:t>
            </a:r>
            <a:r>
              <a:rPr lang="en-US" sz="2400" dirty="0" smtClean="0"/>
              <a:t>name backtrack was </a:t>
            </a:r>
            <a:r>
              <a:rPr lang="en-US" sz="2400" dirty="0"/>
              <a:t>first </a:t>
            </a:r>
            <a:r>
              <a:rPr lang="en-US" sz="2400" dirty="0" smtClean="0"/>
              <a:t>coined by </a:t>
            </a:r>
            <a:r>
              <a:rPr lang="en-US" sz="2400" dirty="0" err="1" smtClean="0"/>
              <a:t>D.H.Lehmer</a:t>
            </a:r>
            <a:r>
              <a:rPr lang="en-US" sz="2400" dirty="0" smtClean="0"/>
              <a:t> in </a:t>
            </a:r>
            <a:r>
              <a:rPr lang="en-US" sz="2400" dirty="0"/>
              <a:t>the </a:t>
            </a:r>
            <a:r>
              <a:rPr lang="en-US" sz="2400" dirty="0" smtClean="0"/>
              <a:t>1950s. Early workers who studied the process were R</a:t>
            </a:r>
            <a:r>
              <a:rPr lang="en-US" sz="2400" dirty="0"/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8558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img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915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772400" cy="1143000"/>
          </a:xfrm>
        </p:spPr>
        <p:txBody>
          <a:bodyPr/>
          <a:lstStyle/>
          <a:p>
            <a:r>
              <a:rPr lang="en-IN" dirty="0"/>
              <a:t>         Definition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8715436" cy="4929222"/>
          </a:xfrm>
        </p:spPr>
        <p:txBody>
          <a:bodyPr/>
          <a:lstStyle/>
          <a:p>
            <a:r>
              <a:rPr lang="en-IN" dirty="0"/>
              <a:t>The word Algorithm comes from the name of the Persian author, </a:t>
            </a:r>
            <a:r>
              <a:rPr lang="en-IN" dirty="0">
                <a:solidFill>
                  <a:srgbClr val="FF0000"/>
                </a:solidFill>
              </a:rPr>
              <a:t>Abu </a:t>
            </a:r>
            <a:r>
              <a:rPr lang="en-IN" dirty="0" err="1">
                <a:solidFill>
                  <a:srgbClr val="FF0000"/>
                </a:solidFill>
              </a:rPr>
              <a:t>Jafar</a:t>
            </a:r>
            <a:r>
              <a:rPr lang="en-IN" dirty="0">
                <a:solidFill>
                  <a:srgbClr val="FF0000"/>
                </a:solidFill>
              </a:rPr>
              <a:t> Mohammed </a:t>
            </a:r>
            <a:r>
              <a:rPr lang="en-IN" dirty="0" err="1">
                <a:solidFill>
                  <a:srgbClr val="FF0000"/>
                </a:solidFill>
              </a:rPr>
              <a:t>ibn</a:t>
            </a:r>
            <a:r>
              <a:rPr lang="en-IN" dirty="0">
                <a:solidFill>
                  <a:srgbClr val="FF0000"/>
                </a:solidFill>
              </a:rPr>
              <a:t> Musa al </a:t>
            </a:r>
            <a:r>
              <a:rPr lang="en-IN" dirty="0" err="1">
                <a:solidFill>
                  <a:srgbClr val="FF0000"/>
                </a:solidFill>
              </a:rPr>
              <a:t>Khowarishmi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(c. 825 A.D).</a:t>
            </a:r>
          </a:p>
          <a:p>
            <a:r>
              <a:rPr lang="en-IN" dirty="0"/>
              <a:t>Al-</a:t>
            </a:r>
            <a:r>
              <a:rPr lang="en-IN" dirty="0" err="1"/>
              <a:t>Khowarizmi</a:t>
            </a:r>
            <a:r>
              <a:rPr lang="en-IN" dirty="0"/>
              <a:t> meaning from the town of </a:t>
            </a:r>
            <a:r>
              <a:rPr lang="en-IN" dirty="0" err="1"/>
              <a:t>Khowarasm</a:t>
            </a:r>
            <a:r>
              <a:rPr lang="en-IN" dirty="0"/>
              <a:t>, city is now known as </a:t>
            </a:r>
            <a:r>
              <a:rPr lang="en-IN" dirty="0" err="1"/>
              <a:t>Khiva</a:t>
            </a:r>
            <a:r>
              <a:rPr lang="en-IN" dirty="0"/>
              <a:t> and located in Uzbekistan, USSR.</a:t>
            </a:r>
          </a:p>
          <a:p>
            <a:r>
              <a:rPr lang="en-IN" dirty="0"/>
              <a:t>Algorism – algorithm.</a:t>
            </a:r>
          </a:p>
          <a:p>
            <a:r>
              <a:rPr lang="en-IN" dirty="0"/>
              <a:t>Any special method of solving a certain kind of problem. (Webster’s dictionary)</a:t>
            </a:r>
          </a:p>
          <a:p>
            <a:r>
              <a:rPr lang="en-IN" dirty="0"/>
              <a:t>Algorithm is composed of a finite set of steps, each of which may require one or more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img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839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img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839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img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img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915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img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763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img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9736"/>
            <a:ext cx="8610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img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img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763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mg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img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1905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Problem Solving: Main Steps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2971800"/>
            <a:ext cx="7772400" cy="312420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Problem definition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Algorithm design / Algorithm specification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Algorithm analysis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Implementation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Testing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[Maintenance]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img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763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mg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610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img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g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344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img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686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mg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534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img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763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img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img0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667000"/>
            <a:ext cx="5905500" cy="2209800"/>
          </a:xfrm>
        </p:spPr>
        <p:txBody>
          <a:bodyPr/>
          <a:lstStyle/>
          <a:p>
            <a:pPr eaLnBrk="1" hangingPunct="1"/>
            <a:r>
              <a:rPr lang="en-US" altLang="en-US" sz="5400">
                <a:latin typeface="Angsana New" panose="02020603050405020304" pitchFamily="18" charset="-34"/>
              </a:rPr>
              <a:t>Divide and Conquer Method</a:t>
            </a:r>
            <a:endParaRPr lang="th-TH" altLang="en-US" sz="5400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685800"/>
            <a:ext cx="6477000" cy="1143000"/>
          </a:xfrm>
        </p:spPr>
        <p:txBody>
          <a:bodyPr/>
          <a:lstStyle/>
          <a:p>
            <a:pPr eaLnBrk="1" hangingPunct="1"/>
            <a:r>
              <a:rPr lang="en-US" altLang="en-US"/>
              <a:t>1. Problem Definition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7772400" cy="3262312"/>
          </a:xfrm>
        </p:spPr>
        <p:txBody>
          <a:bodyPr/>
          <a:lstStyle/>
          <a:p>
            <a:pPr eaLnBrk="1" hangingPunct="1"/>
            <a:r>
              <a:rPr lang="en-US" altLang="en-US"/>
              <a:t>What is the task to be accomplished?</a:t>
            </a:r>
          </a:p>
          <a:p>
            <a:pPr lvl="1" eaLnBrk="1" hangingPunct="1"/>
            <a:r>
              <a:rPr lang="en-US" altLang="en-US"/>
              <a:t>Calculate the average of the grades for a given student</a:t>
            </a:r>
          </a:p>
          <a:p>
            <a:pPr lvl="1" eaLnBrk="1" hangingPunct="1"/>
            <a:r>
              <a:rPr lang="en-US" altLang="en-US"/>
              <a:t>Understand the talks given out by politicians and translate them in Chinese</a:t>
            </a:r>
          </a:p>
          <a:p>
            <a:pPr eaLnBrk="1" hangingPunct="1"/>
            <a:r>
              <a:rPr lang="en-US" altLang="en-US"/>
              <a:t>What are the time / space / speed / performance requirements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838200" y="3048000"/>
            <a:ext cx="7561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b="1">
                <a:latin typeface="Angsana New" panose="02020603050405020304" pitchFamily="18" charset="-34"/>
                <a:cs typeface="Angsana New" panose="02020603050405020304" pitchFamily="18" charset="-34"/>
              </a:rPr>
              <a:t>1. Divide-Conquer Methods</a:t>
            </a:r>
            <a:endParaRPr lang="th-TH" altLang="en-US" sz="4000" b="1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987" name="Text Box 6"/>
          <p:cNvSpPr txBox="1">
            <a:spLocks noChangeArrowheads="1"/>
          </p:cNvSpPr>
          <p:nvPr/>
        </p:nvSpPr>
        <p:spPr bwMode="auto">
          <a:xfrm>
            <a:off x="838200" y="3733800"/>
            <a:ext cx="756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en-US" sz="3600" b="1"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en-US" altLang="en-US" sz="3600" b="1">
                <a:latin typeface="Angsana New" panose="02020603050405020304" pitchFamily="18" charset="-34"/>
                <a:cs typeface="Angsana New" panose="02020603050405020304" pitchFamily="18" charset="-34"/>
              </a:rPr>
              <a:t>Binary search</a:t>
            </a:r>
            <a:endParaRPr lang="th-TH" altLang="en-US" sz="3600" b="1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838200" y="4343400"/>
            <a:ext cx="756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en-US" sz="3600" b="1">
                <a:latin typeface="Angsana New" panose="02020603050405020304" pitchFamily="18" charset="-34"/>
                <a:cs typeface="Angsana New" panose="02020603050405020304" pitchFamily="18" charset="-34"/>
              </a:rPr>
              <a:t>3. </a:t>
            </a:r>
            <a:r>
              <a:rPr lang="en-US" altLang="en-US" sz="3600" b="1">
                <a:latin typeface="Angsana New" panose="02020603050405020304" pitchFamily="18" charset="-34"/>
                <a:cs typeface="Angsana New" panose="02020603050405020304" pitchFamily="18" charset="-34"/>
              </a:rPr>
              <a:t>Merge sort</a:t>
            </a:r>
            <a:endParaRPr lang="th-TH" altLang="en-US" sz="3600" b="1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989" name="Text Box 8"/>
          <p:cNvSpPr txBox="1">
            <a:spLocks noChangeArrowheads="1"/>
          </p:cNvSpPr>
          <p:nvPr/>
        </p:nvSpPr>
        <p:spPr bwMode="auto">
          <a:xfrm>
            <a:off x="838200" y="5105400"/>
            <a:ext cx="756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latin typeface="Angsana New" panose="02020603050405020304" pitchFamily="18" charset="-34"/>
              </a:rPr>
              <a:t>4. Quick sort</a:t>
            </a:r>
            <a:endParaRPr lang="th-TH" altLang="en-US" sz="3600" b="1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743200" y="685800"/>
            <a:ext cx="6248400" cy="1143000"/>
          </a:xfrm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rgbClr val="FF0000"/>
                </a:solidFill>
                <a:latin typeface="Angsana New" panose="02020603050405020304" pitchFamily="18" charset="-34"/>
              </a:rPr>
              <a:t>Divide-and-conquer approach</a:t>
            </a:r>
            <a:r>
              <a:rPr lang="th-TH" altLang="en-US" sz="4400">
                <a:solidFill>
                  <a:srgbClr val="FF0000"/>
                </a:solidFill>
                <a:latin typeface="Angsana New" panose="02020603050405020304" pitchFamily="18" charset="-34"/>
              </a:rPr>
              <a:t/>
            </a:r>
            <a:br>
              <a:rPr lang="th-TH" altLang="en-US" sz="4400">
                <a:solidFill>
                  <a:srgbClr val="FF0000"/>
                </a:solidFill>
                <a:latin typeface="Angsana New" panose="02020603050405020304" pitchFamily="18" charset="-34"/>
              </a:rPr>
            </a:b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772400" cy="440531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Divide-and-Conquer divides an instance of a problem into two or more smaller instances.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 The smaller instances are usually instances of the original problem.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If solutions to the smaller instances can be obtained readily, the solution to the original instance can be obtained by combining these solutions</a:t>
            </a:r>
            <a:r>
              <a:rPr lang="en-US" altLang="en-US" sz="3600" dirty="0">
                <a:latin typeface="Angsana New" panose="02020603050405020304" pitchFamily="18" charset="-34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772400" cy="2500312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ngsana New" panose="02020603050405020304" pitchFamily="18" charset="-34"/>
              </a:rPr>
              <a:t>If the smaller instances are still too large to be solved readily, they can be divided into still smaller instances.</a:t>
            </a:r>
          </a:p>
          <a:p>
            <a:pPr eaLnBrk="1" hangingPunct="1"/>
            <a:r>
              <a:rPr lang="en-US" altLang="en-US" sz="3600">
                <a:latin typeface="Angsana New" panose="02020603050405020304" pitchFamily="18" charset="-34"/>
              </a:rPr>
              <a:t>This process of dividing the instances continues until they are so small that a solution is readily obtainable.</a:t>
            </a:r>
          </a:p>
          <a:p>
            <a:pPr eaLnBrk="1" hangingPunct="1"/>
            <a:endParaRPr lang="en-US" altLang="en-US" sz="3200">
              <a:latin typeface="Angsana New" panose="02020603050405020304" pitchFamily="18" charset="-34"/>
            </a:endParaRP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772400" cy="3414712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ngsana New" panose="02020603050405020304" pitchFamily="18" charset="-34"/>
              </a:rPr>
              <a:t>The divide-and-conquer approach is a top down Approach.</a:t>
            </a:r>
          </a:p>
          <a:p>
            <a:pPr eaLnBrk="1" hangingPunct="1"/>
            <a:r>
              <a:rPr lang="en-US" altLang="en-US" sz="3600">
                <a:latin typeface="Angsana New" panose="02020603050405020304" pitchFamily="18" charset="-34"/>
              </a:rPr>
              <a:t>That is, the solution to a </a:t>
            </a:r>
            <a:r>
              <a:rPr lang="en-US" altLang="en-US" sz="3600" i="1">
                <a:latin typeface="Angsana New" panose="02020603050405020304" pitchFamily="18" charset="-34"/>
              </a:rPr>
              <a:t>top-level </a:t>
            </a:r>
            <a:r>
              <a:rPr lang="en-US" altLang="en-US" sz="3600">
                <a:latin typeface="Angsana New" panose="02020603050405020304" pitchFamily="18" charset="-34"/>
              </a:rPr>
              <a:t>instance of a problem is obtained by going </a:t>
            </a:r>
            <a:r>
              <a:rPr lang="en-US" altLang="en-US" sz="3600" i="1">
                <a:latin typeface="Angsana New" panose="02020603050405020304" pitchFamily="18" charset="-34"/>
              </a:rPr>
              <a:t>down </a:t>
            </a:r>
            <a:r>
              <a:rPr lang="en-US" altLang="en-US" sz="3600">
                <a:latin typeface="Angsana New" panose="02020603050405020304" pitchFamily="18" charset="-34"/>
              </a:rPr>
              <a:t>and obtaining solutions to smaller instances.</a:t>
            </a:r>
          </a:p>
          <a:p>
            <a:pPr eaLnBrk="1" hangingPunct="1"/>
            <a:r>
              <a:rPr lang="en-US" altLang="en-US" sz="3600">
                <a:latin typeface="Angsana New" panose="02020603050405020304" pitchFamily="18" charset="-34"/>
              </a:rPr>
              <a:t>this is the method used by recursive routines.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200">
                <a:latin typeface="Angsana New" panose="02020603050405020304" pitchFamily="18" charset="-34"/>
              </a:rPr>
              <a:t>		</a:t>
            </a:r>
            <a:endParaRPr lang="th-TH" altLang="en-US" sz="3200">
              <a:latin typeface="Angsana New" panose="02020603050405020304" pitchFamily="18" charset="-34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514600" y="333375"/>
            <a:ext cx="60182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>
                <a:solidFill>
                  <a:schemeClr val="tx2"/>
                </a:solidFill>
                <a:latin typeface="Angsana New" panose="02020603050405020304" pitchFamily="18" charset="-34"/>
              </a:rPr>
              <a:t>Divide-and-conquer approach (Cont.)</a:t>
            </a:r>
            <a:endParaRPr lang="th-TH" altLang="en-US" sz="4800">
              <a:solidFill>
                <a:schemeClr val="tx2"/>
              </a:solidFill>
              <a:latin typeface="Angsana New" panose="02020603050405020304" pitchFamily="18" charset="-34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55650" y="1773238"/>
            <a:ext cx="7488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thaiDist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lang="en-US" altLang="en-US" sz="3200">
              <a:latin typeface="Angsana New" panose="02020603050405020304" pitchFamily="18" charset="-34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23069" y="2045494"/>
            <a:ext cx="8153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 dirty="0">
                <a:latin typeface="Angsana New" panose="02020603050405020304" pitchFamily="18" charset="-34"/>
              </a:rPr>
              <a:t>The divide-and-conquer paradigm involves three steps at each level of the recursion:</a:t>
            </a:r>
            <a:br>
              <a:rPr lang="en-US" altLang="en-US" sz="2800" dirty="0">
                <a:latin typeface="Angsana New" panose="02020603050405020304" pitchFamily="18" charset="-34"/>
              </a:rPr>
            </a:br>
            <a:r>
              <a:rPr lang="en-US" altLang="en-US" sz="2800" b="1" dirty="0">
                <a:latin typeface="Angsana New" panose="02020603050405020304" pitchFamily="18" charset="-34"/>
              </a:rPr>
              <a:t>Divide</a:t>
            </a:r>
            <a:r>
              <a:rPr lang="en-US" altLang="en-US" sz="2800" dirty="0">
                <a:latin typeface="Angsana New" panose="02020603050405020304" pitchFamily="18" charset="-34"/>
              </a:rPr>
              <a:t> the problem into a number of subproblems.</a:t>
            </a:r>
            <a:br>
              <a:rPr lang="en-US" altLang="en-US" sz="2800" dirty="0">
                <a:latin typeface="Angsana New" panose="02020603050405020304" pitchFamily="18" charset="-34"/>
              </a:rPr>
            </a:br>
            <a:r>
              <a:rPr lang="en-US" altLang="en-US" sz="2800" b="1" dirty="0">
                <a:latin typeface="Angsana New" panose="02020603050405020304" pitchFamily="18" charset="-34"/>
              </a:rPr>
              <a:t>Conquer</a:t>
            </a:r>
            <a:r>
              <a:rPr lang="en-US" altLang="en-US" sz="2800" dirty="0">
                <a:latin typeface="Angsana New" panose="02020603050405020304" pitchFamily="18" charset="-34"/>
              </a:rPr>
              <a:t> the subproblems by solving them recursively. If the subproblem sizes  are small enough, however, just solve the subproblems in a straightforward manner.</a:t>
            </a:r>
            <a:br>
              <a:rPr lang="en-US" altLang="en-US" sz="2800" dirty="0">
                <a:latin typeface="Angsana New" panose="02020603050405020304" pitchFamily="18" charset="-34"/>
              </a:rPr>
            </a:br>
            <a:r>
              <a:rPr lang="en-US" altLang="en-US" sz="2800" b="1" dirty="0">
                <a:latin typeface="Angsana New" panose="02020603050405020304" pitchFamily="18" charset="-34"/>
              </a:rPr>
              <a:t>Combine</a:t>
            </a:r>
            <a:r>
              <a:rPr lang="en-US" altLang="en-US" sz="2800" dirty="0">
                <a:latin typeface="Angsana New" panose="02020603050405020304" pitchFamily="18" charset="-34"/>
              </a:rPr>
              <a:t> the solutions to the subproblems into the sloution for the original problem.</a:t>
            </a:r>
            <a:endParaRPr lang="th-TH" altLang="en-US" sz="2800" dirty="0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8194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ngsana New" panose="02020603050405020304" pitchFamily="18" charset="-34"/>
              </a:rPr>
              <a:t>General Method-control abstraction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83568" y="2060848"/>
            <a:ext cx="8308032" cy="4797152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Angsana New" panose="02020603050405020304" pitchFamily="18" charset="-34"/>
              </a:rPr>
              <a:t>Algorithm </a:t>
            </a:r>
            <a:r>
              <a:rPr lang="en-US" altLang="en-US" sz="2400" dirty="0">
                <a:latin typeface="Angsana New" panose="02020603050405020304" pitchFamily="18" charset="-34"/>
              </a:rPr>
              <a:t>DAndC(P)</a:t>
            </a:r>
          </a:p>
          <a:p>
            <a:pPr eaLnBrk="1" hangingPunct="1"/>
            <a:r>
              <a:rPr lang="en-US" altLang="en-US" sz="2400" dirty="0">
                <a:latin typeface="Angsana New" panose="02020603050405020304" pitchFamily="18" charset="-34"/>
              </a:rPr>
              <a:t>{</a:t>
            </a:r>
          </a:p>
          <a:p>
            <a:pPr lvl="1" eaLnBrk="1" hangingPunct="1"/>
            <a:r>
              <a:rPr lang="en-US" altLang="en-US" dirty="0">
                <a:latin typeface="Angsana New" panose="02020603050405020304" pitchFamily="18" charset="-34"/>
              </a:rPr>
              <a:t>If Small(P) then return S(P);</a:t>
            </a:r>
          </a:p>
          <a:p>
            <a:pPr lvl="2" eaLnBrk="1" hangingPunct="1">
              <a:buFontTx/>
              <a:buNone/>
            </a:pPr>
            <a:r>
              <a:rPr lang="en-US" altLang="en-US" sz="2400" dirty="0">
                <a:latin typeface="Angsana New" panose="02020603050405020304" pitchFamily="18" charset="-34"/>
              </a:rPr>
              <a:t>Else</a:t>
            </a:r>
          </a:p>
          <a:p>
            <a:pPr lvl="2" eaLnBrk="1" hangingPunct="1">
              <a:buFontTx/>
              <a:buNone/>
            </a:pPr>
            <a:r>
              <a:rPr lang="en-US" altLang="en-US" sz="2400" dirty="0">
                <a:latin typeface="Angsana New" panose="02020603050405020304" pitchFamily="18" charset="-34"/>
              </a:rPr>
              <a:t>{</a:t>
            </a:r>
          </a:p>
          <a:p>
            <a:pPr lvl="2" eaLnBrk="1" hangingPunct="1"/>
            <a:r>
              <a:rPr lang="en-US" altLang="en-US" sz="2400" dirty="0">
                <a:latin typeface="Angsana New" panose="02020603050405020304" pitchFamily="18" charset="-34"/>
              </a:rPr>
              <a:t>Divide P into smaller instances P</a:t>
            </a:r>
            <a:r>
              <a:rPr lang="en-US" altLang="en-US" sz="2400" baseline="-25000" dirty="0">
                <a:latin typeface="Angsana New" panose="02020603050405020304" pitchFamily="18" charset="-34"/>
              </a:rPr>
              <a:t>1</a:t>
            </a:r>
            <a:r>
              <a:rPr lang="en-US" altLang="en-US" sz="2400" dirty="0">
                <a:latin typeface="Angsana New" panose="02020603050405020304" pitchFamily="18" charset="-34"/>
              </a:rPr>
              <a:t>,P</a:t>
            </a:r>
            <a:r>
              <a:rPr lang="en-US" altLang="en-US" sz="2400" baseline="-25000" dirty="0">
                <a:latin typeface="Angsana New" panose="02020603050405020304" pitchFamily="18" charset="-34"/>
              </a:rPr>
              <a:t>2</a:t>
            </a:r>
            <a:r>
              <a:rPr lang="en-US" altLang="en-US" sz="2400" dirty="0">
                <a:latin typeface="Angsana New" panose="02020603050405020304" pitchFamily="18" charset="-34"/>
              </a:rPr>
              <a:t>,….P</a:t>
            </a:r>
            <a:r>
              <a:rPr lang="en-US" altLang="en-US" sz="2400" baseline="-25000" dirty="0">
                <a:latin typeface="Angsana New" panose="02020603050405020304" pitchFamily="18" charset="-34"/>
              </a:rPr>
              <a:t>K</a:t>
            </a:r>
            <a:r>
              <a:rPr lang="en-US" altLang="en-US" sz="2400" dirty="0">
                <a:latin typeface="Angsana New" panose="02020603050405020304" pitchFamily="18" charset="-34"/>
              </a:rPr>
              <a:t>. k&gt;=1;</a:t>
            </a:r>
          </a:p>
          <a:p>
            <a:pPr lvl="2" eaLnBrk="1" hangingPunct="1"/>
            <a:r>
              <a:rPr lang="en-US" altLang="en-US" sz="2400" dirty="0">
                <a:latin typeface="Angsana New" panose="02020603050405020304" pitchFamily="18" charset="-34"/>
              </a:rPr>
              <a:t>Apply DAndC to each of these subproblems;</a:t>
            </a:r>
          </a:p>
          <a:p>
            <a:pPr lvl="2" eaLnBrk="1" hangingPunct="1"/>
            <a:r>
              <a:rPr lang="en-US" altLang="en-US" sz="2400" dirty="0">
                <a:latin typeface="Angsana New" panose="02020603050405020304" pitchFamily="18" charset="-34"/>
              </a:rPr>
              <a:t>Return Combine(DAndC(P</a:t>
            </a:r>
            <a:r>
              <a:rPr lang="en-US" altLang="en-US" sz="2400" baseline="-25000" dirty="0">
                <a:latin typeface="Angsana New" panose="02020603050405020304" pitchFamily="18" charset="-34"/>
              </a:rPr>
              <a:t>1</a:t>
            </a:r>
            <a:r>
              <a:rPr lang="en-US" altLang="en-US" sz="2400" dirty="0">
                <a:latin typeface="Angsana New" panose="02020603050405020304" pitchFamily="18" charset="-34"/>
              </a:rPr>
              <a:t>),DAndC(P</a:t>
            </a:r>
            <a:r>
              <a:rPr lang="en-US" altLang="en-US" sz="2400" baseline="-25000" dirty="0">
                <a:latin typeface="Angsana New" panose="02020603050405020304" pitchFamily="18" charset="-34"/>
              </a:rPr>
              <a:t>2</a:t>
            </a:r>
            <a:r>
              <a:rPr lang="en-US" altLang="en-US" sz="2400" dirty="0">
                <a:latin typeface="Angsana New" panose="02020603050405020304" pitchFamily="18" charset="-34"/>
              </a:rPr>
              <a:t>),…DAndC(P</a:t>
            </a:r>
            <a:r>
              <a:rPr lang="en-US" altLang="en-US" sz="2400" baseline="-25000" dirty="0">
                <a:latin typeface="Angsana New" panose="02020603050405020304" pitchFamily="18" charset="-34"/>
              </a:rPr>
              <a:t>K</a:t>
            </a:r>
            <a:r>
              <a:rPr lang="en-US" altLang="en-US" sz="2400" dirty="0">
                <a:latin typeface="Angsana New" panose="02020603050405020304" pitchFamily="18" charset="-34"/>
              </a:rPr>
              <a:t>);</a:t>
            </a:r>
          </a:p>
          <a:p>
            <a:pPr lvl="1" eaLnBrk="1" hangingPunct="1"/>
            <a:r>
              <a:rPr lang="en-US" altLang="en-US" dirty="0">
                <a:latin typeface="Angsana New" panose="02020603050405020304" pitchFamily="18" charset="-34"/>
              </a:rPr>
              <a:t>}</a:t>
            </a:r>
          </a:p>
          <a:p>
            <a:pPr eaLnBrk="1" hangingPunct="1"/>
            <a:r>
              <a:rPr lang="en-US" altLang="en-US" sz="2400" dirty="0">
                <a:latin typeface="Angsana New" panose="02020603050405020304" pitchFamily="18" charset="-34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T(n)= { g(n)                                      n small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             T(n</a:t>
            </a:r>
            <a:r>
              <a:rPr lang="en-US" altLang="en-US" baseline="-25000" dirty="0">
                <a:latin typeface="Angsana New" panose="02020603050405020304" pitchFamily="18" charset="-34"/>
              </a:rPr>
              <a:t>1</a:t>
            </a:r>
            <a:r>
              <a:rPr lang="en-US" altLang="en-US" dirty="0">
                <a:latin typeface="Angsana New" panose="02020603050405020304" pitchFamily="18" charset="-34"/>
              </a:rPr>
              <a:t>)+T(n</a:t>
            </a:r>
            <a:r>
              <a:rPr lang="en-US" altLang="en-US" baseline="-25000" dirty="0">
                <a:latin typeface="Angsana New" panose="02020603050405020304" pitchFamily="18" charset="-34"/>
              </a:rPr>
              <a:t>2</a:t>
            </a:r>
            <a:r>
              <a:rPr lang="en-US" altLang="en-US" dirty="0">
                <a:latin typeface="Angsana New" panose="02020603050405020304" pitchFamily="18" charset="-34"/>
              </a:rPr>
              <a:t>)+…+T(n</a:t>
            </a:r>
            <a:r>
              <a:rPr lang="en-US" altLang="en-US" baseline="-25000" dirty="0">
                <a:latin typeface="Angsana New" panose="02020603050405020304" pitchFamily="18" charset="-34"/>
              </a:rPr>
              <a:t>k</a:t>
            </a:r>
            <a:r>
              <a:rPr lang="en-US" altLang="en-US" dirty="0">
                <a:latin typeface="Angsana New" panose="02020603050405020304" pitchFamily="18" charset="-34"/>
              </a:rPr>
              <a:t>)+f(n) otherwise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Generally complexity for recurrences is given by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T(n)={ T(1)                n=1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            aT(n/b)+f(n)   n&gt;1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a,b are constants, n=b</a:t>
            </a:r>
            <a:r>
              <a:rPr lang="en-US" altLang="en-US" baseline="30000" dirty="0">
                <a:latin typeface="Angsana New" panose="02020603050405020304" pitchFamily="18" charset="-34"/>
              </a:rPr>
              <a:t>k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611560" y="381000"/>
            <a:ext cx="8075240" cy="6248400"/>
          </a:xfrm>
        </p:spPr>
        <p:txBody>
          <a:bodyPr/>
          <a:lstStyle/>
          <a:p>
            <a:pPr lvl="1" eaLnBrk="1" hangingPunct="1">
              <a:buFontTx/>
              <a:buChar char="–"/>
            </a:pPr>
            <a:r>
              <a:rPr lang="en-US" altLang="en-US" sz="3200" dirty="0">
                <a:latin typeface="Angsana New" panose="02020603050405020304" pitchFamily="18" charset="-34"/>
              </a:rPr>
              <a:t>Consider the case in which a=2 and b=2. Let T(1)=2 &amp; f(n)=n.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We have,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T(n)  = 2T(n/2)+n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2[2T(n/2/2)+n/2]+n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[4T(n/4)+n]+n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4T(n/4)+2n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4[2T(n/4/2)+n/4]+2n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4[2T(n/8)+n/4]+2n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8T(n/8)+n+2n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8T(n/8)+3n</a:t>
            </a:r>
          </a:p>
          <a:p>
            <a:pPr eaLnBrk="1" hangingPunct="1">
              <a:buFontTx/>
              <a:buChar char="•"/>
            </a:pPr>
            <a:endParaRPr lang="en-US" altLang="en-US" sz="3200" dirty="0">
              <a:latin typeface="Angsana New" panose="02020603050405020304" pitchFamily="18" charset="-34"/>
            </a:endParaRPr>
          </a:p>
          <a:p>
            <a:pPr eaLnBrk="1" hangingPunct="1">
              <a:buFontTx/>
              <a:buChar char="•"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971600" y="1066800"/>
            <a:ext cx="8007424" cy="488248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In general, we see that T(n)=2^iT(n/2^i )+in., for any log n &gt;=I&gt;=1.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 </a:t>
            </a:r>
            <a:r>
              <a:rPr lang="en-US" altLang="en-US" dirty="0">
                <a:latin typeface="Angsana New" panose="02020603050405020304" pitchFamily="18" charset="-34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ngsana New" panose="02020603050405020304" pitchFamily="18" charset="-34"/>
              </a:rPr>
              <a:t> T(n) =2^log n T(n/2^log n) + n log n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ngsana New" panose="02020603050405020304" pitchFamily="18" charset="-34"/>
              </a:rPr>
              <a:t>Corresponding to the choice of i=log n</a:t>
            </a:r>
            <a:br>
              <a:rPr lang="en-US" altLang="en-US" dirty="0">
                <a:latin typeface="Angsana New" panose="02020603050405020304" pitchFamily="18" charset="-34"/>
              </a:rPr>
            </a:br>
            <a:endParaRPr lang="en-US" altLang="en-US" dirty="0">
              <a:latin typeface="Angsana New" panose="02020603050405020304" pitchFamily="18" charset="-34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Thus, T(n) = 2^log n T(n/2^log n) + n log n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                          = n.T(n/n) + n log n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                          = n. T(1) + n log n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                           = 2n + n log 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276600" y="381000"/>
            <a:ext cx="5486400" cy="1143000"/>
          </a:xfrm>
        </p:spPr>
        <p:txBody>
          <a:bodyPr/>
          <a:lstStyle/>
          <a:p>
            <a:pPr eaLnBrk="1" hangingPunct="1"/>
            <a:r>
              <a:rPr lang="en-US" altLang="en-US" sz="6600">
                <a:latin typeface="Angsana New" panose="02020603050405020304" pitchFamily="18" charset="-34"/>
              </a:rPr>
              <a:t>Binary Search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Angsana New" panose="02020603050405020304" pitchFamily="18" charset="-34"/>
              </a:rPr>
              <a:t>The divide-and-conquer steps of Binary Search:</a:t>
            </a:r>
          </a:p>
          <a:p>
            <a:pPr eaLnBrk="1" hangingPunct="1"/>
            <a:r>
              <a:rPr lang="en-US" altLang="en-US" sz="2400" dirty="0">
                <a:latin typeface="Angsana New" panose="02020603050405020304" pitchFamily="18" charset="-34"/>
              </a:rPr>
              <a:t> If x equals the middle item, quit.</a:t>
            </a:r>
          </a:p>
          <a:p>
            <a:pPr eaLnBrk="1" hangingPunct="1"/>
            <a:r>
              <a:rPr lang="en-US" altLang="en-US" sz="2400" dirty="0">
                <a:latin typeface="Angsana New" panose="02020603050405020304" pitchFamily="18" charset="-34"/>
              </a:rPr>
              <a:t> Otherwise:</a:t>
            </a:r>
          </a:p>
          <a:p>
            <a:pPr eaLnBrk="1" hangingPunct="1"/>
            <a:r>
              <a:rPr lang="en-US" altLang="en-US" sz="2400" i="1" dirty="0">
                <a:latin typeface="Angsana New" panose="02020603050405020304" pitchFamily="18" charset="-34"/>
              </a:rPr>
              <a:t>(1)Divide</a:t>
            </a:r>
            <a:r>
              <a:rPr lang="en-US" altLang="en-US" sz="2400" dirty="0">
                <a:latin typeface="Angsana New" panose="02020603050405020304" pitchFamily="18" charset="-34"/>
              </a:rPr>
              <a:t>–the array into two subarrays about half as large. If x is smaller than the middle item, choose the left subarray. If x is larger than the middle item, choose the right subarray.</a:t>
            </a:r>
          </a:p>
          <a:p>
            <a:pPr eaLnBrk="1" hangingPunct="1"/>
            <a:r>
              <a:rPr lang="en-US" altLang="en-US" sz="2400" i="1" dirty="0">
                <a:latin typeface="Angsana New" panose="02020603050405020304" pitchFamily="18" charset="-34"/>
              </a:rPr>
              <a:t>(2)Conquer-</a:t>
            </a:r>
            <a:r>
              <a:rPr lang="en-US" altLang="en-US" sz="2400" dirty="0">
                <a:latin typeface="Angsana New" panose="02020603050405020304" pitchFamily="18" charset="-34"/>
              </a:rPr>
              <a:t>(solve) the subarray by determining whether x</a:t>
            </a:r>
            <a:r>
              <a:rPr lang="en-US" altLang="en-US" sz="2400" i="1" dirty="0">
                <a:latin typeface="Angsana New" panose="02020603050405020304" pitchFamily="18" charset="-34"/>
              </a:rPr>
              <a:t> </a:t>
            </a:r>
            <a:r>
              <a:rPr lang="en-US" altLang="en-US" sz="2400" dirty="0">
                <a:latin typeface="Angsana New" panose="02020603050405020304" pitchFamily="18" charset="-34"/>
              </a:rPr>
              <a:t>is in that subarray. Unless the subarray is sufficiently small, use recursion to do this.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6629400" cy="1143000"/>
          </a:xfrm>
        </p:spPr>
        <p:txBody>
          <a:bodyPr/>
          <a:lstStyle/>
          <a:p>
            <a:pPr eaLnBrk="1" hangingPunct="1"/>
            <a:r>
              <a:rPr lang="en-US" altLang="en-US"/>
              <a:t>2. Algorithm Design / Specifications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rgbClr val="FF3300"/>
                </a:solidFill>
              </a:rPr>
              <a:t>Algorithm</a:t>
            </a:r>
            <a:r>
              <a:rPr lang="en-US" altLang="en-US" sz="2400"/>
              <a:t>: Finite set of instructions that, if followed, accomplishes a particular task.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Describe: in natural language / pseudo-code / diagrams / 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Criteria to follow: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Input: Zero or more quantities (externally produced)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Output: One or more quantities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Definiteness: Clarity, precision of each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Finiteness: The algorithm has to stop after a finite (may be very large) number of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Effectiveness: Each instruction has to be basic enough and feasible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Understand speech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Translate to Chinese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 flipV="1">
            <a:off x="1524000" y="5943600"/>
            <a:ext cx="2286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 flipH="1" flipV="1">
            <a:off x="1600200" y="6019800"/>
            <a:ext cx="22860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bldLvl="2" autoUpdateAnimBg="0"/>
      <p:bldP spid="149508" grpId="0" animBg="1"/>
      <p:bldP spid="14950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i="1" dirty="0">
                <a:latin typeface="Angsana New" panose="02020603050405020304" pitchFamily="18" charset="-34"/>
              </a:rPr>
              <a:t>(3)Combine-</a:t>
            </a:r>
            <a:r>
              <a:rPr lang="en-US" altLang="en-US" sz="3600" dirty="0">
                <a:latin typeface="Angsana New" panose="02020603050405020304" pitchFamily="18" charset="-34"/>
              </a:rPr>
              <a:t>–the solution to the array from the solution to the subarray.  No need for combining.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743200" y="685800"/>
            <a:ext cx="6248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Recursive binary search algorithm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ngsana New" panose="02020603050405020304" pitchFamily="18" charset="-34"/>
              </a:rPr>
              <a:t>1. //ALGORITHM:Binsearch(a,i,l,x).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2. //given an array a(</a:t>
            </a:r>
            <a:r>
              <a:rPr lang="en-US" altLang="en-US" sz="2400" dirty="0" err="1">
                <a:latin typeface="Angsana New" panose="02020603050405020304" pitchFamily="18" charset="-34"/>
              </a:rPr>
              <a:t>i,l</a:t>
            </a:r>
            <a:r>
              <a:rPr lang="en-US" altLang="en-US" sz="2400" dirty="0">
                <a:latin typeface="Angsana New" panose="02020603050405020304" pitchFamily="18" charset="-34"/>
              </a:rPr>
              <a:t>) of elements in non-decreasing.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3.// order,1&lt;=</a:t>
            </a:r>
            <a:r>
              <a:rPr lang="en-US" altLang="en-US" sz="2400" dirty="0" err="1">
                <a:latin typeface="Angsana New" panose="02020603050405020304" pitchFamily="18" charset="-34"/>
              </a:rPr>
              <a:t>i</a:t>
            </a:r>
            <a:r>
              <a:rPr lang="en-US" altLang="en-US" sz="2400" dirty="0">
                <a:latin typeface="Angsana New" panose="02020603050405020304" pitchFamily="18" charset="-34"/>
              </a:rPr>
              <a:t>&lt;=l, determine whether x is present and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4. //if so, return j such that x=a[j], else return 0.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5. {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6. if(l=</a:t>
            </a:r>
            <a:r>
              <a:rPr lang="en-US" altLang="en-US" sz="2400" dirty="0" err="1">
                <a:latin typeface="Angsana New" panose="02020603050405020304" pitchFamily="18" charset="-34"/>
              </a:rPr>
              <a:t>i</a:t>
            </a:r>
            <a:r>
              <a:rPr lang="en-US" altLang="en-US" sz="2400" dirty="0">
                <a:latin typeface="Angsana New" panose="02020603050405020304" pitchFamily="18" charset="-34"/>
              </a:rPr>
              <a:t>) then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{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if(x=a[</a:t>
            </a:r>
            <a:r>
              <a:rPr lang="en-US" altLang="en-US" sz="2400" dirty="0" err="1">
                <a:latin typeface="Angsana New" panose="02020603050405020304" pitchFamily="18" charset="-34"/>
              </a:rPr>
              <a:t>i</a:t>
            </a:r>
            <a:r>
              <a:rPr lang="en-US" altLang="en-US" sz="2400" dirty="0">
                <a:latin typeface="Angsana New" panose="02020603050405020304" pitchFamily="18" charset="-34"/>
              </a:rPr>
              <a:t>] then return </a:t>
            </a:r>
            <a:r>
              <a:rPr lang="en-US" altLang="en-US" sz="2400" dirty="0" err="1">
                <a:latin typeface="Angsana New" panose="02020603050405020304" pitchFamily="18" charset="-34"/>
              </a:rPr>
              <a:t>i</a:t>
            </a:r>
            <a:r>
              <a:rPr lang="en-US" altLang="en-US" sz="2400" dirty="0">
                <a:latin typeface="Angsana New" panose="02020603050405020304" pitchFamily="18" charset="-34"/>
              </a:rPr>
              <a:t>;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else return 0;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}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endParaRPr lang="en-US" altLang="en-US" sz="2400" dirty="0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else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{ // reduce P into smaller subproblems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mid=[(i+l)/2]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if(x=a[mid] then return mid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else if(x&lt;a[mid]) then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return Binsearch(a,i,mid-1,x)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else return Binsearch(a.mid+1,l,x)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}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}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3657600" y="685800"/>
            <a:ext cx="5334000" cy="1143000"/>
          </a:xfrm>
        </p:spPr>
        <p:txBody>
          <a:bodyPr/>
          <a:lstStyle/>
          <a:p>
            <a:pPr eaLnBrk="1" hangingPunct="1"/>
            <a:r>
              <a:rPr lang="en-US" altLang="en-US"/>
              <a:t> x=18</a:t>
            </a:r>
          </a:p>
        </p:txBody>
      </p:sp>
      <p:pic>
        <p:nvPicPr>
          <p:cNvPr id="552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4563" y="1571625"/>
            <a:ext cx="5286375" cy="4857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187624" y="228600"/>
            <a:ext cx="7803976" cy="16002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Angsana New" panose="02020603050405020304" pitchFamily="18" charset="-34"/>
              </a:rPr>
              <a:t/>
            </a:r>
            <a:br>
              <a:rPr lang="en-US" altLang="en-US" sz="3200" dirty="0">
                <a:latin typeface="Angsana New" panose="02020603050405020304" pitchFamily="18" charset="-34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sz="3600" dirty="0">
                <a:latin typeface="Angsana New" panose="02020603050405020304" pitchFamily="18" charset="-34"/>
              </a:rPr>
              <a:t>Analysis of Algorithm Worst-Case Time Complexity</a:t>
            </a:r>
            <a:br>
              <a:rPr lang="en-US" altLang="en-US" sz="3600" dirty="0">
                <a:latin typeface="Angsana New" panose="02020603050405020304" pitchFamily="18" charset="-34"/>
              </a:rPr>
            </a:br>
            <a:r>
              <a:rPr lang="en-US" altLang="en-US" sz="3600" dirty="0">
                <a:latin typeface="Angsana New" panose="02020603050405020304" pitchFamily="18" charset="-34"/>
              </a:rPr>
              <a:t>(Binary Search, Recursive)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563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928813"/>
            <a:ext cx="8363272" cy="43576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ngsana New" panose="02020603050405020304" pitchFamily="18" charset="-34"/>
              </a:rPr>
              <a:t>Successful search</a:t>
            </a:r>
          </a:p>
          <a:p>
            <a:pPr eaLnBrk="1" hangingPunct="1"/>
            <a:r>
              <a:rPr lang="en-US" altLang="en-US">
                <a:latin typeface="Angsana New" panose="02020603050405020304" pitchFamily="18" charset="-34"/>
              </a:rPr>
              <a:t>Best : O(1)</a:t>
            </a:r>
          </a:p>
          <a:p>
            <a:pPr eaLnBrk="1" hangingPunct="1"/>
            <a:r>
              <a:rPr lang="en-US" altLang="en-US">
                <a:latin typeface="Angsana New" panose="02020603050405020304" pitchFamily="18" charset="-34"/>
              </a:rPr>
              <a:t>Average : O(log n)</a:t>
            </a:r>
          </a:p>
          <a:p>
            <a:pPr eaLnBrk="1" hangingPunct="1"/>
            <a:r>
              <a:rPr lang="en-US" altLang="en-US">
                <a:latin typeface="Angsana New" panose="02020603050405020304" pitchFamily="18" charset="-34"/>
              </a:rPr>
              <a:t>Worst: O(log n)</a:t>
            </a:r>
          </a:p>
          <a:p>
            <a:pPr eaLnBrk="1" hangingPunct="1"/>
            <a:r>
              <a:rPr lang="en-US" altLang="en-US">
                <a:latin typeface="Angsana New" panose="02020603050405020304" pitchFamily="18" charset="-34"/>
              </a:rPr>
              <a:t>Unsuccessful search : O(log n)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imes New Roman" pitchFamily="18" charset="0"/>
              </a:rPr>
              <a:t>Example: Find the MAX and MIN</a:t>
            </a:r>
            <a:endParaRPr lang="en-US" altLang="zh-TW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47888"/>
            <a:ext cx="817248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Obvious strategy (Needs 2n - 3 compares)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Find MAX (n - 1 compares)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Find MIN of the remaining elements (n - 2)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0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Nontrivial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Split the array in half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Find the MAX and MIN of both halves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Compare the 2 </a:t>
            </a:r>
            <a:r>
              <a:rPr lang="en-US" altLang="zh-TW" dirty="0" err="1">
                <a:cs typeface="Times New Roman" pitchFamily="18" charset="0"/>
              </a:rPr>
              <a:t>MAXes</a:t>
            </a:r>
            <a:r>
              <a:rPr lang="en-US" altLang="zh-TW" dirty="0">
                <a:cs typeface="Times New Roman" pitchFamily="18" charset="0"/>
              </a:rPr>
              <a:t> and compare the 2 MINs to get overall MAX and MIN.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In this example, we only consider the number of comparisons and ignore all other operations.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28802"/>
            <a:ext cx="8763000" cy="477679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Procedure mm(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, j: integer; </a:t>
            </a:r>
            <a:r>
              <a:rPr lang="en-US" altLang="zh-TW" sz="1600" dirty="0" err="1">
                <a:cs typeface="Times New Roman" pitchFamily="18" charset="0"/>
              </a:rPr>
              <a:t>var</a:t>
            </a:r>
            <a:r>
              <a:rPr lang="en-US" altLang="zh-TW" sz="1600" dirty="0">
                <a:cs typeface="Times New Roman" pitchFamily="18" charset="0"/>
              </a:rPr>
              <a:t> lo, hi: integer);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begin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  if 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 = j 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  then begin lo  := a[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]; hi := a[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] end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  else if 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 = j-1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   then	begin if a[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] &lt; a[j]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then begin lo  := a [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]; hi := a[j] end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else begin lo  := a [j]; hi := a[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] end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end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   else	begin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m := (</a:t>
            </a:r>
            <a:r>
              <a:rPr lang="en-US" altLang="zh-TW" sz="1600" dirty="0" err="1">
                <a:cs typeface="Times New Roman" pitchFamily="18" charset="0"/>
              </a:rPr>
              <a:t>i+j</a:t>
            </a:r>
            <a:r>
              <a:rPr lang="en-US" altLang="zh-TW" sz="1600" dirty="0">
                <a:cs typeface="Times New Roman" pitchFamily="18" charset="0"/>
              </a:rPr>
              <a:t>) div 2;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mm(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, m, min1, max1);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mm(m+1, j, min2, max2);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lo := MIN(min1, min2);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hi := MAX(max1, max2)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end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40" y="357166"/>
            <a:ext cx="5843574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cs typeface="Times New Roman" pitchFamily="18" charset="0"/>
              </a:rPr>
              <a:t>Analysis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32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32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Arial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Arial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Arial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3686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800100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143380"/>
            <a:ext cx="60737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071934" y="685800"/>
            <a:ext cx="4919666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Note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928802"/>
            <a:ext cx="7772400" cy="2928958"/>
          </a:xfrm>
        </p:spPr>
        <p:txBody>
          <a:bodyPr/>
          <a:lstStyle/>
          <a:p>
            <a:pPr eaLnBrk="1" hangingPunct="1"/>
            <a:r>
              <a:rPr lang="en-US" altLang="zh-TW" dirty="0"/>
              <a:t>More accurately, it should be</a:t>
            </a:r>
          </a:p>
          <a:p>
            <a:pPr eaLnBrk="1" hangingPunct="1"/>
            <a:endParaRPr lang="en-US" altLang="zh-TW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857488" y="2714620"/>
          <a:ext cx="2286016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583920" imgH="431640" progId="Equation.3">
                  <p:embed/>
                </p:oleObj>
              </mc:Choice>
              <mc:Fallback>
                <p:oleObj name="Equation" r:id="rId3" imgW="5839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714620"/>
                        <a:ext cx="2286016" cy="145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857224" y="5214950"/>
            <a:ext cx="750099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Solving the above, we have T(n) = 3n/2 –2 if n is a power of 2.</a:t>
            </a:r>
            <a:endParaRPr lang="en-US" altLang="zh-TW" sz="8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This can be shown to be a lower bound.</a:t>
            </a:r>
            <a:endParaRPr lang="en-US" altLang="zh-TW" dirty="0">
              <a:latin typeface="Times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An </a:t>
            </a:r>
            <a:r>
              <a:rPr lang="en-US" altLang="en-US" sz="2400" b="1" dirty="0">
                <a:solidFill>
                  <a:srgbClr val="00CC00"/>
                </a:solidFill>
              </a:rPr>
              <a:t>algorithm</a:t>
            </a:r>
            <a:r>
              <a:rPr lang="en-US" altLang="en-US" sz="2400" dirty="0"/>
              <a:t> is a procedure (a finite set of well-defined instructions) for accomplishing some tasks which,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2400" dirty="0"/>
              <a:t> given an </a:t>
            </a:r>
            <a:r>
              <a:rPr lang="en-US" altLang="en-US" sz="2400" i="1" dirty="0"/>
              <a:t>initial state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2400" dirty="0"/>
              <a:t> terminate in a </a:t>
            </a:r>
            <a:r>
              <a:rPr lang="en-US" altLang="en-US" sz="2400" i="1" dirty="0"/>
              <a:t>defined end-state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/>
              <a:t>computational complexity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efficient implementation</a:t>
            </a:r>
            <a:r>
              <a:rPr lang="en-US" altLang="en-US" sz="2400" dirty="0"/>
              <a:t> of the algorithm are important in computing, and this depends on suitable data structures.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67818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Computer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200">
                <a:latin typeface="Angsana New" panose="02020603050405020304" pitchFamily="18" charset="-34"/>
              </a:rPr>
              <a:t>		</a:t>
            </a:r>
            <a:endParaRPr lang="th-TH" altLang="en-US" sz="3200">
              <a:latin typeface="Angsana New" panose="02020603050405020304" pitchFamily="18" charset="-34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05200" y="333375"/>
            <a:ext cx="50276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>
                <a:solidFill>
                  <a:schemeClr val="tx2"/>
                </a:solidFill>
                <a:latin typeface="Angsana New" panose="02020603050405020304" pitchFamily="18" charset="-34"/>
              </a:rPr>
              <a:t>Merge sort</a:t>
            </a:r>
            <a:endParaRPr lang="th-TH" altLang="en-US" sz="4800">
              <a:solidFill>
                <a:schemeClr val="tx2"/>
              </a:solidFill>
              <a:latin typeface="Angsana New" panose="02020603050405020304" pitchFamily="18" charset="-34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55650" y="2362200"/>
            <a:ext cx="748823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dirty="0">
                <a:latin typeface="Angsana New" panose="02020603050405020304" pitchFamily="18" charset="-34"/>
              </a:rPr>
              <a:t>	</a:t>
            </a:r>
            <a:r>
              <a:rPr lang="en-US" altLang="en-US" sz="2800" dirty="0">
                <a:latin typeface="Angsana New" panose="02020603050405020304" pitchFamily="18" charset="-34"/>
              </a:rPr>
              <a:t>The </a:t>
            </a:r>
            <a:r>
              <a:rPr lang="en-US" altLang="en-US" sz="2800" i="1" dirty="0">
                <a:latin typeface="Angsana New" panose="02020603050405020304" pitchFamily="18" charset="-34"/>
              </a:rPr>
              <a:t>merge sort</a:t>
            </a:r>
            <a:r>
              <a:rPr lang="en-US" altLang="en-US" sz="2800" dirty="0">
                <a:latin typeface="Angsana New" panose="02020603050405020304" pitchFamily="18" charset="-34"/>
              </a:rPr>
              <a:t> algorithm closely follows the divide-and-conquer paradigm. Intuitively, it operates as follows.</a:t>
            </a:r>
            <a:br>
              <a:rPr lang="en-US" altLang="en-US" sz="2800" dirty="0">
                <a:latin typeface="Angsana New" panose="02020603050405020304" pitchFamily="18" charset="-34"/>
              </a:rPr>
            </a:br>
            <a:r>
              <a:rPr lang="en-US" altLang="en-US" sz="2800" dirty="0">
                <a:latin typeface="Angsana New" panose="02020603050405020304" pitchFamily="18" charset="-34"/>
              </a:rPr>
              <a:t>Divide: Divide the n-element sequence to be sorted into two subsequences of n/2 elements each.</a:t>
            </a:r>
            <a:br>
              <a:rPr lang="en-US" altLang="en-US" sz="2800" dirty="0">
                <a:latin typeface="Angsana New" panose="02020603050405020304" pitchFamily="18" charset="-34"/>
              </a:rPr>
            </a:br>
            <a:r>
              <a:rPr lang="en-US" altLang="en-US" sz="2800" dirty="0">
                <a:latin typeface="Angsana New" panose="02020603050405020304" pitchFamily="18" charset="-34"/>
              </a:rPr>
              <a:t>Conquer: Sort the two subsequences recursively using merge sort.</a:t>
            </a:r>
            <a:br>
              <a:rPr lang="en-US" altLang="en-US" sz="2800" dirty="0">
                <a:latin typeface="Angsana New" panose="02020603050405020304" pitchFamily="18" charset="-34"/>
              </a:rPr>
            </a:br>
            <a:r>
              <a:rPr lang="en-US" altLang="en-US" sz="2800" dirty="0">
                <a:latin typeface="Angsana New" panose="02020603050405020304" pitchFamily="18" charset="-34"/>
              </a:rPr>
              <a:t>Combine: Merge the two sorted subsequences to produce the sorted answer.</a:t>
            </a:r>
            <a:endParaRPr lang="th-TH" altLang="en-US" sz="2800" dirty="0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1625" y="1428750"/>
            <a:ext cx="6072188" cy="50006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200">
                <a:latin typeface="Angsana New" panose="02020603050405020304" pitchFamily="18" charset="-34"/>
              </a:rPr>
              <a:t>		</a:t>
            </a:r>
            <a:endParaRPr lang="th-TH" altLang="en-US" sz="3200">
              <a:latin typeface="Angsana New" panose="02020603050405020304" pitchFamily="18" charset="-34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743200" y="333375"/>
            <a:ext cx="57896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>
                <a:solidFill>
                  <a:schemeClr val="tx2"/>
                </a:solidFill>
                <a:latin typeface="Angsana New" panose="02020603050405020304" pitchFamily="18" charset="-34"/>
              </a:rPr>
              <a:t>Merge sort using recursion</a:t>
            </a:r>
            <a:endParaRPr lang="th-TH" altLang="en-US" sz="4800">
              <a:solidFill>
                <a:schemeClr val="tx2"/>
              </a:solidFill>
              <a:latin typeface="Angsana New" panose="02020603050405020304" pitchFamily="18" charset="-34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838200" y="2438400"/>
            <a:ext cx="7488238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>
                <a:latin typeface="Angsana New" panose="02020603050405020304" pitchFamily="18" charset="-34"/>
              </a:rPr>
              <a:t>Input: An array A and indices low and high</a:t>
            </a:r>
            <a:br>
              <a:rPr lang="en-US" altLang="en-US" sz="2800">
                <a:latin typeface="Angsana New" panose="02020603050405020304" pitchFamily="18" charset="-34"/>
              </a:rPr>
            </a:br>
            <a:r>
              <a:rPr lang="en-US" altLang="en-US" sz="2800">
                <a:latin typeface="Angsana New" panose="02020603050405020304" pitchFamily="18" charset="-34"/>
              </a:rPr>
              <a:t>Output: An sorted array A</a:t>
            </a:r>
            <a:br>
              <a:rPr lang="en-US" altLang="en-US" sz="2800">
                <a:latin typeface="Angsana New" panose="02020603050405020304" pitchFamily="18" charset="-34"/>
              </a:rPr>
            </a:br>
            <a:r>
              <a:rPr lang="en-US" altLang="en-US" sz="2800">
                <a:latin typeface="Angsana New" panose="02020603050405020304" pitchFamily="18" charset="-34"/>
              </a:rPr>
              <a:t>MERGE-SORT(A, low, high)</a:t>
            </a:r>
            <a:br>
              <a:rPr lang="en-US" altLang="en-US" sz="2800">
                <a:latin typeface="Angsana New" panose="02020603050405020304" pitchFamily="18" charset="-34"/>
              </a:rPr>
            </a:br>
            <a:r>
              <a:rPr lang="en-US" altLang="en-US" sz="2800">
                <a:latin typeface="Angsana New" panose="02020603050405020304" pitchFamily="18" charset="-34"/>
              </a:rPr>
              <a:t>1.  if  low&lt; high</a:t>
            </a:r>
            <a:br>
              <a:rPr lang="en-US" altLang="en-US" sz="2800">
                <a:latin typeface="Angsana New" panose="02020603050405020304" pitchFamily="18" charset="-34"/>
              </a:rPr>
            </a:br>
            <a:r>
              <a:rPr lang="en-US" altLang="en-US" sz="2800">
                <a:latin typeface="Angsana New" panose="02020603050405020304" pitchFamily="18" charset="-34"/>
              </a:rPr>
              <a:t>2.            then mid =  (low + high) / 2</a:t>
            </a:r>
            <a:br>
              <a:rPr lang="en-US" altLang="en-US" sz="2800">
                <a:latin typeface="Angsana New" panose="02020603050405020304" pitchFamily="18" charset="-34"/>
              </a:rPr>
            </a:br>
            <a:r>
              <a:rPr lang="en-US" altLang="en-US" sz="2800">
                <a:latin typeface="Angsana New" panose="02020603050405020304" pitchFamily="18" charset="-34"/>
              </a:rPr>
              <a:t>3.                    MERGE-SORT(A, low, mid)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>
                <a:latin typeface="Angsana New" panose="02020603050405020304" pitchFamily="18" charset="-34"/>
              </a:rPr>
              <a:t>4.                    MERGE-SORT(A, mid+1, high)</a:t>
            </a:r>
            <a:br>
              <a:rPr lang="en-US" altLang="en-US" sz="2800">
                <a:latin typeface="Angsana New" panose="02020603050405020304" pitchFamily="18" charset="-34"/>
              </a:rPr>
            </a:br>
            <a:r>
              <a:rPr lang="en-US" altLang="en-US" sz="2800">
                <a:latin typeface="Angsana New" panose="02020603050405020304" pitchFamily="18" charset="-34"/>
              </a:rPr>
              <a:t>5.                    MERGE(A, low, mid, high)</a:t>
            </a:r>
            <a:endParaRPr lang="th-TH" altLang="en-US" sz="2800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924800" cy="42672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>
                <a:latin typeface="Angsana New" panose="02020603050405020304" pitchFamily="18" charset="-34"/>
              </a:rPr>
              <a:t>Algorithm:</a:t>
            </a:r>
            <a:r>
              <a:rPr lang="en-US" altLang="en-US" dirty="0">
                <a:latin typeface="Angsana New" panose="02020603050405020304" pitchFamily="18" charset="-34"/>
              </a:rPr>
              <a:t> Merging 2 sorted subarrays using auxiliary storage.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 Algorithm merge(low,mid,high)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//a[low:high] is a global array containing 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//two sorted subsets in a[low:mid]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//and in a[mid+1:high].The goal is to merge these 2 sets into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//a single set residing in a[low:high].b[] is an auxiliary global array.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endParaRPr lang="en-US" altLang="en-US" dirty="0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{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h=low; I=low; j=mid+1;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while ((h&lt;=mid) and (j&lt;=high)) do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{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if (a[h]&lt;=a[j]) then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{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b[I]=a[h]; 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h = h+1;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}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else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{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b[I]= a[j];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 j=j+1;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}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I=I+1;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}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6629400" cy="54864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if (h=mid) then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for k=j to high do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{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     b[I]=a[k];         I=I+1;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 }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else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 for k=h to mid do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 {          b[I]=a[k];          I=I+1;      }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 for k=low to high do a[k] = b[k];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}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324600" cy="1600200"/>
          </a:xfrm>
        </p:spPr>
        <p:txBody>
          <a:bodyPr/>
          <a:lstStyle/>
          <a:p>
            <a:r>
              <a:rPr lang="en-US" altLang="en-US"/>
              <a:t>Time Complexity –Merge Sort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71011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700" dirty="0">
                <a:latin typeface="Angsana New" panose="02020603050405020304" pitchFamily="18" charset="-34"/>
              </a:rPr>
              <a:t>T(n) =a                           n=1 a is constant</a:t>
            </a:r>
          </a:p>
          <a:p>
            <a:pPr eaLnBrk="1" hangingPunct="1">
              <a:buFontTx/>
              <a:buChar char="•"/>
            </a:pPr>
            <a:r>
              <a:rPr lang="en-US" altLang="en-US" sz="2700" dirty="0">
                <a:latin typeface="Angsana New" panose="02020603050405020304" pitchFamily="18" charset="-34"/>
              </a:rPr>
              <a:t> 	= 2T(n/2) + cn.     n&gt;1 c is constant</a:t>
            </a:r>
            <a:br>
              <a:rPr lang="en-US" altLang="en-US" sz="2700" dirty="0">
                <a:latin typeface="Angsana New" panose="02020603050405020304" pitchFamily="18" charset="-34"/>
              </a:rPr>
            </a:br>
            <a:r>
              <a:rPr lang="en-US" altLang="en-US" sz="2700" dirty="0">
                <a:latin typeface="Angsana New" panose="02020603050405020304" pitchFamily="18" charset="-34"/>
              </a:rPr>
              <a:t>In the same way: </a:t>
            </a:r>
            <a:br>
              <a:rPr lang="en-US" altLang="en-US" sz="2700" dirty="0">
                <a:latin typeface="Angsana New" panose="02020603050405020304" pitchFamily="18" charset="-34"/>
              </a:rPr>
            </a:br>
            <a:r>
              <a:rPr lang="en-US" altLang="en-US" sz="2700" dirty="0">
                <a:latin typeface="Angsana New" panose="02020603050405020304" pitchFamily="18" charset="-34"/>
              </a:rPr>
              <a:t/>
            </a:r>
            <a:br>
              <a:rPr lang="en-US" altLang="en-US" sz="2700" dirty="0">
                <a:latin typeface="Angsana New" panose="02020603050405020304" pitchFamily="18" charset="-34"/>
              </a:rPr>
            </a:br>
            <a:r>
              <a:rPr lang="en-US" altLang="en-US" sz="2700" dirty="0">
                <a:latin typeface="Angsana New" panose="02020603050405020304" pitchFamily="18" charset="-34"/>
              </a:rPr>
              <a:t>T(n/2) = 2T(n/4) + cn/2, so </a:t>
            </a:r>
            <a:br>
              <a:rPr lang="en-US" altLang="en-US" sz="2700" dirty="0">
                <a:latin typeface="Angsana New" panose="02020603050405020304" pitchFamily="18" charset="-34"/>
              </a:rPr>
            </a:br>
            <a:r>
              <a:rPr lang="en-US" altLang="en-US" sz="2700" dirty="0">
                <a:latin typeface="Angsana New" panose="02020603050405020304" pitchFamily="18" charset="-34"/>
              </a:rPr>
              <a:t>T(n) = 4T(n/4) + 2cn. Going in this way ... </a:t>
            </a:r>
          </a:p>
          <a:p>
            <a:pPr eaLnBrk="1" hangingPunct="1">
              <a:buFontTx/>
              <a:buChar char="•"/>
            </a:pPr>
            <a:r>
              <a:rPr lang="en-US" altLang="en-US" sz="2700" dirty="0">
                <a:latin typeface="Angsana New" panose="02020603050405020304" pitchFamily="18" charset="-34"/>
              </a:rPr>
              <a:t> T(n) = 2</a:t>
            </a:r>
            <a:r>
              <a:rPr lang="en-US" altLang="en-US" sz="2700" baseline="30000" dirty="0">
                <a:latin typeface="Angsana New" panose="02020603050405020304" pitchFamily="18" charset="-34"/>
              </a:rPr>
              <a:t>k</a:t>
            </a:r>
            <a:r>
              <a:rPr lang="en-US" altLang="en-US" sz="2700" dirty="0">
                <a:latin typeface="Angsana New" panose="02020603050405020304" pitchFamily="18" charset="-34"/>
              </a:rPr>
              <a:t>T(n/2</a:t>
            </a:r>
            <a:r>
              <a:rPr lang="en-US" altLang="en-US" sz="2700" baseline="30000" dirty="0">
                <a:latin typeface="Angsana New" panose="02020603050405020304" pitchFamily="18" charset="-34"/>
              </a:rPr>
              <a:t>k</a:t>
            </a:r>
            <a:r>
              <a:rPr lang="en-US" altLang="en-US" sz="2700" dirty="0">
                <a:latin typeface="Angsana New" panose="02020603050405020304" pitchFamily="18" charset="-34"/>
              </a:rPr>
              <a:t>) + kcn</a:t>
            </a:r>
          </a:p>
          <a:p>
            <a:pPr eaLnBrk="1" hangingPunct="1">
              <a:buFontTx/>
              <a:buChar char="•"/>
            </a:pPr>
            <a:r>
              <a:rPr lang="en-US" altLang="en-US" sz="2700" dirty="0">
                <a:latin typeface="Angsana New" panose="02020603050405020304" pitchFamily="18" charset="-34"/>
              </a:rPr>
              <a:t>        = nT(1) + cnlog</a:t>
            </a:r>
            <a:r>
              <a:rPr lang="en-US" altLang="en-US" sz="2700" baseline="-25000" dirty="0">
                <a:latin typeface="Angsana New" panose="02020603050405020304" pitchFamily="18" charset="-34"/>
              </a:rPr>
              <a:t>2</a:t>
            </a:r>
            <a:r>
              <a:rPr lang="en-US" altLang="en-US" sz="2700" dirty="0">
                <a:latin typeface="Angsana New" panose="02020603050405020304" pitchFamily="18" charset="-34"/>
              </a:rPr>
              <a:t>n = O(n log n). </a:t>
            </a:r>
          </a:p>
          <a:p>
            <a:pPr eaLnBrk="1" hangingPunct="1">
              <a:buFontTx/>
              <a:buChar char="•"/>
            </a:pPr>
            <a:r>
              <a:rPr lang="en-US" altLang="en-US" sz="2700" dirty="0">
                <a:latin typeface="Angsana New" panose="02020603050405020304" pitchFamily="18" charset="-34"/>
              </a:rPr>
              <a:t>Remember, as n=2</a:t>
            </a:r>
            <a:r>
              <a:rPr lang="en-US" altLang="en-US" sz="2700" baseline="30000" dirty="0">
                <a:latin typeface="Angsana New" panose="02020603050405020304" pitchFamily="18" charset="-34"/>
              </a:rPr>
              <a:t>k</a:t>
            </a:r>
            <a:r>
              <a:rPr lang="en-US" altLang="en-US" sz="2700" dirty="0">
                <a:latin typeface="Angsana New" panose="02020603050405020304" pitchFamily="18" charset="-34"/>
              </a:rPr>
              <a:t>   k = log</a:t>
            </a:r>
            <a:r>
              <a:rPr lang="en-US" altLang="en-US" sz="2700" baseline="-25000" dirty="0">
                <a:latin typeface="Angsana New" panose="02020603050405020304" pitchFamily="18" charset="-34"/>
              </a:rPr>
              <a:t>2</a:t>
            </a:r>
            <a:r>
              <a:rPr lang="en-US" altLang="en-US" sz="2700" dirty="0">
                <a:latin typeface="Angsana New" panose="02020603050405020304" pitchFamily="18" charset="-34"/>
              </a:rPr>
              <a:t>n! </a:t>
            </a:r>
          </a:p>
          <a:p>
            <a:pPr eaLnBrk="1" hangingPunct="1">
              <a:buFontTx/>
              <a:buChar char="•"/>
            </a:pPr>
            <a:r>
              <a:rPr lang="en-US" altLang="en-US" sz="2700" dirty="0">
                <a:latin typeface="Angsana New" panose="02020603050405020304" pitchFamily="18" charset="-34"/>
              </a:rPr>
              <a:t>The general case requires a bit more work, but it takes O(n log n) time anyway.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1785926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3214686"/>
            <a:ext cx="7772400" cy="3400444"/>
          </a:xfrm>
        </p:spPr>
        <p:txBody>
          <a:bodyPr/>
          <a:lstStyle/>
          <a:p>
            <a:r>
              <a:rPr lang="en-US" altLang="zh-CN" dirty="0">
                <a:solidFill>
                  <a:schemeClr val="hlink"/>
                </a:solidFill>
                <a:ea typeface="SimSun" pitchFamily="2" charset="-122"/>
              </a:rPr>
              <a:t>Fastest</a:t>
            </a:r>
            <a:r>
              <a:rPr lang="en-US" altLang="zh-CN" dirty="0">
                <a:ea typeface="SimSun" pitchFamily="2" charset="-122"/>
              </a:rPr>
              <a:t> known sorting algorithm in practice</a:t>
            </a:r>
          </a:p>
          <a:p>
            <a:r>
              <a:rPr lang="en-US" altLang="zh-CN" dirty="0">
                <a:ea typeface="SimSun" pitchFamily="2" charset="-122"/>
              </a:rPr>
              <a:t>Average case: O(N log N)</a:t>
            </a:r>
          </a:p>
          <a:p>
            <a:r>
              <a:rPr lang="en-US" altLang="zh-CN" dirty="0">
                <a:ea typeface="SimSun" pitchFamily="2" charset="-122"/>
              </a:rPr>
              <a:t>Worst case: O(N</a:t>
            </a:r>
            <a:r>
              <a:rPr lang="en-US" altLang="zh-CN" baseline="30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But, the worst case seldom happens.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00364" y="214290"/>
            <a:ext cx="5219688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1" u="none" strike="noStrike" kern="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SimSun" pitchFamily="2" charset="-122"/>
                <a:cs typeface="+mj-cs"/>
              </a:rPr>
              <a:t>Quicksort</a:t>
            </a:r>
            <a:endParaRPr kumimoji="0" lang="en-US" altLang="zh-CN" sz="4000" b="0" i="1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SimSun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10" y="228600"/>
            <a:ext cx="4243390" cy="838200"/>
          </a:xfrm>
        </p:spPr>
        <p:txBody>
          <a:bodyPr/>
          <a:lstStyle/>
          <a:p>
            <a:r>
              <a:rPr lang="en-US" altLang="zh-CN" dirty="0" err="1">
                <a:ea typeface="SimSun" pitchFamily="2" charset="-122"/>
              </a:rPr>
              <a:t>Quicksort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5486400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SimSun" pitchFamily="2" charset="-122"/>
              </a:rPr>
              <a:t>Divide step: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SimSun" pitchFamily="2" charset="-122"/>
              </a:rPr>
              <a:t>Pick any element (</a:t>
            </a:r>
            <a:r>
              <a:rPr lang="en-US" altLang="zh-CN" sz="1800" b="1" i="1" dirty="0">
                <a:solidFill>
                  <a:schemeClr val="hlink"/>
                </a:solidFill>
                <a:ea typeface="SimSun" pitchFamily="2" charset="-122"/>
              </a:rPr>
              <a:t>pivot</a:t>
            </a:r>
            <a:r>
              <a:rPr lang="en-US" altLang="zh-CN" sz="1800" dirty="0">
                <a:ea typeface="SimSun" pitchFamily="2" charset="-122"/>
              </a:rPr>
              <a:t>) v in S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SimSun" pitchFamily="2" charset="-122"/>
              </a:rPr>
              <a:t>Partition S – {v} into two disjoint groups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SimSun" pitchFamily="2" charset="-122"/>
              </a:rPr>
              <a:t>    S1 = {x </a:t>
            </a:r>
            <a:r>
              <a:rPr lang="en-US" altLang="zh-CN" sz="1800" dirty="0"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1800" dirty="0">
                <a:ea typeface="SimSun" pitchFamily="2" charset="-122"/>
              </a:rPr>
              <a:t> S – {v} | x &lt;=</a:t>
            </a:r>
            <a:r>
              <a:rPr lang="en-US" altLang="zh-CN" sz="1800" b="1" dirty="0">
                <a:solidFill>
                  <a:srgbClr val="00FF00"/>
                </a:solidFill>
                <a:ea typeface="SimSun" pitchFamily="2" charset="-122"/>
              </a:rPr>
              <a:t> </a:t>
            </a:r>
            <a:r>
              <a:rPr lang="en-US" altLang="zh-CN" sz="1800" dirty="0">
                <a:ea typeface="SimSun" pitchFamily="2" charset="-122"/>
              </a:rPr>
              <a:t>v}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SimSun" pitchFamily="2" charset="-122"/>
              </a:rPr>
              <a:t>    S2 = {x </a:t>
            </a:r>
            <a:r>
              <a:rPr lang="en-US" altLang="zh-CN" sz="1800" dirty="0"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1800" dirty="0">
                <a:ea typeface="SimSun" pitchFamily="2" charset="-122"/>
              </a:rPr>
              <a:t> S – {v} | x </a:t>
            </a:r>
            <a:r>
              <a:rPr lang="en-US" altLang="zh-CN" sz="1800" b="1" dirty="0">
                <a:ea typeface="SimSun" pitchFamily="2" charset="-122"/>
                <a:sym typeface="Symbol" pitchFamily="18" charset="2"/>
              </a:rPr>
              <a:t></a:t>
            </a:r>
            <a:r>
              <a:rPr lang="en-US" altLang="zh-CN" sz="1800" dirty="0">
                <a:ea typeface="SimSun" pitchFamily="2" charset="-122"/>
              </a:rPr>
              <a:t> v}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>
                <a:solidFill>
                  <a:schemeClr val="accent1"/>
                </a:solidFill>
                <a:ea typeface="SimSun" pitchFamily="2" charset="-122"/>
              </a:rPr>
              <a:t>Note: S1 and S2 may overlap.  Why?</a:t>
            </a:r>
            <a:r>
              <a:rPr lang="en-US" altLang="zh-CN" sz="1800" dirty="0">
                <a:ea typeface="SimSun" pitchFamily="2" charset="-122"/>
              </a:rPr>
              <a:t> 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zh-CN" sz="1800" dirty="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SimSun" pitchFamily="2" charset="-122"/>
              </a:rPr>
              <a:t>Conquer step: recursively sort  S1 and S2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SimSun" pitchFamily="2" charset="-122"/>
              </a:rPr>
              <a:t>Combine step: the sorted S1 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(by the time returned from recursion), </a:t>
            </a:r>
            <a:r>
              <a:rPr lang="en-US" altLang="zh-CN" sz="2000" dirty="0">
                <a:ea typeface="SimSun" pitchFamily="2" charset="-122"/>
              </a:rPr>
              <a:t>followed by v, followed by the sorted S2 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(i.e., nothing extra needs to be done)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zh-CN" altLang="en-US" sz="1800" dirty="0">
              <a:ea typeface="SimSun" pitchFamily="2" charset="-122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172200" y="160655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578600" y="2209800"/>
            <a:ext cx="2286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7391400" y="2381250"/>
            <a:ext cx="228600" cy="2857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797800" y="2038350"/>
            <a:ext cx="228600" cy="6286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8204200" y="169545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8610600" y="2324100"/>
            <a:ext cx="2286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985000" y="186690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7924800" y="350520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8763000" y="359410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343900" y="376555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92750" y="4114800"/>
            <a:ext cx="1054100" cy="457200"/>
            <a:chOff x="3320" y="2304"/>
            <a:chExt cx="664" cy="384"/>
          </a:xfrm>
        </p:grpSpPr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7124700" y="3943350"/>
            <a:ext cx="228600" cy="6286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310" name="AutoShape 22"/>
          <p:cNvSpPr>
            <a:spLocks/>
          </p:cNvSpPr>
          <p:nvPr/>
        </p:nvSpPr>
        <p:spPr bwMode="auto">
          <a:xfrm rot="-5400000">
            <a:off x="5867400" y="40957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latin typeface="Times New Roman" pitchFamily="18" charset="0"/>
              </a:rPr>
              <a:t>S1</a:t>
            </a:r>
          </a:p>
        </p:txBody>
      </p:sp>
      <p:sp>
        <p:nvSpPr>
          <p:cNvPr id="12311" name="AutoShape 23"/>
          <p:cNvSpPr>
            <a:spLocks/>
          </p:cNvSpPr>
          <p:nvPr/>
        </p:nvSpPr>
        <p:spPr bwMode="auto">
          <a:xfrm rot="-5400000">
            <a:off x="8305800" y="40957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latin typeface="Times New Roman" pitchFamily="18" charset="0"/>
              </a:rPr>
              <a:t>S2</a:t>
            </a:r>
          </a:p>
        </p:txBody>
      </p:sp>
      <p:sp>
        <p:nvSpPr>
          <p:cNvPr id="12319" name="AutoShape 31"/>
          <p:cNvSpPr>
            <a:spLocks/>
          </p:cNvSpPr>
          <p:nvPr/>
        </p:nvSpPr>
        <p:spPr bwMode="auto">
          <a:xfrm rot="-5400000">
            <a:off x="7353300" y="1714500"/>
            <a:ext cx="304800" cy="2514600"/>
          </a:xfrm>
          <a:prstGeom prst="leftBrace">
            <a:avLst>
              <a:gd name="adj1" fmla="val 6875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85800"/>
            <a:ext cx="6705600" cy="1143000"/>
          </a:xfrm>
        </p:spPr>
        <p:txBody>
          <a:bodyPr/>
          <a:lstStyle/>
          <a:p>
            <a:pPr eaLnBrk="1" hangingPunct="1"/>
            <a:r>
              <a:rPr lang="en-US" altLang="en-US"/>
              <a:t>4,5,6: Implementation, Testing, Maintainance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 dirty="0"/>
              <a:t>Implementation</a:t>
            </a:r>
          </a:p>
          <a:p>
            <a:pPr lvl="1" eaLnBrk="1" hangingPunct="1"/>
            <a:r>
              <a:rPr lang="en-US" altLang="en-US" sz="2000" dirty="0"/>
              <a:t>Decide on the programming language to use</a:t>
            </a:r>
          </a:p>
          <a:p>
            <a:pPr lvl="2" eaLnBrk="1" hangingPunct="1"/>
            <a:r>
              <a:rPr lang="en-US" altLang="en-US" sz="1800" dirty="0"/>
              <a:t>C, C++, Lisp, Java, Perl, Prolog, assembly, etc. , etc.</a:t>
            </a:r>
          </a:p>
          <a:p>
            <a:pPr lvl="1" eaLnBrk="1" hangingPunct="1"/>
            <a:r>
              <a:rPr lang="en-US" altLang="en-US" sz="2000" dirty="0"/>
              <a:t>Write clean, well documented code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u="sng" dirty="0"/>
              <a:t>Test, test, test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Integrate feedback from users, fix bugs, ensure compatibility across different versions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u="sng" dirty="0">
                <a:sym typeface="Wingdings" panose="05000000000000000000" pitchFamily="2" charset="2"/>
              </a:rPr>
              <a:t>Maintenance</a:t>
            </a:r>
            <a:endParaRPr lang="en-US" altLang="en-US" sz="2400" u="sng" dirty="0"/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685800"/>
            <a:ext cx="6848492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Example: </a:t>
            </a:r>
            <a:r>
              <a:rPr lang="en-US" altLang="zh-CN" dirty="0" err="1">
                <a:ea typeface="SimSun" pitchFamily="2" charset="-122"/>
              </a:rPr>
              <a:t>Quicksort</a:t>
            </a:r>
            <a:endParaRPr lang="en-US" altLang="zh-CN" dirty="0">
              <a:ea typeface="SimSun" pitchFamily="2" charset="-122"/>
            </a:endParaRPr>
          </a:p>
        </p:txBody>
      </p:sp>
      <p:pic>
        <p:nvPicPr>
          <p:cNvPr id="14339" name="Picture 3" descr="7"/>
          <p:cNvPicPr>
            <a:picLocks noChangeAspect="1" noChangeArrowheads="1"/>
          </p:cNvPicPr>
          <p:nvPr/>
        </p:nvPicPr>
        <p:blipFill>
          <a:blip r:embed="rId3">
            <a:lum contrast="60000"/>
          </a:blip>
          <a:srcRect b="47887"/>
          <a:stretch>
            <a:fillRect/>
          </a:stretch>
        </p:blipFill>
        <p:spPr bwMode="auto">
          <a:xfrm>
            <a:off x="1371600" y="1676400"/>
            <a:ext cx="61722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43174" y="685800"/>
            <a:ext cx="6348426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Example: </a:t>
            </a:r>
            <a:r>
              <a:rPr lang="en-US" altLang="zh-CN" dirty="0" err="1">
                <a:ea typeface="SimSun" pitchFamily="2" charset="-122"/>
              </a:rPr>
              <a:t>Quicksort</a:t>
            </a:r>
            <a:r>
              <a:rPr lang="en-US" altLang="zh-CN" dirty="0">
                <a:ea typeface="SimSun" pitchFamily="2" charset="-122"/>
              </a:rPr>
              <a:t>...</a:t>
            </a:r>
          </a:p>
        </p:txBody>
      </p:sp>
      <p:pic>
        <p:nvPicPr>
          <p:cNvPr id="15363" name="Picture 3" descr="7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 t="50705" b="5634"/>
          <a:stretch>
            <a:fillRect/>
          </a:stretch>
        </p:blipFill>
        <p:spPr bwMode="auto">
          <a:xfrm>
            <a:off x="1447800" y="1971675"/>
            <a:ext cx="60960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22" y="685800"/>
            <a:ext cx="6634178" cy="1143000"/>
          </a:xfrm>
        </p:spPr>
        <p:txBody>
          <a:bodyPr/>
          <a:lstStyle/>
          <a:p>
            <a:r>
              <a:rPr lang="en-US" altLang="zh-CN" dirty="0" err="1">
                <a:ea typeface="SimSun" pitchFamily="2" charset="-122"/>
              </a:rPr>
              <a:t>Pseudocode</a:t>
            </a:r>
            <a:r>
              <a:rPr lang="en-US" altLang="zh-CN" dirty="0">
                <a:ea typeface="SimSun" pitchFamily="2" charset="-122"/>
              </a:rPr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Input: an array A[p, r]</a:t>
            </a:r>
          </a:p>
          <a:p>
            <a:pPr>
              <a:buFont typeface="Monotype Sorts" pitchFamily="2" charset="2"/>
              <a:buNone/>
            </a:pPr>
            <a:endParaRPr lang="en-US" altLang="zh-CN" sz="2000">
              <a:ea typeface="SimSun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Quicksort</a:t>
            </a:r>
            <a:r>
              <a:rPr lang="en-US" altLang="zh-CN" sz="2000">
                <a:ea typeface="SimSun" pitchFamily="2" charset="-122"/>
              </a:rPr>
              <a:t> (A, p, r)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	 if (p &lt; r)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		q = </a:t>
            </a:r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Partition</a:t>
            </a:r>
            <a:r>
              <a:rPr lang="en-US" altLang="zh-CN" sz="2000">
                <a:ea typeface="SimSun" pitchFamily="2" charset="-122"/>
              </a:rPr>
              <a:t> (A, p, r)   </a:t>
            </a:r>
            <a:r>
              <a:rPr lang="en-US" altLang="zh-CN" sz="1800">
                <a:solidFill>
                  <a:srgbClr val="00FF00"/>
                </a:solidFill>
                <a:ea typeface="SimSun" pitchFamily="2" charset="-122"/>
              </a:rPr>
              <a:t>//q is the position of the pivot element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		</a:t>
            </a:r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Quicksort </a:t>
            </a:r>
            <a:r>
              <a:rPr lang="en-US" altLang="zh-CN" sz="2000">
                <a:ea typeface="SimSun" pitchFamily="2" charset="-122"/>
              </a:rPr>
              <a:t>(A, p, q-1)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		</a:t>
            </a:r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Quicksort </a:t>
            </a:r>
            <a:r>
              <a:rPr lang="en-US" altLang="zh-CN" sz="2000">
                <a:ea typeface="SimSun" pitchFamily="2" charset="-122"/>
              </a:rPr>
              <a:t>(A, q+1, r)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	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SimSun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22" y="685800"/>
            <a:ext cx="6634178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Partitioning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33883"/>
            <a:ext cx="8244780" cy="48006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Partitioning 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This is a </a:t>
            </a:r>
            <a:r>
              <a:rPr lang="en-US" altLang="zh-CN" b="1" dirty="0">
                <a:ea typeface="SimSun" pitchFamily="2" charset="-122"/>
              </a:rPr>
              <a:t>key step</a:t>
            </a:r>
            <a:r>
              <a:rPr lang="en-US" altLang="zh-CN" dirty="0">
                <a:ea typeface="SimSun" pitchFamily="2" charset="-122"/>
              </a:rPr>
              <a:t> of the quicksort algorithm</a:t>
            </a:r>
          </a:p>
          <a:p>
            <a:pPr lvl="1"/>
            <a:r>
              <a:rPr lang="en-US" altLang="zh-CN" b="1" dirty="0">
                <a:ea typeface="SimSun" pitchFamily="2" charset="-122"/>
              </a:rPr>
              <a:t>Goal</a:t>
            </a:r>
            <a:r>
              <a:rPr lang="en-US" altLang="zh-CN" dirty="0">
                <a:ea typeface="SimSun" pitchFamily="2" charset="-122"/>
              </a:rPr>
              <a:t>: given the picked pivot, partition the remaining elements into two smaller sets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Many ways to implement how to partition: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Even the slightest deviations may cause surprisingly bad results.</a:t>
            </a:r>
          </a:p>
          <a:p>
            <a:r>
              <a:rPr lang="en-US" altLang="zh-CN" dirty="0">
                <a:ea typeface="SimSun" pitchFamily="2" charset="-122"/>
              </a:rPr>
              <a:t>We will learn an easy and efficient partitioning strategy here.</a:t>
            </a:r>
          </a:p>
          <a:p>
            <a:r>
              <a:rPr lang="en-US" altLang="zh-CN" dirty="0">
                <a:ea typeface="SimSun" pitchFamily="2" charset="-122"/>
              </a:rPr>
              <a:t>How to pick a pivot will be discussed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685800"/>
            <a:ext cx="6848492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Partitioning Strategy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8486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SimSun" pitchFamily="2" charset="-122"/>
              </a:rPr>
              <a:t>Want to partition an array A[left .. right]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SimSun" pitchFamily="2" charset="-122"/>
              </a:rPr>
              <a:t>First, get the pivot element out of the way by swapping it with the last element. (Swap pivot and A[right])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SimSun" pitchFamily="2" charset="-122"/>
              </a:rPr>
              <a:t>Let </a:t>
            </a:r>
            <a:r>
              <a:rPr lang="en-US" altLang="zh-CN" sz="2400">
                <a:solidFill>
                  <a:srgbClr val="00FF00"/>
                </a:solidFill>
                <a:ea typeface="SimSun" pitchFamily="2" charset="-122"/>
              </a:rPr>
              <a:t>i start at the first element</a:t>
            </a:r>
            <a:r>
              <a:rPr lang="en-US" altLang="zh-CN" sz="2400">
                <a:ea typeface="SimSun" pitchFamily="2" charset="-122"/>
              </a:rPr>
              <a:t> and </a:t>
            </a:r>
            <a:r>
              <a:rPr lang="en-US" altLang="zh-CN" sz="2400">
                <a:solidFill>
                  <a:schemeClr val="tx2"/>
                </a:solidFill>
                <a:ea typeface="SimSun" pitchFamily="2" charset="-122"/>
              </a:rPr>
              <a:t>j start at the next-to-last element</a:t>
            </a:r>
            <a:r>
              <a:rPr lang="en-US" altLang="zh-CN" sz="2400">
                <a:ea typeface="SimSun" pitchFamily="2" charset="-122"/>
              </a:rPr>
              <a:t> (i = left, j = right – 1)</a:t>
            </a:r>
          </a:p>
          <a:p>
            <a:pPr>
              <a:lnSpc>
                <a:spcPct val="80000"/>
              </a:lnSpc>
            </a:pPr>
            <a:endParaRPr lang="zh-CN" altLang="en-US" sz="2400">
              <a:ea typeface="SimSun" pitchFamily="2" charset="-122"/>
            </a:endParaRP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741488" y="5851525"/>
            <a:ext cx="8382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pivot</a:t>
            </a:r>
          </a:p>
        </p:txBody>
      </p:sp>
      <p:sp>
        <p:nvSpPr>
          <p:cNvPr id="17454" name="Line 46"/>
          <p:cNvSpPr>
            <a:spLocks noChangeShapeType="1"/>
          </p:cNvSpPr>
          <p:nvPr/>
        </p:nvSpPr>
        <p:spPr bwMode="auto">
          <a:xfrm flipV="1">
            <a:off x="2122488" y="5394325"/>
            <a:ext cx="0" cy="38100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5410200" y="5394325"/>
            <a:ext cx="304800" cy="854075"/>
            <a:chOff x="3456" y="3206"/>
            <a:chExt cx="192" cy="538"/>
          </a:xfrm>
        </p:grpSpPr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7696200" y="5394325"/>
            <a:ext cx="381000" cy="838200"/>
            <a:chOff x="4992" y="3206"/>
            <a:chExt cx="240" cy="528"/>
          </a:xfrm>
        </p:grpSpPr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7459" name="Text Box 51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17460" name="AutoShape 52"/>
          <p:cNvSpPr>
            <a:spLocks noChangeArrowheads="1"/>
          </p:cNvSpPr>
          <p:nvPr/>
        </p:nvSpPr>
        <p:spPr bwMode="auto">
          <a:xfrm>
            <a:off x="4343400" y="4860925"/>
            <a:ext cx="381000" cy="288925"/>
          </a:xfrm>
          <a:prstGeom prst="rightArrow">
            <a:avLst>
              <a:gd name="adj1" fmla="val 50000"/>
              <a:gd name="adj2" fmla="val 32967"/>
            </a:avLst>
          </a:prstGeom>
          <a:solidFill>
            <a:schemeClr val="accent1"/>
          </a:solidFill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5222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984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9794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10556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17469" name="Rectangle 61"/>
          <p:cNvSpPr>
            <a:spLocks noChangeArrowheads="1"/>
          </p:cNvSpPr>
          <p:nvPr/>
        </p:nvSpPr>
        <p:spPr bwMode="auto">
          <a:xfrm>
            <a:off x="14366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15128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1893888" y="4784725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2001838" y="4813300"/>
            <a:ext cx="322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Tahoma" pitchFamily="34" charset="0"/>
              </a:rPr>
              <a:t>6</a:t>
            </a:r>
          </a:p>
        </p:txBody>
      </p:sp>
      <p:sp>
        <p:nvSpPr>
          <p:cNvPr id="17473" name="Rectangle 65"/>
          <p:cNvSpPr>
            <a:spLocks noChangeArrowheads="1"/>
          </p:cNvSpPr>
          <p:nvPr/>
        </p:nvSpPr>
        <p:spPr bwMode="auto">
          <a:xfrm>
            <a:off x="23510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74" name="Text Box 66"/>
          <p:cNvSpPr txBox="1">
            <a:spLocks noChangeArrowheads="1"/>
          </p:cNvSpPr>
          <p:nvPr/>
        </p:nvSpPr>
        <p:spPr bwMode="auto">
          <a:xfrm>
            <a:off x="24272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7475" name="Rectangle 67"/>
          <p:cNvSpPr>
            <a:spLocks noChangeArrowheads="1"/>
          </p:cNvSpPr>
          <p:nvPr/>
        </p:nvSpPr>
        <p:spPr bwMode="auto">
          <a:xfrm>
            <a:off x="28082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76" name="Text Box 68"/>
          <p:cNvSpPr txBox="1">
            <a:spLocks noChangeArrowheads="1"/>
          </p:cNvSpPr>
          <p:nvPr/>
        </p:nvSpPr>
        <p:spPr bwMode="auto">
          <a:xfrm>
            <a:off x="2816225" y="482441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17477" name="Rectangle 69"/>
          <p:cNvSpPr>
            <a:spLocks noChangeArrowheads="1"/>
          </p:cNvSpPr>
          <p:nvPr/>
        </p:nvSpPr>
        <p:spPr bwMode="auto">
          <a:xfrm>
            <a:off x="32654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78" name="Text Box 70"/>
          <p:cNvSpPr txBox="1">
            <a:spLocks noChangeArrowheads="1"/>
          </p:cNvSpPr>
          <p:nvPr/>
        </p:nvSpPr>
        <p:spPr bwMode="auto">
          <a:xfrm>
            <a:off x="3273425" y="482441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rgbClr val="FF0000"/>
                </a:solidFill>
                <a:latin typeface="Tahoma" pitchFamily="34" charset="0"/>
              </a:rPr>
              <a:t>19</a:t>
            </a:r>
          </a:p>
        </p:txBody>
      </p:sp>
      <p:sp>
        <p:nvSpPr>
          <p:cNvPr id="17480" name="Rectangle 72"/>
          <p:cNvSpPr>
            <a:spLocks noChangeArrowheads="1"/>
          </p:cNvSpPr>
          <p:nvPr/>
        </p:nvSpPr>
        <p:spPr bwMode="auto">
          <a:xfrm>
            <a:off x="53228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81" name="Text Box 73"/>
          <p:cNvSpPr txBox="1">
            <a:spLocks noChangeArrowheads="1"/>
          </p:cNvSpPr>
          <p:nvPr/>
        </p:nvSpPr>
        <p:spPr bwMode="auto">
          <a:xfrm>
            <a:off x="53990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7482" name="Rectangle 74"/>
          <p:cNvSpPr>
            <a:spLocks noChangeArrowheads="1"/>
          </p:cNvSpPr>
          <p:nvPr/>
        </p:nvSpPr>
        <p:spPr bwMode="auto">
          <a:xfrm>
            <a:off x="57800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83" name="Text Box 75"/>
          <p:cNvSpPr txBox="1">
            <a:spLocks noChangeArrowheads="1"/>
          </p:cNvSpPr>
          <p:nvPr/>
        </p:nvSpPr>
        <p:spPr bwMode="auto">
          <a:xfrm>
            <a:off x="58562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17484" name="Rectangle 76"/>
          <p:cNvSpPr>
            <a:spLocks noChangeArrowheads="1"/>
          </p:cNvSpPr>
          <p:nvPr/>
        </p:nvSpPr>
        <p:spPr bwMode="auto">
          <a:xfrm>
            <a:off x="62372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63134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8077200" y="4784729"/>
            <a:ext cx="457200" cy="522288"/>
            <a:chOff x="4169" y="2640"/>
            <a:chExt cx="288" cy="329"/>
          </a:xfrm>
        </p:grpSpPr>
        <p:sp>
          <p:nvSpPr>
            <p:cNvPr id="17486" name="Rectangle 78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87" name="Text Box 79"/>
            <p:cNvSpPr txBox="1">
              <a:spLocks noChangeArrowheads="1"/>
            </p:cNvSpPr>
            <p:nvPr/>
          </p:nvSpPr>
          <p:spPr bwMode="auto">
            <a:xfrm>
              <a:off x="4227" y="2678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17488" name="Rectangle 80"/>
          <p:cNvSpPr>
            <a:spLocks noChangeArrowheads="1"/>
          </p:cNvSpPr>
          <p:nvPr/>
        </p:nvSpPr>
        <p:spPr bwMode="auto">
          <a:xfrm>
            <a:off x="71516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89" name="Text Box 81"/>
          <p:cNvSpPr txBox="1">
            <a:spLocks noChangeArrowheads="1"/>
          </p:cNvSpPr>
          <p:nvPr/>
        </p:nvSpPr>
        <p:spPr bwMode="auto">
          <a:xfrm>
            <a:off x="72278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7490" name="Rectangle 82"/>
          <p:cNvSpPr>
            <a:spLocks noChangeArrowheads="1"/>
          </p:cNvSpPr>
          <p:nvPr/>
        </p:nvSpPr>
        <p:spPr bwMode="auto">
          <a:xfrm>
            <a:off x="76088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91" name="Text Box 83"/>
          <p:cNvSpPr txBox="1">
            <a:spLocks noChangeArrowheads="1"/>
          </p:cNvSpPr>
          <p:nvPr/>
        </p:nvSpPr>
        <p:spPr bwMode="auto">
          <a:xfrm>
            <a:off x="7616825" y="482441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6694488" y="4784725"/>
            <a:ext cx="468312" cy="457200"/>
            <a:chOff x="5033" y="2640"/>
            <a:chExt cx="295" cy="288"/>
          </a:xfrm>
        </p:grpSpPr>
        <p:sp>
          <p:nvSpPr>
            <p:cNvPr id="17492" name="Rectangle 84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rgbClr val="FF0000"/>
                  </a:solidFill>
                  <a:latin typeface="Tahoma" pitchFamily="34" charset="0"/>
                </a:rPr>
                <a:t>19</a:t>
              </a:r>
            </a:p>
          </p:txBody>
        </p:sp>
      </p:grpSp>
      <p:sp>
        <p:nvSpPr>
          <p:cNvPr id="17499" name="Text Box 91"/>
          <p:cNvSpPr txBox="1">
            <a:spLocks noChangeArrowheads="1"/>
          </p:cNvSpPr>
          <p:nvPr/>
        </p:nvSpPr>
        <p:spPr bwMode="auto">
          <a:xfrm>
            <a:off x="4114800" y="4419600"/>
            <a:ext cx="9906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22" y="685800"/>
            <a:ext cx="6634178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Partitioning Strategy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3429000"/>
          </a:xfrm>
        </p:spPr>
        <p:txBody>
          <a:bodyPr/>
          <a:lstStyle/>
          <a:p>
            <a:r>
              <a:rPr lang="en-US" altLang="zh-CN" sz="2400" dirty="0">
                <a:ea typeface="SimSun" pitchFamily="2" charset="-122"/>
              </a:rPr>
              <a:t>Want to have</a:t>
            </a:r>
          </a:p>
          <a:p>
            <a:pPr lvl="1"/>
            <a:r>
              <a:rPr lang="en-US" altLang="zh-CN" sz="2000" dirty="0">
                <a:ea typeface="SimSun" pitchFamily="2" charset="-122"/>
              </a:rPr>
              <a:t>A[p] &lt;= pivot, for p &lt; </a:t>
            </a:r>
            <a:r>
              <a:rPr lang="en-US" altLang="zh-CN" sz="2000" dirty="0" err="1">
                <a:ea typeface="SimSun" pitchFamily="2" charset="-122"/>
              </a:rPr>
              <a:t>i</a:t>
            </a:r>
            <a:endParaRPr lang="en-US" altLang="zh-CN" sz="2000" dirty="0">
              <a:ea typeface="SimSun" pitchFamily="2" charset="-122"/>
            </a:endParaRPr>
          </a:p>
          <a:p>
            <a:pPr lvl="1"/>
            <a:r>
              <a:rPr lang="en-US" altLang="zh-CN" sz="2000" dirty="0">
                <a:ea typeface="SimSun" pitchFamily="2" charset="-122"/>
              </a:rPr>
              <a:t>A[p] &gt;= pivot, for p &gt; j</a:t>
            </a:r>
          </a:p>
          <a:p>
            <a:r>
              <a:rPr lang="en-US" altLang="zh-CN" sz="2400" dirty="0">
                <a:ea typeface="SimSun" pitchFamily="2" charset="-122"/>
              </a:rPr>
              <a:t>When </a:t>
            </a:r>
            <a:r>
              <a:rPr lang="en-US" altLang="zh-CN" sz="2400" dirty="0" err="1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 &lt; j</a:t>
            </a:r>
          </a:p>
          <a:p>
            <a:pPr lvl="1"/>
            <a:r>
              <a:rPr lang="en-US" altLang="zh-CN" sz="2000" dirty="0">
                <a:ea typeface="SimSun" pitchFamily="2" charset="-122"/>
              </a:rPr>
              <a:t>Move </a:t>
            </a:r>
            <a:r>
              <a:rPr lang="en-US" altLang="zh-CN" sz="2000" dirty="0" err="1">
                <a:ea typeface="SimSun" pitchFamily="2" charset="-122"/>
              </a:rPr>
              <a:t>i</a:t>
            </a:r>
            <a:r>
              <a:rPr lang="en-US" altLang="zh-CN" sz="2000" dirty="0">
                <a:ea typeface="SimSun" pitchFamily="2" charset="-122"/>
              </a:rPr>
              <a:t> right, skipping over elements smaller than the pivot</a:t>
            </a:r>
          </a:p>
          <a:p>
            <a:pPr lvl="1"/>
            <a:r>
              <a:rPr lang="en-US" altLang="zh-CN" sz="2000" dirty="0">
                <a:ea typeface="SimSun" pitchFamily="2" charset="-122"/>
              </a:rPr>
              <a:t>Move j left, skipping over elements greater than the pivot</a:t>
            </a:r>
          </a:p>
          <a:p>
            <a:pPr lvl="1"/>
            <a:r>
              <a:rPr lang="en-US" altLang="zh-CN" sz="2000" dirty="0">
                <a:ea typeface="SimSun" pitchFamily="2" charset="-122"/>
              </a:rPr>
              <a:t>When both </a:t>
            </a:r>
            <a:r>
              <a:rPr lang="en-US" altLang="zh-CN" sz="2000" dirty="0" err="1">
                <a:ea typeface="SimSun" pitchFamily="2" charset="-122"/>
              </a:rPr>
              <a:t>i</a:t>
            </a:r>
            <a:r>
              <a:rPr lang="en-US" altLang="zh-CN" sz="2000" dirty="0">
                <a:ea typeface="SimSun" pitchFamily="2" charset="-122"/>
              </a:rPr>
              <a:t> and j have stopped</a:t>
            </a:r>
          </a:p>
          <a:p>
            <a:pPr lvl="2"/>
            <a:r>
              <a:rPr lang="en-US" altLang="zh-CN" sz="1800" dirty="0">
                <a:ea typeface="SimSun" pitchFamily="2" charset="-122"/>
              </a:rPr>
              <a:t>A[</a:t>
            </a:r>
            <a:r>
              <a:rPr lang="en-US" altLang="zh-CN" sz="1800" dirty="0" err="1">
                <a:ea typeface="SimSun" pitchFamily="2" charset="-122"/>
              </a:rPr>
              <a:t>i</a:t>
            </a:r>
            <a:r>
              <a:rPr lang="en-US" altLang="zh-CN" sz="1800" dirty="0">
                <a:ea typeface="SimSun" pitchFamily="2" charset="-122"/>
              </a:rPr>
              <a:t>] &gt;= pivot</a:t>
            </a:r>
          </a:p>
          <a:p>
            <a:pPr lvl="2"/>
            <a:r>
              <a:rPr lang="en-US" altLang="zh-CN" sz="1800" dirty="0">
                <a:ea typeface="SimSun" pitchFamily="2" charset="-122"/>
              </a:rPr>
              <a:t>A[j] &lt;= pivot   { A[</a:t>
            </a:r>
            <a:r>
              <a:rPr lang="en-US" altLang="zh-CN" sz="1800" dirty="0" err="1">
                <a:ea typeface="SimSun" pitchFamily="2" charset="-122"/>
              </a:rPr>
              <a:t>i</a:t>
            </a:r>
            <a:r>
              <a:rPr lang="en-US" altLang="zh-CN" sz="1800" dirty="0">
                <a:ea typeface="SimSun" pitchFamily="2" charset="-122"/>
              </a:rPr>
              <a:t>] and A[j] should now be swapped}</a:t>
            </a:r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522288" y="5089525"/>
            <a:ext cx="8012112" cy="1479550"/>
            <a:chOff x="329" y="3206"/>
            <a:chExt cx="5047" cy="932"/>
          </a:xfrm>
        </p:grpSpPr>
        <p:sp>
          <p:nvSpPr>
            <p:cNvPr id="18534" name="AutoShape 102"/>
            <p:cNvSpPr>
              <a:spLocks noChangeArrowheads="1"/>
            </p:cNvSpPr>
            <p:nvPr/>
          </p:nvSpPr>
          <p:spPr bwMode="auto">
            <a:xfrm>
              <a:off x="2708" y="326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3175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" name="Group 106"/>
            <p:cNvGrpSpPr>
              <a:grpSpLocks/>
            </p:cNvGrpSpPr>
            <p:nvPr/>
          </p:nvGrpSpPr>
          <p:grpSpPr bwMode="auto">
            <a:xfrm>
              <a:off x="384" y="3590"/>
              <a:ext cx="192" cy="538"/>
              <a:chOff x="3456" y="3206"/>
              <a:chExt cx="192" cy="538"/>
            </a:xfrm>
          </p:grpSpPr>
          <p:sp>
            <p:nvSpPr>
              <p:cNvPr id="18539" name="Line 107"/>
              <p:cNvSpPr>
                <a:spLocks noChangeShapeType="1"/>
              </p:cNvSpPr>
              <p:nvPr/>
            </p:nvSpPr>
            <p:spPr bwMode="auto">
              <a:xfrm flipV="1">
                <a:off x="3552" y="320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0" name="Text Box 108"/>
              <p:cNvSpPr txBox="1">
                <a:spLocks noChangeArrowheads="1"/>
              </p:cNvSpPr>
              <p:nvPr/>
            </p:nvSpPr>
            <p:spPr bwMode="auto">
              <a:xfrm>
                <a:off x="3456" y="3494"/>
                <a:ext cx="192" cy="250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/>
                  <a:t>i</a:t>
                </a:r>
              </a:p>
            </p:txBody>
          </p:sp>
        </p:grpSp>
        <p:grpSp>
          <p:nvGrpSpPr>
            <p:cNvPr id="4" name="Group 109"/>
            <p:cNvGrpSpPr>
              <a:grpSpLocks/>
            </p:cNvGrpSpPr>
            <p:nvPr/>
          </p:nvGrpSpPr>
          <p:grpSpPr bwMode="auto">
            <a:xfrm>
              <a:off x="1824" y="3590"/>
              <a:ext cx="240" cy="528"/>
              <a:chOff x="4992" y="3206"/>
              <a:chExt cx="240" cy="528"/>
            </a:xfrm>
          </p:grpSpPr>
          <p:sp>
            <p:nvSpPr>
              <p:cNvPr id="18542" name="Line 110"/>
              <p:cNvSpPr>
                <a:spLocks noChangeShapeType="1"/>
              </p:cNvSpPr>
              <p:nvPr/>
            </p:nvSpPr>
            <p:spPr bwMode="auto">
              <a:xfrm flipV="1">
                <a:off x="5088" y="320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3" name="Text Box 111"/>
              <p:cNvSpPr txBox="1">
                <a:spLocks noChangeArrowheads="1"/>
              </p:cNvSpPr>
              <p:nvPr/>
            </p:nvSpPr>
            <p:spPr bwMode="auto">
              <a:xfrm>
                <a:off x="4992" y="3484"/>
                <a:ext cx="240" cy="250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/>
                  <a:t>j</a:t>
                </a:r>
              </a:p>
            </p:txBody>
          </p:sp>
        </p:grpSp>
        <p:sp>
          <p:nvSpPr>
            <p:cNvPr id="18544" name="Rectangle 112"/>
            <p:cNvSpPr>
              <a:spLocks noChangeArrowheads="1"/>
            </p:cNvSpPr>
            <p:nvPr/>
          </p:nvSpPr>
          <p:spPr bwMode="auto">
            <a:xfrm>
              <a:off x="329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45" name="Text Box 113"/>
            <p:cNvSpPr txBox="1">
              <a:spLocks noChangeArrowheads="1"/>
            </p:cNvSpPr>
            <p:nvPr/>
          </p:nvSpPr>
          <p:spPr bwMode="auto">
            <a:xfrm>
              <a:off x="377" y="323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8546" name="Rectangle 114"/>
            <p:cNvSpPr>
              <a:spLocks noChangeArrowheads="1"/>
            </p:cNvSpPr>
            <p:nvPr/>
          </p:nvSpPr>
          <p:spPr bwMode="auto">
            <a:xfrm>
              <a:off x="617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47" name="Text Box 115"/>
            <p:cNvSpPr txBox="1">
              <a:spLocks noChangeArrowheads="1"/>
            </p:cNvSpPr>
            <p:nvPr/>
          </p:nvSpPr>
          <p:spPr bwMode="auto">
            <a:xfrm>
              <a:off x="665" y="323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8548" name="Rectangle 116"/>
            <p:cNvSpPr>
              <a:spLocks noChangeArrowheads="1"/>
            </p:cNvSpPr>
            <p:nvPr/>
          </p:nvSpPr>
          <p:spPr bwMode="auto">
            <a:xfrm>
              <a:off x="905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49" name="Text Box 117"/>
            <p:cNvSpPr txBox="1">
              <a:spLocks noChangeArrowheads="1"/>
            </p:cNvSpPr>
            <p:nvPr/>
          </p:nvSpPr>
          <p:spPr bwMode="auto">
            <a:xfrm>
              <a:off x="953" y="323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4</a:t>
              </a:r>
            </a:p>
          </p:txBody>
        </p:sp>
        <p:grpSp>
          <p:nvGrpSpPr>
            <p:cNvPr id="5" name="Group 118"/>
            <p:cNvGrpSpPr>
              <a:grpSpLocks/>
            </p:cNvGrpSpPr>
            <p:nvPr/>
          </p:nvGrpSpPr>
          <p:grpSpPr bwMode="auto">
            <a:xfrm>
              <a:off x="2064" y="3206"/>
              <a:ext cx="288" cy="329"/>
              <a:chOff x="4169" y="2640"/>
              <a:chExt cx="288" cy="329"/>
            </a:xfrm>
          </p:grpSpPr>
          <p:sp>
            <p:nvSpPr>
              <p:cNvPr id="18551" name="Rectangle 119"/>
              <p:cNvSpPr>
                <a:spLocks noChangeArrowheads="1"/>
              </p:cNvSpPr>
              <p:nvPr/>
            </p:nvSpPr>
            <p:spPr bwMode="auto">
              <a:xfrm>
                <a:off x="4169" y="264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52" name="Text Box 120"/>
              <p:cNvSpPr txBox="1">
                <a:spLocks noChangeArrowheads="1"/>
              </p:cNvSpPr>
              <p:nvPr/>
            </p:nvSpPr>
            <p:spPr bwMode="auto">
              <a:xfrm>
                <a:off x="4227" y="2678"/>
                <a:ext cx="22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b="0" dirty="0">
                    <a:latin typeface="Tahoma" pitchFamily="34" charset="0"/>
                  </a:rPr>
                  <a:t>6</a:t>
                </a:r>
              </a:p>
            </p:txBody>
          </p:sp>
        </p:grpSp>
        <p:sp>
          <p:nvSpPr>
            <p:cNvPr id="18553" name="Rectangle 121"/>
            <p:cNvSpPr>
              <a:spLocks noChangeArrowheads="1"/>
            </p:cNvSpPr>
            <p:nvPr/>
          </p:nvSpPr>
          <p:spPr bwMode="auto">
            <a:xfrm>
              <a:off x="1481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54" name="Text Box 122"/>
            <p:cNvSpPr txBox="1">
              <a:spLocks noChangeArrowheads="1"/>
            </p:cNvSpPr>
            <p:nvPr/>
          </p:nvSpPr>
          <p:spPr bwMode="auto">
            <a:xfrm>
              <a:off x="1529" y="323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8555" name="Rectangle 123"/>
            <p:cNvSpPr>
              <a:spLocks noChangeArrowheads="1"/>
            </p:cNvSpPr>
            <p:nvPr/>
          </p:nvSpPr>
          <p:spPr bwMode="auto">
            <a:xfrm>
              <a:off x="1769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56" name="Text Box 124"/>
            <p:cNvSpPr txBox="1">
              <a:spLocks noChangeArrowheads="1"/>
            </p:cNvSpPr>
            <p:nvPr/>
          </p:nvSpPr>
          <p:spPr bwMode="auto">
            <a:xfrm>
              <a:off x="1774" y="323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12</a:t>
              </a:r>
            </a:p>
          </p:txBody>
        </p:sp>
        <p:grpSp>
          <p:nvGrpSpPr>
            <p:cNvPr id="6" name="Group 125"/>
            <p:cNvGrpSpPr>
              <a:grpSpLocks/>
            </p:cNvGrpSpPr>
            <p:nvPr/>
          </p:nvGrpSpPr>
          <p:grpSpPr bwMode="auto">
            <a:xfrm>
              <a:off x="1193" y="3206"/>
              <a:ext cx="295" cy="288"/>
              <a:chOff x="5033" y="2640"/>
              <a:chExt cx="295" cy="288"/>
            </a:xfrm>
          </p:grpSpPr>
          <p:sp>
            <p:nvSpPr>
              <p:cNvPr id="18558" name="Rectangle 126"/>
              <p:cNvSpPr>
                <a:spLocks noChangeArrowheads="1"/>
              </p:cNvSpPr>
              <p:nvPr/>
            </p:nvSpPr>
            <p:spPr bwMode="auto">
              <a:xfrm>
                <a:off x="5033" y="2640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59" name="Text Box 127"/>
              <p:cNvSpPr txBox="1">
                <a:spLocks noChangeArrowheads="1"/>
              </p:cNvSpPr>
              <p:nvPr/>
            </p:nvSpPr>
            <p:spPr bwMode="auto">
              <a:xfrm>
                <a:off x="5038" y="2665"/>
                <a:ext cx="2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b="0">
                    <a:solidFill>
                      <a:schemeClr val="bg1"/>
                    </a:solidFill>
                    <a:latin typeface="Tahoma" pitchFamily="34" charset="0"/>
                  </a:rPr>
                  <a:t>19</a:t>
                </a:r>
              </a:p>
            </p:txBody>
          </p:sp>
        </p:grpSp>
        <p:grpSp>
          <p:nvGrpSpPr>
            <p:cNvPr id="7" name="Group 131"/>
            <p:cNvGrpSpPr>
              <a:grpSpLocks/>
            </p:cNvGrpSpPr>
            <p:nvPr/>
          </p:nvGrpSpPr>
          <p:grpSpPr bwMode="auto">
            <a:xfrm>
              <a:off x="3696" y="3600"/>
              <a:ext cx="192" cy="538"/>
              <a:chOff x="3456" y="3206"/>
              <a:chExt cx="192" cy="538"/>
            </a:xfrm>
          </p:grpSpPr>
          <p:sp>
            <p:nvSpPr>
              <p:cNvPr id="18564" name="Line 132"/>
              <p:cNvSpPr>
                <a:spLocks noChangeShapeType="1"/>
              </p:cNvSpPr>
              <p:nvPr/>
            </p:nvSpPr>
            <p:spPr bwMode="auto">
              <a:xfrm flipV="1">
                <a:off x="3552" y="320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5" name="Text Box 133"/>
              <p:cNvSpPr txBox="1">
                <a:spLocks noChangeArrowheads="1"/>
              </p:cNvSpPr>
              <p:nvPr/>
            </p:nvSpPr>
            <p:spPr bwMode="auto">
              <a:xfrm>
                <a:off x="3456" y="3494"/>
                <a:ext cx="192" cy="250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/>
                  <a:t>i</a:t>
                </a:r>
              </a:p>
            </p:txBody>
          </p:sp>
        </p:grpSp>
        <p:grpSp>
          <p:nvGrpSpPr>
            <p:cNvPr id="8" name="Group 134"/>
            <p:cNvGrpSpPr>
              <a:grpSpLocks/>
            </p:cNvGrpSpPr>
            <p:nvPr/>
          </p:nvGrpSpPr>
          <p:grpSpPr bwMode="auto">
            <a:xfrm>
              <a:off x="4560" y="3600"/>
              <a:ext cx="240" cy="528"/>
              <a:chOff x="4992" y="3206"/>
              <a:chExt cx="240" cy="528"/>
            </a:xfrm>
          </p:grpSpPr>
          <p:sp>
            <p:nvSpPr>
              <p:cNvPr id="18567" name="Line 135"/>
              <p:cNvSpPr>
                <a:spLocks noChangeShapeType="1"/>
              </p:cNvSpPr>
              <p:nvPr/>
            </p:nvSpPr>
            <p:spPr bwMode="auto">
              <a:xfrm flipV="1">
                <a:off x="5088" y="320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8" name="Text Box 136"/>
              <p:cNvSpPr txBox="1">
                <a:spLocks noChangeArrowheads="1"/>
              </p:cNvSpPr>
              <p:nvPr/>
            </p:nvSpPr>
            <p:spPr bwMode="auto">
              <a:xfrm>
                <a:off x="4992" y="3484"/>
                <a:ext cx="240" cy="250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/>
                  <a:t>j</a:t>
                </a:r>
              </a:p>
            </p:txBody>
          </p:sp>
        </p:grpSp>
        <p:sp>
          <p:nvSpPr>
            <p:cNvPr id="18569" name="Rectangle 137"/>
            <p:cNvSpPr>
              <a:spLocks noChangeArrowheads="1"/>
            </p:cNvSpPr>
            <p:nvPr/>
          </p:nvSpPr>
          <p:spPr bwMode="auto">
            <a:xfrm>
              <a:off x="3353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70" name="Text Box 138"/>
            <p:cNvSpPr txBox="1">
              <a:spLocks noChangeArrowheads="1"/>
            </p:cNvSpPr>
            <p:nvPr/>
          </p:nvSpPr>
          <p:spPr bwMode="auto">
            <a:xfrm>
              <a:off x="3401" y="324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8571" name="Rectangle 139"/>
            <p:cNvSpPr>
              <a:spLocks noChangeArrowheads="1"/>
            </p:cNvSpPr>
            <p:nvPr/>
          </p:nvSpPr>
          <p:spPr bwMode="auto">
            <a:xfrm>
              <a:off x="3641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72" name="Text Box 140"/>
            <p:cNvSpPr txBox="1">
              <a:spLocks noChangeArrowheads="1"/>
            </p:cNvSpPr>
            <p:nvPr/>
          </p:nvSpPr>
          <p:spPr bwMode="auto">
            <a:xfrm>
              <a:off x="3689" y="324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8573" name="Rectangle 141"/>
            <p:cNvSpPr>
              <a:spLocks noChangeArrowheads="1"/>
            </p:cNvSpPr>
            <p:nvPr/>
          </p:nvSpPr>
          <p:spPr bwMode="auto">
            <a:xfrm>
              <a:off x="3929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74" name="Text Box 142"/>
            <p:cNvSpPr txBox="1">
              <a:spLocks noChangeArrowheads="1"/>
            </p:cNvSpPr>
            <p:nvPr/>
          </p:nvSpPr>
          <p:spPr bwMode="auto">
            <a:xfrm>
              <a:off x="3977" y="324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4</a:t>
              </a:r>
            </a:p>
          </p:txBody>
        </p:sp>
        <p:grpSp>
          <p:nvGrpSpPr>
            <p:cNvPr id="9" name="Group 143"/>
            <p:cNvGrpSpPr>
              <a:grpSpLocks/>
            </p:cNvGrpSpPr>
            <p:nvPr/>
          </p:nvGrpSpPr>
          <p:grpSpPr bwMode="auto">
            <a:xfrm>
              <a:off x="5088" y="3216"/>
              <a:ext cx="288" cy="329"/>
              <a:chOff x="4169" y="2640"/>
              <a:chExt cx="288" cy="329"/>
            </a:xfrm>
          </p:grpSpPr>
          <p:sp>
            <p:nvSpPr>
              <p:cNvPr id="18576" name="Rectangle 144"/>
              <p:cNvSpPr>
                <a:spLocks noChangeArrowheads="1"/>
              </p:cNvSpPr>
              <p:nvPr/>
            </p:nvSpPr>
            <p:spPr bwMode="auto">
              <a:xfrm>
                <a:off x="4169" y="264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77" name="Text Box 145"/>
              <p:cNvSpPr txBox="1">
                <a:spLocks noChangeArrowheads="1"/>
              </p:cNvSpPr>
              <p:nvPr/>
            </p:nvSpPr>
            <p:spPr bwMode="auto">
              <a:xfrm>
                <a:off x="4227" y="2678"/>
                <a:ext cx="22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b="0" dirty="0">
                    <a:latin typeface="Tahoma" pitchFamily="34" charset="0"/>
                  </a:rPr>
                  <a:t>6</a:t>
                </a:r>
              </a:p>
            </p:txBody>
          </p:sp>
        </p:grpSp>
        <p:sp>
          <p:nvSpPr>
            <p:cNvPr id="18578" name="Rectangle 146"/>
            <p:cNvSpPr>
              <a:spLocks noChangeArrowheads="1"/>
            </p:cNvSpPr>
            <p:nvPr/>
          </p:nvSpPr>
          <p:spPr bwMode="auto">
            <a:xfrm>
              <a:off x="4505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79" name="Text Box 147"/>
            <p:cNvSpPr txBox="1">
              <a:spLocks noChangeArrowheads="1"/>
            </p:cNvSpPr>
            <p:nvPr/>
          </p:nvSpPr>
          <p:spPr bwMode="auto">
            <a:xfrm>
              <a:off x="4553" y="324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8580" name="Rectangle 148"/>
            <p:cNvSpPr>
              <a:spLocks noChangeArrowheads="1"/>
            </p:cNvSpPr>
            <p:nvPr/>
          </p:nvSpPr>
          <p:spPr bwMode="auto">
            <a:xfrm>
              <a:off x="4793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81" name="Text Box 149"/>
            <p:cNvSpPr txBox="1">
              <a:spLocks noChangeArrowheads="1"/>
            </p:cNvSpPr>
            <p:nvPr/>
          </p:nvSpPr>
          <p:spPr bwMode="auto">
            <a:xfrm>
              <a:off x="4798" y="324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12</a:t>
              </a:r>
            </a:p>
          </p:txBody>
        </p:sp>
        <p:grpSp>
          <p:nvGrpSpPr>
            <p:cNvPr id="10" name="Group 150"/>
            <p:cNvGrpSpPr>
              <a:grpSpLocks/>
            </p:cNvGrpSpPr>
            <p:nvPr/>
          </p:nvGrpSpPr>
          <p:grpSpPr bwMode="auto">
            <a:xfrm>
              <a:off x="4217" y="3216"/>
              <a:ext cx="295" cy="288"/>
              <a:chOff x="5033" y="2640"/>
              <a:chExt cx="295" cy="288"/>
            </a:xfrm>
          </p:grpSpPr>
          <p:sp>
            <p:nvSpPr>
              <p:cNvPr id="18583" name="Rectangle 151"/>
              <p:cNvSpPr>
                <a:spLocks noChangeArrowheads="1"/>
              </p:cNvSpPr>
              <p:nvPr/>
            </p:nvSpPr>
            <p:spPr bwMode="auto">
              <a:xfrm>
                <a:off x="5033" y="2640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84" name="Text Box 152"/>
              <p:cNvSpPr txBox="1">
                <a:spLocks noChangeArrowheads="1"/>
              </p:cNvSpPr>
              <p:nvPr/>
            </p:nvSpPr>
            <p:spPr bwMode="auto">
              <a:xfrm>
                <a:off x="5038" y="2665"/>
                <a:ext cx="2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b="0">
                    <a:solidFill>
                      <a:schemeClr val="bg1"/>
                    </a:solidFill>
                    <a:latin typeface="Tahoma" pitchFamily="34" charset="0"/>
                  </a:rPr>
                  <a:t>19</a:t>
                </a:r>
              </a:p>
            </p:txBody>
          </p:sp>
        </p:grpSp>
      </p:grpSp>
      <p:sp>
        <p:nvSpPr>
          <p:cNvPr id="18587" name="Rectangle 155"/>
          <p:cNvSpPr>
            <a:spLocks noChangeArrowheads="1"/>
          </p:cNvSpPr>
          <p:nvPr/>
        </p:nvSpPr>
        <p:spPr bwMode="auto">
          <a:xfrm>
            <a:off x="4800600" y="1676400"/>
            <a:ext cx="3276600" cy="533400"/>
          </a:xfrm>
          <a:prstGeom prst="rect">
            <a:avLst/>
          </a:prstGeom>
          <a:solidFill>
            <a:schemeClr val="folHlink"/>
          </a:solidFill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88" name="Line 156"/>
          <p:cNvSpPr>
            <a:spLocks noChangeShapeType="1"/>
          </p:cNvSpPr>
          <p:nvPr/>
        </p:nvSpPr>
        <p:spPr bwMode="auto">
          <a:xfrm>
            <a:off x="5638800" y="16764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589" name="Line 157"/>
          <p:cNvSpPr>
            <a:spLocks noChangeShapeType="1"/>
          </p:cNvSpPr>
          <p:nvPr/>
        </p:nvSpPr>
        <p:spPr bwMode="auto">
          <a:xfrm>
            <a:off x="5943600" y="16764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590" name="Line 158"/>
          <p:cNvSpPr>
            <a:spLocks noChangeShapeType="1"/>
          </p:cNvSpPr>
          <p:nvPr/>
        </p:nvSpPr>
        <p:spPr bwMode="auto">
          <a:xfrm>
            <a:off x="6934200" y="16764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591" name="Line 159"/>
          <p:cNvSpPr>
            <a:spLocks noChangeShapeType="1"/>
          </p:cNvSpPr>
          <p:nvPr/>
        </p:nvSpPr>
        <p:spPr bwMode="auto">
          <a:xfrm>
            <a:off x="7239000" y="16764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11" name="Group 160"/>
          <p:cNvGrpSpPr>
            <a:grpSpLocks/>
          </p:cNvGrpSpPr>
          <p:nvPr/>
        </p:nvGrpSpPr>
        <p:grpSpPr bwMode="auto">
          <a:xfrm>
            <a:off x="5638800" y="2209800"/>
            <a:ext cx="304800" cy="854075"/>
            <a:chOff x="3456" y="3206"/>
            <a:chExt cx="192" cy="538"/>
          </a:xfrm>
        </p:grpSpPr>
        <p:sp>
          <p:nvSpPr>
            <p:cNvPr id="18593" name="Line 161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594" name="Text Box 162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12" name="Group 163"/>
          <p:cNvGrpSpPr>
            <a:grpSpLocks/>
          </p:cNvGrpSpPr>
          <p:nvPr/>
        </p:nvGrpSpPr>
        <p:grpSpPr bwMode="auto">
          <a:xfrm>
            <a:off x="6934200" y="2209800"/>
            <a:ext cx="381000" cy="838200"/>
            <a:chOff x="4992" y="3206"/>
            <a:chExt cx="240" cy="528"/>
          </a:xfrm>
        </p:grpSpPr>
        <p:sp>
          <p:nvSpPr>
            <p:cNvPr id="18596" name="Line 164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597" name="Text Box 165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18599" name="Text Box 167"/>
          <p:cNvSpPr txBox="1">
            <a:spLocks noChangeArrowheads="1"/>
          </p:cNvSpPr>
          <p:nvPr/>
        </p:nvSpPr>
        <p:spPr bwMode="auto">
          <a:xfrm>
            <a:off x="4724400" y="1752600"/>
            <a:ext cx="996950" cy="3667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sz="1800" b="0">
                <a:solidFill>
                  <a:schemeClr val="bg1"/>
                </a:solidFill>
              </a:rPr>
              <a:t>&lt;= pivot</a:t>
            </a:r>
          </a:p>
        </p:txBody>
      </p:sp>
      <p:sp>
        <p:nvSpPr>
          <p:cNvPr id="18600" name="Text Box 168"/>
          <p:cNvSpPr txBox="1">
            <a:spLocks noChangeArrowheads="1"/>
          </p:cNvSpPr>
          <p:nvPr/>
        </p:nvSpPr>
        <p:spPr bwMode="auto">
          <a:xfrm>
            <a:off x="7156450" y="1766888"/>
            <a:ext cx="99695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sz="1800" b="0">
                <a:solidFill>
                  <a:schemeClr val="bg1"/>
                </a:solidFill>
              </a:rPr>
              <a:t>&gt;= pivot</a:t>
            </a:r>
          </a:p>
        </p:txBody>
      </p:sp>
      <p:sp>
        <p:nvSpPr>
          <p:cNvPr id="18602" name="Rectangle 170"/>
          <p:cNvSpPr>
            <a:spLocks noChangeArrowheads="1"/>
          </p:cNvSpPr>
          <p:nvPr/>
        </p:nvSpPr>
        <p:spPr bwMode="auto">
          <a:xfrm>
            <a:off x="1066800" y="1981200"/>
            <a:ext cx="29718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685800"/>
            <a:ext cx="6848492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Partitioning Strategy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SimSun" pitchFamily="2" charset="-122"/>
              </a:rPr>
              <a:t>When i and j have stopped and i is to the left of j (thus legal)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Swap A[i] and A[j]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SimSun" pitchFamily="2" charset="-122"/>
              </a:rPr>
              <a:t>The large element is pushed to the right and the small element is pushed to the left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After swapping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SimSun" pitchFamily="2" charset="-122"/>
              </a:rPr>
              <a:t>A[i] &lt;= pivot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SimSun" pitchFamily="2" charset="-122"/>
              </a:rPr>
              <a:t>A[j] &gt;= pivot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Repeat the process until i and j cross</a:t>
            </a:r>
          </a:p>
        </p:txBody>
      </p:sp>
      <p:sp>
        <p:nvSpPr>
          <p:cNvPr id="20510" name="AutoShape 30"/>
          <p:cNvSpPr>
            <a:spLocks noChangeArrowheads="1"/>
          </p:cNvSpPr>
          <p:nvPr/>
        </p:nvSpPr>
        <p:spPr bwMode="auto">
          <a:xfrm>
            <a:off x="4343400" y="5181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4114800" y="4724400"/>
            <a:ext cx="9906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swap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077913" y="5715000"/>
            <a:ext cx="304800" cy="854075"/>
            <a:chOff x="3456" y="3206"/>
            <a:chExt cx="192" cy="538"/>
          </a:xfrm>
        </p:grpSpPr>
        <p:sp>
          <p:nvSpPr>
            <p:cNvPr id="20542" name="Line 62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43" name="Text Box 63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449513" y="5715000"/>
            <a:ext cx="381000" cy="838200"/>
            <a:chOff x="4992" y="3206"/>
            <a:chExt cx="240" cy="528"/>
          </a:xfrm>
        </p:grpSpPr>
        <p:sp>
          <p:nvSpPr>
            <p:cNvPr id="20545" name="Line 65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46" name="Text Box 66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533400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48" name="Text Box 68"/>
          <p:cNvSpPr txBox="1">
            <a:spLocks noChangeArrowheads="1"/>
          </p:cNvSpPr>
          <p:nvPr/>
        </p:nvSpPr>
        <p:spPr bwMode="auto">
          <a:xfrm>
            <a:off x="609600" y="5145088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990600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50" name="Text Box 70"/>
          <p:cNvSpPr txBox="1">
            <a:spLocks noChangeArrowheads="1"/>
          </p:cNvSpPr>
          <p:nvPr/>
        </p:nvSpPr>
        <p:spPr bwMode="auto">
          <a:xfrm>
            <a:off x="1066800" y="5145088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rgbClr val="FF0000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1447800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1524000" y="5145088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3287713" y="5089529"/>
            <a:ext cx="457200" cy="538163"/>
            <a:chOff x="4169" y="2630"/>
            <a:chExt cx="288" cy="339"/>
          </a:xfrm>
        </p:grpSpPr>
        <p:sp>
          <p:nvSpPr>
            <p:cNvPr id="20554" name="Rectangle 74"/>
            <p:cNvSpPr>
              <a:spLocks noChangeArrowheads="1"/>
            </p:cNvSpPr>
            <p:nvPr/>
          </p:nvSpPr>
          <p:spPr bwMode="auto">
            <a:xfrm>
              <a:off x="4169" y="263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55" name="Text Box 75"/>
            <p:cNvSpPr txBox="1">
              <a:spLocks noChangeArrowheads="1"/>
            </p:cNvSpPr>
            <p:nvPr/>
          </p:nvSpPr>
          <p:spPr bwMode="auto">
            <a:xfrm>
              <a:off x="4227" y="2678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2362200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57" name="Text Box 77"/>
          <p:cNvSpPr txBox="1">
            <a:spLocks noChangeArrowheads="1"/>
          </p:cNvSpPr>
          <p:nvPr/>
        </p:nvSpPr>
        <p:spPr bwMode="auto">
          <a:xfrm>
            <a:off x="2438400" y="5145088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rgbClr val="FF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0558" name="Rectangle 78"/>
          <p:cNvSpPr>
            <a:spLocks noChangeArrowheads="1"/>
          </p:cNvSpPr>
          <p:nvPr/>
        </p:nvSpPr>
        <p:spPr bwMode="auto">
          <a:xfrm>
            <a:off x="2819400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2827338" y="5145088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05000" y="5105400"/>
            <a:ext cx="468313" cy="457200"/>
            <a:chOff x="5033" y="2640"/>
            <a:chExt cx="295" cy="288"/>
          </a:xfrm>
        </p:grpSpPr>
        <p:sp>
          <p:nvSpPr>
            <p:cNvPr id="20561" name="Rectangle 81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62" name="Text Box 82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19</a:t>
              </a:r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5867400" y="5715000"/>
            <a:ext cx="304800" cy="854075"/>
            <a:chOff x="3456" y="3206"/>
            <a:chExt cx="192" cy="538"/>
          </a:xfrm>
        </p:grpSpPr>
        <p:sp>
          <p:nvSpPr>
            <p:cNvPr id="20567" name="Line 87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68" name="Text Box 88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7239000" y="5715000"/>
            <a:ext cx="381000" cy="838200"/>
            <a:chOff x="4992" y="3206"/>
            <a:chExt cx="240" cy="528"/>
          </a:xfrm>
        </p:grpSpPr>
        <p:sp>
          <p:nvSpPr>
            <p:cNvPr id="20570" name="Line 90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71" name="Text Box 91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20572" name="Rectangle 92"/>
          <p:cNvSpPr>
            <a:spLocks noChangeArrowheads="1"/>
          </p:cNvSpPr>
          <p:nvPr/>
        </p:nvSpPr>
        <p:spPr bwMode="auto">
          <a:xfrm>
            <a:off x="5322888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73" name="Text Box 93"/>
          <p:cNvSpPr txBox="1">
            <a:spLocks noChangeArrowheads="1"/>
          </p:cNvSpPr>
          <p:nvPr/>
        </p:nvSpPr>
        <p:spPr bwMode="auto">
          <a:xfrm>
            <a:off x="5399088" y="51450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0574" name="Rectangle 94"/>
          <p:cNvSpPr>
            <a:spLocks noChangeArrowheads="1"/>
          </p:cNvSpPr>
          <p:nvPr/>
        </p:nvSpPr>
        <p:spPr bwMode="auto">
          <a:xfrm>
            <a:off x="5780088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75" name="Text Box 95"/>
          <p:cNvSpPr txBox="1">
            <a:spLocks noChangeArrowheads="1"/>
          </p:cNvSpPr>
          <p:nvPr/>
        </p:nvSpPr>
        <p:spPr bwMode="auto">
          <a:xfrm>
            <a:off x="5856288" y="51450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rgbClr val="FF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0576" name="Rectangle 96"/>
          <p:cNvSpPr>
            <a:spLocks noChangeArrowheads="1"/>
          </p:cNvSpPr>
          <p:nvPr/>
        </p:nvSpPr>
        <p:spPr bwMode="auto">
          <a:xfrm>
            <a:off x="6237288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77" name="Text Box 97"/>
          <p:cNvSpPr txBox="1">
            <a:spLocks noChangeArrowheads="1"/>
          </p:cNvSpPr>
          <p:nvPr/>
        </p:nvSpPr>
        <p:spPr bwMode="auto">
          <a:xfrm>
            <a:off x="6313488" y="51450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grpSp>
        <p:nvGrpSpPr>
          <p:cNvPr id="8" name="Group 98"/>
          <p:cNvGrpSpPr>
            <a:grpSpLocks/>
          </p:cNvGrpSpPr>
          <p:nvPr/>
        </p:nvGrpSpPr>
        <p:grpSpPr bwMode="auto">
          <a:xfrm>
            <a:off x="8077200" y="5105404"/>
            <a:ext cx="457200" cy="522288"/>
            <a:chOff x="4169" y="2640"/>
            <a:chExt cx="288" cy="329"/>
          </a:xfrm>
        </p:grpSpPr>
        <p:sp>
          <p:nvSpPr>
            <p:cNvPr id="20579" name="Rectangle 99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80" name="Text Box 100"/>
            <p:cNvSpPr txBox="1">
              <a:spLocks noChangeArrowheads="1"/>
            </p:cNvSpPr>
            <p:nvPr/>
          </p:nvSpPr>
          <p:spPr bwMode="auto">
            <a:xfrm>
              <a:off x="4227" y="2678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20581" name="Rectangle 101"/>
          <p:cNvSpPr>
            <a:spLocks noChangeArrowheads="1"/>
          </p:cNvSpPr>
          <p:nvPr/>
        </p:nvSpPr>
        <p:spPr bwMode="auto">
          <a:xfrm>
            <a:off x="7151688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82" name="Text Box 102"/>
          <p:cNvSpPr txBox="1">
            <a:spLocks noChangeArrowheads="1"/>
          </p:cNvSpPr>
          <p:nvPr/>
        </p:nvSpPr>
        <p:spPr bwMode="auto">
          <a:xfrm>
            <a:off x="7227888" y="51450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rgbClr val="FF0000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0583" name="Rectangle 103"/>
          <p:cNvSpPr>
            <a:spLocks noChangeArrowheads="1"/>
          </p:cNvSpPr>
          <p:nvPr/>
        </p:nvSpPr>
        <p:spPr bwMode="auto">
          <a:xfrm>
            <a:off x="7608888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84" name="Text Box 104"/>
          <p:cNvSpPr txBox="1">
            <a:spLocks noChangeArrowheads="1"/>
          </p:cNvSpPr>
          <p:nvPr/>
        </p:nvSpPr>
        <p:spPr bwMode="auto">
          <a:xfrm>
            <a:off x="7616825" y="5145088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6694488" y="5105400"/>
            <a:ext cx="468312" cy="457200"/>
            <a:chOff x="5033" y="2640"/>
            <a:chExt cx="295" cy="288"/>
          </a:xfrm>
        </p:grpSpPr>
        <p:sp>
          <p:nvSpPr>
            <p:cNvPr id="20586" name="Rectangle 106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87" name="Text Box 107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19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298" y="685800"/>
            <a:ext cx="6491302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Partitioning Strategy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4876800" cy="41148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When </a:t>
            </a:r>
            <a:r>
              <a:rPr lang="en-US" altLang="zh-CN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 and j have crossed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Swap A[</a:t>
            </a:r>
            <a:r>
              <a:rPr lang="en-US" altLang="zh-CN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] and pivot</a:t>
            </a:r>
          </a:p>
          <a:p>
            <a:r>
              <a:rPr lang="en-US" altLang="zh-CN" dirty="0">
                <a:ea typeface="SimSun" pitchFamily="2" charset="-122"/>
              </a:rPr>
              <a:t>Result: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A[p] &lt;= pivot, for p &lt; </a:t>
            </a:r>
            <a:r>
              <a:rPr lang="en-US" altLang="zh-CN" dirty="0" err="1">
                <a:ea typeface="SimSun" pitchFamily="2" charset="-122"/>
              </a:rPr>
              <a:t>i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A[p] &gt;= pivot, for p &gt; </a:t>
            </a:r>
            <a:r>
              <a:rPr lang="en-US" altLang="zh-CN" dirty="0" err="1">
                <a:ea typeface="SimSun" pitchFamily="2" charset="-122"/>
              </a:rPr>
              <a:t>i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6096000" y="2133600"/>
            <a:ext cx="304800" cy="854075"/>
            <a:chOff x="3456" y="3206"/>
            <a:chExt cx="192" cy="538"/>
          </a:xfrm>
        </p:grpSpPr>
        <p:sp>
          <p:nvSpPr>
            <p:cNvPr id="21616" name="Line 112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617" name="Text Box 113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7467600" y="2133600"/>
            <a:ext cx="381000" cy="838200"/>
            <a:chOff x="4992" y="3206"/>
            <a:chExt cx="240" cy="528"/>
          </a:xfrm>
        </p:grpSpPr>
        <p:sp>
          <p:nvSpPr>
            <p:cNvPr id="21619" name="Line 115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620" name="Text Box 116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21621" name="Rectangle 117"/>
          <p:cNvSpPr>
            <a:spLocks noChangeArrowheads="1"/>
          </p:cNvSpPr>
          <p:nvPr/>
        </p:nvSpPr>
        <p:spPr bwMode="auto">
          <a:xfrm>
            <a:off x="5551488" y="1600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22" name="Text Box 118"/>
          <p:cNvSpPr txBox="1">
            <a:spLocks noChangeArrowheads="1"/>
          </p:cNvSpPr>
          <p:nvPr/>
        </p:nvSpPr>
        <p:spPr bwMode="auto">
          <a:xfrm>
            <a:off x="5627688" y="1639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1623" name="Rectangle 119"/>
          <p:cNvSpPr>
            <a:spLocks noChangeArrowheads="1"/>
          </p:cNvSpPr>
          <p:nvPr/>
        </p:nvSpPr>
        <p:spPr bwMode="auto">
          <a:xfrm>
            <a:off x="6008688" y="1600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24" name="Text Box 120"/>
          <p:cNvSpPr txBox="1">
            <a:spLocks noChangeArrowheads="1"/>
          </p:cNvSpPr>
          <p:nvPr/>
        </p:nvSpPr>
        <p:spPr bwMode="auto">
          <a:xfrm>
            <a:off x="6084888" y="1639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1625" name="Rectangle 121"/>
          <p:cNvSpPr>
            <a:spLocks noChangeArrowheads="1"/>
          </p:cNvSpPr>
          <p:nvPr/>
        </p:nvSpPr>
        <p:spPr bwMode="auto">
          <a:xfrm>
            <a:off x="6465888" y="1600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6542088" y="1639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grpSp>
        <p:nvGrpSpPr>
          <p:cNvPr id="4" name="Group 123"/>
          <p:cNvGrpSpPr>
            <a:grpSpLocks/>
          </p:cNvGrpSpPr>
          <p:nvPr/>
        </p:nvGrpSpPr>
        <p:grpSpPr bwMode="auto">
          <a:xfrm>
            <a:off x="8305800" y="1600204"/>
            <a:ext cx="457200" cy="522288"/>
            <a:chOff x="4169" y="2640"/>
            <a:chExt cx="288" cy="329"/>
          </a:xfrm>
        </p:grpSpPr>
        <p:sp>
          <p:nvSpPr>
            <p:cNvPr id="21628" name="Rectangle 124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29" name="Text Box 125"/>
            <p:cNvSpPr txBox="1">
              <a:spLocks noChangeArrowheads="1"/>
            </p:cNvSpPr>
            <p:nvPr/>
          </p:nvSpPr>
          <p:spPr bwMode="auto">
            <a:xfrm>
              <a:off x="4227" y="2678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21630" name="Rectangle 126"/>
          <p:cNvSpPr>
            <a:spLocks noChangeArrowheads="1"/>
          </p:cNvSpPr>
          <p:nvPr/>
        </p:nvSpPr>
        <p:spPr bwMode="auto">
          <a:xfrm>
            <a:off x="7380288" y="1600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31" name="Text Box 127"/>
          <p:cNvSpPr txBox="1">
            <a:spLocks noChangeArrowheads="1"/>
          </p:cNvSpPr>
          <p:nvPr/>
        </p:nvSpPr>
        <p:spPr bwMode="auto">
          <a:xfrm>
            <a:off x="7456488" y="1639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1632" name="Rectangle 128"/>
          <p:cNvSpPr>
            <a:spLocks noChangeArrowheads="1"/>
          </p:cNvSpPr>
          <p:nvPr/>
        </p:nvSpPr>
        <p:spPr bwMode="auto">
          <a:xfrm>
            <a:off x="7837488" y="1600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33" name="Text Box 129"/>
          <p:cNvSpPr txBox="1">
            <a:spLocks noChangeArrowheads="1"/>
          </p:cNvSpPr>
          <p:nvPr/>
        </p:nvSpPr>
        <p:spPr bwMode="auto">
          <a:xfrm>
            <a:off x="7845425" y="1639888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6923088" y="1600200"/>
            <a:ext cx="468312" cy="457200"/>
            <a:chOff x="5033" y="2640"/>
            <a:chExt cx="295" cy="288"/>
          </a:xfrm>
        </p:grpSpPr>
        <p:sp>
          <p:nvSpPr>
            <p:cNvPr id="21635" name="Rectangle 131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36" name="Text Box 132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19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7086600" y="3733800"/>
            <a:ext cx="304800" cy="854075"/>
            <a:chOff x="3456" y="3206"/>
            <a:chExt cx="192" cy="538"/>
          </a:xfrm>
        </p:grpSpPr>
        <p:sp>
          <p:nvSpPr>
            <p:cNvPr id="21641" name="Line 137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642" name="Text Box 138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7" name="Group 139"/>
          <p:cNvGrpSpPr>
            <a:grpSpLocks/>
          </p:cNvGrpSpPr>
          <p:nvPr/>
        </p:nvGrpSpPr>
        <p:grpSpPr bwMode="auto">
          <a:xfrm>
            <a:off x="7543800" y="3733800"/>
            <a:ext cx="381000" cy="838200"/>
            <a:chOff x="4992" y="3206"/>
            <a:chExt cx="240" cy="528"/>
          </a:xfrm>
        </p:grpSpPr>
        <p:sp>
          <p:nvSpPr>
            <p:cNvPr id="21644" name="Line 140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645" name="Text Box 141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21646" name="Rectangle 142"/>
          <p:cNvSpPr>
            <a:spLocks noChangeArrowheads="1"/>
          </p:cNvSpPr>
          <p:nvPr/>
        </p:nvSpPr>
        <p:spPr bwMode="auto">
          <a:xfrm>
            <a:off x="5551488" y="3124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47" name="Text Box 143"/>
          <p:cNvSpPr txBox="1">
            <a:spLocks noChangeArrowheads="1"/>
          </p:cNvSpPr>
          <p:nvPr/>
        </p:nvSpPr>
        <p:spPr bwMode="auto">
          <a:xfrm>
            <a:off x="5627688" y="3163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1648" name="Rectangle 144"/>
          <p:cNvSpPr>
            <a:spLocks noChangeArrowheads="1"/>
          </p:cNvSpPr>
          <p:nvPr/>
        </p:nvSpPr>
        <p:spPr bwMode="auto">
          <a:xfrm>
            <a:off x="6008688" y="3124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49" name="Text Box 145"/>
          <p:cNvSpPr txBox="1">
            <a:spLocks noChangeArrowheads="1"/>
          </p:cNvSpPr>
          <p:nvPr/>
        </p:nvSpPr>
        <p:spPr bwMode="auto">
          <a:xfrm>
            <a:off x="6084888" y="3163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1650" name="Rectangle 146"/>
          <p:cNvSpPr>
            <a:spLocks noChangeArrowheads="1"/>
          </p:cNvSpPr>
          <p:nvPr/>
        </p:nvSpPr>
        <p:spPr bwMode="auto">
          <a:xfrm>
            <a:off x="6465888" y="3124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51" name="Text Box 147"/>
          <p:cNvSpPr txBox="1">
            <a:spLocks noChangeArrowheads="1"/>
          </p:cNvSpPr>
          <p:nvPr/>
        </p:nvSpPr>
        <p:spPr bwMode="auto">
          <a:xfrm>
            <a:off x="6542088" y="3163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grpSp>
        <p:nvGrpSpPr>
          <p:cNvPr id="8" name="Group 148"/>
          <p:cNvGrpSpPr>
            <a:grpSpLocks/>
          </p:cNvGrpSpPr>
          <p:nvPr/>
        </p:nvGrpSpPr>
        <p:grpSpPr bwMode="auto">
          <a:xfrm>
            <a:off x="8305800" y="3124204"/>
            <a:ext cx="457200" cy="522288"/>
            <a:chOff x="4169" y="2640"/>
            <a:chExt cx="288" cy="329"/>
          </a:xfrm>
        </p:grpSpPr>
        <p:sp>
          <p:nvSpPr>
            <p:cNvPr id="21653" name="Rectangle 149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54" name="Text Box 150"/>
            <p:cNvSpPr txBox="1">
              <a:spLocks noChangeArrowheads="1"/>
            </p:cNvSpPr>
            <p:nvPr/>
          </p:nvSpPr>
          <p:spPr bwMode="auto">
            <a:xfrm>
              <a:off x="4227" y="2678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21655" name="Rectangle 151"/>
          <p:cNvSpPr>
            <a:spLocks noChangeArrowheads="1"/>
          </p:cNvSpPr>
          <p:nvPr/>
        </p:nvSpPr>
        <p:spPr bwMode="auto">
          <a:xfrm>
            <a:off x="7380288" y="3124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56" name="Text Box 152"/>
          <p:cNvSpPr txBox="1">
            <a:spLocks noChangeArrowheads="1"/>
          </p:cNvSpPr>
          <p:nvPr/>
        </p:nvSpPr>
        <p:spPr bwMode="auto">
          <a:xfrm>
            <a:off x="7456488" y="3163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1657" name="Rectangle 153"/>
          <p:cNvSpPr>
            <a:spLocks noChangeArrowheads="1"/>
          </p:cNvSpPr>
          <p:nvPr/>
        </p:nvSpPr>
        <p:spPr bwMode="auto">
          <a:xfrm>
            <a:off x="7837488" y="3124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58" name="Text Box 154"/>
          <p:cNvSpPr txBox="1">
            <a:spLocks noChangeArrowheads="1"/>
          </p:cNvSpPr>
          <p:nvPr/>
        </p:nvSpPr>
        <p:spPr bwMode="auto">
          <a:xfrm>
            <a:off x="7845425" y="3163888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9" name="Group 155"/>
          <p:cNvGrpSpPr>
            <a:grpSpLocks/>
          </p:cNvGrpSpPr>
          <p:nvPr/>
        </p:nvGrpSpPr>
        <p:grpSpPr bwMode="auto">
          <a:xfrm>
            <a:off x="6923088" y="3124200"/>
            <a:ext cx="468312" cy="457200"/>
            <a:chOff x="5033" y="2640"/>
            <a:chExt cx="295" cy="288"/>
          </a:xfrm>
        </p:grpSpPr>
        <p:sp>
          <p:nvSpPr>
            <p:cNvPr id="21660" name="Rectangle 156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61" name="Text Box 157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rgbClr val="FF0000"/>
                  </a:solidFill>
                  <a:latin typeface="Tahoma" pitchFamily="34" charset="0"/>
                </a:rPr>
                <a:t>19</a:t>
              </a:r>
            </a:p>
          </p:txBody>
        </p:sp>
      </p:grpSp>
      <p:grpSp>
        <p:nvGrpSpPr>
          <p:cNvPr id="10" name="Group 161"/>
          <p:cNvGrpSpPr>
            <a:grpSpLocks/>
          </p:cNvGrpSpPr>
          <p:nvPr/>
        </p:nvGrpSpPr>
        <p:grpSpPr bwMode="auto">
          <a:xfrm>
            <a:off x="7086600" y="5927725"/>
            <a:ext cx="304800" cy="854075"/>
            <a:chOff x="3456" y="3206"/>
            <a:chExt cx="192" cy="538"/>
          </a:xfrm>
        </p:grpSpPr>
        <p:sp>
          <p:nvSpPr>
            <p:cNvPr id="21666" name="Line 162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667" name="Text Box 163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11" name="Group 164"/>
          <p:cNvGrpSpPr>
            <a:grpSpLocks/>
          </p:cNvGrpSpPr>
          <p:nvPr/>
        </p:nvGrpSpPr>
        <p:grpSpPr bwMode="auto">
          <a:xfrm>
            <a:off x="6858000" y="5867400"/>
            <a:ext cx="381000" cy="838200"/>
            <a:chOff x="4992" y="3206"/>
            <a:chExt cx="240" cy="528"/>
          </a:xfrm>
        </p:grpSpPr>
        <p:sp>
          <p:nvSpPr>
            <p:cNvPr id="21669" name="Line 165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670" name="Text Box 166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21671" name="Rectangle 167"/>
          <p:cNvSpPr>
            <a:spLocks noChangeArrowheads="1"/>
          </p:cNvSpPr>
          <p:nvPr/>
        </p:nvSpPr>
        <p:spPr bwMode="auto">
          <a:xfrm>
            <a:off x="5551488" y="53181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72" name="Text Box 168"/>
          <p:cNvSpPr txBox="1">
            <a:spLocks noChangeArrowheads="1"/>
          </p:cNvSpPr>
          <p:nvPr/>
        </p:nvSpPr>
        <p:spPr bwMode="auto">
          <a:xfrm>
            <a:off x="5627688" y="53578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1673" name="Rectangle 169"/>
          <p:cNvSpPr>
            <a:spLocks noChangeArrowheads="1"/>
          </p:cNvSpPr>
          <p:nvPr/>
        </p:nvSpPr>
        <p:spPr bwMode="auto">
          <a:xfrm>
            <a:off x="6008688" y="53181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74" name="Text Box 170"/>
          <p:cNvSpPr txBox="1">
            <a:spLocks noChangeArrowheads="1"/>
          </p:cNvSpPr>
          <p:nvPr/>
        </p:nvSpPr>
        <p:spPr bwMode="auto">
          <a:xfrm>
            <a:off x="6084888" y="53578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1675" name="Rectangle 171"/>
          <p:cNvSpPr>
            <a:spLocks noChangeArrowheads="1"/>
          </p:cNvSpPr>
          <p:nvPr/>
        </p:nvSpPr>
        <p:spPr bwMode="auto">
          <a:xfrm>
            <a:off x="6465888" y="53181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76" name="Text Box 172"/>
          <p:cNvSpPr txBox="1">
            <a:spLocks noChangeArrowheads="1"/>
          </p:cNvSpPr>
          <p:nvPr/>
        </p:nvSpPr>
        <p:spPr bwMode="auto">
          <a:xfrm>
            <a:off x="6542088" y="53578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grpSp>
        <p:nvGrpSpPr>
          <p:cNvPr id="12" name="Group 173"/>
          <p:cNvGrpSpPr>
            <a:grpSpLocks/>
          </p:cNvGrpSpPr>
          <p:nvPr/>
        </p:nvGrpSpPr>
        <p:grpSpPr bwMode="auto">
          <a:xfrm>
            <a:off x="6934200" y="5321304"/>
            <a:ext cx="457200" cy="522288"/>
            <a:chOff x="4169" y="2640"/>
            <a:chExt cx="288" cy="329"/>
          </a:xfrm>
        </p:grpSpPr>
        <p:sp>
          <p:nvSpPr>
            <p:cNvPr id="21678" name="Rectangle 174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79" name="Text Box 175"/>
            <p:cNvSpPr txBox="1">
              <a:spLocks noChangeArrowheads="1"/>
            </p:cNvSpPr>
            <p:nvPr/>
          </p:nvSpPr>
          <p:spPr bwMode="auto">
            <a:xfrm>
              <a:off x="4227" y="2678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21680" name="Rectangle 176"/>
          <p:cNvSpPr>
            <a:spLocks noChangeArrowheads="1"/>
          </p:cNvSpPr>
          <p:nvPr/>
        </p:nvSpPr>
        <p:spPr bwMode="auto">
          <a:xfrm>
            <a:off x="7380288" y="53181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81" name="Text Box 177"/>
          <p:cNvSpPr txBox="1">
            <a:spLocks noChangeArrowheads="1"/>
          </p:cNvSpPr>
          <p:nvPr/>
        </p:nvSpPr>
        <p:spPr bwMode="auto">
          <a:xfrm>
            <a:off x="7456488" y="53578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1682" name="Rectangle 178"/>
          <p:cNvSpPr>
            <a:spLocks noChangeArrowheads="1"/>
          </p:cNvSpPr>
          <p:nvPr/>
        </p:nvSpPr>
        <p:spPr bwMode="auto">
          <a:xfrm>
            <a:off x="7837488" y="53181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83" name="Text Box 179"/>
          <p:cNvSpPr txBox="1">
            <a:spLocks noChangeArrowheads="1"/>
          </p:cNvSpPr>
          <p:nvPr/>
        </p:nvSpPr>
        <p:spPr bwMode="auto">
          <a:xfrm>
            <a:off x="7845425" y="535781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13" name="Group 180"/>
          <p:cNvGrpSpPr>
            <a:grpSpLocks/>
          </p:cNvGrpSpPr>
          <p:nvPr/>
        </p:nvGrpSpPr>
        <p:grpSpPr bwMode="auto">
          <a:xfrm>
            <a:off x="8305800" y="5318125"/>
            <a:ext cx="468313" cy="457200"/>
            <a:chOff x="5033" y="2640"/>
            <a:chExt cx="295" cy="288"/>
          </a:xfrm>
        </p:grpSpPr>
        <p:sp>
          <p:nvSpPr>
            <p:cNvPr id="21685" name="Rectangle 181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86" name="Text Box 182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rgbClr val="FF0000"/>
                  </a:solidFill>
                  <a:latin typeface="Tahoma" pitchFamily="34" charset="0"/>
                </a:rPr>
                <a:t>19</a:t>
              </a:r>
            </a:p>
          </p:txBody>
        </p:sp>
      </p:grpSp>
      <p:sp>
        <p:nvSpPr>
          <p:cNvPr id="21687" name="Text Box 183"/>
          <p:cNvSpPr txBox="1">
            <a:spLocks noChangeArrowheads="1"/>
          </p:cNvSpPr>
          <p:nvPr/>
        </p:nvSpPr>
        <p:spPr bwMode="auto">
          <a:xfrm>
            <a:off x="7908925" y="3897313"/>
            <a:ext cx="931863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/>
              <a:t>Swap!</a:t>
            </a:r>
          </a:p>
        </p:txBody>
      </p:sp>
      <p:sp>
        <p:nvSpPr>
          <p:cNvPr id="21688" name="Text Box 184"/>
          <p:cNvSpPr txBox="1">
            <a:spLocks noChangeArrowheads="1"/>
          </p:cNvSpPr>
          <p:nvPr/>
        </p:nvSpPr>
        <p:spPr bwMode="auto">
          <a:xfrm>
            <a:off x="7604125" y="6107113"/>
            <a:ext cx="94615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/>
              <a:t>break!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="" xmlns:a16="http://schemas.microsoft.com/office/drawing/2014/main" id="{D33320CA-F0E7-40C8-949B-C9097FD4A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Conventional Matrix Multiplication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="" xmlns:a16="http://schemas.microsoft.com/office/drawing/2014/main" id="{9DE0C1B5-7581-45C9-88FA-EDA7379BD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3316287"/>
          </a:xfrm>
        </p:spPr>
        <p:txBody>
          <a:bodyPr/>
          <a:lstStyle/>
          <a:p>
            <a:pPr>
              <a:defRPr/>
            </a:pPr>
            <a:r>
              <a:rPr lang="en-US" sz="2100" dirty="0"/>
              <a:t>Brute-force algorithm</a:t>
            </a:r>
          </a:p>
          <a:p>
            <a:pPr lvl="2">
              <a:buFontTx/>
              <a:buNone/>
              <a:defRPr/>
            </a:pPr>
            <a:r>
              <a:rPr lang="en-US" sz="2100" dirty="0"/>
              <a:t>c</a:t>
            </a:r>
            <a:r>
              <a:rPr lang="en-US" sz="2100" baseline="-25000" dirty="0"/>
              <a:t>00     </a:t>
            </a:r>
            <a:r>
              <a:rPr lang="en-US" sz="2100" dirty="0"/>
              <a:t>c</a:t>
            </a:r>
            <a:r>
              <a:rPr lang="en-US" sz="2100" baseline="-25000" dirty="0"/>
              <a:t>01</a:t>
            </a:r>
            <a:r>
              <a:rPr lang="en-US" sz="2100" dirty="0"/>
              <a:t>               a</a:t>
            </a:r>
            <a:r>
              <a:rPr lang="en-US" sz="2100" baseline="-25000" dirty="0"/>
              <a:t>00</a:t>
            </a:r>
            <a:r>
              <a:rPr lang="en-US" sz="2100" dirty="0"/>
              <a:t>   a</a:t>
            </a:r>
            <a:r>
              <a:rPr lang="en-US" sz="2100" baseline="-25000" dirty="0"/>
              <a:t>01</a:t>
            </a:r>
            <a:r>
              <a:rPr lang="en-US" sz="2100" dirty="0"/>
              <a:t>             b</a:t>
            </a:r>
            <a:r>
              <a:rPr lang="en-US" sz="2100" baseline="-25000" dirty="0"/>
              <a:t>00</a:t>
            </a:r>
            <a:r>
              <a:rPr lang="en-US" sz="2100" dirty="0"/>
              <a:t>   b</a:t>
            </a:r>
            <a:r>
              <a:rPr lang="en-US" sz="2100" baseline="-25000" dirty="0"/>
              <a:t>01</a:t>
            </a:r>
          </a:p>
          <a:p>
            <a:pPr lvl="2">
              <a:buFontTx/>
              <a:buNone/>
              <a:defRPr/>
            </a:pPr>
            <a:r>
              <a:rPr lang="en-US" sz="2100" baseline="-25000" dirty="0"/>
              <a:t>                             </a:t>
            </a:r>
            <a:r>
              <a:rPr lang="en-US" sz="2100" dirty="0"/>
              <a:t>=                         *</a:t>
            </a:r>
          </a:p>
          <a:p>
            <a:pPr lvl="2">
              <a:buFontTx/>
              <a:buNone/>
              <a:defRPr/>
            </a:pPr>
            <a:r>
              <a:rPr lang="en-US" sz="2100" dirty="0"/>
              <a:t>c</a:t>
            </a:r>
            <a:r>
              <a:rPr lang="en-US" sz="2100" baseline="-25000" dirty="0"/>
              <a:t>10     </a:t>
            </a:r>
            <a:r>
              <a:rPr lang="en-US" sz="2100" dirty="0"/>
              <a:t>c</a:t>
            </a:r>
            <a:r>
              <a:rPr lang="en-US" sz="2100" baseline="-25000" dirty="0"/>
              <a:t>11</a:t>
            </a:r>
            <a:r>
              <a:rPr lang="en-US" sz="2100" dirty="0"/>
              <a:t>               a</a:t>
            </a:r>
            <a:r>
              <a:rPr lang="en-US" sz="2100" baseline="-25000" dirty="0"/>
              <a:t>10</a:t>
            </a:r>
            <a:r>
              <a:rPr lang="en-US" sz="2100" dirty="0"/>
              <a:t>   a</a:t>
            </a:r>
            <a:r>
              <a:rPr lang="en-US" sz="2100" baseline="-25000" dirty="0"/>
              <a:t>11</a:t>
            </a:r>
            <a:r>
              <a:rPr lang="en-US" sz="2100" dirty="0"/>
              <a:t>             b</a:t>
            </a:r>
            <a:r>
              <a:rPr lang="en-US" sz="2100" baseline="-25000" dirty="0"/>
              <a:t>10</a:t>
            </a:r>
            <a:r>
              <a:rPr lang="en-US" sz="2100" dirty="0"/>
              <a:t>   b</a:t>
            </a:r>
            <a:r>
              <a:rPr lang="en-US" sz="2100" baseline="-25000" dirty="0"/>
              <a:t>11</a:t>
            </a:r>
          </a:p>
          <a:p>
            <a:pPr>
              <a:defRPr/>
            </a:pPr>
            <a:endParaRPr lang="en-US" sz="2100" dirty="0"/>
          </a:p>
          <a:p>
            <a:pPr lvl="2">
              <a:buFontTx/>
              <a:buNone/>
              <a:defRPr/>
            </a:pPr>
            <a:r>
              <a:rPr lang="en-US" sz="2100" dirty="0"/>
              <a:t>			a</a:t>
            </a:r>
            <a:r>
              <a:rPr lang="en-US" sz="2100" baseline="-25000" dirty="0"/>
              <a:t>00 </a:t>
            </a:r>
            <a:r>
              <a:rPr lang="en-US" sz="2100" dirty="0"/>
              <a:t>* b</a:t>
            </a:r>
            <a:r>
              <a:rPr lang="en-US" sz="2100" baseline="-25000" dirty="0"/>
              <a:t>00</a:t>
            </a:r>
            <a:r>
              <a:rPr lang="en-US" sz="2100" dirty="0"/>
              <a:t>  + a</a:t>
            </a:r>
            <a:r>
              <a:rPr lang="en-US" sz="2100" baseline="-25000" dirty="0"/>
              <a:t>01 </a:t>
            </a:r>
            <a:r>
              <a:rPr lang="en-US" sz="2100" dirty="0"/>
              <a:t>* b</a:t>
            </a:r>
            <a:r>
              <a:rPr lang="en-US" sz="2100" baseline="-25000" dirty="0"/>
              <a:t>10</a:t>
            </a:r>
            <a:r>
              <a:rPr lang="en-US" sz="2100" dirty="0"/>
              <a:t> 	 a</a:t>
            </a:r>
            <a:r>
              <a:rPr lang="en-US" sz="2100" baseline="-25000" dirty="0"/>
              <a:t>00 </a:t>
            </a:r>
            <a:r>
              <a:rPr lang="en-US" sz="2100" dirty="0"/>
              <a:t>* b</a:t>
            </a:r>
            <a:r>
              <a:rPr lang="en-US" sz="2100" baseline="-25000" dirty="0"/>
              <a:t>01</a:t>
            </a:r>
            <a:r>
              <a:rPr lang="en-US" sz="2100" dirty="0"/>
              <a:t>  + a</a:t>
            </a:r>
            <a:r>
              <a:rPr lang="en-US" sz="2100" baseline="-25000" dirty="0"/>
              <a:t>01 </a:t>
            </a:r>
            <a:r>
              <a:rPr lang="en-US" sz="2100" dirty="0"/>
              <a:t>* b</a:t>
            </a:r>
            <a:r>
              <a:rPr lang="en-US" sz="2100" baseline="-25000" dirty="0"/>
              <a:t>11</a:t>
            </a:r>
            <a:r>
              <a:rPr lang="en-US" sz="2100" dirty="0"/>
              <a:t> </a:t>
            </a:r>
            <a:endParaRPr lang="en-US" sz="2100" baseline="-25000" dirty="0"/>
          </a:p>
          <a:p>
            <a:pPr lvl="2">
              <a:buFontTx/>
              <a:buNone/>
              <a:defRPr/>
            </a:pPr>
            <a:r>
              <a:rPr lang="en-US" sz="2100" baseline="-25000" dirty="0"/>
              <a:t>                             </a:t>
            </a:r>
            <a:r>
              <a:rPr lang="en-US" sz="2100" dirty="0"/>
              <a:t>=                   </a:t>
            </a:r>
          </a:p>
          <a:p>
            <a:pPr lvl="2">
              <a:buFontTx/>
              <a:buNone/>
              <a:defRPr/>
            </a:pPr>
            <a:r>
              <a:rPr lang="en-US" sz="2100" dirty="0"/>
              <a:t>                          a</a:t>
            </a:r>
            <a:r>
              <a:rPr lang="en-US" sz="2100" baseline="-25000" dirty="0"/>
              <a:t>10 </a:t>
            </a:r>
            <a:r>
              <a:rPr lang="en-US" sz="2100" dirty="0"/>
              <a:t>* b</a:t>
            </a:r>
            <a:r>
              <a:rPr lang="en-US" sz="2100" baseline="-25000" dirty="0"/>
              <a:t>00</a:t>
            </a:r>
            <a:r>
              <a:rPr lang="en-US" sz="2100" dirty="0"/>
              <a:t>  + a</a:t>
            </a:r>
            <a:r>
              <a:rPr lang="en-US" sz="2100" baseline="-25000" dirty="0"/>
              <a:t>11 </a:t>
            </a:r>
            <a:r>
              <a:rPr lang="en-US" sz="2100" dirty="0"/>
              <a:t>* b</a:t>
            </a:r>
            <a:r>
              <a:rPr lang="en-US" sz="2100" baseline="-25000" dirty="0"/>
              <a:t>10</a:t>
            </a:r>
            <a:r>
              <a:rPr lang="en-US" sz="2100" dirty="0"/>
              <a:t> 	 a</a:t>
            </a:r>
            <a:r>
              <a:rPr lang="en-US" sz="2100" baseline="-25000" dirty="0"/>
              <a:t>10 </a:t>
            </a:r>
            <a:r>
              <a:rPr lang="en-US" sz="2100" dirty="0"/>
              <a:t>* b</a:t>
            </a:r>
            <a:r>
              <a:rPr lang="en-US" sz="2100" baseline="-25000" dirty="0"/>
              <a:t>01</a:t>
            </a:r>
            <a:r>
              <a:rPr lang="en-US" sz="2100" dirty="0"/>
              <a:t>  + a</a:t>
            </a:r>
            <a:r>
              <a:rPr lang="en-US" sz="2100" baseline="-25000" dirty="0"/>
              <a:t>11 </a:t>
            </a:r>
            <a:r>
              <a:rPr lang="en-US" sz="2100" dirty="0"/>
              <a:t>* b</a:t>
            </a:r>
            <a:r>
              <a:rPr lang="en-US" sz="2100" baseline="-25000" dirty="0"/>
              <a:t>11</a:t>
            </a:r>
            <a:r>
              <a:rPr lang="en-US" sz="2100" dirty="0"/>
              <a:t> </a:t>
            </a:r>
          </a:p>
        </p:txBody>
      </p:sp>
      <p:sp>
        <p:nvSpPr>
          <p:cNvPr id="25604" name="AutoShape 4">
            <a:extLst>
              <a:ext uri="{FF2B5EF4-FFF2-40B4-BE49-F238E27FC236}">
                <a16:creationId xmlns="" xmlns:a16="http://schemas.microsoft.com/office/drawing/2014/main" id="{3E7C7554-E78B-4289-8A4B-D143CCA61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AutoShape 5">
            <a:extLst>
              <a:ext uri="{FF2B5EF4-FFF2-40B4-BE49-F238E27FC236}">
                <a16:creationId xmlns="" xmlns:a16="http://schemas.microsoft.com/office/drawing/2014/main" id="{12D1E28A-8A20-4B0C-8225-0925B6EC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AutoShape 6">
            <a:extLst>
              <a:ext uri="{FF2B5EF4-FFF2-40B4-BE49-F238E27FC236}">
                <a16:creationId xmlns="" xmlns:a16="http://schemas.microsoft.com/office/drawing/2014/main" id="{747D7D1D-7284-4E91-9C22-EDAA9197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AutoShape 7">
            <a:extLst>
              <a:ext uri="{FF2B5EF4-FFF2-40B4-BE49-F238E27FC236}">
                <a16:creationId xmlns="" xmlns:a16="http://schemas.microsoft.com/office/drawing/2014/main" id="{3F7D6AA3-F6DC-47C0-95B8-0E3AD02DB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14800"/>
            <a:ext cx="51816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848" name="Text Box 8">
            <a:extLst>
              <a:ext uri="{FF2B5EF4-FFF2-40B4-BE49-F238E27FC236}">
                <a16:creationId xmlns="" xmlns:a16="http://schemas.microsoft.com/office/drawing/2014/main" id="{FEDFFF61-23DE-4905-A775-A9FE26F0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10200"/>
            <a:ext cx="2003425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ahoma" panose="020B0604030504040204" pitchFamily="34" charset="0"/>
              </a:rPr>
              <a:t>8 multiplications</a:t>
            </a:r>
            <a:endParaRPr lang="en-CA" altLang="en-US" sz="2000">
              <a:latin typeface="Tahoma" panose="020B0604030504040204" pitchFamily="34" charset="0"/>
            </a:endParaRPr>
          </a:p>
        </p:txBody>
      </p:sp>
      <p:sp>
        <p:nvSpPr>
          <p:cNvPr id="419849" name="Text Box 9">
            <a:extLst>
              <a:ext uri="{FF2B5EF4-FFF2-40B4-BE49-F238E27FC236}">
                <a16:creationId xmlns="" xmlns:a16="http://schemas.microsoft.com/office/drawing/2014/main" id="{6DFBC15D-A66A-458F-839F-6F5E396A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43600"/>
            <a:ext cx="1409700" cy="396875"/>
          </a:xfrm>
          <a:prstGeom prst="rect">
            <a:avLst/>
          </a:prstGeom>
          <a:solidFill>
            <a:srgbClr val="D5E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ahoma" panose="020B0604030504040204" pitchFamily="34" charset="0"/>
              </a:rPr>
              <a:t>4 additions</a:t>
            </a:r>
            <a:endParaRPr lang="en-CA" altLang="en-US" sz="2000">
              <a:latin typeface="Tahoma" panose="020B0604030504040204" pitchFamily="34" charset="0"/>
            </a:endParaRPr>
          </a:p>
        </p:txBody>
      </p:sp>
      <p:sp>
        <p:nvSpPr>
          <p:cNvPr id="25610" name="Text Box 10">
            <a:extLst>
              <a:ext uri="{FF2B5EF4-FFF2-40B4-BE49-F238E27FC236}">
                <a16:creationId xmlns="" xmlns:a16="http://schemas.microsoft.com/office/drawing/2014/main" id="{58A668D9-DEE8-42A5-A3E5-EF14C2DB1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519738"/>
            <a:ext cx="396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b="1">
                <a:latin typeface="Tahoma" panose="020B0604030504040204" pitchFamily="34" charset="0"/>
              </a:rPr>
              <a:t>Efficiency class in general: </a:t>
            </a:r>
            <a:r>
              <a:rPr lang="en-US" altLang="en-US" sz="1800" b="1">
                <a:latin typeface="Tahoma" panose="020B0604030504040204" pitchFamily="34" charset="0"/>
                <a:sym typeface="Symbol" panose="05050102010706020507" pitchFamily="18" charset="2"/>
              </a:rPr>
              <a:t> (n</a:t>
            </a:r>
            <a:r>
              <a:rPr lang="en-US" altLang="en-US" sz="1800" b="1" baseline="30000">
                <a:latin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1800" b="1">
                <a:latin typeface="Tahoma" panose="020B0604030504040204" pitchFamily="34" charset="0"/>
                <a:sym typeface="Symbol" panose="05050102010706020507" pitchFamily="18" charset="2"/>
              </a:rPr>
              <a:t>)</a:t>
            </a:r>
            <a:endParaRPr lang="en-CA" altLang="en-US" sz="18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8" grpId="0" animBg="1"/>
      <p:bldP spid="41984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="" xmlns:a16="http://schemas.microsoft.com/office/drawing/2014/main" id="{C3167807-1C71-46BC-B1AE-44171BC3F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Strassen’s Matrix Multiplication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="" xmlns:a16="http://schemas.microsoft.com/office/drawing/2014/main" id="{722594FC-9008-4DA5-AE0D-2E3F03F2D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69288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dirty="0"/>
              <a:t>Strassen’s algorithm for two 2x2 matrices (1969):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c</a:t>
            </a:r>
            <a:r>
              <a:rPr lang="en-US" sz="2000" baseline="-25000" dirty="0"/>
              <a:t>00     </a:t>
            </a:r>
            <a:r>
              <a:rPr lang="en-US" sz="2000" dirty="0"/>
              <a:t>c</a:t>
            </a:r>
            <a:r>
              <a:rPr lang="en-US" sz="2000" baseline="-25000" dirty="0"/>
              <a:t>01</a:t>
            </a:r>
            <a:r>
              <a:rPr lang="en-US" sz="2000" dirty="0"/>
              <a:t>               a</a:t>
            </a:r>
            <a:r>
              <a:rPr lang="en-US" sz="2000" baseline="-25000" dirty="0"/>
              <a:t>00</a:t>
            </a:r>
            <a:r>
              <a:rPr lang="en-US" sz="2000" dirty="0"/>
              <a:t>   a</a:t>
            </a:r>
            <a:r>
              <a:rPr lang="en-US" sz="2000" baseline="-25000" dirty="0"/>
              <a:t>01</a:t>
            </a:r>
            <a:r>
              <a:rPr lang="en-US" sz="2000" dirty="0"/>
              <a:t>             b</a:t>
            </a:r>
            <a:r>
              <a:rPr lang="en-US" sz="2000" baseline="-25000" dirty="0"/>
              <a:t>00</a:t>
            </a:r>
            <a:r>
              <a:rPr lang="en-US" sz="2000" dirty="0"/>
              <a:t>   b</a:t>
            </a:r>
            <a:r>
              <a:rPr lang="en-US" sz="2000" baseline="-25000" dirty="0"/>
              <a:t>01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baseline="-25000" dirty="0"/>
              <a:t>                             </a:t>
            </a:r>
            <a:r>
              <a:rPr lang="en-US" sz="2000" dirty="0"/>
              <a:t>=                        *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c</a:t>
            </a:r>
            <a:r>
              <a:rPr lang="en-US" sz="2000" baseline="-25000" dirty="0"/>
              <a:t>10     </a:t>
            </a:r>
            <a:r>
              <a:rPr lang="en-US" sz="2000" dirty="0"/>
              <a:t>c</a:t>
            </a:r>
            <a:r>
              <a:rPr lang="en-US" sz="2000" baseline="-25000" dirty="0"/>
              <a:t>11</a:t>
            </a:r>
            <a:r>
              <a:rPr lang="en-US" sz="2000" dirty="0"/>
              <a:t>               a</a:t>
            </a:r>
            <a:r>
              <a:rPr lang="en-US" sz="2000" baseline="-25000" dirty="0"/>
              <a:t>10</a:t>
            </a:r>
            <a:r>
              <a:rPr lang="en-US" sz="2000" dirty="0"/>
              <a:t>   a</a:t>
            </a:r>
            <a:r>
              <a:rPr lang="en-US" sz="2000" baseline="-25000" dirty="0"/>
              <a:t>11</a:t>
            </a:r>
            <a:r>
              <a:rPr lang="en-US" sz="2000" dirty="0"/>
              <a:t>             b</a:t>
            </a:r>
            <a:r>
              <a:rPr lang="en-US" sz="2000" baseline="-25000" dirty="0"/>
              <a:t>10</a:t>
            </a:r>
            <a:r>
              <a:rPr lang="en-US" sz="2000" dirty="0"/>
              <a:t>   b</a:t>
            </a:r>
            <a:r>
              <a:rPr lang="en-US" sz="2000" baseline="-25000" dirty="0"/>
              <a:t>11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	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		           m</a:t>
            </a:r>
            <a:r>
              <a:rPr lang="en-US" sz="2000" baseline="-25000" dirty="0"/>
              <a:t>1</a:t>
            </a:r>
            <a:r>
              <a:rPr lang="en-US" sz="2000" dirty="0"/>
              <a:t>   + m</a:t>
            </a:r>
            <a:r>
              <a:rPr lang="en-US" sz="2000" baseline="-25000" dirty="0"/>
              <a:t>4</a:t>
            </a:r>
            <a:r>
              <a:rPr lang="en-US" sz="2000" dirty="0"/>
              <a:t>  - m</a:t>
            </a:r>
            <a:r>
              <a:rPr lang="en-US" sz="2000" baseline="-25000" dirty="0"/>
              <a:t>5 </a:t>
            </a:r>
            <a:r>
              <a:rPr lang="en-US" sz="2000" dirty="0"/>
              <a:t>+ m</a:t>
            </a:r>
            <a:r>
              <a:rPr lang="en-US" sz="2000" baseline="-25000" dirty="0"/>
              <a:t>7</a:t>
            </a:r>
            <a:r>
              <a:rPr lang="en-US" sz="2000" dirty="0"/>
              <a:t>              m</a:t>
            </a:r>
            <a:r>
              <a:rPr lang="en-US" sz="2000" baseline="-25000" dirty="0"/>
              <a:t>3 </a:t>
            </a:r>
            <a:r>
              <a:rPr lang="en-US" sz="2000" dirty="0"/>
              <a:t>+ m</a:t>
            </a:r>
            <a:r>
              <a:rPr lang="en-US" sz="2000" baseline="-25000" dirty="0"/>
              <a:t>5</a:t>
            </a:r>
            <a:r>
              <a:rPr lang="en-US" sz="2000" dirty="0"/>
              <a:t> </a:t>
            </a:r>
            <a:endParaRPr lang="en-US" sz="2000" baseline="-25000"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baseline="-25000" dirty="0"/>
              <a:t>                             </a:t>
            </a:r>
            <a:r>
              <a:rPr lang="en-US" sz="2000" dirty="0"/>
              <a:t>=                   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                      m</a:t>
            </a:r>
            <a:r>
              <a:rPr lang="en-US" sz="2000" baseline="-25000" dirty="0"/>
              <a:t>2</a:t>
            </a:r>
            <a:r>
              <a:rPr lang="en-US" sz="2000" dirty="0"/>
              <a:t> + m</a:t>
            </a:r>
            <a:r>
              <a:rPr lang="en-US" sz="2000" baseline="-25000" dirty="0"/>
              <a:t>4                                    </a:t>
            </a:r>
            <a:r>
              <a:rPr lang="en-US" sz="2000" dirty="0"/>
              <a:t>m</a:t>
            </a:r>
            <a:r>
              <a:rPr lang="en-US" sz="2000" baseline="-25000" dirty="0"/>
              <a:t>1</a:t>
            </a:r>
            <a:r>
              <a:rPr lang="en-US" sz="2000" dirty="0"/>
              <a:t>   + m</a:t>
            </a:r>
            <a:r>
              <a:rPr lang="en-US" sz="2000" baseline="-25000" dirty="0"/>
              <a:t>3</a:t>
            </a:r>
            <a:r>
              <a:rPr lang="en-US" sz="2000" dirty="0"/>
              <a:t>  - m</a:t>
            </a:r>
            <a:r>
              <a:rPr lang="en-US" sz="2000" baseline="-25000" dirty="0"/>
              <a:t>2 </a:t>
            </a:r>
            <a:r>
              <a:rPr lang="en-US" sz="2000" dirty="0"/>
              <a:t>+ m</a:t>
            </a:r>
            <a:r>
              <a:rPr lang="en-US" sz="2000" baseline="-25000" dirty="0"/>
              <a:t>6</a:t>
            </a:r>
            <a:r>
              <a:rPr lang="en-US" sz="2000" dirty="0"/>
              <a:t> </a:t>
            </a:r>
            <a:endParaRPr lang="en-US" sz="2000" baseline="-25000" dirty="0"/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1</a:t>
            </a:r>
            <a:r>
              <a:rPr lang="en-US" sz="2000" dirty="0"/>
              <a:t> = (a</a:t>
            </a:r>
            <a:r>
              <a:rPr lang="en-US" sz="2000" baseline="-25000" dirty="0"/>
              <a:t>00</a:t>
            </a:r>
            <a:r>
              <a:rPr lang="en-US" sz="2000" dirty="0"/>
              <a:t> + a</a:t>
            </a:r>
            <a:r>
              <a:rPr lang="en-US" sz="2000" baseline="-25000" dirty="0"/>
              <a:t>11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(b</a:t>
            </a:r>
            <a:r>
              <a:rPr lang="en-US" sz="2000" baseline="-25000" dirty="0"/>
              <a:t>00</a:t>
            </a:r>
            <a:r>
              <a:rPr lang="en-US" sz="2000" dirty="0"/>
              <a:t> + b</a:t>
            </a:r>
            <a:r>
              <a:rPr lang="en-US" sz="2000" b="0" baseline="-25000" dirty="0"/>
              <a:t>11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2</a:t>
            </a:r>
            <a:r>
              <a:rPr lang="en-US" sz="2000" dirty="0"/>
              <a:t> = (a</a:t>
            </a:r>
            <a:r>
              <a:rPr lang="en-US" sz="2000" baseline="-25000" dirty="0"/>
              <a:t>10</a:t>
            </a:r>
            <a:r>
              <a:rPr lang="en-US" sz="2000" dirty="0"/>
              <a:t> + a</a:t>
            </a:r>
            <a:r>
              <a:rPr lang="en-US" sz="2000" baseline="-25000" dirty="0"/>
              <a:t>11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b</a:t>
            </a:r>
            <a:r>
              <a:rPr lang="en-US" sz="2000" baseline="-25000" dirty="0"/>
              <a:t>00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3</a:t>
            </a:r>
            <a:r>
              <a:rPr lang="en-US" sz="2000" dirty="0"/>
              <a:t> = a</a:t>
            </a:r>
            <a:r>
              <a:rPr lang="en-US" sz="2000" baseline="-25000" dirty="0"/>
              <a:t>00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(b</a:t>
            </a:r>
            <a:r>
              <a:rPr lang="en-US" sz="2000" baseline="-25000" dirty="0"/>
              <a:t>01</a:t>
            </a:r>
            <a:r>
              <a:rPr lang="en-US" sz="2000" dirty="0"/>
              <a:t> - b</a:t>
            </a:r>
            <a:r>
              <a:rPr lang="en-US" sz="2000" b="0" baseline="-25000" dirty="0"/>
              <a:t>11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4</a:t>
            </a:r>
            <a:r>
              <a:rPr lang="en-US" sz="2000" dirty="0"/>
              <a:t> =  a</a:t>
            </a:r>
            <a:r>
              <a:rPr lang="en-US" sz="2000" baseline="-25000" dirty="0"/>
              <a:t>11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(b</a:t>
            </a:r>
            <a:r>
              <a:rPr lang="en-US" sz="2000" baseline="-25000" dirty="0"/>
              <a:t>10</a:t>
            </a:r>
            <a:r>
              <a:rPr lang="en-US" sz="2000" dirty="0"/>
              <a:t> - b</a:t>
            </a:r>
            <a:r>
              <a:rPr lang="en-US" sz="2000" b="0" baseline="-25000" dirty="0"/>
              <a:t>00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5</a:t>
            </a:r>
            <a:r>
              <a:rPr lang="en-US" sz="2000" dirty="0"/>
              <a:t> = (a</a:t>
            </a:r>
            <a:r>
              <a:rPr lang="en-US" sz="2000" baseline="-25000" dirty="0"/>
              <a:t>00</a:t>
            </a:r>
            <a:r>
              <a:rPr lang="en-US" sz="2000" dirty="0"/>
              <a:t> + a</a:t>
            </a:r>
            <a:r>
              <a:rPr lang="en-US" sz="2000" baseline="-25000" dirty="0"/>
              <a:t>01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b</a:t>
            </a:r>
            <a:r>
              <a:rPr lang="en-US" sz="2000" b="0" baseline="-25000" dirty="0"/>
              <a:t>11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6</a:t>
            </a:r>
            <a:r>
              <a:rPr lang="en-US" sz="2000" dirty="0"/>
              <a:t> = (a</a:t>
            </a:r>
            <a:r>
              <a:rPr lang="en-US" sz="2000" baseline="-25000" dirty="0"/>
              <a:t>10</a:t>
            </a:r>
            <a:r>
              <a:rPr lang="en-US" sz="2000" dirty="0"/>
              <a:t> - a</a:t>
            </a:r>
            <a:r>
              <a:rPr lang="en-US" sz="2000" baseline="-25000" dirty="0"/>
              <a:t>00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(b</a:t>
            </a:r>
            <a:r>
              <a:rPr lang="en-US" sz="2000" baseline="-25000" dirty="0"/>
              <a:t>00</a:t>
            </a:r>
            <a:r>
              <a:rPr lang="en-US" sz="2000" dirty="0"/>
              <a:t> + b</a:t>
            </a:r>
            <a:r>
              <a:rPr lang="en-US" sz="2000" b="0" baseline="-25000" dirty="0"/>
              <a:t>01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7</a:t>
            </a:r>
            <a:r>
              <a:rPr lang="en-US" sz="2000" dirty="0"/>
              <a:t> = (a</a:t>
            </a:r>
            <a:r>
              <a:rPr lang="en-US" sz="2000" baseline="-25000" dirty="0"/>
              <a:t>01</a:t>
            </a:r>
            <a:r>
              <a:rPr lang="en-US" sz="2000" dirty="0"/>
              <a:t> - a</a:t>
            </a:r>
            <a:r>
              <a:rPr lang="en-US" sz="2000" baseline="-25000" dirty="0"/>
              <a:t>11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(b</a:t>
            </a:r>
            <a:r>
              <a:rPr lang="en-US" sz="2000" baseline="-25000" dirty="0"/>
              <a:t>10</a:t>
            </a:r>
            <a:r>
              <a:rPr lang="en-US" sz="2000" dirty="0"/>
              <a:t> + b</a:t>
            </a:r>
            <a:r>
              <a:rPr lang="en-US" sz="2000" b="0" baseline="-25000" dirty="0"/>
              <a:t>11</a:t>
            </a:r>
            <a:r>
              <a:rPr lang="en-US" sz="2000" dirty="0"/>
              <a:t>)                        			</a:t>
            </a:r>
          </a:p>
        </p:txBody>
      </p:sp>
      <p:sp>
        <p:nvSpPr>
          <p:cNvPr id="26628" name="AutoShape 4">
            <a:extLst>
              <a:ext uri="{FF2B5EF4-FFF2-40B4-BE49-F238E27FC236}">
                <a16:creationId xmlns="" xmlns:a16="http://schemas.microsoft.com/office/drawing/2014/main" id="{0D304AEE-CF5E-49DA-BA2C-CCE7518DC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AutoShape 5">
            <a:extLst>
              <a:ext uri="{FF2B5EF4-FFF2-40B4-BE49-F238E27FC236}">
                <a16:creationId xmlns="" xmlns:a16="http://schemas.microsoft.com/office/drawing/2014/main" id="{8206F5A2-3923-4B87-838F-54591F35A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0" name="AutoShape 6">
            <a:extLst>
              <a:ext uri="{FF2B5EF4-FFF2-40B4-BE49-F238E27FC236}">
                <a16:creationId xmlns="" xmlns:a16="http://schemas.microsoft.com/office/drawing/2014/main" id="{98E904C4-6D34-4BA8-9C84-CEE49F36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1" name="AutoShape 7">
            <a:extLst>
              <a:ext uri="{FF2B5EF4-FFF2-40B4-BE49-F238E27FC236}">
                <a16:creationId xmlns="" xmlns:a16="http://schemas.microsoft.com/office/drawing/2014/main" id="{BDDE632A-A57D-43F1-B13D-6CDB70716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24200"/>
            <a:ext cx="51816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2" name="Text Box 8">
            <a:extLst>
              <a:ext uri="{FF2B5EF4-FFF2-40B4-BE49-F238E27FC236}">
                <a16:creationId xmlns="" xmlns:a16="http://schemas.microsoft.com/office/drawing/2014/main" id="{819DE908-A2BB-4BF5-8DCB-0224156E8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27600"/>
            <a:ext cx="2003425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ahoma" panose="020B0604030504040204" pitchFamily="34" charset="0"/>
              </a:rPr>
              <a:t>7 multiplications</a:t>
            </a:r>
            <a:endParaRPr lang="en-CA" altLang="en-US" sz="2000">
              <a:latin typeface="Tahoma" panose="020B0604030504040204" pitchFamily="34" charset="0"/>
            </a:endParaRPr>
          </a:p>
        </p:txBody>
      </p:sp>
      <p:sp>
        <p:nvSpPr>
          <p:cNvPr id="26633" name="Text Box 9">
            <a:extLst>
              <a:ext uri="{FF2B5EF4-FFF2-40B4-BE49-F238E27FC236}">
                <a16:creationId xmlns="" xmlns:a16="http://schemas.microsoft.com/office/drawing/2014/main" id="{192CB818-20D2-46DF-8EB5-CF5B50BEF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1547813" cy="396875"/>
          </a:xfrm>
          <a:prstGeom prst="rect">
            <a:avLst/>
          </a:prstGeom>
          <a:solidFill>
            <a:srgbClr val="D5E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ahoma" panose="020B0604030504040204" pitchFamily="34" charset="0"/>
              </a:rPr>
              <a:t>18 additions</a:t>
            </a:r>
            <a:endParaRPr lang="en-CA" altLang="en-US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img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839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2590800" y="36576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 - </a:t>
            </a:r>
            <a:r>
              <a:rPr lang="en-US" altLang="en-US" sz="2000"/>
              <a:t>Zero or more quantities should be externally supplied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2819400" y="4114800"/>
            <a:ext cx="3646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-At least one quantity is produced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590800" y="5638800"/>
            <a:ext cx="422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9933"/>
                </a:solidFill>
              </a:rPr>
              <a:t>by a person using only pencil and paper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="" xmlns:a16="http://schemas.microsoft.com/office/drawing/2014/main" id="{6DBD901D-4413-49CF-AEF2-89890E925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Strassen’s Matrix Multiplication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="" xmlns:a16="http://schemas.microsoft.com/office/drawing/2014/main" id="{844C6FFF-5404-4368-9798-63DA156FD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66825"/>
            <a:ext cx="8610600" cy="490537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/>
              <a:t>    Strassen observed [1969] that  the product of two matrices can be computed in general as follows:</a:t>
            </a:r>
          </a:p>
          <a:p>
            <a:pPr>
              <a:defRPr/>
            </a:pPr>
            <a:endParaRPr lang="en-US"/>
          </a:p>
          <a:p>
            <a:pPr lvl="2">
              <a:buFontTx/>
              <a:buNone/>
              <a:defRPr/>
            </a:pPr>
            <a:r>
              <a:rPr lang="en-US" sz="1800"/>
              <a:t>C</a:t>
            </a:r>
            <a:r>
              <a:rPr lang="en-US" sz="1800" baseline="-25000"/>
              <a:t>00    </a:t>
            </a:r>
            <a:r>
              <a:rPr lang="en-US" sz="1800"/>
              <a:t>C</a:t>
            </a:r>
            <a:r>
              <a:rPr lang="en-US" sz="1800" baseline="-25000"/>
              <a:t>01</a:t>
            </a:r>
            <a:r>
              <a:rPr lang="en-US" sz="1800"/>
              <a:t>                A</a:t>
            </a:r>
            <a:r>
              <a:rPr lang="en-US" sz="1800" baseline="-25000"/>
              <a:t>00</a:t>
            </a:r>
            <a:r>
              <a:rPr lang="en-US" sz="1800"/>
              <a:t>    A</a:t>
            </a:r>
            <a:r>
              <a:rPr lang="en-US" sz="1800" baseline="-25000"/>
              <a:t>01</a:t>
            </a:r>
            <a:r>
              <a:rPr lang="en-US" sz="1800"/>
              <a:t>                B</a:t>
            </a:r>
            <a:r>
              <a:rPr lang="en-US" sz="1800" baseline="-25000"/>
              <a:t>00</a:t>
            </a:r>
            <a:r>
              <a:rPr lang="en-US" sz="1800"/>
              <a:t>    B</a:t>
            </a:r>
            <a:r>
              <a:rPr lang="en-US" sz="1800" baseline="-25000"/>
              <a:t>01</a:t>
            </a:r>
          </a:p>
          <a:p>
            <a:pPr lvl="2">
              <a:buFontTx/>
              <a:buNone/>
              <a:defRPr/>
            </a:pPr>
            <a:r>
              <a:rPr lang="en-US" sz="1800" baseline="-25000"/>
              <a:t>                              </a:t>
            </a:r>
            <a:r>
              <a:rPr lang="en-US" sz="1800"/>
              <a:t>=                             *</a:t>
            </a:r>
          </a:p>
          <a:p>
            <a:pPr lvl="2">
              <a:buFontTx/>
              <a:buNone/>
              <a:defRPr/>
            </a:pPr>
            <a:r>
              <a:rPr lang="en-US" sz="1800"/>
              <a:t>C</a:t>
            </a:r>
            <a:r>
              <a:rPr lang="en-US" sz="1800" baseline="-25000"/>
              <a:t>10    </a:t>
            </a:r>
            <a:r>
              <a:rPr lang="en-US" sz="1800"/>
              <a:t>C</a:t>
            </a:r>
            <a:r>
              <a:rPr lang="en-US" sz="1800" baseline="-25000"/>
              <a:t>11</a:t>
            </a:r>
            <a:r>
              <a:rPr lang="en-US" sz="1800"/>
              <a:t>                A</a:t>
            </a:r>
            <a:r>
              <a:rPr lang="en-US" sz="1800" baseline="-25000"/>
              <a:t>10</a:t>
            </a:r>
            <a:r>
              <a:rPr lang="en-US" sz="1800"/>
              <a:t>    A</a:t>
            </a:r>
            <a:r>
              <a:rPr lang="en-US" sz="1800" baseline="-25000"/>
              <a:t>11</a:t>
            </a:r>
            <a:r>
              <a:rPr lang="en-US" sz="1800"/>
              <a:t>                B</a:t>
            </a:r>
            <a:r>
              <a:rPr lang="en-US" sz="1800" baseline="-25000"/>
              <a:t>10</a:t>
            </a:r>
            <a:r>
              <a:rPr lang="en-US" sz="1800"/>
              <a:t>    B</a:t>
            </a:r>
            <a:r>
              <a:rPr lang="en-US" sz="1800" baseline="-25000"/>
              <a:t>11</a:t>
            </a:r>
          </a:p>
          <a:p>
            <a:pPr lvl="2">
              <a:buFontTx/>
              <a:buNone/>
              <a:defRPr/>
            </a:pPr>
            <a:endParaRPr lang="en-US" sz="1800" baseline="-25000"/>
          </a:p>
          <a:p>
            <a:pPr lvl="2">
              <a:buFontTx/>
              <a:buNone/>
              <a:defRPr/>
            </a:pPr>
            <a:endParaRPr lang="en-US" sz="1800" baseline="-25000"/>
          </a:p>
          <a:p>
            <a:pPr lvl="2">
              <a:buFontTx/>
              <a:buNone/>
              <a:defRPr/>
            </a:pPr>
            <a:r>
              <a:rPr lang="en-US" sz="1800"/>
              <a:t>                            M</a:t>
            </a:r>
            <a:r>
              <a:rPr lang="en-US" sz="1800" baseline="-25000"/>
              <a:t>1</a:t>
            </a:r>
            <a:r>
              <a:rPr lang="en-US" sz="1800"/>
              <a:t>   + M</a:t>
            </a:r>
            <a:r>
              <a:rPr lang="en-US" sz="1800" baseline="-25000"/>
              <a:t>4</a:t>
            </a:r>
            <a:r>
              <a:rPr lang="en-US" sz="1800"/>
              <a:t>  - M</a:t>
            </a:r>
            <a:r>
              <a:rPr lang="en-US" sz="1800" baseline="-25000"/>
              <a:t>5 </a:t>
            </a:r>
            <a:r>
              <a:rPr lang="en-US" sz="1800"/>
              <a:t>+ M</a:t>
            </a:r>
            <a:r>
              <a:rPr lang="en-US" sz="1800" baseline="-25000"/>
              <a:t>7</a:t>
            </a:r>
            <a:r>
              <a:rPr lang="en-US" sz="1800"/>
              <a:t>                        M</a:t>
            </a:r>
            <a:r>
              <a:rPr lang="en-US" sz="1800" baseline="-25000"/>
              <a:t>3 </a:t>
            </a:r>
            <a:r>
              <a:rPr lang="en-US" sz="1800"/>
              <a:t>+ M</a:t>
            </a:r>
            <a:r>
              <a:rPr lang="en-US" sz="1800" baseline="-25000"/>
              <a:t>5</a:t>
            </a:r>
            <a:r>
              <a:rPr lang="en-US" sz="1800"/>
              <a:t> </a:t>
            </a:r>
            <a:endParaRPr lang="en-US" sz="1800" baseline="-25000"/>
          </a:p>
          <a:p>
            <a:pPr lvl="2">
              <a:buFontTx/>
              <a:buNone/>
              <a:defRPr/>
            </a:pPr>
            <a:r>
              <a:rPr lang="en-US" sz="1800" baseline="-25000"/>
              <a:t>                             </a:t>
            </a:r>
            <a:r>
              <a:rPr lang="en-US" sz="1800"/>
              <a:t>=                   </a:t>
            </a:r>
          </a:p>
          <a:p>
            <a:pPr lvl="2">
              <a:buFontTx/>
              <a:buNone/>
              <a:defRPr/>
            </a:pPr>
            <a:r>
              <a:rPr lang="en-US" sz="1800"/>
              <a:t>                           M</a:t>
            </a:r>
            <a:r>
              <a:rPr lang="en-US" sz="1800" baseline="-25000"/>
              <a:t>2</a:t>
            </a:r>
            <a:r>
              <a:rPr lang="en-US" sz="1800"/>
              <a:t> + M</a:t>
            </a:r>
            <a:r>
              <a:rPr lang="en-US" sz="1800" baseline="-25000"/>
              <a:t>4                                               </a:t>
            </a:r>
            <a:r>
              <a:rPr lang="en-US" sz="1800"/>
              <a:t>M</a:t>
            </a:r>
            <a:r>
              <a:rPr lang="en-US" sz="1800" baseline="-25000"/>
              <a:t>1</a:t>
            </a:r>
            <a:r>
              <a:rPr lang="en-US" sz="1800"/>
              <a:t>   + M</a:t>
            </a:r>
            <a:r>
              <a:rPr lang="en-US" sz="1800" baseline="-25000"/>
              <a:t>3</a:t>
            </a:r>
            <a:r>
              <a:rPr lang="en-US" sz="1800"/>
              <a:t>  - M</a:t>
            </a:r>
            <a:r>
              <a:rPr lang="en-US" sz="1800" baseline="-25000"/>
              <a:t>2 </a:t>
            </a:r>
            <a:r>
              <a:rPr lang="en-US" sz="1800"/>
              <a:t>+ M</a:t>
            </a:r>
            <a:r>
              <a:rPr lang="en-US" sz="1800" baseline="-25000"/>
              <a:t>6</a:t>
            </a:r>
            <a:r>
              <a:rPr lang="en-US" sz="1800"/>
              <a:t> </a:t>
            </a:r>
            <a:endParaRPr lang="en-US" sz="1800" baseline="-25000"/>
          </a:p>
          <a:p>
            <a:pPr>
              <a:defRPr/>
            </a:pPr>
            <a:endParaRPr lang="en-US" sz="2000"/>
          </a:p>
        </p:txBody>
      </p:sp>
      <p:grpSp>
        <p:nvGrpSpPr>
          <p:cNvPr id="27652" name="Group 4">
            <a:extLst>
              <a:ext uri="{FF2B5EF4-FFF2-40B4-BE49-F238E27FC236}">
                <a16:creationId xmlns="" xmlns:a16="http://schemas.microsoft.com/office/drawing/2014/main" id="{808D215E-F927-453F-A8D2-CFED48908675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514600"/>
            <a:ext cx="4800600" cy="1143000"/>
            <a:chOff x="912" y="1584"/>
            <a:chExt cx="3024" cy="720"/>
          </a:xfrm>
        </p:grpSpPr>
        <p:sp>
          <p:nvSpPr>
            <p:cNvPr id="27654" name="Line 5">
              <a:extLst>
                <a:ext uri="{FF2B5EF4-FFF2-40B4-BE49-F238E27FC236}">
                  <a16:creationId xmlns="" xmlns:a16="http://schemas.microsoft.com/office/drawing/2014/main" id="{E6B0341E-999D-4A90-8DA9-2E78F1C5F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80"/>
              <a:ext cx="0" cy="4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5" name="Line 6">
              <a:extLst>
                <a:ext uri="{FF2B5EF4-FFF2-40B4-BE49-F238E27FC236}">
                  <a16:creationId xmlns="" xmlns:a16="http://schemas.microsoft.com/office/drawing/2014/main" id="{5A370C01-EA0F-4806-8C62-6D7A39345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80"/>
              <a:ext cx="0" cy="4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6" name="Line 7">
              <a:extLst>
                <a:ext uri="{FF2B5EF4-FFF2-40B4-BE49-F238E27FC236}">
                  <a16:creationId xmlns="" xmlns:a16="http://schemas.microsoft.com/office/drawing/2014/main" id="{E5ABCD40-30D2-498B-8FB0-4E820A7C4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728"/>
              <a:ext cx="0" cy="4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7" name="Line 8">
              <a:extLst>
                <a:ext uri="{FF2B5EF4-FFF2-40B4-BE49-F238E27FC236}">
                  <a16:creationId xmlns="" xmlns:a16="http://schemas.microsoft.com/office/drawing/2014/main" id="{F5484C11-372A-49B0-9E41-5898C5AA7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920"/>
              <a:ext cx="5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8" name="Line 9">
              <a:extLst>
                <a:ext uri="{FF2B5EF4-FFF2-40B4-BE49-F238E27FC236}">
                  <a16:creationId xmlns="" xmlns:a16="http://schemas.microsoft.com/office/drawing/2014/main" id="{7C276797-01D3-4B2F-B3FD-B3F7548AA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920"/>
              <a:ext cx="5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9" name="Line 10">
              <a:extLst>
                <a:ext uri="{FF2B5EF4-FFF2-40B4-BE49-F238E27FC236}">
                  <a16:creationId xmlns="" xmlns:a16="http://schemas.microsoft.com/office/drawing/2014/main" id="{C79EE1FE-EAB7-485A-BED2-EB1A1D53B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920"/>
              <a:ext cx="5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0" name="AutoShape 11">
              <a:extLst>
                <a:ext uri="{FF2B5EF4-FFF2-40B4-BE49-F238E27FC236}">
                  <a16:creationId xmlns="" xmlns:a16="http://schemas.microsoft.com/office/drawing/2014/main" id="{29DD30B2-CC4D-4EC8-8003-13EDC48F3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1" name="AutoShape 12">
              <a:extLst>
                <a:ext uri="{FF2B5EF4-FFF2-40B4-BE49-F238E27FC236}">
                  <a16:creationId xmlns="" xmlns:a16="http://schemas.microsoft.com/office/drawing/2014/main" id="{56E5B2A2-3037-47E1-AC3F-D9045A76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2" name="AutoShape 13">
              <a:extLst>
                <a:ext uri="{FF2B5EF4-FFF2-40B4-BE49-F238E27FC236}">
                  <a16:creationId xmlns="" xmlns:a16="http://schemas.microsoft.com/office/drawing/2014/main" id="{5945A51B-A0CE-4670-B34F-D82F8CBD3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7653" name="AutoShape 14">
            <a:extLst>
              <a:ext uri="{FF2B5EF4-FFF2-40B4-BE49-F238E27FC236}">
                <a16:creationId xmlns="" xmlns:a16="http://schemas.microsoft.com/office/drawing/2014/main" id="{2528BAD8-F252-48B2-9DF3-AB454ABD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86200"/>
            <a:ext cx="5410200" cy="11430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="" xmlns:a16="http://schemas.microsoft.com/office/drawing/2014/main" id="{E72A82E9-BDC4-4012-B7AA-57839C656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685800"/>
          </a:xfrm>
        </p:spPr>
        <p:txBody>
          <a:bodyPr/>
          <a:lstStyle/>
          <a:p>
            <a:pPr>
              <a:defRPr/>
            </a:pPr>
            <a:r>
              <a:rPr lang="en-US"/>
              <a:t>Formulas for Strassen’s Algorithm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="" xmlns:a16="http://schemas.microsoft.com/office/drawing/2014/main" id="{EFB88650-7EBC-480D-87AE-934A8A2B5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16224"/>
            <a:ext cx="8686800" cy="486916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1</a:t>
            </a:r>
            <a:r>
              <a:rPr lang="en-US" sz="2200" dirty="0"/>
              <a:t> = (A</a:t>
            </a:r>
            <a:r>
              <a:rPr lang="en-US" sz="2200" baseline="-25000" dirty="0"/>
              <a:t>00</a:t>
            </a:r>
            <a:r>
              <a:rPr lang="en-US" sz="2200" dirty="0"/>
              <a:t> + A</a:t>
            </a:r>
            <a:r>
              <a:rPr lang="en-US" sz="2200" baseline="-25000" dirty="0"/>
              <a:t>11</a:t>
            </a:r>
            <a:r>
              <a:rPr lang="en-US" sz="2200" dirty="0"/>
              <a:t>)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(B</a:t>
            </a:r>
            <a:r>
              <a:rPr lang="en-US" sz="2200" baseline="-25000" dirty="0"/>
              <a:t>00</a:t>
            </a:r>
            <a:r>
              <a:rPr lang="en-US" sz="2200" dirty="0"/>
              <a:t> + </a:t>
            </a:r>
            <a:r>
              <a:rPr lang="en-US" sz="2200" b="0" dirty="0"/>
              <a:t>B</a:t>
            </a:r>
            <a:r>
              <a:rPr lang="en-US" sz="2200" b="0" baseline="-25000" dirty="0"/>
              <a:t>11</a:t>
            </a:r>
            <a:r>
              <a:rPr lang="en-US" sz="2200" b="0" dirty="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2</a:t>
            </a:r>
            <a:r>
              <a:rPr lang="en-US" sz="2200" dirty="0"/>
              <a:t> = (A</a:t>
            </a:r>
            <a:r>
              <a:rPr lang="en-US" sz="2200" baseline="-25000" dirty="0"/>
              <a:t>10</a:t>
            </a:r>
            <a:r>
              <a:rPr lang="en-US" sz="2200" dirty="0"/>
              <a:t> + A</a:t>
            </a:r>
            <a:r>
              <a:rPr lang="en-US" sz="2200" baseline="-25000" dirty="0"/>
              <a:t>11</a:t>
            </a:r>
            <a:r>
              <a:rPr lang="en-US" sz="2200" dirty="0"/>
              <a:t>)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B</a:t>
            </a:r>
            <a:r>
              <a:rPr lang="en-US" sz="2200" baseline="-25000" dirty="0"/>
              <a:t>00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3</a:t>
            </a:r>
            <a:r>
              <a:rPr lang="en-US" sz="2200" dirty="0"/>
              <a:t> = A</a:t>
            </a:r>
            <a:r>
              <a:rPr lang="en-US" sz="2200" baseline="-25000" dirty="0"/>
              <a:t>00</a:t>
            </a:r>
            <a:r>
              <a:rPr lang="en-US" sz="2200" dirty="0"/>
              <a:t>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(B</a:t>
            </a:r>
            <a:r>
              <a:rPr lang="en-US" sz="2200" baseline="-25000" dirty="0"/>
              <a:t>01</a:t>
            </a:r>
            <a:r>
              <a:rPr lang="en-US" sz="2200" dirty="0"/>
              <a:t> - </a:t>
            </a:r>
            <a:r>
              <a:rPr lang="en-US" sz="2200" b="0" dirty="0"/>
              <a:t>B</a:t>
            </a:r>
            <a:r>
              <a:rPr lang="en-US" sz="2200" b="0" baseline="-25000" dirty="0"/>
              <a:t>11</a:t>
            </a:r>
            <a:r>
              <a:rPr lang="en-US" sz="2200" b="0" dirty="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4</a:t>
            </a:r>
            <a:r>
              <a:rPr lang="en-US" sz="2200" dirty="0"/>
              <a:t> =  A</a:t>
            </a:r>
            <a:r>
              <a:rPr lang="en-US" sz="2200" baseline="-25000" dirty="0"/>
              <a:t>11</a:t>
            </a:r>
            <a:r>
              <a:rPr lang="en-US" sz="2200" dirty="0"/>
              <a:t>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(B</a:t>
            </a:r>
            <a:r>
              <a:rPr lang="en-US" sz="2200" baseline="-25000" dirty="0"/>
              <a:t>10</a:t>
            </a:r>
            <a:r>
              <a:rPr lang="en-US" sz="2200" dirty="0"/>
              <a:t> - </a:t>
            </a:r>
            <a:r>
              <a:rPr lang="en-US" sz="2200" b="0" dirty="0"/>
              <a:t>B</a:t>
            </a:r>
            <a:r>
              <a:rPr lang="en-US" sz="2200" b="0" baseline="-25000" dirty="0"/>
              <a:t>00</a:t>
            </a:r>
            <a:r>
              <a:rPr lang="en-US" sz="2200" b="0" dirty="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5</a:t>
            </a:r>
            <a:r>
              <a:rPr lang="en-US" sz="2200" dirty="0"/>
              <a:t> = (A</a:t>
            </a:r>
            <a:r>
              <a:rPr lang="en-US" sz="2200" baseline="-25000" dirty="0"/>
              <a:t>00</a:t>
            </a:r>
            <a:r>
              <a:rPr lang="en-US" sz="2200" dirty="0"/>
              <a:t> + A</a:t>
            </a:r>
            <a:r>
              <a:rPr lang="en-US" sz="2200" baseline="-25000" dirty="0"/>
              <a:t>01</a:t>
            </a:r>
            <a:r>
              <a:rPr lang="en-US" sz="2200" dirty="0"/>
              <a:t>)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</a:t>
            </a:r>
            <a:r>
              <a:rPr lang="en-US" sz="2200" b="0" dirty="0"/>
              <a:t>B</a:t>
            </a:r>
            <a:r>
              <a:rPr lang="en-US" sz="2200" b="0" baseline="-25000" dirty="0"/>
              <a:t>11</a:t>
            </a: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6</a:t>
            </a:r>
            <a:r>
              <a:rPr lang="en-US" sz="2200" dirty="0"/>
              <a:t> = (A</a:t>
            </a:r>
            <a:r>
              <a:rPr lang="en-US" sz="2200" baseline="-25000" dirty="0"/>
              <a:t>10</a:t>
            </a:r>
            <a:r>
              <a:rPr lang="en-US" sz="2200" dirty="0"/>
              <a:t> - A</a:t>
            </a:r>
            <a:r>
              <a:rPr lang="en-US" sz="2200" baseline="-25000" dirty="0"/>
              <a:t>00</a:t>
            </a:r>
            <a:r>
              <a:rPr lang="en-US" sz="2200" dirty="0"/>
              <a:t>)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(B</a:t>
            </a:r>
            <a:r>
              <a:rPr lang="en-US" sz="2200" baseline="-25000" dirty="0"/>
              <a:t>00</a:t>
            </a:r>
            <a:r>
              <a:rPr lang="en-US" sz="2200" dirty="0"/>
              <a:t> + </a:t>
            </a:r>
            <a:r>
              <a:rPr lang="en-US" sz="2200" b="0" dirty="0"/>
              <a:t>B</a:t>
            </a:r>
            <a:r>
              <a:rPr lang="en-US" sz="2200" b="0" baseline="-25000" dirty="0"/>
              <a:t>01</a:t>
            </a:r>
            <a:r>
              <a:rPr lang="en-US" sz="2200" b="0" dirty="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7</a:t>
            </a:r>
            <a:r>
              <a:rPr lang="en-US" sz="2200" dirty="0"/>
              <a:t> = (A</a:t>
            </a:r>
            <a:r>
              <a:rPr lang="en-US" sz="2200" baseline="-25000" dirty="0"/>
              <a:t>01</a:t>
            </a:r>
            <a:r>
              <a:rPr lang="en-US" sz="2200" dirty="0"/>
              <a:t> - A</a:t>
            </a:r>
            <a:r>
              <a:rPr lang="en-US" sz="2200" baseline="-25000" dirty="0"/>
              <a:t>11</a:t>
            </a:r>
            <a:r>
              <a:rPr lang="en-US" sz="2200" dirty="0"/>
              <a:t>)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(B</a:t>
            </a:r>
            <a:r>
              <a:rPr lang="en-US" sz="2200" baseline="-25000" dirty="0"/>
              <a:t>10</a:t>
            </a:r>
            <a:r>
              <a:rPr lang="en-US" sz="2200" dirty="0"/>
              <a:t> + </a:t>
            </a:r>
            <a:r>
              <a:rPr lang="en-US" sz="2200" b="0" dirty="0"/>
              <a:t>B</a:t>
            </a:r>
            <a:r>
              <a:rPr lang="en-US" sz="2200" b="0" baseline="-25000" dirty="0"/>
              <a:t>11</a:t>
            </a:r>
            <a:r>
              <a:rPr lang="en-US" sz="2200" b="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="" xmlns:a16="http://schemas.microsoft.com/office/drawing/2014/main" id="{B9581798-284B-4E88-B330-39C4AC7E1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Analysis of Strassen’s Algorithm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="" xmlns:a16="http://schemas.microsoft.com/office/drawing/2014/main" id="{40A924D1-14D7-4001-95F1-8B0DF07FE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1826274"/>
            <a:ext cx="8610600" cy="4475956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  <a:defRPr/>
            </a:pPr>
            <a:r>
              <a:rPr lang="en-US" sz="2400" dirty="0"/>
              <a:t>If </a:t>
            </a:r>
            <a:r>
              <a:rPr lang="en-US" sz="2400" i="1" dirty="0"/>
              <a:t>n</a:t>
            </a:r>
            <a:r>
              <a:rPr lang="en-US" sz="2400" dirty="0"/>
              <a:t> is not a power of 2, matrices can be padded with zeros.</a:t>
            </a:r>
          </a:p>
          <a:p>
            <a:pPr marL="457200" indent="-457200">
              <a:buFont typeface="Monotype Sorts" pitchFamily="2" charset="2"/>
              <a:buNone/>
              <a:defRPr/>
            </a:pPr>
            <a:endParaRPr lang="en-US" sz="2400" dirty="0"/>
          </a:p>
          <a:p>
            <a:pPr marL="457200" indent="-457200">
              <a:buFont typeface="Monotype Sorts" pitchFamily="2" charset="2"/>
              <a:buNone/>
              <a:defRPr/>
            </a:pPr>
            <a:endParaRPr lang="en-US" sz="2400" dirty="0"/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z="2400" dirty="0"/>
              <a:t>Number of multiplications: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z="2400" dirty="0"/>
              <a:t>                                 M(</a:t>
            </a:r>
            <a:r>
              <a:rPr lang="en-US" sz="2400" i="1" dirty="0"/>
              <a:t>n</a:t>
            </a:r>
            <a:r>
              <a:rPr lang="en-US" sz="2400" dirty="0"/>
              <a:t>) = 7M(</a:t>
            </a:r>
            <a:r>
              <a:rPr lang="en-US" sz="2400" i="1" dirty="0"/>
              <a:t>n</a:t>
            </a:r>
            <a:r>
              <a:rPr lang="en-US" sz="2400" dirty="0"/>
              <a:t>/2),   M(1) = 1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z="2400" dirty="0"/>
              <a:t>Solution: M(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2"/>
                </a:solidFill>
              </a:rPr>
              <a:t>= 7</a:t>
            </a:r>
            <a:r>
              <a:rPr lang="en-US" sz="2400" baseline="30000" dirty="0">
                <a:solidFill>
                  <a:schemeClr val="accent2"/>
                </a:solidFill>
              </a:rPr>
              <a:t>log </a:t>
            </a:r>
            <a:r>
              <a:rPr lang="en-US" sz="2400" baseline="14000" dirty="0">
                <a:solidFill>
                  <a:schemeClr val="accent2"/>
                </a:solidFill>
              </a:rPr>
              <a:t>2</a:t>
            </a:r>
            <a:r>
              <a:rPr lang="en-US" sz="2400" i="1" baseline="30000" dirty="0">
                <a:solidFill>
                  <a:schemeClr val="accent2"/>
                </a:solidFill>
              </a:rPr>
              <a:t>n</a:t>
            </a:r>
            <a:r>
              <a:rPr lang="en-US" sz="2400" baseline="30000" dirty="0"/>
              <a:t> </a:t>
            </a:r>
            <a:r>
              <a:rPr lang="en-US" sz="2400" dirty="0"/>
              <a:t>= </a:t>
            </a:r>
            <a:r>
              <a:rPr lang="en-US" sz="2400" i="1" dirty="0" err="1"/>
              <a:t>n</a:t>
            </a:r>
            <a:r>
              <a:rPr lang="en-US" sz="2400" baseline="30000" dirty="0" err="1"/>
              <a:t>log</a:t>
            </a:r>
            <a:r>
              <a:rPr lang="en-US" sz="2400" baseline="30000" dirty="0"/>
              <a:t> </a:t>
            </a:r>
            <a:r>
              <a:rPr lang="en-US" sz="2400" baseline="14000" dirty="0"/>
              <a:t>2</a:t>
            </a:r>
            <a:r>
              <a:rPr lang="en-US" sz="2400" baseline="30000" dirty="0"/>
              <a:t>7 </a:t>
            </a:r>
            <a:r>
              <a:rPr lang="en-US" sz="2400" dirty="0">
                <a:latin typeface="Lucida Grande" pitchFamily="84" charset="0"/>
                <a:cs typeface="Times New Roman" pitchFamily="18" charset="0"/>
              </a:rPr>
              <a:t>≈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/>
              <a:t>n</a:t>
            </a:r>
            <a:r>
              <a:rPr lang="en-US" sz="2400" baseline="30000" dirty="0"/>
              <a:t>2.807    </a:t>
            </a:r>
            <a:r>
              <a:rPr lang="en-US" sz="2400" dirty="0"/>
              <a:t>vs.  </a:t>
            </a:r>
            <a:r>
              <a:rPr lang="en-US" sz="2400" i="1" dirty="0"/>
              <a:t>n</a:t>
            </a:r>
            <a:r>
              <a:rPr lang="en-US" sz="2400" baseline="30000" dirty="0"/>
              <a:t>3 </a:t>
            </a:r>
            <a:r>
              <a:rPr lang="en-US" sz="2400" dirty="0"/>
              <a:t>of brute-force alg.</a:t>
            </a:r>
            <a:endParaRPr lang="en-US" sz="2400" baseline="30000" dirty="0"/>
          </a:p>
          <a:p>
            <a:pPr marL="457200" indent="-457200">
              <a:buFont typeface="Monotype Sorts" pitchFamily="2" charset="2"/>
              <a:buNone/>
              <a:defRPr/>
            </a:pPr>
            <a:endParaRPr lang="en-US" sz="2400" dirty="0"/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z="2400" dirty="0"/>
              <a:t>Algorithms with better asymptotic efficiency are known but they are even more complex and not used in practice.</a:t>
            </a:r>
          </a:p>
        </p:txBody>
      </p:sp>
      <p:sp>
        <p:nvSpPr>
          <p:cNvPr id="362500" name="Text Box 4">
            <a:extLst>
              <a:ext uri="{FF2B5EF4-FFF2-40B4-BE49-F238E27FC236}">
                <a16:creationId xmlns="" xmlns:a16="http://schemas.microsoft.com/office/drawing/2014/main" id="{55E009FF-57F4-49D2-B8AB-2F18762CC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17725"/>
            <a:ext cx="342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FF9933"/>
                </a:solidFill>
              </a:rPr>
              <a:t>What if we count both multiplications and additions?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4" descr="img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5" descr="img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763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5" descr="img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5" descr="img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5" descr="img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9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5" descr="img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686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5" descr="img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610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img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763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5" descr="img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763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5" descr="img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5" descr="img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763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5" descr="img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3" descr="img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3" descr="img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9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3" descr="img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3" descr="img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763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3" descr="img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39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3" descr="img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915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AF6A5F"/>
      </a:hlink>
      <a:folHlink>
        <a:srgbClr val="CCB374"/>
      </a:folHlink>
    </a:clrScheme>
    <a:fontScheme name="Global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1976</TotalTime>
  <Words>5407</Words>
  <Application>Microsoft Office PowerPoint</Application>
  <PresentationFormat>On-screen Show (4:3)</PresentationFormat>
  <Paragraphs>910</Paragraphs>
  <Slides>184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184</vt:i4>
      </vt:variant>
    </vt:vector>
  </HeadingPairs>
  <TitlesOfParts>
    <vt:vector size="186" baseType="lpstr">
      <vt:lpstr>Global</vt:lpstr>
      <vt:lpstr>Equation</vt:lpstr>
      <vt:lpstr>Master of Science (Computer Science)  Sub. Code: COMS 411 Sub. Name: Design of Algorithms</vt:lpstr>
      <vt:lpstr>         Definition of Algorithm</vt:lpstr>
      <vt:lpstr>Problem Solving: Main Steps</vt:lpstr>
      <vt:lpstr>1. Problem Definition</vt:lpstr>
      <vt:lpstr>2. Algorithm Design / Specifications</vt:lpstr>
      <vt:lpstr>Computer Algorithms</vt:lpstr>
      <vt:lpstr>4,5,6: Implementation, Testing, Maintainance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 Method</vt:lpstr>
      <vt:lpstr>PowerPoint Presentation</vt:lpstr>
      <vt:lpstr>Divide-and-conquer approach </vt:lpstr>
      <vt:lpstr>PowerPoint Presentation</vt:lpstr>
      <vt:lpstr>PowerPoint Presentation</vt:lpstr>
      <vt:lpstr>PowerPoint Presentation</vt:lpstr>
      <vt:lpstr>General Method-control abstraction</vt:lpstr>
      <vt:lpstr>PowerPoint Presentation</vt:lpstr>
      <vt:lpstr>PowerPoint Presentation</vt:lpstr>
      <vt:lpstr>PowerPoint Presentation</vt:lpstr>
      <vt:lpstr>Binary Search</vt:lpstr>
      <vt:lpstr>PowerPoint Presentation</vt:lpstr>
      <vt:lpstr>Recursive binary search algorithm</vt:lpstr>
      <vt:lpstr>PowerPoint Presentation</vt:lpstr>
      <vt:lpstr> x=18</vt:lpstr>
      <vt:lpstr>   Analysis of Algorithm Worst-Case Time Complexity (Binary Search, Recursive)   </vt:lpstr>
      <vt:lpstr>PowerPoint Presentation</vt:lpstr>
      <vt:lpstr>Example: Find the MAX and MIN</vt:lpstr>
      <vt:lpstr>PowerPoint Presentation</vt:lpstr>
      <vt:lpstr>Analysis</vt:lpstr>
      <vt:lpstr>Note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–Merge Sort</vt:lpstr>
      <vt:lpstr>Introduction</vt:lpstr>
      <vt:lpstr>Quicksort</vt:lpstr>
      <vt:lpstr>Example: Quicksort</vt:lpstr>
      <vt:lpstr>Example: Quicksort...</vt:lpstr>
      <vt:lpstr>Pseudocode </vt:lpstr>
      <vt:lpstr>Partitioning</vt:lpstr>
      <vt:lpstr>Partitioning Strategy</vt:lpstr>
      <vt:lpstr>Partitioning Strategy</vt:lpstr>
      <vt:lpstr>Partitioning Strategy</vt:lpstr>
      <vt:lpstr>Partitioning Strategy</vt:lpstr>
      <vt:lpstr>Conventional Matrix Multiplication</vt:lpstr>
      <vt:lpstr>Strassen’s Matrix Multiplication</vt:lpstr>
      <vt:lpstr>Strassen’s Matrix Multiplication</vt:lpstr>
      <vt:lpstr>Formulas for Strassen’s Algorithm</vt:lpstr>
      <vt:lpstr>Analysis of Strassen’s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Greedy method </vt:lpstr>
      <vt:lpstr>General Method</vt:lpstr>
      <vt:lpstr>Control abstraction for greedy method- Subset paradigm</vt:lpstr>
      <vt:lpstr>Knapsack Problem</vt:lpstr>
      <vt:lpstr>PowerPoint Presentation</vt:lpstr>
      <vt:lpstr>Example</vt:lpstr>
      <vt:lpstr>PowerPoint Presentation</vt:lpstr>
      <vt:lpstr>PowerPoint Presentation</vt:lpstr>
      <vt:lpstr>Order by profit</vt:lpstr>
      <vt:lpstr>PowerPoint Presentation</vt:lpstr>
      <vt:lpstr>PowerPoint Presentation</vt:lpstr>
      <vt:lpstr>Order by weight(capacity)</vt:lpstr>
      <vt:lpstr>PowerPoint Presentation</vt:lpstr>
      <vt:lpstr>Order by ratio of accumulated profit to capacity(Pi /Wi )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Storage on Tapes</vt:lpstr>
      <vt:lpstr>Description</vt:lpstr>
      <vt:lpstr>Description</vt:lpstr>
      <vt:lpstr>Example</vt:lpstr>
      <vt:lpstr>Method</vt:lpstr>
      <vt:lpstr>Algorithm for multiple tapes</vt:lpstr>
      <vt:lpstr>The 2-way merging problem </vt:lpstr>
      <vt:lpstr>Extended binary trees</vt:lpstr>
      <vt:lpstr>An example of 2-way merging </vt:lpstr>
      <vt:lpstr>PowerPoint Presentation</vt:lpstr>
      <vt:lpstr>Huffman codes </vt:lpstr>
      <vt:lpstr>An example of Huffman algorithm</vt:lpstr>
      <vt:lpstr>PowerPoint Presentation</vt:lpstr>
      <vt:lpstr>PowerPoint Presentation</vt:lpstr>
      <vt:lpstr>PowerPoint Presentation</vt:lpstr>
      <vt:lpstr>Depth-First Tree Search</vt:lpstr>
      <vt:lpstr>Depth-First Tree Search</vt:lpstr>
      <vt:lpstr>Depth-First Search</vt:lpstr>
      <vt:lpstr>Backtracking Technique</vt:lpstr>
      <vt:lpstr>Backtracking Implementation</vt:lpstr>
      <vt:lpstr>PowerPoint Presentation</vt:lpstr>
      <vt:lpstr>PowerPoint Presentation</vt:lpstr>
      <vt:lpstr>Hamiltonian Cycles </vt:lpstr>
      <vt:lpstr>Hamiltonian Cycles </vt:lpstr>
      <vt:lpstr>Hamiltonian Cycles</vt:lpstr>
      <vt:lpstr>Hamiltonian Cycles</vt:lpstr>
      <vt:lpstr>Hamiltonian Cycles</vt:lpstr>
      <vt:lpstr>PowerPoint Presentation</vt:lpstr>
      <vt:lpstr>PowerPoint Presentation</vt:lpstr>
      <vt:lpstr>7.4 GRAPH COLORING </vt:lpstr>
      <vt:lpstr>7.4 GRAPH COLORING </vt:lpstr>
      <vt:lpstr>7.4 GRAPH COLORING </vt:lpstr>
      <vt:lpstr>7.4 GRAPH COLORING </vt:lpstr>
      <vt:lpstr>PowerPoint Presentation</vt:lpstr>
      <vt:lpstr>7.4 GRAPH COLORING </vt:lpstr>
      <vt:lpstr>PowerPoint Presentation</vt:lpstr>
      <vt:lpstr>7.4 GRAPH COLORING </vt:lpstr>
      <vt:lpstr>7.4 GRAPH COLORING </vt:lpstr>
      <vt:lpstr>7.4 GRAPH COLORING </vt:lpstr>
      <vt:lpstr>7.4 GRAPH COLORING </vt:lpstr>
      <vt:lpstr>PowerPoint Presentation</vt:lpstr>
      <vt:lpstr>PowerPoint Presentation</vt:lpstr>
      <vt:lpstr>7.4 GRAPH COLORING </vt:lpstr>
      <vt:lpstr>PowerPoint Presentation</vt:lpstr>
      <vt:lpstr>7.4 GRAPH COLORING </vt:lpstr>
      <vt:lpstr>7.4 GRAPH COLORING</vt:lpstr>
      <vt:lpstr>PowerPoint Presentation</vt:lpstr>
      <vt:lpstr>Chapter 7 BACKTRACKING</vt:lpstr>
      <vt:lpstr>Chapter 7 BACKTRACKING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admin2</dc:creator>
  <cp:lastModifiedBy>User</cp:lastModifiedBy>
  <cp:revision>159</cp:revision>
  <cp:lastPrinted>1601-01-01T00:00:00Z</cp:lastPrinted>
  <dcterms:created xsi:type="dcterms:W3CDTF">2002-01-10T23:53:35Z</dcterms:created>
  <dcterms:modified xsi:type="dcterms:W3CDTF">2023-12-05T03:00:29Z</dcterms:modified>
</cp:coreProperties>
</file>